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25400" cap="flat">
              <a:solidFill>
                <a:srgbClr val="66635E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D6D5CB"/>
              </a:solidFill>
              <a:prstDash val="solid"/>
              <a:miter lim="400000"/>
            </a:ln>
          </a:left>
          <a:right>
            <a:ln w="12700" cap="flat">
              <a:solidFill>
                <a:srgbClr val="D6D5CB"/>
              </a:solidFill>
              <a:prstDash val="solid"/>
              <a:miter lim="400000"/>
            </a:ln>
          </a:right>
          <a:top>
            <a:ln w="12700" cap="flat">
              <a:solidFill>
                <a:srgbClr val="D6D5CB"/>
              </a:solidFill>
              <a:prstDash val="solid"/>
              <a:miter lim="400000"/>
            </a:ln>
          </a:top>
          <a:bottom>
            <a:ln w="12700" cap="flat">
              <a:solidFill>
                <a:srgbClr val="D6D5CB"/>
              </a:solidFill>
              <a:prstDash val="solid"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EADA0"/>
              </a:solidFill>
              <a:prstDash val="solid"/>
              <a:miter lim="400000"/>
            </a:ln>
          </a:left>
          <a:right>
            <a:ln w="12700" cap="flat">
              <a:solidFill>
                <a:srgbClr val="AEADA0"/>
              </a:solidFill>
              <a:prstDash val="solid"/>
              <a:miter lim="400000"/>
            </a:ln>
          </a:right>
          <a:top>
            <a:ln w="12700" cap="flat">
              <a:solidFill>
                <a:srgbClr val="AEADA0"/>
              </a:solidFill>
              <a:prstDash val="solid"/>
              <a:miter lim="400000"/>
            </a:ln>
          </a:top>
          <a:bottom>
            <a:ln w="12700" cap="flat">
              <a:solidFill>
                <a:srgbClr val="AEADA0"/>
              </a:solidFill>
              <a:prstDash val="solid"/>
              <a:miter lim="400000"/>
            </a:ln>
          </a:bottom>
          <a:insideH>
            <a:ln w="12700" cap="flat">
              <a:solidFill>
                <a:srgbClr val="AEADA0"/>
              </a:solidFill>
              <a:prstDash val="solid"/>
              <a:miter lim="400000"/>
            </a:ln>
          </a:insideH>
          <a:insideV>
            <a:ln w="12700" cap="flat">
              <a:solidFill>
                <a:srgbClr val="AEADA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83827D"/>
              </a:solidFill>
              <a:prstDash val="solid"/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flat">
              <a:solidFill>
                <a:srgbClr val="83827D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flat">
              <a:solidFill>
                <a:srgbClr val="83827D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83827D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77"/>
    <p:restoredTop sz="92412"/>
  </p:normalViewPr>
  <p:slideViewPr>
    <p:cSldViewPr snapToGrid="0" snapToObjects="1">
      <p:cViewPr varScale="1">
        <p:scale>
          <a:sx n="83" d="100"/>
          <a:sy n="83" d="100"/>
        </p:scale>
        <p:origin x="60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5" name="Shape 16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Relationship Id="rId3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Relationship Id="rId3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Text"/>
          <p:cNvSpPr txBox="1">
            <a:spLocks noGrp="1"/>
          </p:cNvSpPr>
          <p:nvPr>
            <p:ph type="title"/>
          </p:nvPr>
        </p:nvSpPr>
        <p:spPr>
          <a:xfrm>
            <a:off x="1422400" y="5245100"/>
            <a:ext cx="10541000" cy="26289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422400" y="7861300"/>
            <a:ext cx="10541000" cy="13716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2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3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4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25" name="NAME"/>
          <p:cNvSpPr txBox="1">
            <a:spLocks noGrp="1"/>
          </p:cNvSpPr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NAME</a:t>
            </a:r>
          </a:p>
        </p:txBody>
      </p:sp>
      <p:sp>
        <p:nvSpPr>
          <p:cNvPr id="26" name="PROJECT"/>
          <p:cNvSpPr txBox="1">
            <a:spLocks noGrp="1"/>
          </p:cNvSpPr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PROJECT</a:t>
            </a:r>
          </a:p>
        </p:txBody>
      </p:sp>
      <p:sp>
        <p:nvSpPr>
          <p:cNvPr id="27" name="DATE"/>
          <p:cNvSpPr txBox="1">
            <a:spLocks noGrp="1"/>
          </p:cNvSpPr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DATE</a:t>
            </a:r>
          </a:p>
        </p:txBody>
      </p:sp>
      <p:sp>
        <p:nvSpPr>
          <p:cNvPr id="28" name="Client"/>
          <p:cNvSpPr txBox="1">
            <a:spLocks noGrp="1"/>
          </p:cNvSpPr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Client</a:t>
            </a:r>
          </a:p>
        </p:txBody>
      </p:sp>
      <p:sp>
        <p:nvSpPr>
          <p:cNvPr id="29" name="DATE"/>
          <p:cNvSpPr txBox="1">
            <a:spLocks noGrp="1"/>
          </p:cNvSpPr>
          <p:nvPr>
            <p:ph type="body" sz="quarter" idx="17"/>
          </p:nvPr>
        </p:nvSpPr>
        <p:spPr>
          <a:xfrm>
            <a:off x="1422400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DATE</a:t>
            </a:r>
          </a:p>
        </p:txBody>
      </p:sp>
      <p:sp>
        <p:nvSpPr>
          <p:cNvPr id="30" name="Image"/>
          <p:cNvSpPr>
            <a:spLocks noGrp="1"/>
          </p:cNvSpPr>
          <p:nvPr>
            <p:ph type="pic" idx="18"/>
          </p:nvPr>
        </p:nvSpPr>
        <p:spPr>
          <a:xfrm>
            <a:off x="368300" y="355600"/>
            <a:ext cx="122682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1" name="Title Text"/>
          <p:cNvSpPr txBox="1">
            <a:spLocks noGrp="1"/>
          </p:cNvSpPr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3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sz="4200"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 4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1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2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3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44" name="NAME"/>
          <p:cNvSpPr txBox="1">
            <a:spLocks noGrp="1"/>
          </p:cNvSpPr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NAME</a:t>
            </a:r>
          </a:p>
        </p:txBody>
      </p:sp>
      <p:sp>
        <p:nvSpPr>
          <p:cNvPr id="45" name="PROJECT"/>
          <p:cNvSpPr txBox="1">
            <a:spLocks noGrp="1"/>
          </p:cNvSpPr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PROJECT</a:t>
            </a:r>
          </a:p>
        </p:txBody>
      </p:sp>
      <p:sp>
        <p:nvSpPr>
          <p:cNvPr id="46" name="DATE"/>
          <p:cNvSpPr txBox="1">
            <a:spLocks noGrp="1"/>
          </p:cNvSpPr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DATE</a:t>
            </a:r>
          </a:p>
        </p:txBody>
      </p:sp>
      <p:sp>
        <p:nvSpPr>
          <p:cNvPr id="47" name="Client"/>
          <p:cNvSpPr txBox="1">
            <a:spLocks noGrp="1"/>
          </p:cNvSpPr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1800" cap="all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Client</a:t>
            </a:r>
          </a:p>
        </p:txBody>
      </p:sp>
      <p:sp>
        <p:nvSpPr>
          <p:cNvPr id="48" name="DATE"/>
          <p:cNvSpPr txBox="1">
            <a:spLocks noGrp="1"/>
          </p:cNvSpPr>
          <p:nvPr>
            <p:ph type="body" sz="quarter" idx="17"/>
          </p:nvPr>
        </p:nvSpPr>
        <p:spPr>
          <a:xfrm>
            <a:off x="1419408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DATE</a:t>
            </a:r>
          </a:p>
        </p:txBody>
      </p:sp>
      <p:sp>
        <p:nvSpPr>
          <p:cNvPr id="49" name="Image"/>
          <p:cNvSpPr>
            <a:spLocks noGrp="1"/>
          </p:cNvSpPr>
          <p:nvPr>
            <p:ph type="pic" sz="half" idx="18"/>
          </p:nvPr>
        </p:nvSpPr>
        <p:spPr>
          <a:xfrm>
            <a:off x="368300" y="368300"/>
            <a:ext cx="48514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0" name="Image"/>
          <p:cNvSpPr>
            <a:spLocks noGrp="1"/>
          </p:cNvSpPr>
          <p:nvPr>
            <p:ph type="pic" sz="quarter" idx="19"/>
          </p:nvPr>
        </p:nvSpPr>
        <p:spPr>
          <a:xfrm>
            <a:off x="5295900" y="368300"/>
            <a:ext cx="2413000" cy="3327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1" name="Image"/>
          <p:cNvSpPr>
            <a:spLocks noGrp="1"/>
          </p:cNvSpPr>
          <p:nvPr>
            <p:ph type="pic" sz="quarter" idx="20"/>
          </p:nvPr>
        </p:nvSpPr>
        <p:spPr>
          <a:xfrm>
            <a:off x="5295900" y="3771900"/>
            <a:ext cx="2413000" cy="3327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2" name="Image"/>
          <p:cNvSpPr>
            <a:spLocks noGrp="1"/>
          </p:cNvSpPr>
          <p:nvPr>
            <p:ph type="pic" sz="half" idx="21"/>
          </p:nvPr>
        </p:nvSpPr>
        <p:spPr>
          <a:xfrm>
            <a:off x="7785100" y="368300"/>
            <a:ext cx="48514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sz="4200"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sz="4500" cap="all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>
            <a:spLocks noGrp="1"/>
          </p:cNvSpPr>
          <p:nvPr>
            <p:ph type="title"/>
          </p:nvPr>
        </p:nvSpPr>
        <p:spPr>
          <a:xfrm>
            <a:off x="1231900" y="3568700"/>
            <a:ext cx="10541000" cy="2628900"/>
          </a:xfrm>
          <a:prstGeom prst="rect">
            <a:avLst/>
          </a:prstGeom>
        </p:spPr>
        <p:txBody>
          <a:bodyPr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Image"/>
          <p:cNvSpPr>
            <a:spLocks noGrp="1"/>
          </p:cNvSpPr>
          <p:nvPr>
            <p:ph type="pic" sz="half" idx="13"/>
          </p:nvPr>
        </p:nvSpPr>
        <p:spPr>
          <a:xfrm>
            <a:off x="6921500" y="1354541"/>
            <a:ext cx="5156200" cy="70358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71" name="Title Text"/>
          <p:cNvSpPr txBox="1">
            <a:spLocks noGrp="1"/>
          </p:cNvSpPr>
          <p:nvPr>
            <p:ph type="title"/>
          </p:nvPr>
        </p:nvSpPr>
        <p:spPr>
          <a:xfrm>
            <a:off x="1041400" y="1295400"/>
            <a:ext cx="5334000" cy="3924300"/>
          </a:xfrm>
          <a:prstGeom prst="rect">
            <a:avLst/>
          </a:prstGeom>
        </p:spPr>
        <p:txBody>
          <a:bodyPr anchor="b"/>
          <a:lstStyle>
            <a:lvl1pPr>
              <a:defRPr sz="6500"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7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041400" y="5207000"/>
            <a:ext cx="5334000" cy="3225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>
            <a:spLocks noGrp="1"/>
          </p:cNvSpPr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le Text"/>
          <p:cNvSpPr txBox="1">
            <a:spLocks noGrp="1"/>
          </p:cNvSpPr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89" name="Body Level One…"/>
          <p:cNvSpPr txBox="1">
            <a:spLocks noGrp="1"/>
          </p:cNvSpPr>
          <p:nvPr>
            <p:ph type="body" idx="1"/>
          </p:nvPr>
        </p:nvSpPr>
        <p:spPr>
          <a:xfrm>
            <a:off x="1041400" y="2768600"/>
            <a:ext cx="10922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>
            <a:spLocks noGrp="1"/>
          </p:cNvSpPr>
          <p:nvPr>
            <p:ph type="pic" sz="quarter" idx="13"/>
          </p:nvPr>
        </p:nvSpPr>
        <p:spPr>
          <a:xfrm>
            <a:off x="7645400" y="2768600"/>
            <a:ext cx="4292600" cy="5715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8" name="Title Text"/>
          <p:cNvSpPr txBox="1">
            <a:spLocks noGrp="1"/>
          </p:cNvSpPr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9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041400" y="2768600"/>
            <a:ext cx="5334000" cy="57150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2800"/>
              </a:spcBef>
              <a:buBlip>
                <a:blip r:embed="rId3"/>
              </a:buBlip>
              <a:defRPr sz="3000"/>
            </a:lvl1pPr>
            <a:lvl2pPr marL="762000" indent="-381000">
              <a:spcBef>
                <a:spcPts val="2800"/>
              </a:spcBef>
              <a:buBlip>
                <a:blip r:embed="rId3"/>
              </a:buBlip>
              <a:defRPr sz="3000"/>
            </a:lvl2pPr>
            <a:lvl3pPr marL="1143000" indent="-381000">
              <a:spcBef>
                <a:spcPts val="2800"/>
              </a:spcBef>
              <a:buBlip>
                <a:blip r:embed="rId3"/>
              </a:buBlip>
              <a:defRPr sz="3000"/>
            </a:lvl3pPr>
            <a:lvl4pPr marL="1524000" indent="-381000">
              <a:spcBef>
                <a:spcPts val="2800"/>
              </a:spcBef>
              <a:buBlip>
                <a:blip r:embed="rId3"/>
              </a:buBlip>
              <a:defRPr sz="3000"/>
            </a:lvl4pPr>
            <a:lvl5pPr marL="1905000" indent="-381000">
              <a:spcBef>
                <a:spcPts val="2800"/>
              </a:spcBef>
              <a:buBlip>
                <a:blip r:embed="rId3"/>
              </a:buBlip>
              <a:defRPr sz="3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16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117" name="Image"/>
          <p:cNvSpPr>
            <a:spLocks noGrp="1"/>
          </p:cNvSpPr>
          <p:nvPr>
            <p:ph type="pic" sz="quarter" idx="13"/>
          </p:nvPr>
        </p:nvSpPr>
        <p:spPr>
          <a:xfrm>
            <a:off x="8597900" y="4356100"/>
            <a:ext cx="4038600" cy="3911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18" name="Image"/>
          <p:cNvSpPr>
            <a:spLocks noGrp="1"/>
          </p:cNvSpPr>
          <p:nvPr>
            <p:ph type="pic" idx="14"/>
          </p:nvPr>
        </p:nvSpPr>
        <p:spPr>
          <a:xfrm>
            <a:off x="368899" y="368300"/>
            <a:ext cx="8140701" cy="7899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19" name="Image"/>
          <p:cNvSpPr>
            <a:spLocks noGrp="1"/>
          </p:cNvSpPr>
          <p:nvPr>
            <p:ph type="pic" sz="quarter" idx="15"/>
          </p:nvPr>
        </p:nvSpPr>
        <p:spPr>
          <a:xfrm>
            <a:off x="8597900" y="368300"/>
            <a:ext cx="4038600" cy="3911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20" name="Title Text"/>
          <p:cNvSpPr txBox="1">
            <a:spLocks noGrp="1"/>
          </p:cNvSpPr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sz="4200"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12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1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30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131" name="Image"/>
          <p:cNvSpPr>
            <a:spLocks noGrp="1"/>
          </p:cNvSpPr>
          <p:nvPr>
            <p:ph type="pic" idx="13"/>
          </p:nvPr>
        </p:nvSpPr>
        <p:spPr>
          <a:xfrm>
            <a:off x="368899" y="368300"/>
            <a:ext cx="12268201" cy="7899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32" name="Title Text"/>
          <p:cNvSpPr txBox="1">
            <a:spLocks noGrp="1"/>
          </p:cNvSpPr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sz="4200"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r>
              <a:t>Title Text</a:t>
            </a:r>
          </a:p>
        </p:txBody>
      </p:sp>
      <p:sp>
        <p:nvSpPr>
          <p:cNvPr id="1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sz="2400"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“Type a quote here.”"/>
          <p:cNvSpPr txBox="1">
            <a:spLocks noGrp="1"/>
          </p:cNvSpPr>
          <p:nvPr>
            <p:ph type="body" sz="quarter" idx="13"/>
          </p:nvPr>
        </p:nvSpPr>
        <p:spPr>
          <a:xfrm>
            <a:off x="1270000" y="4292600"/>
            <a:ext cx="104648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</a:lvl1pPr>
          </a:lstStyle>
          <a:p>
            <a:r>
              <a:t>“Type a quote here.”</a:t>
            </a:r>
          </a:p>
        </p:txBody>
      </p:sp>
      <p:sp>
        <p:nvSpPr>
          <p:cNvPr id="142" name="–Johnny Appleseed"/>
          <p:cNvSpPr txBox="1">
            <a:spLocks noGrp="1"/>
          </p:cNvSpPr>
          <p:nvPr>
            <p:ph type="body" sz="quarter" idx="14"/>
          </p:nvPr>
        </p:nvSpPr>
        <p:spPr>
          <a:xfrm>
            <a:off x="1270000" y="6362700"/>
            <a:ext cx="10464800" cy="523444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2800" i="1"/>
            </a:lvl1pPr>
          </a:lstStyle>
          <a:p>
            <a:r>
              <a:t>–Johnny Appleseed</a:t>
            </a:r>
          </a:p>
        </p:txBody>
      </p:sp>
      <p:sp>
        <p:nvSpPr>
          <p:cNvPr id="14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5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endParaRPr/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041400" y="1473200"/>
            <a:ext cx="10922000" cy="680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6"/>
              </a:buBlip>
            </a:lvl1pPr>
            <a:lvl2pPr>
              <a:buBlip>
                <a:blip r:embed="rId16"/>
              </a:buBlip>
            </a:lvl2pPr>
            <a:lvl3pPr>
              <a:buBlip>
                <a:blip r:embed="rId16"/>
              </a:buBlip>
            </a:lvl3pPr>
            <a:lvl4pPr>
              <a:buBlip>
                <a:blip r:embed="rId16"/>
              </a:buBlip>
            </a:lvl4pPr>
            <a:lvl5pPr>
              <a:buBlip>
                <a:blip r:embed="rId16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1041400" y="254000"/>
            <a:ext cx="10922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52743" y="9476689"/>
            <a:ext cx="312014" cy="29982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1400">
                <a:solidFill>
                  <a:srgbClr val="5C88A5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med"/>
  <p:txStyles>
    <p:titleStyle>
      <a:lvl1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7200" b="0" i="0" u="none" strike="noStrike" cap="none" spc="0" baseline="0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16"/>
        </a:buBlip>
        <a:tabLst/>
        <a:defRPr sz="3600" b="0" i="0" u="none" strike="noStrike" cap="none" spc="0" baseline="0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7.jpeg"/><Relationship Id="rId3" Type="http://schemas.openxmlformats.org/officeDocument/2006/relationships/hyperlink" Target="http://www.mhra.org.uk/style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xerte.cardiff.ac.uk/play_4352" TargetMode="External"/><Relationship Id="rId3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user/ProQuestRefWorks" TargetMode="External"/><Relationship Id="rId3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9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0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1.jpeg"/><Relationship Id="rId3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2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3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4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5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6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LEVEL 5 CARMARTHEN &amp; lampeter"/>
          <p:cNvSpPr txBox="1">
            <a:spLocks noGrp="1"/>
          </p:cNvSpPr>
          <p:nvPr>
            <p:ph type="body" idx="13"/>
          </p:nvPr>
        </p:nvSpPr>
        <p:spPr>
          <a:xfrm>
            <a:off x="6119690" y="8872855"/>
            <a:ext cx="1947649" cy="65659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PROF DOC</a:t>
            </a:r>
            <a:endParaRPr dirty="0"/>
          </a:p>
        </p:txBody>
      </p:sp>
      <p:sp>
        <p:nvSpPr>
          <p:cNvPr id="168" name="TRSK5001"/>
          <p:cNvSpPr txBox="1">
            <a:spLocks noGrp="1"/>
          </p:cNvSpPr>
          <p:nvPr>
            <p:ph type="body" idx="14"/>
          </p:nvPr>
        </p:nvSpPr>
        <p:spPr>
          <a:xfrm>
            <a:off x="291848" y="7197750"/>
            <a:ext cx="1031444" cy="374600"/>
          </a:xfrm>
          <a:prstGeom prst="rect">
            <a:avLst/>
          </a:prstGeom>
        </p:spPr>
        <p:txBody>
          <a:bodyPr/>
          <a:lstStyle/>
          <a:p>
            <a:r>
              <a:t>TRSK5001</a:t>
            </a:r>
          </a:p>
        </p:txBody>
      </p:sp>
      <p:sp>
        <p:nvSpPr>
          <p:cNvPr id="169" name="SEMESTER"/>
          <p:cNvSpPr txBox="1">
            <a:spLocks noGrp="1"/>
          </p:cNvSpPr>
          <p:nvPr>
            <p:ph type="body" idx="15"/>
          </p:nvPr>
        </p:nvSpPr>
        <p:spPr>
          <a:xfrm>
            <a:off x="263844" y="8912250"/>
            <a:ext cx="1087452" cy="374600"/>
          </a:xfrm>
          <a:prstGeom prst="rect">
            <a:avLst/>
          </a:prstGeom>
        </p:spPr>
        <p:txBody>
          <a:bodyPr/>
          <a:lstStyle/>
          <a:p>
            <a:r>
              <a:t>SEMESTER</a:t>
            </a:r>
          </a:p>
        </p:txBody>
      </p:sp>
      <p:sp>
        <p:nvSpPr>
          <p:cNvPr id="170" name="GROUP"/>
          <p:cNvSpPr txBox="1">
            <a:spLocks noGrp="1"/>
          </p:cNvSpPr>
          <p:nvPr>
            <p:ph type="body" idx="16"/>
          </p:nvPr>
        </p:nvSpPr>
        <p:spPr>
          <a:xfrm>
            <a:off x="5318308" y="8912250"/>
            <a:ext cx="752770" cy="374600"/>
          </a:xfrm>
          <a:prstGeom prst="rect">
            <a:avLst/>
          </a:prstGeom>
        </p:spPr>
        <p:txBody>
          <a:bodyPr/>
          <a:lstStyle/>
          <a:p>
            <a:r>
              <a:t>GROUP</a:t>
            </a:r>
          </a:p>
        </p:txBody>
      </p:sp>
      <p:sp>
        <p:nvSpPr>
          <p:cNvPr id="171" name="2017-18"/>
          <p:cNvSpPr txBox="1">
            <a:spLocks noGrp="1"/>
          </p:cNvSpPr>
          <p:nvPr>
            <p:ph type="body" idx="17"/>
          </p:nvPr>
        </p:nvSpPr>
        <p:spPr>
          <a:xfrm>
            <a:off x="1422400" y="8877300"/>
            <a:ext cx="1600200" cy="647700"/>
          </a:xfrm>
          <a:prstGeom prst="rect">
            <a:avLst/>
          </a:prstGeom>
        </p:spPr>
        <p:txBody>
          <a:bodyPr/>
          <a:lstStyle/>
          <a:p>
            <a:r>
              <a:t>2017-18</a:t>
            </a:r>
          </a:p>
        </p:txBody>
      </p:sp>
      <p:pic>
        <p:nvPicPr>
          <p:cNvPr id="172" name="IMG_20171012_093959304_HDR.jpg" descr="IMG_20171012_093959304_HDR.jpg"/>
          <p:cNvPicPr>
            <a:picLocks noGrp="1" noChangeAspect="1"/>
          </p:cNvPicPr>
          <p:nvPr>
            <p:ph type="pic" idx="18"/>
          </p:nvPr>
        </p:nvPicPr>
        <p:blipFill>
          <a:blip r:embed="rId2">
            <a:extLst/>
          </a:blip>
          <a:srcRect t="29425" b="2942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73" name="REFERENC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90727">
              <a:defRPr sz="6048"/>
            </a:lvl1pPr>
          </a:lstStyle>
          <a:p>
            <a:r>
              <a:t>REFERENCING</a:t>
            </a:r>
          </a:p>
        </p:txBody>
      </p:sp>
      <p:sp>
        <p:nvSpPr>
          <p:cNvPr id="174" name="GARY R. BUNT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t>GARY R. BUNT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mhra1.jpeg" descr="mhra1.jpeg"/>
          <p:cNvPicPr>
            <a:picLocks noGrp="1"/>
          </p:cNvPicPr>
          <p:nvPr>
            <p:ph type="pic" idx="13"/>
          </p:nvPr>
        </p:nvPicPr>
        <p:blipFill>
          <a:blip r:embed="rId2">
            <a:extLst/>
          </a:blip>
          <a:srcRect/>
          <a:stretch>
            <a:fillRect/>
          </a:stretch>
        </p:blipFill>
        <p:spPr>
          <a:xfrm>
            <a:off x="307230" y="1062996"/>
            <a:ext cx="12697570" cy="7606722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MHRA11.jpeg" descr="MHRA11.jpeg"/>
          <p:cNvPicPr>
            <a:picLocks noGrp="1" noChangeAspect="1"/>
          </p:cNvPicPr>
          <p:nvPr>
            <p:ph type="pic" idx="13"/>
          </p:nvPr>
        </p:nvPicPr>
        <p:blipFill>
          <a:blip r:embed="rId2">
            <a:extLst/>
          </a:blip>
          <a:srcRect l="549" r="549"/>
          <a:stretch>
            <a:fillRect/>
          </a:stretch>
        </p:blipFill>
        <p:spPr>
          <a:xfrm>
            <a:off x="177774" y="245236"/>
            <a:ext cx="12459326" cy="8022464"/>
          </a:xfrm>
          <a:prstGeom prst="rect">
            <a:avLst/>
          </a:prstGeom>
        </p:spPr>
      </p:pic>
      <p:sp>
        <p:nvSpPr>
          <p:cNvPr id="179" name="MHRA STYLE GUIDE ONLIN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25779">
              <a:defRPr sz="3780"/>
            </a:lvl1pPr>
          </a:lstStyle>
          <a:p>
            <a:r>
              <a:t>MHRA STYLE GUIDE ONLINE</a:t>
            </a:r>
          </a:p>
        </p:txBody>
      </p:sp>
      <p:sp>
        <p:nvSpPr>
          <p:cNvPr id="180" name="http://www.mhra.org.uk/style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14095">
              <a:defRPr sz="2112"/>
            </a:pPr>
            <a:r>
              <a:rPr u="sng">
                <a:hlinkClick r:id="rId3"/>
              </a:rPr>
              <a:t>http://www.mhra.org.uk/style</a:t>
            </a:r>
            <a:r>
              <a:t> 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mhra2.jpeg" descr="mhra2.jpeg"/>
          <p:cNvPicPr>
            <a:picLocks noGrp="1"/>
          </p:cNvPicPr>
          <p:nvPr>
            <p:ph type="pic" idx="13"/>
          </p:nvPr>
        </p:nvPicPr>
        <p:blipFill>
          <a:blip r:embed="rId2">
            <a:extLst/>
          </a:blip>
          <a:srcRect/>
          <a:stretch>
            <a:fillRect/>
          </a:stretch>
        </p:blipFill>
        <p:spPr>
          <a:xfrm>
            <a:off x="459035" y="2169768"/>
            <a:ext cx="12545765" cy="5332308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mhra3.jpeg" descr="mhra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43880" y="1377044"/>
            <a:ext cx="12060368" cy="55324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mhra4.jpeg" descr="mhra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7475" y="3526925"/>
            <a:ext cx="12096146" cy="29942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mhra5.jpeg" descr="mhra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3109" y="3168635"/>
            <a:ext cx="11405448" cy="25117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mrha6.jpeg" descr="mrh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9998" y="2984143"/>
            <a:ext cx="11687599" cy="40881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mhra7.jpeg" descr="mhra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2834" y="3460614"/>
            <a:ext cx="11793079" cy="3356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MHRA REFERENCING TUTORIA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25779">
              <a:defRPr sz="3780"/>
            </a:lvl1pPr>
          </a:lstStyle>
          <a:p>
            <a:r>
              <a:t>MHRA REFERENCING TUTORIAL</a:t>
            </a:r>
          </a:p>
        </p:txBody>
      </p:sp>
      <p:sp>
        <p:nvSpPr>
          <p:cNvPr id="195" name="https://xerte.cardiff.ac.uk/play_4352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14095">
              <a:defRPr sz="2112"/>
            </a:pPr>
            <a:r>
              <a:rPr u="sng">
                <a:hlinkClick r:id="rId2"/>
              </a:rPr>
              <a:t>https://xerte.cardiff.ac.uk/play_4352</a:t>
            </a:r>
            <a:r>
              <a:rPr u="sng"/>
              <a:t> </a:t>
            </a:r>
          </a:p>
        </p:txBody>
      </p:sp>
      <p:pic>
        <p:nvPicPr>
          <p:cNvPr id="196" name="mhra9.jpeg" descr="mhra9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2766" y="562649"/>
            <a:ext cx="12017121" cy="75107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MHRA10.jpeg" descr="MHRA10.jpeg"/>
          <p:cNvPicPr>
            <a:picLocks noGrp="1" noChangeAspect="1"/>
          </p:cNvPicPr>
          <p:nvPr>
            <p:ph type="pic" idx="13"/>
          </p:nvPr>
        </p:nvPicPr>
        <p:blipFill>
          <a:blip r:embed="rId2">
            <a:extLst/>
          </a:blip>
          <a:srcRect l="699" r="699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99" name="REFERENC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25779">
              <a:defRPr sz="3780"/>
            </a:lvl1pPr>
          </a:lstStyle>
          <a:p>
            <a:r>
              <a:t>REFERENCING</a:t>
            </a:r>
          </a:p>
        </p:txBody>
      </p:sp>
      <p:sp>
        <p:nvSpPr>
          <p:cNvPr id="200" name="GARY R. BUNT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2112"/>
            </a:lvl1pPr>
          </a:lstStyle>
          <a:p>
            <a:r>
              <a:t>GARY R. BUNT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mhra21.jpeg" descr="mhra21.jpeg"/>
          <p:cNvPicPr>
            <a:picLocks noGrp="1" noChangeAspect="1"/>
          </p:cNvPicPr>
          <p:nvPr>
            <p:ph type="pic" idx="13"/>
          </p:nvPr>
        </p:nvPicPr>
        <p:blipFill>
          <a:blip r:embed="rId2">
            <a:extLst/>
          </a:blip>
          <a:srcRect l="1672" r="167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03" name="reworks proQUES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25779">
              <a:defRPr sz="3780"/>
            </a:lvl1pPr>
          </a:lstStyle>
          <a:p>
            <a:r>
              <a:t>reworks proQUEST </a:t>
            </a:r>
          </a:p>
        </p:txBody>
      </p:sp>
      <p:sp>
        <p:nvSpPr>
          <p:cNvPr id="204" name="www.uwtsd.ac.uk/library/online-library/refworks/"/>
          <p:cNvSpPr txBox="1">
            <a:spLocks noGrp="1"/>
          </p:cNvSpPr>
          <p:nvPr>
            <p:ph type="body" sz="quarter" idx="1"/>
          </p:nvPr>
        </p:nvSpPr>
        <p:spPr>
          <a:xfrm>
            <a:off x="546100" y="9017000"/>
            <a:ext cx="12268200" cy="431800"/>
          </a:xfrm>
          <a:prstGeom prst="rect">
            <a:avLst/>
          </a:prstGeom>
        </p:spPr>
        <p:txBody>
          <a:bodyPr/>
          <a:lstStyle>
            <a:lvl1pPr defTabSz="514095">
              <a:defRPr sz="2112"/>
            </a:lvl1pPr>
          </a:lstStyle>
          <a:p>
            <a:r>
              <a:t>www.uwtsd.ac.uk/library/online-library/refworks/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Log-in/Regist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Log-in/Register</a:t>
            </a:r>
          </a:p>
        </p:txBody>
      </p:sp>
      <p:sp>
        <p:nvSpPr>
          <p:cNvPr id="207" name="use the ProQuest (latest version) of RefWork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use the ProQuest (latest version) of RefWorks</a:t>
            </a:r>
          </a:p>
          <a:p>
            <a:pPr>
              <a:buBlip>
                <a:blip r:embed="rId2"/>
              </a:buBlip>
            </a:pPr>
            <a:r>
              <a:t>note the options for putting buttons into your browser and/or use the citation button for Word</a:t>
            </a:r>
          </a:p>
          <a:p>
            <a:pPr>
              <a:buBlip>
                <a:blip r:embed="rId2"/>
              </a:buBlip>
            </a:pPr>
            <a:r>
              <a:t>what follows is a brief overview - use the videos on the YouTube channel to teach yourself in-depth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ROJECT"/>
          <p:cNvSpPr txBox="1">
            <a:spLocks noGrp="1"/>
          </p:cNvSpPr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PROJECT</a:t>
            </a:r>
          </a:p>
        </p:txBody>
      </p:sp>
      <p:sp>
        <p:nvSpPr>
          <p:cNvPr id="210" name="URL"/>
          <p:cNvSpPr txBox="1">
            <a:spLocks noGrp="1"/>
          </p:cNvSpPr>
          <p:nvPr>
            <p:ph type="body" idx="15"/>
          </p:nvPr>
        </p:nvSpPr>
        <p:spPr>
          <a:xfrm>
            <a:off x="339908" y="8912250"/>
            <a:ext cx="579724" cy="374600"/>
          </a:xfrm>
          <a:prstGeom prst="rect">
            <a:avLst/>
          </a:prstGeom>
        </p:spPr>
        <p:txBody>
          <a:bodyPr/>
          <a:lstStyle/>
          <a:p>
            <a:r>
              <a:t>URL</a:t>
            </a:r>
          </a:p>
        </p:txBody>
      </p:sp>
      <p:sp>
        <p:nvSpPr>
          <p:cNvPr id="211" name="https://www.youtube.com/user/ProQuestRefWorks"/>
          <p:cNvSpPr txBox="1">
            <a:spLocks noGrp="1"/>
          </p:cNvSpPr>
          <p:nvPr>
            <p:ph type="body" idx="17"/>
          </p:nvPr>
        </p:nvSpPr>
        <p:spPr>
          <a:xfrm>
            <a:off x="1422400" y="8877300"/>
            <a:ext cx="10756545" cy="647700"/>
          </a:xfrm>
          <a:prstGeom prst="rect">
            <a:avLst/>
          </a:prstGeom>
        </p:spPr>
        <p:txBody>
          <a:bodyPr/>
          <a:lstStyle/>
          <a:p>
            <a:r>
              <a:rPr u="sng">
                <a:hlinkClick r:id="rId2"/>
              </a:rPr>
              <a:t>https://www.youtube.com/user/ProQuestRefWorks</a:t>
            </a:r>
            <a:r>
              <a:t> </a:t>
            </a:r>
          </a:p>
        </p:txBody>
      </p:sp>
      <p:sp>
        <p:nvSpPr>
          <p:cNvPr id="212" name="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90727">
              <a:defRPr sz="6048"/>
            </a:pPr>
            <a:endParaRPr/>
          </a:p>
        </p:txBody>
      </p:sp>
      <p:sp>
        <p:nvSpPr>
          <p:cNvPr id="213" name="PROQUEST REFWORKS YOUTUBE CHANNEL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t>PROQUEST REFWORKS YOUTUBE CHANNEL</a:t>
            </a:r>
          </a:p>
        </p:txBody>
      </p:sp>
      <p:pic>
        <p:nvPicPr>
          <p:cNvPr id="214" name="mhra22.jpeg" descr="mhra22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8276" y="364470"/>
            <a:ext cx="12325088" cy="77031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MHRA1.jpeg" descr="MHRA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2006" y="1176929"/>
            <a:ext cx="10916075" cy="6804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MHRA2B.jpeg" descr="MHRA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4446" y="964112"/>
            <a:ext cx="11293251" cy="70392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MHRA3B.jpeg" descr="MHRA3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61413" y="1124080"/>
            <a:ext cx="12081974" cy="75308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MHRA6.jpeg" descr="MHR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7159" y="756865"/>
            <a:ext cx="11464286" cy="7165179"/>
          </a:xfrm>
          <a:prstGeom prst="rect">
            <a:avLst/>
          </a:prstGeom>
          <a:ln w="12700">
            <a:miter lim="400000"/>
          </a:ln>
        </p:spPr>
      </p:pic>
      <p:sp>
        <p:nvSpPr>
          <p:cNvPr id="223" name="Arrow"/>
          <p:cNvSpPr/>
          <p:nvPr/>
        </p:nvSpPr>
        <p:spPr>
          <a:xfrm>
            <a:off x="2168314" y="437068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MHRA6.jpeg" descr="MHR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9826" y="1066196"/>
            <a:ext cx="11464286" cy="7165179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Arrow"/>
          <p:cNvSpPr/>
          <p:nvPr/>
        </p:nvSpPr>
        <p:spPr>
          <a:xfrm>
            <a:off x="4539853" y="1380486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" grpId="1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MHRA7.jpeg" descr="MHRA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4106" y="979912"/>
            <a:ext cx="11797200" cy="7373250"/>
          </a:xfrm>
          <a:prstGeom prst="rect">
            <a:avLst/>
          </a:prstGeom>
          <a:ln w="12700">
            <a:miter lim="400000"/>
          </a:ln>
        </p:spPr>
      </p:pic>
      <p:sp>
        <p:nvSpPr>
          <p:cNvPr id="229" name="Arrow"/>
          <p:cNvSpPr/>
          <p:nvPr/>
        </p:nvSpPr>
        <p:spPr>
          <a:xfrm>
            <a:off x="9411820" y="696133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" grpId="1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MHRA8B.jpeg" descr="MHRA8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3533" y="1080887"/>
            <a:ext cx="11537734" cy="7191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MHRA9B.jpeg" descr="MHRA9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3727" y="1443544"/>
            <a:ext cx="10986419" cy="68665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mhra11B.jpeg" descr="mhra11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4401" y="944257"/>
            <a:ext cx="11115998" cy="69474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mhra12.jpeg" descr="mhra1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1719" y="1291478"/>
            <a:ext cx="11473030" cy="71706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MHRA12B.jpeg" descr="MHRA1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50353" y="1195852"/>
            <a:ext cx="10007601" cy="61087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MHRA12B.jpeg" descr="MHRA1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8600" y="1409219"/>
            <a:ext cx="10007600" cy="61087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mhra13.jpeg" descr="mhra1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7587" y="1261815"/>
            <a:ext cx="11976742" cy="7485465"/>
          </a:xfrm>
          <a:prstGeom prst="rect">
            <a:avLst/>
          </a:prstGeom>
          <a:ln w="12700">
            <a:miter lim="400000"/>
          </a:ln>
        </p:spPr>
      </p:pic>
      <p:sp>
        <p:nvSpPr>
          <p:cNvPr id="244" name="MHRA Note-Bibliography format"/>
          <p:cNvSpPr txBox="1"/>
          <p:nvPr/>
        </p:nvSpPr>
        <p:spPr>
          <a:xfrm>
            <a:off x="931862" y="8793416"/>
            <a:ext cx="5934000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MHRA Note-Bibliography format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mhra14.jpeg" descr="mhra1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58248" y="726876"/>
            <a:ext cx="10811319" cy="78661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" name="MHRA15.jpeg" descr="MHRA1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8668" y="2320364"/>
            <a:ext cx="10753802" cy="4581360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MHRA NAME-DATE FORMAT"/>
          <p:cNvSpPr txBox="1"/>
          <p:nvPr/>
        </p:nvSpPr>
        <p:spPr>
          <a:xfrm>
            <a:off x="1044157" y="7865422"/>
            <a:ext cx="5116526" cy="64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MHRA NAME-DATE FORMAT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mhra16.jpeg" descr="mhra1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324" y="858482"/>
            <a:ext cx="12112152" cy="7549650"/>
          </a:xfrm>
          <a:prstGeom prst="rect">
            <a:avLst/>
          </a:prstGeom>
          <a:ln w="12700">
            <a:miter lim="400000"/>
          </a:ln>
        </p:spPr>
      </p:pic>
      <p:sp>
        <p:nvSpPr>
          <p:cNvPr id="252" name="Star"/>
          <p:cNvSpPr/>
          <p:nvPr/>
        </p:nvSpPr>
        <p:spPr>
          <a:xfrm>
            <a:off x="4394541" y="1020543"/>
            <a:ext cx="1328627" cy="1263600"/>
          </a:xfrm>
          <a:prstGeom prst="star5">
            <a:avLst>
              <a:gd name="adj" fmla="val 19100"/>
              <a:gd name="hf" fmla="val 105146"/>
              <a:gd name="vf" fmla="val 11055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  <p:sp>
        <p:nvSpPr>
          <p:cNvPr id="253" name="Arrow"/>
          <p:cNvSpPr/>
          <p:nvPr/>
        </p:nvSpPr>
        <p:spPr>
          <a:xfrm>
            <a:off x="9669596" y="716755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" grpId="1" animBg="1" advAuto="0"/>
      <p:bldP spid="253" grpId="2" animBg="1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5" name="mhra17.jpeg" descr="mhra1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8564" y="1137172"/>
            <a:ext cx="11527672" cy="7204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mhra18.jpeg" descr="mhra1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45624" y="554390"/>
            <a:ext cx="10215664" cy="88098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mhra19.jpeg" descr="mhra1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4931" y="521870"/>
            <a:ext cx="11243403" cy="87352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mhra20.jpeg" descr="mhra2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66684" y="307268"/>
            <a:ext cx="11566629" cy="91390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mhra21.jpeg" descr="mhra2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2777" y="1808010"/>
            <a:ext cx="11706718" cy="54243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mhra22.jpeg" descr="mhra2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81650" y="337928"/>
            <a:ext cx="6614003" cy="9103144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Example of…"/>
          <p:cNvSpPr txBox="1"/>
          <p:nvPr/>
        </p:nvSpPr>
        <p:spPr>
          <a:xfrm>
            <a:off x="635990" y="1606600"/>
            <a:ext cx="4150920" cy="120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Example of </a:t>
            </a:r>
          </a:p>
          <a:p>
            <a:r>
              <a:t>pages with references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Blueprint">
  <a:themeElements>
    <a:clrScheme name="Blueprint">
      <a:dk1>
        <a:srgbClr val="AB7655"/>
      </a:dk1>
      <a:lt1>
        <a:srgbClr val="558AAB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none" spc="0" normalizeH="0" baseline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lueprint">
  <a:themeElements>
    <a:clrScheme name="Bluepri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none" spc="0" normalizeH="0" baseline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</Words>
  <Application>Microsoft Macintosh PowerPoint</Application>
  <PresentationFormat>Custom</PresentationFormat>
  <Paragraphs>27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Helvetica</vt:lpstr>
      <vt:lpstr>Helvetica Neue</vt:lpstr>
      <vt:lpstr>Helvetica Neue Bold Condensed</vt:lpstr>
      <vt:lpstr>Helvetica Neue Light</vt:lpstr>
      <vt:lpstr>Blueprint</vt:lpstr>
      <vt:lpstr>REFERENCING</vt:lpstr>
      <vt:lpstr>PowerPoint Presentation</vt:lpstr>
      <vt:lpstr>MHRA STYLE GUIDE ONLINE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MHRA REFERENCING TUTORIAL</vt:lpstr>
      <vt:lpstr>REFERENCING</vt:lpstr>
      <vt:lpstr>reworks proQUEST </vt:lpstr>
      <vt:lpstr>Log-in/Register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cp:lastModifiedBy>Gary Bunt</cp:lastModifiedBy>
  <cp:revision>1</cp:revision>
  <dcterms:modified xsi:type="dcterms:W3CDTF">2017-11-06T10:50:35Z</dcterms:modified>
</cp:coreProperties>
</file>