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4" r:id="rId1"/>
  </p:sldMasterIdLst>
  <p:notesMasterIdLst>
    <p:notesMasterId r:id="rId29"/>
  </p:notesMasterIdLst>
  <p:sldIdLst>
    <p:sldId id="256" r:id="rId2"/>
    <p:sldId id="275" r:id="rId3"/>
    <p:sldId id="263" r:id="rId4"/>
    <p:sldId id="269" r:id="rId5"/>
    <p:sldId id="270" r:id="rId6"/>
    <p:sldId id="290" r:id="rId7"/>
    <p:sldId id="276" r:id="rId8"/>
    <p:sldId id="277" r:id="rId9"/>
    <p:sldId id="279" r:id="rId10"/>
    <p:sldId id="258" r:id="rId11"/>
    <p:sldId id="261" r:id="rId12"/>
    <p:sldId id="259" r:id="rId13"/>
    <p:sldId id="272" r:id="rId14"/>
    <p:sldId id="283" r:id="rId15"/>
    <p:sldId id="281" r:id="rId16"/>
    <p:sldId id="282" r:id="rId17"/>
    <p:sldId id="284" r:id="rId18"/>
    <p:sldId id="286" r:id="rId19"/>
    <p:sldId id="280" r:id="rId20"/>
    <p:sldId id="285" r:id="rId21"/>
    <p:sldId id="278" r:id="rId22"/>
    <p:sldId id="267" r:id="rId23"/>
    <p:sldId id="266" r:id="rId24"/>
    <p:sldId id="287" r:id="rId25"/>
    <p:sldId id="288" r:id="rId26"/>
    <p:sldId id="289" r:id="rId27"/>
    <p:sldId id="27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473"/>
    <p:restoredTop sz="89816"/>
  </p:normalViewPr>
  <p:slideViewPr>
    <p:cSldViewPr snapToGrid="0">
      <p:cViewPr varScale="1">
        <p:scale>
          <a:sx n="92" d="100"/>
          <a:sy n="92" d="100"/>
        </p:scale>
        <p:origin x="84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805A8B-8E3E-4F49-B22B-844E10A501A9}" type="doc">
      <dgm:prSet loTypeId="urn:microsoft.com/office/officeart/2005/8/layout/chevron1" loCatId="process" qsTypeId="urn:microsoft.com/office/officeart/2005/8/quickstyle/simple1" qsCatId="simple" csTypeId="urn:microsoft.com/office/officeart/2005/8/colors/colorful5" csCatId="colorful" phldr="1"/>
      <dgm:spPr/>
      <dgm:t>
        <a:bodyPr/>
        <a:lstStyle/>
        <a:p>
          <a:endParaRPr lang="en-US"/>
        </a:p>
      </dgm:t>
    </dgm:pt>
    <dgm:pt modelId="{D08BC1E3-9CB7-4EDC-99B7-5FEAD3D25739}">
      <dgm:prSet/>
      <dgm:spPr/>
      <dgm:t>
        <a:bodyPr/>
        <a:lstStyle/>
        <a:p>
          <a:r>
            <a:rPr lang="cy-GB" dirty="0"/>
            <a:t>Diolch yn fawr am wrando.</a:t>
          </a:r>
          <a:endParaRPr lang="en-US" dirty="0"/>
        </a:p>
      </dgm:t>
    </dgm:pt>
    <dgm:pt modelId="{8F354F5B-80D4-4E30-B41A-B91CD3A14674}" type="parTrans" cxnId="{4B71DFE2-42FE-44B6-85D2-FA76A0F02801}">
      <dgm:prSet/>
      <dgm:spPr/>
      <dgm:t>
        <a:bodyPr/>
        <a:lstStyle/>
        <a:p>
          <a:endParaRPr lang="en-US"/>
        </a:p>
      </dgm:t>
    </dgm:pt>
    <dgm:pt modelId="{59A9B2CC-3786-45FD-818E-0789D3128195}" type="sibTrans" cxnId="{4B71DFE2-42FE-44B6-85D2-FA76A0F02801}">
      <dgm:prSet/>
      <dgm:spPr/>
      <dgm:t>
        <a:bodyPr/>
        <a:lstStyle/>
        <a:p>
          <a:endParaRPr lang="en-US"/>
        </a:p>
      </dgm:t>
    </dgm:pt>
    <dgm:pt modelId="{DF960788-E167-4181-A077-06CAF3FF47A4}">
      <dgm:prSet/>
      <dgm:spPr/>
      <dgm:t>
        <a:bodyPr/>
        <a:lstStyle/>
        <a:p>
          <a:r>
            <a:rPr lang="cy-GB"/>
            <a:t>Oes gennych unrhyw gwestiynau?</a:t>
          </a:r>
          <a:endParaRPr lang="en-US"/>
        </a:p>
      </dgm:t>
    </dgm:pt>
    <dgm:pt modelId="{605DD7D0-A3A5-47B8-87DA-FE3DB05642DB}" type="parTrans" cxnId="{0ADBAD9C-6981-4283-8195-59E3C3E55CF1}">
      <dgm:prSet/>
      <dgm:spPr/>
      <dgm:t>
        <a:bodyPr/>
        <a:lstStyle/>
        <a:p>
          <a:endParaRPr lang="en-US"/>
        </a:p>
      </dgm:t>
    </dgm:pt>
    <dgm:pt modelId="{F625B9D1-21AE-4750-9735-B189F3DBC238}" type="sibTrans" cxnId="{0ADBAD9C-6981-4283-8195-59E3C3E55CF1}">
      <dgm:prSet/>
      <dgm:spPr/>
      <dgm:t>
        <a:bodyPr/>
        <a:lstStyle/>
        <a:p>
          <a:endParaRPr lang="en-US"/>
        </a:p>
      </dgm:t>
    </dgm:pt>
    <dgm:pt modelId="{F0F85BB5-8BC5-4545-B28A-151947DAEEF8}" type="pres">
      <dgm:prSet presAssocID="{7B805A8B-8E3E-4F49-B22B-844E10A501A9}" presName="Name0" presStyleCnt="0">
        <dgm:presLayoutVars>
          <dgm:dir/>
          <dgm:animLvl val="lvl"/>
          <dgm:resizeHandles val="exact"/>
        </dgm:presLayoutVars>
      </dgm:prSet>
      <dgm:spPr/>
    </dgm:pt>
    <dgm:pt modelId="{81B30232-C554-6249-AFEB-089DF1639240}" type="pres">
      <dgm:prSet presAssocID="{D08BC1E3-9CB7-4EDC-99B7-5FEAD3D25739}" presName="parTxOnly" presStyleLbl="node1" presStyleIdx="0" presStyleCnt="2">
        <dgm:presLayoutVars>
          <dgm:chMax val="0"/>
          <dgm:chPref val="0"/>
          <dgm:bulletEnabled val="1"/>
        </dgm:presLayoutVars>
      </dgm:prSet>
      <dgm:spPr/>
    </dgm:pt>
    <dgm:pt modelId="{E4E66609-156E-254E-ADBE-B6C8386DB652}" type="pres">
      <dgm:prSet presAssocID="{59A9B2CC-3786-45FD-818E-0789D3128195}" presName="parTxOnlySpace" presStyleCnt="0"/>
      <dgm:spPr/>
    </dgm:pt>
    <dgm:pt modelId="{E4A53766-6F9B-3C48-93DC-5367F5E9801D}" type="pres">
      <dgm:prSet presAssocID="{DF960788-E167-4181-A077-06CAF3FF47A4}" presName="parTxOnly" presStyleLbl="node1" presStyleIdx="1" presStyleCnt="2">
        <dgm:presLayoutVars>
          <dgm:chMax val="0"/>
          <dgm:chPref val="0"/>
          <dgm:bulletEnabled val="1"/>
        </dgm:presLayoutVars>
      </dgm:prSet>
      <dgm:spPr/>
    </dgm:pt>
  </dgm:ptLst>
  <dgm:cxnLst>
    <dgm:cxn modelId="{F016ED0C-2556-2546-8387-9B49FA36C695}" type="presOf" srcId="{7B805A8B-8E3E-4F49-B22B-844E10A501A9}" destId="{F0F85BB5-8BC5-4545-B28A-151947DAEEF8}" srcOrd="0" destOrd="0" presId="urn:microsoft.com/office/officeart/2005/8/layout/chevron1"/>
    <dgm:cxn modelId="{0FF7D45D-26B1-CE41-B369-B320ADA7B030}" type="presOf" srcId="{D08BC1E3-9CB7-4EDC-99B7-5FEAD3D25739}" destId="{81B30232-C554-6249-AFEB-089DF1639240}" srcOrd="0" destOrd="0" presId="urn:microsoft.com/office/officeart/2005/8/layout/chevron1"/>
    <dgm:cxn modelId="{0ADBAD9C-6981-4283-8195-59E3C3E55CF1}" srcId="{7B805A8B-8E3E-4F49-B22B-844E10A501A9}" destId="{DF960788-E167-4181-A077-06CAF3FF47A4}" srcOrd="1" destOrd="0" parTransId="{605DD7D0-A3A5-47B8-87DA-FE3DB05642DB}" sibTransId="{F625B9D1-21AE-4750-9735-B189F3DBC238}"/>
    <dgm:cxn modelId="{BE83AFD8-E000-D741-AE1E-435E05A5A15D}" type="presOf" srcId="{DF960788-E167-4181-A077-06CAF3FF47A4}" destId="{E4A53766-6F9B-3C48-93DC-5367F5E9801D}" srcOrd="0" destOrd="0" presId="urn:microsoft.com/office/officeart/2005/8/layout/chevron1"/>
    <dgm:cxn modelId="{4B71DFE2-42FE-44B6-85D2-FA76A0F02801}" srcId="{7B805A8B-8E3E-4F49-B22B-844E10A501A9}" destId="{D08BC1E3-9CB7-4EDC-99B7-5FEAD3D25739}" srcOrd="0" destOrd="0" parTransId="{8F354F5B-80D4-4E30-B41A-B91CD3A14674}" sibTransId="{59A9B2CC-3786-45FD-818E-0789D3128195}"/>
    <dgm:cxn modelId="{2A369BC9-E28C-F14A-BFF3-A2B2F1D4594E}" type="presParOf" srcId="{F0F85BB5-8BC5-4545-B28A-151947DAEEF8}" destId="{81B30232-C554-6249-AFEB-089DF1639240}" srcOrd="0" destOrd="0" presId="urn:microsoft.com/office/officeart/2005/8/layout/chevron1"/>
    <dgm:cxn modelId="{619F83F5-1732-4341-90F5-5EDC0F7F8DC4}" type="presParOf" srcId="{F0F85BB5-8BC5-4545-B28A-151947DAEEF8}" destId="{E4E66609-156E-254E-ADBE-B6C8386DB652}" srcOrd="1" destOrd="0" presId="urn:microsoft.com/office/officeart/2005/8/layout/chevron1"/>
    <dgm:cxn modelId="{BF68C393-617A-8F42-975D-C3002407E1B0}" type="presParOf" srcId="{F0F85BB5-8BC5-4545-B28A-151947DAEEF8}" destId="{E4A53766-6F9B-3C48-93DC-5367F5E9801D}" srcOrd="2"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B30232-C554-6249-AFEB-089DF1639240}">
      <dsp:nvSpPr>
        <dsp:cNvPr id="0" name=""/>
        <dsp:cNvSpPr/>
      </dsp:nvSpPr>
      <dsp:spPr>
        <a:xfrm>
          <a:off x="9242" y="1070709"/>
          <a:ext cx="5524797" cy="2209919"/>
        </a:xfrm>
        <a:prstGeom prst="chevron">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2022" tIns="57340" rIns="57340" bIns="57340" numCol="1" spcCol="1270" anchor="ctr" anchorCtr="0">
          <a:noAutofit/>
        </a:bodyPr>
        <a:lstStyle/>
        <a:p>
          <a:pPr marL="0" lvl="0" indent="0" algn="ctr" defTabSz="1911350">
            <a:lnSpc>
              <a:spcPct val="90000"/>
            </a:lnSpc>
            <a:spcBef>
              <a:spcPct val="0"/>
            </a:spcBef>
            <a:spcAft>
              <a:spcPct val="35000"/>
            </a:spcAft>
            <a:buNone/>
          </a:pPr>
          <a:r>
            <a:rPr lang="cy-GB" sz="4300" kern="1200" dirty="0"/>
            <a:t>Diolch yn fawr am wrando.</a:t>
          </a:r>
          <a:endParaRPr lang="en-US" sz="4300" kern="1200" dirty="0"/>
        </a:p>
      </dsp:txBody>
      <dsp:txXfrm>
        <a:off x="1114202" y="1070709"/>
        <a:ext cx="3314878" cy="2209919"/>
      </dsp:txXfrm>
    </dsp:sp>
    <dsp:sp modelId="{E4A53766-6F9B-3C48-93DC-5367F5E9801D}">
      <dsp:nvSpPr>
        <dsp:cNvPr id="0" name=""/>
        <dsp:cNvSpPr/>
      </dsp:nvSpPr>
      <dsp:spPr>
        <a:xfrm>
          <a:off x="4981560" y="1070709"/>
          <a:ext cx="5524797" cy="2209919"/>
        </a:xfrm>
        <a:prstGeom prst="chevron">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2022" tIns="57340" rIns="57340" bIns="57340" numCol="1" spcCol="1270" anchor="ctr" anchorCtr="0">
          <a:noAutofit/>
        </a:bodyPr>
        <a:lstStyle/>
        <a:p>
          <a:pPr marL="0" lvl="0" indent="0" algn="ctr" defTabSz="1911350">
            <a:lnSpc>
              <a:spcPct val="90000"/>
            </a:lnSpc>
            <a:spcBef>
              <a:spcPct val="0"/>
            </a:spcBef>
            <a:spcAft>
              <a:spcPct val="35000"/>
            </a:spcAft>
            <a:buNone/>
          </a:pPr>
          <a:r>
            <a:rPr lang="cy-GB" sz="4300" kern="1200"/>
            <a:t>Oes gennych unrhyw gwestiynau?</a:t>
          </a:r>
          <a:endParaRPr lang="en-US" sz="4300" kern="1200"/>
        </a:p>
      </dsp:txBody>
      <dsp:txXfrm>
        <a:off x="6086520" y="1070709"/>
        <a:ext cx="3314878" cy="2209919"/>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882724-7F05-1D44-9261-3AA4D501F802}" type="datetimeFigureOut">
              <a:rPr lang="cy-GB" smtClean="0"/>
              <a:t>15/07/26</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13A39E-FAF4-694E-9B85-0B65ED64C8E4}" type="slidenum">
              <a:rPr lang="cy-GB" smtClean="0"/>
              <a:t>‹#›</a:t>
            </a:fld>
            <a:endParaRPr lang="cy-GB"/>
          </a:p>
        </p:txBody>
      </p:sp>
    </p:spTree>
    <p:extLst>
      <p:ext uri="{BB962C8B-B14F-4D97-AF65-F5344CB8AC3E}">
        <p14:creationId xmlns:p14="http://schemas.microsoft.com/office/powerpoint/2010/main" val="3434622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D813A39E-FAF4-694E-9B85-0B65ED64C8E4}" type="slidenum">
              <a:rPr lang="cy-GB" smtClean="0"/>
              <a:t>24</a:t>
            </a:fld>
            <a:endParaRPr lang="cy-GB"/>
          </a:p>
        </p:txBody>
      </p:sp>
    </p:spTree>
    <p:extLst>
      <p:ext uri="{BB962C8B-B14F-4D97-AF65-F5344CB8AC3E}">
        <p14:creationId xmlns:p14="http://schemas.microsoft.com/office/powerpoint/2010/main" val="2897277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0FC7C-A5DB-C808-D3FB-B0DE236477D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cy-GB"/>
          </a:p>
        </p:txBody>
      </p:sp>
      <p:sp>
        <p:nvSpPr>
          <p:cNvPr id="3" name="Subtitle 2">
            <a:extLst>
              <a:ext uri="{FF2B5EF4-FFF2-40B4-BE49-F238E27FC236}">
                <a16:creationId xmlns:a16="http://schemas.microsoft.com/office/drawing/2014/main" id="{768933C1-053F-030C-2E17-4B220AE99A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cy-GB"/>
          </a:p>
        </p:txBody>
      </p:sp>
      <p:sp>
        <p:nvSpPr>
          <p:cNvPr id="4" name="Date Placeholder 3">
            <a:extLst>
              <a:ext uri="{FF2B5EF4-FFF2-40B4-BE49-F238E27FC236}">
                <a16:creationId xmlns:a16="http://schemas.microsoft.com/office/drawing/2014/main" id="{685B808B-6EF0-7811-60BD-CC3A3BE7695D}"/>
              </a:ext>
            </a:extLst>
          </p:cNvPr>
          <p:cNvSpPr>
            <a:spLocks noGrp="1"/>
          </p:cNvSpPr>
          <p:nvPr>
            <p:ph type="dt" sz="half" idx="10"/>
          </p:nvPr>
        </p:nvSpPr>
        <p:spPr/>
        <p:txBody>
          <a:bodyPr/>
          <a:lstStyle/>
          <a:p>
            <a:fld id="{90CB8F70-99D5-5B42-A954-E5BF5D79B8CE}" type="datetimeFigureOut">
              <a:rPr lang="cy-GB" smtClean="0"/>
              <a:t>15/07/26</a:t>
            </a:fld>
            <a:endParaRPr lang="cy-GB"/>
          </a:p>
        </p:txBody>
      </p:sp>
      <p:sp>
        <p:nvSpPr>
          <p:cNvPr id="5" name="Footer Placeholder 4">
            <a:extLst>
              <a:ext uri="{FF2B5EF4-FFF2-40B4-BE49-F238E27FC236}">
                <a16:creationId xmlns:a16="http://schemas.microsoft.com/office/drawing/2014/main" id="{6CA19669-DA59-F016-C449-412D6DFF4AC9}"/>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0182A46F-FF9C-F9BB-76CC-823B0A99B913}"/>
              </a:ext>
            </a:extLst>
          </p:cNvPr>
          <p:cNvSpPr>
            <a:spLocks noGrp="1"/>
          </p:cNvSpPr>
          <p:nvPr>
            <p:ph type="sldNum" sz="quarter" idx="12"/>
          </p:nvPr>
        </p:nvSpPr>
        <p:spPr/>
        <p:txBody>
          <a:bodyPr/>
          <a:lstStyle/>
          <a:p>
            <a:fld id="{83778CD4-7C75-F446-BFD6-E08303FADB9F}" type="slidenum">
              <a:rPr lang="cy-GB" smtClean="0"/>
              <a:t>‹#›</a:t>
            </a:fld>
            <a:endParaRPr lang="cy-GB"/>
          </a:p>
        </p:txBody>
      </p:sp>
    </p:spTree>
    <p:extLst>
      <p:ext uri="{BB962C8B-B14F-4D97-AF65-F5344CB8AC3E}">
        <p14:creationId xmlns:p14="http://schemas.microsoft.com/office/powerpoint/2010/main" val="1748785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9E5A3-9C5C-0460-A157-3E26B3D9F625}"/>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1513F067-D8F9-C663-3E2E-B07993C3F4F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4221FA9D-A0A2-F752-FE4D-E15987251C95}"/>
              </a:ext>
            </a:extLst>
          </p:cNvPr>
          <p:cNvSpPr>
            <a:spLocks noGrp="1"/>
          </p:cNvSpPr>
          <p:nvPr>
            <p:ph type="dt" sz="half" idx="10"/>
          </p:nvPr>
        </p:nvSpPr>
        <p:spPr/>
        <p:txBody>
          <a:bodyPr/>
          <a:lstStyle/>
          <a:p>
            <a:fld id="{90CB8F70-99D5-5B42-A954-E5BF5D79B8CE}" type="datetimeFigureOut">
              <a:rPr lang="cy-GB" smtClean="0"/>
              <a:t>15/07/26</a:t>
            </a:fld>
            <a:endParaRPr lang="cy-GB"/>
          </a:p>
        </p:txBody>
      </p:sp>
      <p:sp>
        <p:nvSpPr>
          <p:cNvPr id="5" name="Footer Placeholder 4">
            <a:extLst>
              <a:ext uri="{FF2B5EF4-FFF2-40B4-BE49-F238E27FC236}">
                <a16:creationId xmlns:a16="http://schemas.microsoft.com/office/drawing/2014/main" id="{B0456B67-0037-84B7-AFAB-6F31D76EF992}"/>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3D3D5B09-1713-2D93-385A-F35C7E8EADA0}"/>
              </a:ext>
            </a:extLst>
          </p:cNvPr>
          <p:cNvSpPr>
            <a:spLocks noGrp="1"/>
          </p:cNvSpPr>
          <p:nvPr>
            <p:ph type="sldNum" sz="quarter" idx="12"/>
          </p:nvPr>
        </p:nvSpPr>
        <p:spPr/>
        <p:txBody>
          <a:bodyPr/>
          <a:lstStyle/>
          <a:p>
            <a:fld id="{83778CD4-7C75-F446-BFD6-E08303FADB9F}" type="slidenum">
              <a:rPr lang="cy-GB" smtClean="0"/>
              <a:t>‹#›</a:t>
            </a:fld>
            <a:endParaRPr lang="cy-GB"/>
          </a:p>
        </p:txBody>
      </p:sp>
    </p:spTree>
    <p:extLst>
      <p:ext uri="{BB962C8B-B14F-4D97-AF65-F5344CB8AC3E}">
        <p14:creationId xmlns:p14="http://schemas.microsoft.com/office/powerpoint/2010/main" val="939850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74809-9C7D-CFAE-5F24-BBFBF0B152B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cy-GB"/>
          </a:p>
        </p:txBody>
      </p:sp>
      <p:sp>
        <p:nvSpPr>
          <p:cNvPr id="3" name="Text Placeholder 2">
            <a:extLst>
              <a:ext uri="{FF2B5EF4-FFF2-40B4-BE49-F238E27FC236}">
                <a16:creationId xmlns:a16="http://schemas.microsoft.com/office/drawing/2014/main" id="{72570B24-86AC-EE60-C210-7708FA536C9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3DAD831-E5C4-4DB4-F69C-AB969DDAAC0E}"/>
              </a:ext>
            </a:extLst>
          </p:cNvPr>
          <p:cNvSpPr>
            <a:spLocks noGrp="1"/>
          </p:cNvSpPr>
          <p:nvPr>
            <p:ph type="dt" sz="half" idx="10"/>
          </p:nvPr>
        </p:nvSpPr>
        <p:spPr/>
        <p:txBody>
          <a:bodyPr/>
          <a:lstStyle/>
          <a:p>
            <a:fld id="{90CB8F70-99D5-5B42-A954-E5BF5D79B8CE}" type="datetimeFigureOut">
              <a:rPr lang="cy-GB" smtClean="0"/>
              <a:t>15/07/26</a:t>
            </a:fld>
            <a:endParaRPr lang="cy-GB"/>
          </a:p>
        </p:txBody>
      </p:sp>
      <p:sp>
        <p:nvSpPr>
          <p:cNvPr id="5" name="Footer Placeholder 4">
            <a:extLst>
              <a:ext uri="{FF2B5EF4-FFF2-40B4-BE49-F238E27FC236}">
                <a16:creationId xmlns:a16="http://schemas.microsoft.com/office/drawing/2014/main" id="{95DF8F06-363D-C483-0D1D-D1BE3BB914E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725F17C8-ADFF-34AD-D45B-591338F816D8}"/>
              </a:ext>
            </a:extLst>
          </p:cNvPr>
          <p:cNvSpPr>
            <a:spLocks noGrp="1"/>
          </p:cNvSpPr>
          <p:nvPr>
            <p:ph type="sldNum" sz="quarter" idx="12"/>
          </p:nvPr>
        </p:nvSpPr>
        <p:spPr/>
        <p:txBody>
          <a:bodyPr/>
          <a:lstStyle/>
          <a:p>
            <a:fld id="{83778CD4-7C75-F446-BFD6-E08303FADB9F}" type="slidenum">
              <a:rPr lang="cy-GB" smtClean="0"/>
              <a:t>‹#›</a:t>
            </a:fld>
            <a:endParaRPr lang="cy-GB"/>
          </a:p>
        </p:txBody>
      </p:sp>
    </p:spTree>
    <p:extLst>
      <p:ext uri="{BB962C8B-B14F-4D97-AF65-F5344CB8AC3E}">
        <p14:creationId xmlns:p14="http://schemas.microsoft.com/office/powerpoint/2010/main" val="3470195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9C2C6-5128-E065-25A0-D3F553150760}"/>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D1F6E78F-16CD-50AE-580A-0E5AC264F43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Content Placeholder 3">
            <a:extLst>
              <a:ext uri="{FF2B5EF4-FFF2-40B4-BE49-F238E27FC236}">
                <a16:creationId xmlns:a16="http://schemas.microsoft.com/office/drawing/2014/main" id="{543FEB6B-F73C-4928-BA66-14AD6B84B4E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Date Placeholder 4">
            <a:extLst>
              <a:ext uri="{FF2B5EF4-FFF2-40B4-BE49-F238E27FC236}">
                <a16:creationId xmlns:a16="http://schemas.microsoft.com/office/drawing/2014/main" id="{84D7B668-0F45-CDFD-8CF9-1AB58FC53981}"/>
              </a:ext>
            </a:extLst>
          </p:cNvPr>
          <p:cNvSpPr>
            <a:spLocks noGrp="1"/>
          </p:cNvSpPr>
          <p:nvPr>
            <p:ph type="dt" sz="half" idx="10"/>
          </p:nvPr>
        </p:nvSpPr>
        <p:spPr/>
        <p:txBody>
          <a:bodyPr/>
          <a:lstStyle/>
          <a:p>
            <a:fld id="{90CB8F70-99D5-5B42-A954-E5BF5D79B8CE}" type="datetimeFigureOut">
              <a:rPr lang="cy-GB" smtClean="0"/>
              <a:t>15/07/26</a:t>
            </a:fld>
            <a:endParaRPr lang="cy-GB"/>
          </a:p>
        </p:txBody>
      </p:sp>
      <p:sp>
        <p:nvSpPr>
          <p:cNvPr id="6" name="Footer Placeholder 5">
            <a:extLst>
              <a:ext uri="{FF2B5EF4-FFF2-40B4-BE49-F238E27FC236}">
                <a16:creationId xmlns:a16="http://schemas.microsoft.com/office/drawing/2014/main" id="{9BBD1F5E-1542-F43F-095C-A9FAA3FDB3A8}"/>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2CDF14AC-C436-0FFE-0896-22815ADE7E60}"/>
              </a:ext>
            </a:extLst>
          </p:cNvPr>
          <p:cNvSpPr>
            <a:spLocks noGrp="1"/>
          </p:cNvSpPr>
          <p:nvPr>
            <p:ph type="sldNum" sz="quarter" idx="12"/>
          </p:nvPr>
        </p:nvSpPr>
        <p:spPr/>
        <p:txBody>
          <a:bodyPr/>
          <a:lstStyle/>
          <a:p>
            <a:fld id="{83778CD4-7C75-F446-BFD6-E08303FADB9F}" type="slidenum">
              <a:rPr lang="cy-GB" smtClean="0"/>
              <a:t>‹#›</a:t>
            </a:fld>
            <a:endParaRPr lang="cy-GB"/>
          </a:p>
        </p:txBody>
      </p:sp>
    </p:spTree>
    <p:extLst>
      <p:ext uri="{BB962C8B-B14F-4D97-AF65-F5344CB8AC3E}">
        <p14:creationId xmlns:p14="http://schemas.microsoft.com/office/powerpoint/2010/main" val="3230299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990AF-C12C-0FFF-4020-3A9F9C647C57}"/>
              </a:ext>
            </a:extLst>
          </p:cNvPr>
          <p:cNvSpPr>
            <a:spLocks noGrp="1"/>
          </p:cNvSpPr>
          <p:nvPr>
            <p:ph type="title"/>
          </p:nvPr>
        </p:nvSpPr>
        <p:spPr>
          <a:xfrm>
            <a:off x="839788" y="365125"/>
            <a:ext cx="10515600" cy="1325563"/>
          </a:xfrm>
        </p:spPr>
        <p:txBody>
          <a:bodyPr/>
          <a:lstStyle/>
          <a:p>
            <a:r>
              <a:rPr lang="en-GB"/>
              <a:t>Click to edit Master title style</a:t>
            </a:r>
            <a:endParaRPr lang="cy-GB"/>
          </a:p>
        </p:txBody>
      </p:sp>
      <p:sp>
        <p:nvSpPr>
          <p:cNvPr id="3" name="Text Placeholder 2">
            <a:extLst>
              <a:ext uri="{FF2B5EF4-FFF2-40B4-BE49-F238E27FC236}">
                <a16:creationId xmlns:a16="http://schemas.microsoft.com/office/drawing/2014/main" id="{5728A94B-E161-B5D6-CCB8-3C7CE2A4D0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CCBA697-A05B-C4A4-026C-BED50450D33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Text Placeholder 4">
            <a:extLst>
              <a:ext uri="{FF2B5EF4-FFF2-40B4-BE49-F238E27FC236}">
                <a16:creationId xmlns:a16="http://schemas.microsoft.com/office/drawing/2014/main" id="{8EC8E499-4025-BCA0-811E-159B3B0C2C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12BCD28-B02E-8543-EE92-C8F58F08522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7" name="Date Placeholder 6">
            <a:extLst>
              <a:ext uri="{FF2B5EF4-FFF2-40B4-BE49-F238E27FC236}">
                <a16:creationId xmlns:a16="http://schemas.microsoft.com/office/drawing/2014/main" id="{6BCB7958-6196-A140-A6FE-D947BCA80B46}"/>
              </a:ext>
            </a:extLst>
          </p:cNvPr>
          <p:cNvSpPr>
            <a:spLocks noGrp="1"/>
          </p:cNvSpPr>
          <p:nvPr>
            <p:ph type="dt" sz="half" idx="10"/>
          </p:nvPr>
        </p:nvSpPr>
        <p:spPr/>
        <p:txBody>
          <a:bodyPr/>
          <a:lstStyle/>
          <a:p>
            <a:fld id="{90CB8F70-99D5-5B42-A954-E5BF5D79B8CE}" type="datetimeFigureOut">
              <a:rPr lang="cy-GB" smtClean="0"/>
              <a:t>15/07/26</a:t>
            </a:fld>
            <a:endParaRPr lang="cy-GB"/>
          </a:p>
        </p:txBody>
      </p:sp>
      <p:sp>
        <p:nvSpPr>
          <p:cNvPr id="8" name="Footer Placeholder 7">
            <a:extLst>
              <a:ext uri="{FF2B5EF4-FFF2-40B4-BE49-F238E27FC236}">
                <a16:creationId xmlns:a16="http://schemas.microsoft.com/office/drawing/2014/main" id="{E7E33895-F1FF-CA38-FEAC-538808F310FE}"/>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8482908B-4B60-47EB-64CD-D938130206E2}"/>
              </a:ext>
            </a:extLst>
          </p:cNvPr>
          <p:cNvSpPr>
            <a:spLocks noGrp="1"/>
          </p:cNvSpPr>
          <p:nvPr>
            <p:ph type="sldNum" sz="quarter" idx="12"/>
          </p:nvPr>
        </p:nvSpPr>
        <p:spPr/>
        <p:txBody>
          <a:bodyPr/>
          <a:lstStyle/>
          <a:p>
            <a:fld id="{83778CD4-7C75-F446-BFD6-E08303FADB9F}" type="slidenum">
              <a:rPr lang="cy-GB" smtClean="0"/>
              <a:t>‹#›</a:t>
            </a:fld>
            <a:endParaRPr lang="cy-GB"/>
          </a:p>
        </p:txBody>
      </p:sp>
    </p:spTree>
    <p:extLst>
      <p:ext uri="{BB962C8B-B14F-4D97-AF65-F5344CB8AC3E}">
        <p14:creationId xmlns:p14="http://schemas.microsoft.com/office/powerpoint/2010/main" val="2961428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34895-277F-0D36-F8B0-F35B564D8675}"/>
              </a:ext>
            </a:extLst>
          </p:cNvPr>
          <p:cNvSpPr>
            <a:spLocks noGrp="1"/>
          </p:cNvSpPr>
          <p:nvPr>
            <p:ph type="title"/>
          </p:nvPr>
        </p:nvSpPr>
        <p:spPr/>
        <p:txBody>
          <a:bodyPr/>
          <a:lstStyle/>
          <a:p>
            <a:r>
              <a:rPr lang="en-GB"/>
              <a:t>Click to edit Master title style</a:t>
            </a:r>
            <a:endParaRPr lang="cy-GB"/>
          </a:p>
        </p:txBody>
      </p:sp>
      <p:sp>
        <p:nvSpPr>
          <p:cNvPr id="3" name="Date Placeholder 2">
            <a:extLst>
              <a:ext uri="{FF2B5EF4-FFF2-40B4-BE49-F238E27FC236}">
                <a16:creationId xmlns:a16="http://schemas.microsoft.com/office/drawing/2014/main" id="{55B36676-67EB-1F72-3C5C-8EB2529DA857}"/>
              </a:ext>
            </a:extLst>
          </p:cNvPr>
          <p:cNvSpPr>
            <a:spLocks noGrp="1"/>
          </p:cNvSpPr>
          <p:nvPr>
            <p:ph type="dt" sz="half" idx="10"/>
          </p:nvPr>
        </p:nvSpPr>
        <p:spPr/>
        <p:txBody>
          <a:bodyPr/>
          <a:lstStyle/>
          <a:p>
            <a:fld id="{90CB8F70-99D5-5B42-A954-E5BF5D79B8CE}" type="datetimeFigureOut">
              <a:rPr lang="cy-GB" smtClean="0"/>
              <a:t>15/07/26</a:t>
            </a:fld>
            <a:endParaRPr lang="cy-GB"/>
          </a:p>
        </p:txBody>
      </p:sp>
      <p:sp>
        <p:nvSpPr>
          <p:cNvPr id="4" name="Footer Placeholder 3">
            <a:extLst>
              <a:ext uri="{FF2B5EF4-FFF2-40B4-BE49-F238E27FC236}">
                <a16:creationId xmlns:a16="http://schemas.microsoft.com/office/drawing/2014/main" id="{785B934E-894D-4931-DB9A-1BFFC7E36ED0}"/>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2198C801-182E-6BC0-6B5B-090322637A61}"/>
              </a:ext>
            </a:extLst>
          </p:cNvPr>
          <p:cNvSpPr>
            <a:spLocks noGrp="1"/>
          </p:cNvSpPr>
          <p:nvPr>
            <p:ph type="sldNum" sz="quarter" idx="12"/>
          </p:nvPr>
        </p:nvSpPr>
        <p:spPr/>
        <p:txBody>
          <a:bodyPr/>
          <a:lstStyle/>
          <a:p>
            <a:fld id="{83778CD4-7C75-F446-BFD6-E08303FADB9F}" type="slidenum">
              <a:rPr lang="cy-GB" smtClean="0"/>
              <a:t>‹#›</a:t>
            </a:fld>
            <a:endParaRPr lang="cy-GB"/>
          </a:p>
        </p:txBody>
      </p:sp>
    </p:spTree>
    <p:extLst>
      <p:ext uri="{BB962C8B-B14F-4D97-AF65-F5344CB8AC3E}">
        <p14:creationId xmlns:p14="http://schemas.microsoft.com/office/powerpoint/2010/main" val="41730489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C82403-E27D-73F5-9B42-9B83C62AC5EA}"/>
              </a:ext>
            </a:extLst>
          </p:cNvPr>
          <p:cNvSpPr>
            <a:spLocks noGrp="1"/>
          </p:cNvSpPr>
          <p:nvPr>
            <p:ph type="dt" sz="half" idx="10"/>
          </p:nvPr>
        </p:nvSpPr>
        <p:spPr/>
        <p:txBody>
          <a:bodyPr/>
          <a:lstStyle/>
          <a:p>
            <a:fld id="{90CB8F70-99D5-5B42-A954-E5BF5D79B8CE}" type="datetimeFigureOut">
              <a:rPr lang="cy-GB" smtClean="0"/>
              <a:t>15/07/26</a:t>
            </a:fld>
            <a:endParaRPr lang="cy-GB"/>
          </a:p>
        </p:txBody>
      </p:sp>
      <p:sp>
        <p:nvSpPr>
          <p:cNvPr id="3" name="Footer Placeholder 2">
            <a:extLst>
              <a:ext uri="{FF2B5EF4-FFF2-40B4-BE49-F238E27FC236}">
                <a16:creationId xmlns:a16="http://schemas.microsoft.com/office/drawing/2014/main" id="{9D26FCD2-BDAA-47A0-2B4C-3CA9EB7D4A6B}"/>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5DD071CF-C03E-D17D-CD03-6F1D27631084}"/>
              </a:ext>
            </a:extLst>
          </p:cNvPr>
          <p:cNvSpPr>
            <a:spLocks noGrp="1"/>
          </p:cNvSpPr>
          <p:nvPr>
            <p:ph type="sldNum" sz="quarter" idx="12"/>
          </p:nvPr>
        </p:nvSpPr>
        <p:spPr/>
        <p:txBody>
          <a:bodyPr/>
          <a:lstStyle/>
          <a:p>
            <a:fld id="{83778CD4-7C75-F446-BFD6-E08303FADB9F}" type="slidenum">
              <a:rPr lang="cy-GB" smtClean="0"/>
              <a:t>‹#›</a:t>
            </a:fld>
            <a:endParaRPr lang="cy-GB"/>
          </a:p>
        </p:txBody>
      </p:sp>
    </p:spTree>
    <p:extLst>
      <p:ext uri="{BB962C8B-B14F-4D97-AF65-F5344CB8AC3E}">
        <p14:creationId xmlns:p14="http://schemas.microsoft.com/office/powerpoint/2010/main" val="2924531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9CDDE-FAB3-AC6A-C349-A00C509DBF5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Content Placeholder 2">
            <a:extLst>
              <a:ext uri="{FF2B5EF4-FFF2-40B4-BE49-F238E27FC236}">
                <a16:creationId xmlns:a16="http://schemas.microsoft.com/office/drawing/2014/main" id="{C3CE36BA-3892-9FD9-3729-62424481CF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Text Placeholder 3">
            <a:extLst>
              <a:ext uri="{FF2B5EF4-FFF2-40B4-BE49-F238E27FC236}">
                <a16:creationId xmlns:a16="http://schemas.microsoft.com/office/drawing/2014/main" id="{4716C7FB-E793-1AC5-0D36-EB30EBD4BD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2118FF-5E5F-30FB-79B2-E57FC62FB37F}"/>
              </a:ext>
            </a:extLst>
          </p:cNvPr>
          <p:cNvSpPr>
            <a:spLocks noGrp="1"/>
          </p:cNvSpPr>
          <p:nvPr>
            <p:ph type="dt" sz="half" idx="10"/>
          </p:nvPr>
        </p:nvSpPr>
        <p:spPr/>
        <p:txBody>
          <a:bodyPr/>
          <a:lstStyle/>
          <a:p>
            <a:fld id="{90CB8F70-99D5-5B42-A954-E5BF5D79B8CE}" type="datetimeFigureOut">
              <a:rPr lang="cy-GB" smtClean="0"/>
              <a:t>15/07/26</a:t>
            </a:fld>
            <a:endParaRPr lang="cy-GB"/>
          </a:p>
        </p:txBody>
      </p:sp>
      <p:sp>
        <p:nvSpPr>
          <p:cNvPr id="6" name="Footer Placeholder 5">
            <a:extLst>
              <a:ext uri="{FF2B5EF4-FFF2-40B4-BE49-F238E27FC236}">
                <a16:creationId xmlns:a16="http://schemas.microsoft.com/office/drawing/2014/main" id="{0EFF2718-F973-9322-2846-FC899546BD8E}"/>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48E95D65-7BD3-D9AE-16DF-04BDA6448ADF}"/>
              </a:ext>
            </a:extLst>
          </p:cNvPr>
          <p:cNvSpPr>
            <a:spLocks noGrp="1"/>
          </p:cNvSpPr>
          <p:nvPr>
            <p:ph type="sldNum" sz="quarter" idx="12"/>
          </p:nvPr>
        </p:nvSpPr>
        <p:spPr/>
        <p:txBody>
          <a:bodyPr/>
          <a:lstStyle/>
          <a:p>
            <a:fld id="{83778CD4-7C75-F446-BFD6-E08303FADB9F}" type="slidenum">
              <a:rPr lang="cy-GB" smtClean="0"/>
              <a:t>‹#›</a:t>
            </a:fld>
            <a:endParaRPr lang="cy-GB"/>
          </a:p>
        </p:txBody>
      </p:sp>
    </p:spTree>
    <p:extLst>
      <p:ext uri="{BB962C8B-B14F-4D97-AF65-F5344CB8AC3E}">
        <p14:creationId xmlns:p14="http://schemas.microsoft.com/office/powerpoint/2010/main" val="1771188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BC337-D6B9-A813-09C5-3C1D89A665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Picture Placeholder 2">
            <a:extLst>
              <a:ext uri="{FF2B5EF4-FFF2-40B4-BE49-F238E27FC236}">
                <a16:creationId xmlns:a16="http://schemas.microsoft.com/office/drawing/2014/main" id="{AFCEE9EF-F0F4-4E33-2AE2-3BF1D94DC5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5C6625F6-9A0D-D8E2-F814-5288F8B98C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986D9DD-25C0-8D9F-34EC-7953A8A69488}"/>
              </a:ext>
            </a:extLst>
          </p:cNvPr>
          <p:cNvSpPr>
            <a:spLocks noGrp="1"/>
          </p:cNvSpPr>
          <p:nvPr>
            <p:ph type="dt" sz="half" idx="10"/>
          </p:nvPr>
        </p:nvSpPr>
        <p:spPr/>
        <p:txBody>
          <a:bodyPr/>
          <a:lstStyle/>
          <a:p>
            <a:fld id="{90CB8F70-99D5-5B42-A954-E5BF5D79B8CE}" type="datetimeFigureOut">
              <a:rPr lang="cy-GB" smtClean="0"/>
              <a:t>15/07/26</a:t>
            </a:fld>
            <a:endParaRPr lang="cy-GB"/>
          </a:p>
        </p:txBody>
      </p:sp>
      <p:sp>
        <p:nvSpPr>
          <p:cNvPr id="6" name="Footer Placeholder 5">
            <a:extLst>
              <a:ext uri="{FF2B5EF4-FFF2-40B4-BE49-F238E27FC236}">
                <a16:creationId xmlns:a16="http://schemas.microsoft.com/office/drawing/2014/main" id="{BA9CF32E-1A98-857A-2FD5-0154993A3513}"/>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B41B82D9-E744-86C1-9903-53F16F6C5A81}"/>
              </a:ext>
            </a:extLst>
          </p:cNvPr>
          <p:cNvSpPr>
            <a:spLocks noGrp="1"/>
          </p:cNvSpPr>
          <p:nvPr>
            <p:ph type="sldNum" sz="quarter" idx="12"/>
          </p:nvPr>
        </p:nvSpPr>
        <p:spPr/>
        <p:txBody>
          <a:bodyPr/>
          <a:lstStyle/>
          <a:p>
            <a:fld id="{83778CD4-7C75-F446-BFD6-E08303FADB9F}" type="slidenum">
              <a:rPr lang="cy-GB" smtClean="0"/>
              <a:t>‹#›</a:t>
            </a:fld>
            <a:endParaRPr lang="cy-GB"/>
          </a:p>
        </p:txBody>
      </p:sp>
    </p:spTree>
    <p:extLst>
      <p:ext uri="{BB962C8B-B14F-4D97-AF65-F5344CB8AC3E}">
        <p14:creationId xmlns:p14="http://schemas.microsoft.com/office/powerpoint/2010/main" val="1395706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C3720-B902-1ED4-9017-4DA0F7FCBDAA}"/>
              </a:ext>
            </a:extLst>
          </p:cNvPr>
          <p:cNvSpPr>
            <a:spLocks noGrp="1"/>
          </p:cNvSpPr>
          <p:nvPr>
            <p:ph type="title"/>
          </p:nvPr>
        </p:nvSpPr>
        <p:spPr/>
        <p:txBody>
          <a:bodyPr/>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8CC3CFCA-746B-2470-2B48-2CB64AD5533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966F9BA9-997F-45EB-72CE-F2A9C5FFAEFA}"/>
              </a:ext>
            </a:extLst>
          </p:cNvPr>
          <p:cNvSpPr>
            <a:spLocks noGrp="1"/>
          </p:cNvSpPr>
          <p:nvPr>
            <p:ph type="dt" sz="half" idx="10"/>
          </p:nvPr>
        </p:nvSpPr>
        <p:spPr/>
        <p:txBody>
          <a:bodyPr/>
          <a:lstStyle/>
          <a:p>
            <a:fld id="{90CB8F70-99D5-5B42-A954-E5BF5D79B8CE}" type="datetimeFigureOut">
              <a:rPr lang="cy-GB" smtClean="0"/>
              <a:t>15/07/26</a:t>
            </a:fld>
            <a:endParaRPr lang="cy-GB"/>
          </a:p>
        </p:txBody>
      </p:sp>
      <p:sp>
        <p:nvSpPr>
          <p:cNvPr id="5" name="Footer Placeholder 4">
            <a:extLst>
              <a:ext uri="{FF2B5EF4-FFF2-40B4-BE49-F238E27FC236}">
                <a16:creationId xmlns:a16="http://schemas.microsoft.com/office/drawing/2014/main" id="{3834753C-81D7-F269-C335-FA4FAC5AC6B7}"/>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59626912-0361-A02A-B6D5-BB1DD34B0FB6}"/>
              </a:ext>
            </a:extLst>
          </p:cNvPr>
          <p:cNvSpPr>
            <a:spLocks noGrp="1"/>
          </p:cNvSpPr>
          <p:nvPr>
            <p:ph type="sldNum" sz="quarter" idx="12"/>
          </p:nvPr>
        </p:nvSpPr>
        <p:spPr/>
        <p:txBody>
          <a:bodyPr/>
          <a:lstStyle/>
          <a:p>
            <a:fld id="{83778CD4-7C75-F446-BFD6-E08303FADB9F}" type="slidenum">
              <a:rPr lang="cy-GB" smtClean="0"/>
              <a:t>‹#›</a:t>
            </a:fld>
            <a:endParaRPr lang="cy-GB"/>
          </a:p>
        </p:txBody>
      </p:sp>
    </p:spTree>
    <p:extLst>
      <p:ext uri="{BB962C8B-B14F-4D97-AF65-F5344CB8AC3E}">
        <p14:creationId xmlns:p14="http://schemas.microsoft.com/office/powerpoint/2010/main" val="58506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9915A6-76DA-8964-8DB6-4DE8F159996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5542BD1C-E65D-06C8-FFE7-FBE9D5A9682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362FC50F-EF5C-EAD8-4702-2FBEFBFA4B9E}"/>
              </a:ext>
            </a:extLst>
          </p:cNvPr>
          <p:cNvSpPr>
            <a:spLocks noGrp="1"/>
          </p:cNvSpPr>
          <p:nvPr>
            <p:ph type="dt" sz="half" idx="10"/>
          </p:nvPr>
        </p:nvSpPr>
        <p:spPr/>
        <p:txBody>
          <a:bodyPr/>
          <a:lstStyle/>
          <a:p>
            <a:fld id="{90CB8F70-99D5-5B42-A954-E5BF5D79B8CE}" type="datetimeFigureOut">
              <a:rPr lang="cy-GB" smtClean="0"/>
              <a:t>15/07/26</a:t>
            </a:fld>
            <a:endParaRPr lang="cy-GB"/>
          </a:p>
        </p:txBody>
      </p:sp>
      <p:sp>
        <p:nvSpPr>
          <p:cNvPr id="5" name="Footer Placeholder 4">
            <a:extLst>
              <a:ext uri="{FF2B5EF4-FFF2-40B4-BE49-F238E27FC236}">
                <a16:creationId xmlns:a16="http://schemas.microsoft.com/office/drawing/2014/main" id="{F7743964-9A29-6AB0-5935-FC8B67CD0226}"/>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05D97522-119E-518E-FCDA-6181BAA76D55}"/>
              </a:ext>
            </a:extLst>
          </p:cNvPr>
          <p:cNvSpPr>
            <a:spLocks noGrp="1"/>
          </p:cNvSpPr>
          <p:nvPr>
            <p:ph type="sldNum" sz="quarter" idx="12"/>
          </p:nvPr>
        </p:nvSpPr>
        <p:spPr/>
        <p:txBody>
          <a:bodyPr/>
          <a:lstStyle/>
          <a:p>
            <a:fld id="{83778CD4-7C75-F446-BFD6-E08303FADB9F}" type="slidenum">
              <a:rPr lang="cy-GB" smtClean="0"/>
              <a:t>‹#›</a:t>
            </a:fld>
            <a:endParaRPr lang="cy-GB"/>
          </a:p>
        </p:txBody>
      </p:sp>
    </p:spTree>
    <p:extLst>
      <p:ext uri="{BB962C8B-B14F-4D97-AF65-F5344CB8AC3E}">
        <p14:creationId xmlns:p14="http://schemas.microsoft.com/office/powerpoint/2010/main" val="4289693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7000">
              <a:schemeClr val="accent1">
                <a:lumMod val="5000"/>
                <a:lumOff val="95000"/>
              </a:schemeClr>
            </a:gs>
            <a:gs pos="100000">
              <a:schemeClr val="accent1">
                <a:lumMod val="20000"/>
                <a:lumOff val="80000"/>
              </a:schemeClr>
            </a:gs>
            <a:gs pos="68000">
              <a:schemeClr val="tx2">
                <a:lumMod val="10000"/>
                <a:lumOff val="90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CA963C-778D-75F5-EF27-1F1EFD849A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cy-GB"/>
          </a:p>
        </p:txBody>
      </p:sp>
      <p:sp>
        <p:nvSpPr>
          <p:cNvPr id="3" name="Text Placeholder 2">
            <a:extLst>
              <a:ext uri="{FF2B5EF4-FFF2-40B4-BE49-F238E27FC236}">
                <a16:creationId xmlns:a16="http://schemas.microsoft.com/office/drawing/2014/main" id="{A1C8620A-3539-777D-DCE0-80772255F9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CA1B6EAD-4228-D9F2-A9E5-F99FD1492E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CB8F70-99D5-5B42-A954-E5BF5D79B8CE}" type="datetimeFigureOut">
              <a:rPr lang="cy-GB" smtClean="0"/>
              <a:t>15/07/26</a:t>
            </a:fld>
            <a:endParaRPr lang="cy-GB"/>
          </a:p>
        </p:txBody>
      </p:sp>
      <p:sp>
        <p:nvSpPr>
          <p:cNvPr id="5" name="Footer Placeholder 4">
            <a:extLst>
              <a:ext uri="{FF2B5EF4-FFF2-40B4-BE49-F238E27FC236}">
                <a16:creationId xmlns:a16="http://schemas.microsoft.com/office/drawing/2014/main" id="{3261A9BE-BCEF-9D91-31D2-66D315E29D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255EE4B9-A124-88B2-46F5-F51CBF7F8E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778CD4-7C75-F446-BFD6-E08303FADB9F}" type="slidenum">
              <a:rPr lang="cy-GB" smtClean="0"/>
              <a:t>‹#›</a:t>
            </a:fld>
            <a:endParaRPr lang="cy-GB"/>
          </a:p>
        </p:txBody>
      </p:sp>
    </p:spTree>
    <p:extLst>
      <p:ext uri="{BB962C8B-B14F-4D97-AF65-F5344CB8AC3E}">
        <p14:creationId xmlns:p14="http://schemas.microsoft.com/office/powerpoint/2010/main" val="4085597636"/>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3" Type="http://schemas.openxmlformats.org/officeDocument/2006/relationships/hyperlink" Target="https://blog.visual-paradigm.com/what-is-lewins-three-stage-change-process-model/" TargetMode="External"/><Relationship Id="rId2" Type="http://schemas.openxmlformats.org/officeDocument/2006/relationships/hyperlink" Target="https://doi.org/10.1109/EMR.2023.3338966" TargetMode="External"/><Relationship Id="rId1" Type="http://schemas.openxmlformats.org/officeDocument/2006/relationships/slideLayout" Target="../slideLayouts/slideLayout2.xml"/><Relationship Id="rId4" Type="http://schemas.openxmlformats.org/officeDocument/2006/relationships/hyperlink" Target="https://www.visualsp.com/blog/how-to-use-the-kotter-change-management-model-for-organizational-transform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FB2E3-6DB6-D857-EDC6-1C020D6495F3}"/>
              </a:ext>
            </a:extLst>
          </p:cNvPr>
          <p:cNvSpPr>
            <a:spLocks noGrp="1"/>
          </p:cNvSpPr>
          <p:nvPr>
            <p:ph type="ctrTitle"/>
          </p:nvPr>
        </p:nvSpPr>
        <p:spPr/>
        <p:txBody>
          <a:bodyPr/>
          <a:lstStyle/>
          <a:p>
            <a:r>
              <a:rPr lang="cy-GB" dirty="0"/>
              <a:t>Arweinyddiaeth a Newid</a:t>
            </a:r>
          </a:p>
        </p:txBody>
      </p:sp>
      <p:sp>
        <p:nvSpPr>
          <p:cNvPr id="3" name="Subtitle 2">
            <a:extLst>
              <a:ext uri="{FF2B5EF4-FFF2-40B4-BE49-F238E27FC236}">
                <a16:creationId xmlns:a16="http://schemas.microsoft.com/office/drawing/2014/main" id="{D5EBA655-C070-8F6D-E085-3444499B3E90}"/>
              </a:ext>
            </a:extLst>
          </p:cNvPr>
          <p:cNvSpPr>
            <a:spLocks noGrp="1"/>
          </p:cNvSpPr>
          <p:nvPr>
            <p:ph type="subTitle" idx="1"/>
          </p:nvPr>
        </p:nvSpPr>
        <p:spPr/>
        <p:txBody>
          <a:bodyPr/>
          <a:lstStyle/>
          <a:p>
            <a:r>
              <a:rPr lang="cy-GB" dirty="0"/>
              <a:t>Eleri Powell</a:t>
            </a:r>
          </a:p>
          <a:p>
            <a:r>
              <a:rPr lang="cy-GB" dirty="0"/>
              <a:t>0700109</a:t>
            </a:r>
          </a:p>
        </p:txBody>
      </p:sp>
    </p:spTree>
    <p:extLst>
      <p:ext uri="{BB962C8B-B14F-4D97-AF65-F5344CB8AC3E}">
        <p14:creationId xmlns:p14="http://schemas.microsoft.com/office/powerpoint/2010/main" val="2445439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40731-6693-4857-1F1B-8D2C5B3DBD37}"/>
              </a:ext>
            </a:extLst>
          </p:cNvPr>
          <p:cNvSpPr>
            <a:spLocks noGrp="1"/>
          </p:cNvSpPr>
          <p:nvPr>
            <p:ph type="title"/>
          </p:nvPr>
        </p:nvSpPr>
        <p:spPr/>
        <p:txBody>
          <a:bodyPr/>
          <a:lstStyle/>
          <a:p>
            <a:r>
              <a:rPr lang="cy-GB" dirty="0"/>
              <a:t>Cyd-destun	</a:t>
            </a:r>
          </a:p>
        </p:txBody>
      </p:sp>
      <p:sp>
        <p:nvSpPr>
          <p:cNvPr id="3" name="Content Placeholder 2">
            <a:extLst>
              <a:ext uri="{FF2B5EF4-FFF2-40B4-BE49-F238E27FC236}">
                <a16:creationId xmlns:a16="http://schemas.microsoft.com/office/drawing/2014/main" id="{F3342DCD-FAE8-F19F-6DB1-9C231320D075}"/>
              </a:ext>
            </a:extLst>
          </p:cNvPr>
          <p:cNvSpPr>
            <a:spLocks noGrp="1"/>
          </p:cNvSpPr>
          <p:nvPr>
            <p:ph idx="1"/>
          </p:nvPr>
        </p:nvSpPr>
        <p:spPr/>
        <p:txBody>
          <a:bodyPr/>
          <a:lstStyle/>
          <a:p>
            <a:r>
              <a:rPr lang="cy-GB" dirty="0"/>
              <a:t>Canolfan Gwasanaethau Cymraeg</a:t>
            </a:r>
          </a:p>
          <a:p>
            <a:r>
              <a:rPr lang="cy-GB" dirty="0"/>
              <a:t>Rheolwr- tîm o ddarlithwyr</a:t>
            </a:r>
          </a:p>
          <a:p>
            <a:r>
              <a:rPr lang="cy-GB" dirty="0"/>
              <a:t>Adran wedi tyfu yn fawr ers Covid – bron 30 staff nawr</a:t>
            </a:r>
          </a:p>
          <a:p>
            <a:r>
              <a:rPr lang="cy-GB" dirty="0"/>
              <a:t>Fi sy’n gyfrifol am ddarpariaeth modylau Cymraeg y Cynllun Sabothol a’r modylau rydyn ni’n eu haddysgu ar gyrsiau HCA. </a:t>
            </a:r>
          </a:p>
          <a:p>
            <a:r>
              <a:rPr lang="cy-GB" dirty="0"/>
              <a:t>Cyrsiau masnachol</a:t>
            </a:r>
          </a:p>
          <a:p>
            <a:r>
              <a:rPr lang="cy-GB" dirty="0"/>
              <a:t>Heriau ymarferol – y tîm yn tyfu. </a:t>
            </a:r>
          </a:p>
          <a:p>
            <a:endParaRPr lang="cy-GB" dirty="0"/>
          </a:p>
        </p:txBody>
      </p:sp>
    </p:spTree>
    <p:extLst>
      <p:ext uri="{BB962C8B-B14F-4D97-AF65-F5344CB8AC3E}">
        <p14:creationId xmlns:p14="http://schemas.microsoft.com/office/powerpoint/2010/main" val="3963429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CBDF6-A4AD-7696-1A9A-09FA1F4C6DEE}"/>
              </a:ext>
            </a:extLst>
          </p:cNvPr>
          <p:cNvSpPr>
            <a:spLocks noGrp="1"/>
          </p:cNvSpPr>
          <p:nvPr>
            <p:ph type="title"/>
          </p:nvPr>
        </p:nvSpPr>
        <p:spPr>
          <a:xfrm>
            <a:off x="838200" y="365125"/>
            <a:ext cx="10515600" cy="562527"/>
          </a:xfrm>
        </p:spPr>
        <p:txBody>
          <a:bodyPr>
            <a:normAutofit fontScale="90000"/>
          </a:bodyPr>
          <a:lstStyle/>
          <a:p>
            <a:r>
              <a:rPr lang="cy-GB" dirty="0"/>
              <a:t>Dadansoddiad SWOT</a:t>
            </a:r>
          </a:p>
        </p:txBody>
      </p:sp>
      <p:graphicFrame>
        <p:nvGraphicFramePr>
          <p:cNvPr id="4" name="Content Placeholder 3">
            <a:extLst>
              <a:ext uri="{FF2B5EF4-FFF2-40B4-BE49-F238E27FC236}">
                <a16:creationId xmlns:a16="http://schemas.microsoft.com/office/drawing/2014/main" id="{F1EEA615-E457-00CC-3415-8919EF1AAC15}"/>
              </a:ext>
            </a:extLst>
          </p:cNvPr>
          <p:cNvGraphicFramePr>
            <a:graphicFrameLocks noGrp="1"/>
          </p:cNvGraphicFramePr>
          <p:nvPr>
            <p:ph idx="1"/>
            <p:extLst>
              <p:ext uri="{D42A27DB-BD31-4B8C-83A1-F6EECF244321}">
                <p14:modId xmlns:p14="http://schemas.microsoft.com/office/powerpoint/2010/main" val="2254066090"/>
              </p:ext>
            </p:extLst>
          </p:nvPr>
        </p:nvGraphicFramePr>
        <p:xfrm>
          <a:off x="838200" y="927652"/>
          <a:ext cx="10515600" cy="5723614"/>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535838827"/>
                    </a:ext>
                  </a:extLst>
                </a:gridCol>
                <a:gridCol w="5257800">
                  <a:extLst>
                    <a:ext uri="{9D8B030D-6E8A-4147-A177-3AD203B41FA5}">
                      <a16:colId xmlns:a16="http://schemas.microsoft.com/office/drawing/2014/main" val="2616917850"/>
                    </a:ext>
                  </a:extLst>
                </a:gridCol>
              </a:tblGrid>
              <a:tr h="2888974">
                <a:tc>
                  <a:txBody>
                    <a:bodyPr/>
                    <a:lstStyle/>
                    <a:p>
                      <a:r>
                        <a:rPr lang="cy-GB" b="1" dirty="0">
                          <a:solidFill>
                            <a:sysClr val="windowText" lastClr="000000"/>
                          </a:solidFill>
                        </a:rPr>
                        <a:t>Cryfderau</a:t>
                      </a:r>
                    </a:p>
                    <a:p>
                      <a:pPr marL="285750" indent="-285750">
                        <a:buFont typeface="Arial" panose="020B0604020202020204" pitchFamily="34" charset="0"/>
                        <a:buChar char="•"/>
                      </a:pPr>
                      <a:r>
                        <a:rPr lang="cy-GB" b="0" dirty="0">
                          <a:solidFill>
                            <a:sysClr val="windowText" lastClr="000000"/>
                          </a:solidFill>
                        </a:rPr>
                        <a:t>Tîm o bobl hynod dalentog yn ein maes. </a:t>
                      </a:r>
                    </a:p>
                    <a:p>
                      <a:pPr marL="285750" indent="-285750">
                        <a:buFont typeface="Arial" panose="020B0604020202020204" pitchFamily="34" charset="0"/>
                        <a:buChar char="•"/>
                      </a:pPr>
                      <a:r>
                        <a:rPr lang="cy-GB" b="0" dirty="0">
                          <a:solidFill>
                            <a:sysClr val="windowText" lastClr="000000"/>
                          </a:solidFill>
                        </a:rPr>
                        <a:t>Arbenigwyr pynciol- gyda’r gorau yn genedlaethol</a:t>
                      </a:r>
                    </a:p>
                    <a:p>
                      <a:pPr marL="285750" indent="-285750">
                        <a:buFont typeface="Arial" panose="020B0604020202020204" pitchFamily="34" charset="0"/>
                        <a:buChar char="•"/>
                      </a:pPr>
                      <a:r>
                        <a:rPr lang="cy-GB" b="0" dirty="0">
                          <a:solidFill>
                            <a:sysClr val="windowText" lastClr="000000"/>
                          </a:solidFill>
                        </a:rPr>
                        <a:t>Gwaith academaidd arloesol a chynnig masnachol rhagorol.</a:t>
                      </a:r>
                    </a:p>
                    <a:p>
                      <a:pPr marL="285750" indent="-285750">
                        <a:buFont typeface="Arial" panose="020B0604020202020204" pitchFamily="34" charset="0"/>
                        <a:buChar char="•"/>
                      </a:pPr>
                      <a:r>
                        <a:rPr lang="cy-GB" b="0" dirty="0">
                          <a:solidFill>
                            <a:sysClr val="windowText" lastClr="000000"/>
                          </a:solidFill>
                        </a:rPr>
                        <a:t>Enw da’r ddau frand ymysg ein rhanddeiliaid allanol : Peniarth a Rhagoriaith</a:t>
                      </a:r>
                    </a:p>
                    <a:p>
                      <a:pPr marL="285750" indent="-285750">
                        <a:buFont typeface="Arial" panose="020B0604020202020204" pitchFamily="34" charset="0"/>
                        <a:buChar char="•"/>
                      </a:pPr>
                      <a:r>
                        <a:rPr lang="cy-GB" b="0" dirty="0">
                          <a:solidFill>
                            <a:sysClr val="windowText" lastClr="000000"/>
                          </a:solidFill>
                        </a:rPr>
                        <a:t>Perthnasau cadarn iawn gyda sawl rhanddeiliad allanol o bwys sylweddol.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b="1" dirty="0">
                          <a:solidFill>
                            <a:sysClr val="windowText" lastClr="000000"/>
                          </a:solidFill>
                        </a:rPr>
                        <a:t>Gwendidau</a:t>
                      </a:r>
                    </a:p>
                    <a:p>
                      <a:pPr marL="285750" indent="-285750">
                        <a:buFont typeface="Arial" panose="020B0604020202020204" pitchFamily="34" charset="0"/>
                        <a:buChar char="•"/>
                      </a:pPr>
                      <a:r>
                        <a:rPr lang="cy-GB" b="0" dirty="0">
                          <a:solidFill>
                            <a:sysClr val="windowText" lastClr="000000"/>
                          </a:solidFill>
                        </a:rPr>
                        <a:t>Ymddygiad anffodus ambell rhanddeiliad</a:t>
                      </a:r>
                    </a:p>
                    <a:p>
                      <a:pPr marL="285750" indent="-285750">
                        <a:buFont typeface="Arial" panose="020B0604020202020204" pitchFamily="34" charset="0"/>
                        <a:buChar char="•"/>
                      </a:pPr>
                      <a:r>
                        <a:rPr lang="cy-GB" b="0" dirty="0">
                          <a:solidFill>
                            <a:sysClr val="windowText" lastClr="000000"/>
                          </a:solidFill>
                        </a:rPr>
                        <a:t>Diwylliant o gwyno am lwyth gwaith</a:t>
                      </a:r>
                    </a:p>
                    <a:p>
                      <a:pPr marL="285750" indent="-285750">
                        <a:buFont typeface="Arial" panose="020B0604020202020204" pitchFamily="34" charset="0"/>
                        <a:buChar char="•"/>
                      </a:pPr>
                      <a:r>
                        <a:rPr lang="cy-GB" b="0" dirty="0">
                          <a:solidFill>
                            <a:sysClr val="windowText" lastClr="000000"/>
                          </a:solidFill>
                        </a:rPr>
                        <a:t>Diwylliant cystadleuol ymysg rhai pobl</a:t>
                      </a:r>
                    </a:p>
                    <a:p>
                      <a:pPr marL="285750" indent="-285750">
                        <a:buFont typeface="Arial" panose="020B0604020202020204" pitchFamily="34" charset="0"/>
                        <a:buChar char="•"/>
                      </a:pPr>
                      <a:r>
                        <a:rPr lang="cy-GB" b="0" dirty="0">
                          <a:solidFill>
                            <a:sysClr val="windowText" lastClr="000000"/>
                          </a:solidFill>
                        </a:rPr>
                        <a:t>Y tîm wedi tyfu – mwy na 4 gwaith ei maint gwreiddiol cyn Covid.</a:t>
                      </a:r>
                    </a:p>
                    <a:p>
                      <a:pPr marL="285750" indent="-285750">
                        <a:buFont typeface="Arial" panose="020B0604020202020204" pitchFamily="34" charset="0"/>
                        <a:buChar char="•"/>
                      </a:pPr>
                      <a:r>
                        <a:rPr lang="cy-GB" b="0" dirty="0">
                          <a:solidFill>
                            <a:sysClr val="windowText" lastClr="000000"/>
                          </a:solidFill>
                        </a:rPr>
                        <a:t>Natur gweithio’n hybrid-gweithio ar draws campysau a phobl yn gallu osgoi ei gilydd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45843211"/>
                  </a:ext>
                </a:extLst>
              </a:tr>
              <a:tr h="1437096">
                <a:tc>
                  <a:txBody>
                    <a:bodyPr/>
                    <a:lstStyle/>
                    <a:p>
                      <a:r>
                        <a:rPr lang="cy-GB" b="1" dirty="0">
                          <a:solidFill>
                            <a:sysClr val="windowText" lastClr="000000"/>
                          </a:solidFill>
                        </a:rPr>
                        <a:t>Cyfleoedd </a:t>
                      </a:r>
                    </a:p>
                    <a:p>
                      <a:pPr marL="285750" indent="-285750">
                        <a:buFont typeface="Arial" panose="020B0604020202020204" pitchFamily="34" charset="0"/>
                        <a:buChar char="•"/>
                      </a:pPr>
                      <a:r>
                        <a:rPr lang="cy-GB" b="0" dirty="0">
                          <a:solidFill>
                            <a:sysClr val="windowText" lastClr="000000"/>
                          </a:solidFill>
                        </a:rPr>
                        <a:t>Cyfnod cyffrous iawn o fewn y brifysgol parthed y Gymraeg – mwy a mwy o Athrofeydd yn troi atom am arweiniad.</a:t>
                      </a:r>
                    </a:p>
                    <a:p>
                      <a:pPr marL="285750" indent="-285750">
                        <a:buFont typeface="Arial" panose="020B0604020202020204" pitchFamily="34" charset="0"/>
                        <a:buChar char="•"/>
                      </a:pPr>
                      <a:r>
                        <a:rPr lang="cy-GB" b="0" dirty="0">
                          <a:solidFill>
                            <a:sysClr val="windowText" lastClr="000000"/>
                          </a:solidFill>
                        </a:rPr>
                        <a:t>Cyfleoedd Addysg – cyd-destun cenedlaethol o ganlyniad i Bil y Gymraeg ac Addysg.</a:t>
                      </a:r>
                    </a:p>
                    <a:p>
                      <a:pPr marL="285750" indent="-285750">
                        <a:buFont typeface="Arial" panose="020B0604020202020204" pitchFamily="34" charset="0"/>
                        <a:buChar char="•"/>
                      </a:pPr>
                      <a:r>
                        <a:rPr lang="cy-GB" b="0" dirty="0">
                          <a:solidFill>
                            <a:sysClr val="windowText" lastClr="000000"/>
                          </a:solidFill>
                        </a:rPr>
                        <a:t>Cyfleoedd masnachol i ddatblygu talent y tîm- galw am hyfforddiant a chyrsiau i ymarferwyr addysg.</a:t>
                      </a:r>
                    </a:p>
                    <a:p>
                      <a:pPr marL="285750" indent="-285750">
                        <a:buFont typeface="Arial" panose="020B0604020202020204" pitchFamily="34" charset="0"/>
                        <a:buChar char="•"/>
                      </a:pPr>
                      <a:endParaRPr lang="cy-GB" b="0"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b="1" dirty="0">
                          <a:solidFill>
                            <a:sysClr val="windowText" lastClr="000000"/>
                          </a:solidFill>
                        </a:rPr>
                        <a:t>Bygythiadau</a:t>
                      </a:r>
                    </a:p>
                    <a:p>
                      <a:pPr marL="285750" indent="-285750">
                        <a:buFont typeface="Arial" panose="020B0604020202020204" pitchFamily="34" charset="0"/>
                        <a:buChar char="•"/>
                      </a:pPr>
                      <a:r>
                        <a:rPr lang="cy-GB" b="0" dirty="0">
                          <a:solidFill>
                            <a:sysClr val="windowText" lastClr="000000"/>
                          </a:solidFill>
                        </a:rPr>
                        <a:t>Cynllun diswyddo gwirfoddol y brifysgol – llwyth gwaith yn cynyddu o bosib os ydyn ni’n colli staff.</a:t>
                      </a:r>
                    </a:p>
                    <a:p>
                      <a:pPr marL="285750" indent="-285750">
                        <a:buFont typeface="Arial" panose="020B0604020202020204" pitchFamily="34" charset="0"/>
                        <a:buChar char="•"/>
                      </a:pPr>
                      <a:r>
                        <a:rPr lang="cy-GB" b="0" dirty="0">
                          <a:solidFill>
                            <a:sysClr val="windowText" lastClr="000000"/>
                          </a:solidFill>
                        </a:rPr>
                        <a:t>Diwylliant o fewn y tîm- bregus iawn ar hyn o bryd.</a:t>
                      </a:r>
                    </a:p>
                    <a:p>
                      <a:pPr marL="285750" indent="-285750">
                        <a:buFont typeface="Arial" panose="020B0604020202020204" pitchFamily="34" charset="0"/>
                        <a:buChar char="•"/>
                      </a:pPr>
                      <a:r>
                        <a:rPr lang="cy-GB" b="0" dirty="0">
                          <a:solidFill>
                            <a:sysClr val="windowText" lastClr="000000"/>
                          </a:solidFill>
                        </a:rPr>
                        <a:t>Straen a phrysurdeb ar adegau penodol yn ystod y flwyddyn academaidd.</a:t>
                      </a:r>
                    </a:p>
                    <a:p>
                      <a:pPr marL="285750" indent="-285750">
                        <a:buFont typeface="Arial" panose="020B0604020202020204" pitchFamily="34" charset="0"/>
                        <a:buChar char="•"/>
                      </a:pPr>
                      <a:endParaRPr lang="cy-GB" b="0"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35493939"/>
                  </a:ext>
                </a:extLst>
              </a:tr>
            </a:tbl>
          </a:graphicData>
        </a:graphic>
      </p:graphicFrame>
    </p:spTree>
    <p:extLst>
      <p:ext uri="{BB962C8B-B14F-4D97-AF65-F5344CB8AC3E}">
        <p14:creationId xmlns:p14="http://schemas.microsoft.com/office/powerpoint/2010/main" val="1838592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6581D-E881-6E02-DA28-97DA33D44D5D}"/>
              </a:ext>
            </a:extLst>
          </p:cNvPr>
          <p:cNvSpPr>
            <a:spLocks noGrp="1"/>
          </p:cNvSpPr>
          <p:nvPr>
            <p:ph type="title"/>
          </p:nvPr>
        </p:nvSpPr>
        <p:spPr/>
        <p:txBody>
          <a:bodyPr>
            <a:normAutofit fontScale="90000"/>
          </a:bodyPr>
          <a:lstStyle/>
          <a:p>
            <a:br>
              <a:rPr lang="cy-GB" dirty="0"/>
            </a:br>
            <a:r>
              <a:rPr lang="cy-GB" dirty="0"/>
              <a:t>Dadansoddiad o randdeiliaid</a:t>
            </a:r>
            <a:br>
              <a:rPr lang="cy-GB" dirty="0"/>
            </a:br>
            <a:endParaRPr lang="cy-GB" dirty="0"/>
          </a:p>
        </p:txBody>
      </p:sp>
      <p:graphicFrame>
        <p:nvGraphicFramePr>
          <p:cNvPr id="4" name="Content Placeholder 3">
            <a:extLst>
              <a:ext uri="{FF2B5EF4-FFF2-40B4-BE49-F238E27FC236}">
                <a16:creationId xmlns:a16="http://schemas.microsoft.com/office/drawing/2014/main" id="{7B397B33-FF9B-26AF-2B09-D332B3061807}"/>
              </a:ext>
            </a:extLst>
          </p:cNvPr>
          <p:cNvGraphicFramePr>
            <a:graphicFrameLocks noGrp="1"/>
          </p:cNvGraphicFramePr>
          <p:nvPr>
            <p:ph idx="1"/>
            <p:extLst>
              <p:ext uri="{D42A27DB-BD31-4B8C-83A1-F6EECF244321}">
                <p14:modId xmlns:p14="http://schemas.microsoft.com/office/powerpoint/2010/main" val="2366664202"/>
              </p:ext>
            </p:extLst>
          </p:nvPr>
        </p:nvGraphicFramePr>
        <p:xfrm>
          <a:off x="2619079" y="1572229"/>
          <a:ext cx="9029700" cy="3740295"/>
        </p:xfrm>
        <a:graphic>
          <a:graphicData uri="http://schemas.openxmlformats.org/drawingml/2006/table">
            <a:tbl>
              <a:tblPr firstRow="1" bandRow="1">
                <a:tableStyleId>{5C22544A-7EE6-4342-B048-85BDC9FD1C3A}</a:tableStyleId>
              </a:tblPr>
              <a:tblGrid>
                <a:gridCol w="3009900">
                  <a:extLst>
                    <a:ext uri="{9D8B030D-6E8A-4147-A177-3AD203B41FA5}">
                      <a16:colId xmlns:a16="http://schemas.microsoft.com/office/drawing/2014/main" val="1059723482"/>
                    </a:ext>
                  </a:extLst>
                </a:gridCol>
                <a:gridCol w="3009900">
                  <a:extLst>
                    <a:ext uri="{9D8B030D-6E8A-4147-A177-3AD203B41FA5}">
                      <a16:colId xmlns:a16="http://schemas.microsoft.com/office/drawing/2014/main" val="1998682402"/>
                    </a:ext>
                  </a:extLst>
                </a:gridCol>
                <a:gridCol w="3009900">
                  <a:extLst>
                    <a:ext uri="{9D8B030D-6E8A-4147-A177-3AD203B41FA5}">
                      <a16:colId xmlns:a16="http://schemas.microsoft.com/office/drawing/2014/main" val="3492954863"/>
                    </a:ext>
                  </a:extLst>
                </a:gridCol>
              </a:tblGrid>
              <a:tr h="1246765">
                <a:tc>
                  <a:txBody>
                    <a:bodyPr/>
                    <a:lstStyle/>
                    <a:p>
                      <a:endParaRPr lang="cy-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b="0" dirty="0">
                          <a:solidFill>
                            <a:schemeClr val="tx1"/>
                          </a:solidFill>
                        </a:rPr>
                        <a:t>Dysgu Cymraeg</a:t>
                      </a:r>
                    </a:p>
                    <a:p>
                      <a:r>
                        <a:rPr lang="cy-GB" b="0" dirty="0">
                          <a:solidFill>
                            <a:schemeClr val="tx1"/>
                          </a:solidFill>
                        </a:rPr>
                        <a:t>LlC / Awdurdodau Lleol</a:t>
                      </a:r>
                    </a:p>
                    <a:p>
                      <a:r>
                        <a:rPr lang="cy-GB" b="0" dirty="0">
                          <a:solidFill>
                            <a:schemeClr val="tx1"/>
                          </a:solidFill>
                        </a:rPr>
                        <a:t>CYDAG</a:t>
                      </a:r>
                    </a:p>
                    <a:p>
                      <a:r>
                        <a:rPr lang="cy-GB" b="0" dirty="0">
                          <a:solidFill>
                            <a:schemeClr val="tx1"/>
                          </a:solidFill>
                        </a:rPr>
                        <a:t>Adnodd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b="0" dirty="0">
                          <a:solidFill>
                            <a:schemeClr val="tx1"/>
                          </a:solidFill>
                        </a:rPr>
                        <a:t>Rheolwyr  y Brifysgol </a:t>
                      </a:r>
                    </a:p>
                    <a:p>
                      <a:r>
                        <a:rPr lang="cy-GB" b="0" dirty="0">
                          <a:solidFill>
                            <a:schemeClr val="tx1"/>
                          </a:solidFill>
                        </a:rPr>
                        <a:t>Staff y Ganolfan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42915549"/>
                  </a:ext>
                </a:extLst>
              </a:tr>
              <a:tr h="1246765">
                <a:tc>
                  <a:txBody>
                    <a:bodyPr/>
                    <a:lstStyle/>
                    <a:p>
                      <a:endParaRPr lang="cy-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b="0" dirty="0">
                          <a:solidFill>
                            <a:schemeClr val="tx1"/>
                          </a:solidFill>
                        </a:rPr>
                        <a:t>Myfyrwyr y brifysgol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b="0" dirty="0">
                          <a:solidFill>
                            <a:schemeClr val="tx1"/>
                          </a:solidFill>
                        </a:rPr>
                        <a:t>Penaethiaid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77301705"/>
                  </a:ext>
                </a:extLst>
              </a:tr>
              <a:tr h="1246765">
                <a:tc>
                  <a:txBody>
                    <a:bodyPr/>
                    <a:lstStyle/>
                    <a:p>
                      <a:r>
                        <a:rPr lang="cy-GB" b="0" dirty="0">
                          <a:solidFill>
                            <a:schemeClr val="tx1"/>
                          </a:solidFill>
                        </a:rPr>
                        <a:t>Mwyafrif staff adrannau eraill y brifysgol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cy-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b="0" dirty="0">
                          <a:solidFill>
                            <a:schemeClr val="tx1"/>
                          </a:solidFill>
                        </a:rPr>
                        <a:t>Athrawon ac ysgolion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77160902"/>
                  </a:ext>
                </a:extLst>
              </a:tr>
            </a:tbl>
          </a:graphicData>
        </a:graphic>
      </p:graphicFrame>
      <p:sp>
        <p:nvSpPr>
          <p:cNvPr id="6" name="Rectangle 5">
            <a:extLst>
              <a:ext uri="{FF2B5EF4-FFF2-40B4-BE49-F238E27FC236}">
                <a16:creationId xmlns:a16="http://schemas.microsoft.com/office/drawing/2014/main" id="{5C915032-794B-39C4-D248-61956050FD62}"/>
              </a:ext>
            </a:extLst>
          </p:cNvPr>
          <p:cNvSpPr/>
          <p:nvPr/>
        </p:nvSpPr>
        <p:spPr>
          <a:xfrm>
            <a:off x="5806493" y="5846544"/>
            <a:ext cx="2711246" cy="646331"/>
          </a:xfrm>
          <a:prstGeom prst="rect">
            <a:avLst/>
          </a:prstGeom>
          <a:noFill/>
        </p:spPr>
        <p:txBody>
          <a:bodyPr wrap="square" lIns="91440" tIns="45720" rIns="91440" bIns="45720">
            <a:spAutoFit/>
          </a:bodyPr>
          <a:lstStyle/>
          <a:p>
            <a:pPr algn="ctr"/>
            <a:r>
              <a:rPr lang="en-GB" sz="3600" b="0" cap="none" spc="0" dirty="0" err="1">
                <a:ln w="0"/>
                <a:solidFill>
                  <a:schemeClr val="tx1"/>
                </a:solidFill>
                <a:effectLst>
                  <a:outerShdw blurRad="38100" dist="19050" dir="2700000" algn="tl" rotWithShape="0">
                    <a:schemeClr val="dk1">
                      <a:alpha val="40000"/>
                    </a:schemeClr>
                  </a:outerShdw>
                </a:effectLst>
              </a:rPr>
              <a:t>Diddordeb</a:t>
            </a:r>
            <a:endParaRPr lang="en-GB" sz="3600" b="0" cap="none" spc="0" dirty="0">
              <a:ln w="0"/>
              <a:solidFill>
                <a:schemeClr val="tx1"/>
              </a:solidFill>
              <a:effectLst>
                <a:outerShdw blurRad="38100" dist="19050" dir="2700000" algn="tl" rotWithShape="0">
                  <a:schemeClr val="dk1">
                    <a:alpha val="40000"/>
                  </a:schemeClr>
                </a:outerShdw>
              </a:effectLst>
            </a:endParaRPr>
          </a:p>
        </p:txBody>
      </p:sp>
      <p:sp>
        <p:nvSpPr>
          <p:cNvPr id="7" name="Rectangle 6">
            <a:extLst>
              <a:ext uri="{FF2B5EF4-FFF2-40B4-BE49-F238E27FC236}">
                <a16:creationId xmlns:a16="http://schemas.microsoft.com/office/drawing/2014/main" id="{A897E870-5E47-41F2-E887-1A7A72BB76E6}"/>
              </a:ext>
            </a:extLst>
          </p:cNvPr>
          <p:cNvSpPr/>
          <p:nvPr/>
        </p:nvSpPr>
        <p:spPr>
          <a:xfrm rot="16200000">
            <a:off x="-259221" y="3230961"/>
            <a:ext cx="2711246" cy="646331"/>
          </a:xfrm>
          <a:prstGeom prst="rect">
            <a:avLst/>
          </a:prstGeom>
          <a:noFill/>
        </p:spPr>
        <p:txBody>
          <a:bodyPr wrap="square" lIns="91440" tIns="45720" rIns="91440" bIns="45720">
            <a:spAutoFit/>
          </a:bodyPr>
          <a:lstStyle/>
          <a:p>
            <a:pPr algn="ctr"/>
            <a:r>
              <a:rPr lang="en-GB" sz="3600" b="0" cap="none" spc="0" dirty="0" err="1">
                <a:ln w="0"/>
                <a:solidFill>
                  <a:schemeClr val="tx1"/>
                </a:solidFill>
                <a:effectLst>
                  <a:outerShdw blurRad="38100" dist="19050" dir="2700000" algn="tl" rotWithShape="0">
                    <a:schemeClr val="dk1">
                      <a:alpha val="40000"/>
                    </a:schemeClr>
                  </a:outerShdw>
                </a:effectLst>
              </a:rPr>
              <a:t>Pŵer</a:t>
            </a:r>
            <a:endParaRPr lang="en-GB" sz="3600" b="0" cap="none" spc="0" dirty="0">
              <a:ln w="0"/>
              <a:solidFill>
                <a:schemeClr val="tx1"/>
              </a:solidFill>
              <a:effectLst>
                <a:outerShdw blurRad="38100" dist="19050" dir="2700000" algn="tl" rotWithShape="0">
                  <a:schemeClr val="dk1">
                    <a:alpha val="40000"/>
                  </a:schemeClr>
                </a:outerShdw>
              </a:effectLst>
            </a:endParaRPr>
          </a:p>
        </p:txBody>
      </p:sp>
      <p:sp>
        <p:nvSpPr>
          <p:cNvPr id="8" name="TextBox 7">
            <a:extLst>
              <a:ext uri="{FF2B5EF4-FFF2-40B4-BE49-F238E27FC236}">
                <a16:creationId xmlns:a16="http://schemas.microsoft.com/office/drawing/2014/main" id="{33B82266-6331-8175-ACC6-DE94AE0FA32B}"/>
              </a:ext>
            </a:extLst>
          </p:cNvPr>
          <p:cNvSpPr txBox="1"/>
          <p:nvPr/>
        </p:nvSpPr>
        <p:spPr>
          <a:xfrm>
            <a:off x="3417562" y="5417997"/>
            <a:ext cx="8407293" cy="461665"/>
          </a:xfrm>
          <a:prstGeom prst="rect">
            <a:avLst/>
          </a:prstGeom>
          <a:noFill/>
        </p:spPr>
        <p:txBody>
          <a:bodyPr wrap="square" rtlCol="0">
            <a:spAutoFit/>
          </a:bodyPr>
          <a:lstStyle/>
          <a:p>
            <a:r>
              <a:rPr lang="cy-GB" sz="2400" dirty="0"/>
              <a:t>Isel			Ychydig			Uchel</a:t>
            </a:r>
          </a:p>
        </p:txBody>
      </p:sp>
      <p:sp>
        <p:nvSpPr>
          <p:cNvPr id="9" name="TextBox 8">
            <a:extLst>
              <a:ext uri="{FF2B5EF4-FFF2-40B4-BE49-F238E27FC236}">
                <a16:creationId xmlns:a16="http://schemas.microsoft.com/office/drawing/2014/main" id="{16BE66C3-A749-1514-E115-884B11025B73}"/>
              </a:ext>
            </a:extLst>
          </p:cNvPr>
          <p:cNvSpPr txBox="1"/>
          <p:nvPr/>
        </p:nvSpPr>
        <p:spPr>
          <a:xfrm rot="16200000">
            <a:off x="-58982" y="2859203"/>
            <a:ext cx="4655053" cy="461665"/>
          </a:xfrm>
          <a:prstGeom prst="rect">
            <a:avLst/>
          </a:prstGeom>
          <a:noFill/>
        </p:spPr>
        <p:txBody>
          <a:bodyPr wrap="square" rtlCol="0">
            <a:spAutoFit/>
          </a:bodyPr>
          <a:lstStyle/>
          <a:p>
            <a:r>
              <a:rPr lang="cy-GB" sz="2400" dirty="0"/>
              <a:t>Isel	   Ychydig        Uchel</a:t>
            </a:r>
          </a:p>
        </p:txBody>
      </p:sp>
      <p:sp>
        <p:nvSpPr>
          <p:cNvPr id="3" name="Oval 2">
            <a:extLst>
              <a:ext uri="{FF2B5EF4-FFF2-40B4-BE49-F238E27FC236}">
                <a16:creationId xmlns:a16="http://schemas.microsoft.com/office/drawing/2014/main" id="{0A9E1B36-AB1E-60A8-7BA0-3A8811FBB640}"/>
              </a:ext>
            </a:extLst>
          </p:cNvPr>
          <p:cNvSpPr/>
          <p:nvPr/>
        </p:nvSpPr>
        <p:spPr>
          <a:xfrm>
            <a:off x="8269568" y="1172836"/>
            <a:ext cx="2808164" cy="1325563"/>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Tree>
    <p:extLst>
      <p:ext uri="{BB962C8B-B14F-4D97-AF65-F5344CB8AC3E}">
        <p14:creationId xmlns:p14="http://schemas.microsoft.com/office/powerpoint/2010/main" val="1915965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4A97C84-6FAC-31D4-24FC-0E80F3842E82}"/>
              </a:ext>
            </a:extLst>
          </p:cNvPr>
          <p:cNvSpPr txBox="1"/>
          <p:nvPr/>
        </p:nvSpPr>
        <p:spPr>
          <a:xfrm>
            <a:off x="436418" y="207819"/>
            <a:ext cx="10917382" cy="1446550"/>
          </a:xfrm>
          <a:prstGeom prst="rect">
            <a:avLst/>
          </a:prstGeom>
          <a:noFill/>
        </p:spPr>
        <p:txBody>
          <a:bodyPr wrap="square" rtlCol="0">
            <a:spAutoFit/>
          </a:bodyPr>
          <a:lstStyle/>
          <a:p>
            <a:pPr algn="ctr"/>
            <a:r>
              <a:rPr lang="cy-GB" sz="4400" dirty="0"/>
              <a:t>Dadansoddiad o’r Achos Gwraidd</a:t>
            </a:r>
          </a:p>
          <a:p>
            <a:pPr algn="ctr"/>
            <a:r>
              <a:rPr lang="cy-GB" sz="4400" i="1" dirty="0"/>
              <a:t>Root Cause Analysis </a:t>
            </a:r>
          </a:p>
        </p:txBody>
      </p:sp>
      <p:sp>
        <p:nvSpPr>
          <p:cNvPr id="3" name="Content Placeholder 2">
            <a:extLst>
              <a:ext uri="{FF2B5EF4-FFF2-40B4-BE49-F238E27FC236}">
                <a16:creationId xmlns:a16="http://schemas.microsoft.com/office/drawing/2014/main" id="{F6A82E23-EE95-E383-7E3A-F09088DDBE25}"/>
              </a:ext>
            </a:extLst>
          </p:cNvPr>
          <p:cNvSpPr>
            <a:spLocks noGrp="1"/>
          </p:cNvSpPr>
          <p:nvPr>
            <p:ph idx="1"/>
          </p:nvPr>
        </p:nvSpPr>
        <p:spPr/>
        <p:txBody>
          <a:bodyPr>
            <a:normAutofit fontScale="92500" lnSpcReduction="20000"/>
          </a:bodyPr>
          <a:lstStyle/>
          <a:p>
            <a:r>
              <a:rPr lang="en-GB" dirty="0" err="1"/>
              <a:t>Defnyddio</a:t>
            </a:r>
            <a:r>
              <a:rPr lang="en-GB" dirty="0"/>
              <a:t> diagram </a:t>
            </a:r>
            <a:r>
              <a:rPr lang="en-GB" dirty="0" err="1"/>
              <a:t>pysgodyn</a:t>
            </a:r>
            <a:r>
              <a:rPr lang="en-GB" dirty="0"/>
              <a:t> (</a:t>
            </a:r>
            <a:r>
              <a:rPr lang="en-GB" i="1" dirty="0"/>
              <a:t>Fishbone diagram</a:t>
            </a:r>
            <a:r>
              <a:rPr lang="en-GB" dirty="0"/>
              <a:t>) a </a:t>
            </a:r>
            <a:r>
              <a:rPr lang="en-GB" dirty="0" err="1"/>
              <a:t>ddatblygwyd</a:t>
            </a:r>
            <a:r>
              <a:rPr lang="en-GB" dirty="0"/>
              <a:t> </a:t>
            </a:r>
            <a:r>
              <a:rPr lang="en-GB" dirty="0" err="1"/>
              <a:t>yn</a:t>
            </a:r>
            <a:r>
              <a:rPr lang="en-GB" dirty="0"/>
              <a:t> yr 1960au </a:t>
            </a:r>
            <a:r>
              <a:rPr lang="en-GB" dirty="0" err="1"/>
              <a:t>gan</a:t>
            </a:r>
            <a:r>
              <a:rPr lang="en-GB" dirty="0"/>
              <a:t> Ishikawa.</a:t>
            </a:r>
          </a:p>
          <a:p>
            <a:endParaRPr lang="en-GB" dirty="0"/>
          </a:p>
          <a:p>
            <a:pPr marL="0" indent="0">
              <a:buNone/>
            </a:pPr>
            <a:r>
              <a:rPr lang="en-GB" i="1" dirty="0"/>
              <a:t>The Fishbone diagram is a process of breaking down the known truths that provide an orderly way of observing result and the reason that accounts for those effects. </a:t>
            </a:r>
          </a:p>
          <a:p>
            <a:pPr marL="0" indent="0" algn="r">
              <a:buNone/>
            </a:pPr>
            <a:r>
              <a:rPr lang="en-GB" dirty="0"/>
              <a:t>Shinde, D et al, 2018, t. 656</a:t>
            </a:r>
          </a:p>
          <a:p>
            <a:pPr marL="0" indent="0">
              <a:buNone/>
            </a:pPr>
            <a:r>
              <a:rPr lang="cy-GB" i="1" dirty="0"/>
              <a:t>				</a:t>
            </a:r>
          </a:p>
          <a:p>
            <a:pPr marL="0" indent="0">
              <a:buNone/>
            </a:pPr>
            <a:r>
              <a:rPr lang="en-GB" i="1" dirty="0"/>
              <a:t>The tool is a template for brainstorming possible causes of an effect. As there could be infinite causes, this helps in identifying the root cause/s in a structured and precise way. </a:t>
            </a:r>
            <a:r>
              <a:rPr lang="cy-GB" i="1" dirty="0"/>
              <a:t>				</a:t>
            </a:r>
          </a:p>
          <a:p>
            <a:pPr marL="0" indent="0" algn="r">
              <a:buNone/>
            </a:pPr>
            <a:r>
              <a:rPr lang="en-GB" dirty="0"/>
              <a:t>Shinde, D et al, 2018, t.653</a:t>
            </a:r>
            <a:endParaRPr lang="en-GB" i="1" dirty="0"/>
          </a:p>
        </p:txBody>
      </p:sp>
    </p:spTree>
    <p:extLst>
      <p:ext uri="{BB962C8B-B14F-4D97-AF65-F5344CB8AC3E}">
        <p14:creationId xmlns:p14="http://schemas.microsoft.com/office/powerpoint/2010/main" val="2295703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A37E3C-B065-0B06-C6D4-22E20E24B7A5}"/>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633FBBDF-637A-5542-EB7C-71309073143C}"/>
              </a:ext>
            </a:extLst>
          </p:cNvPr>
          <p:cNvSpPr txBox="1"/>
          <p:nvPr/>
        </p:nvSpPr>
        <p:spPr>
          <a:xfrm>
            <a:off x="436418" y="207819"/>
            <a:ext cx="10917382" cy="1446550"/>
          </a:xfrm>
          <a:prstGeom prst="rect">
            <a:avLst/>
          </a:prstGeom>
          <a:noFill/>
        </p:spPr>
        <p:txBody>
          <a:bodyPr wrap="square" rtlCol="0">
            <a:spAutoFit/>
          </a:bodyPr>
          <a:lstStyle/>
          <a:p>
            <a:pPr algn="ctr"/>
            <a:r>
              <a:rPr lang="cy-GB" sz="4400" dirty="0"/>
              <a:t>Diagram Achos ac Effaith</a:t>
            </a:r>
          </a:p>
          <a:p>
            <a:pPr algn="ctr"/>
            <a:r>
              <a:rPr lang="cy-GB" sz="4400" i="1" dirty="0"/>
              <a:t>Cause and Effect Diagram</a:t>
            </a:r>
          </a:p>
        </p:txBody>
      </p:sp>
      <p:pic>
        <p:nvPicPr>
          <p:cNvPr id="7" name="Content Placeholder 6" descr="A diagram of different colored rectangular shapes&#10;&#10;AI-generated content may be incorrect.">
            <a:extLst>
              <a:ext uri="{FF2B5EF4-FFF2-40B4-BE49-F238E27FC236}">
                <a16:creationId xmlns:a16="http://schemas.microsoft.com/office/drawing/2014/main" id="{E2992DEE-E590-429E-0590-7BCBEBBA4B88}"/>
              </a:ext>
            </a:extLst>
          </p:cNvPr>
          <p:cNvPicPr>
            <a:picLocks noGrp="1" noChangeAspect="1"/>
          </p:cNvPicPr>
          <p:nvPr>
            <p:ph idx="1"/>
          </p:nvPr>
        </p:nvPicPr>
        <p:blipFill>
          <a:blip r:embed="rId2"/>
          <a:stretch>
            <a:fillRect/>
          </a:stretch>
        </p:blipFill>
        <p:spPr>
          <a:xfrm>
            <a:off x="0" y="1599695"/>
            <a:ext cx="12094370" cy="5147469"/>
          </a:xfrm>
        </p:spPr>
      </p:pic>
    </p:spTree>
    <p:extLst>
      <p:ext uri="{BB962C8B-B14F-4D97-AF65-F5344CB8AC3E}">
        <p14:creationId xmlns:p14="http://schemas.microsoft.com/office/powerpoint/2010/main" val="3660134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F45D9-1922-B349-D350-FB76FE9A7358}"/>
              </a:ext>
            </a:extLst>
          </p:cNvPr>
          <p:cNvSpPr>
            <a:spLocks noGrp="1"/>
          </p:cNvSpPr>
          <p:nvPr>
            <p:ph type="title"/>
          </p:nvPr>
        </p:nvSpPr>
        <p:spPr/>
        <p:txBody>
          <a:bodyPr/>
          <a:lstStyle/>
          <a:p>
            <a:r>
              <a:rPr lang="cy-GB" dirty="0"/>
              <a:t>Casgliad o’r heriau</a:t>
            </a:r>
          </a:p>
        </p:txBody>
      </p:sp>
      <p:sp>
        <p:nvSpPr>
          <p:cNvPr id="3" name="Content Placeholder 2">
            <a:extLst>
              <a:ext uri="{FF2B5EF4-FFF2-40B4-BE49-F238E27FC236}">
                <a16:creationId xmlns:a16="http://schemas.microsoft.com/office/drawing/2014/main" id="{3502672B-D131-9B65-96A8-3671328FC116}"/>
              </a:ext>
            </a:extLst>
          </p:cNvPr>
          <p:cNvSpPr>
            <a:spLocks noGrp="1"/>
          </p:cNvSpPr>
          <p:nvPr>
            <p:ph idx="1"/>
          </p:nvPr>
        </p:nvSpPr>
        <p:spPr/>
        <p:txBody>
          <a:bodyPr>
            <a:normAutofit fontScale="92500" lnSpcReduction="10000"/>
          </a:bodyPr>
          <a:lstStyle/>
          <a:p>
            <a:r>
              <a:rPr lang="cy-GB" dirty="0"/>
              <a:t>Trafod â rheolwyr. </a:t>
            </a:r>
          </a:p>
          <a:p>
            <a:endParaRPr lang="cy-GB" dirty="0"/>
          </a:p>
          <a:p>
            <a:r>
              <a:rPr lang="cy-GB" dirty="0"/>
              <a:t>Ystyried y dadansoddiadau o’r sefyllfa bresennol</a:t>
            </a:r>
          </a:p>
          <a:p>
            <a:endParaRPr lang="cy-GB" dirty="0"/>
          </a:p>
          <a:p>
            <a:r>
              <a:rPr lang="cy-GB" dirty="0"/>
              <a:t>Penderfynu mai cyfuniad o sawl peth sy’n achosi staff anhapus – newid rheolwyr, tensiynau hanesyddol rhwng rhai unigolion, llwyth gwaith, materion personol ayb. </a:t>
            </a:r>
          </a:p>
          <a:p>
            <a:endParaRPr lang="cy-GB" dirty="0"/>
          </a:p>
          <a:p>
            <a:r>
              <a:rPr lang="cy-GB" dirty="0"/>
              <a:t>Sylwadau wrth staff am ddiffyg gwybodaeth, bod tasgau yn ‘glanio’ heb rybudd.  Felly penderfynwyd ffocysu ar </a:t>
            </a:r>
            <a:r>
              <a:rPr lang="cy-GB" b="1" u="sng" dirty="0"/>
              <a:t>gyfathrebu</a:t>
            </a:r>
            <a:r>
              <a:rPr lang="cy-GB" dirty="0"/>
              <a:t>. </a:t>
            </a:r>
          </a:p>
        </p:txBody>
      </p:sp>
    </p:spTree>
    <p:extLst>
      <p:ext uri="{BB962C8B-B14F-4D97-AF65-F5344CB8AC3E}">
        <p14:creationId xmlns:p14="http://schemas.microsoft.com/office/powerpoint/2010/main" val="3098182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AAB3CB-E569-1FD8-8082-BFC59928F325}"/>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Pa </a:t>
            </a:r>
            <a:r>
              <a:rPr lang="en-US" sz="6600" kern="1200" dirty="0" err="1">
                <a:solidFill>
                  <a:schemeClr val="tx1"/>
                </a:solidFill>
                <a:latin typeface="+mj-lt"/>
                <a:ea typeface="+mj-ea"/>
                <a:cs typeface="+mj-cs"/>
              </a:rPr>
              <a:t>fodel</a:t>
            </a:r>
            <a:r>
              <a:rPr lang="en-US" sz="6600" kern="1200" dirty="0">
                <a:solidFill>
                  <a:schemeClr val="tx1"/>
                </a:solidFill>
                <a:latin typeface="+mj-lt"/>
                <a:ea typeface="+mj-ea"/>
                <a:cs typeface="+mj-cs"/>
              </a:rPr>
              <a:t> </a:t>
            </a:r>
            <a:r>
              <a:rPr lang="en-US" sz="6600" kern="1200" dirty="0" err="1">
                <a:solidFill>
                  <a:schemeClr val="tx1"/>
                </a:solidFill>
                <a:latin typeface="+mj-lt"/>
                <a:ea typeface="+mj-ea"/>
                <a:cs typeface="+mj-cs"/>
              </a:rPr>
              <a:t>newid</a:t>
            </a:r>
            <a:r>
              <a:rPr lang="en-US" sz="6600" kern="1200" dirty="0">
                <a:solidFill>
                  <a:schemeClr val="tx1"/>
                </a:solidFill>
                <a:latin typeface="+mj-lt"/>
                <a:ea typeface="+mj-ea"/>
                <a:cs typeface="+mj-cs"/>
              </a:rPr>
              <a:t> </a:t>
            </a:r>
            <a:r>
              <a:rPr lang="en-US" sz="6600" kern="1200" dirty="0" err="1">
                <a:solidFill>
                  <a:schemeClr val="tx1"/>
                </a:solidFill>
                <a:latin typeface="+mj-lt"/>
                <a:ea typeface="+mj-ea"/>
                <a:cs typeface="+mj-cs"/>
              </a:rPr>
              <a:t>i’w</a:t>
            </a:r>
            <a:r>
              <a:rPr lang="en-US" sz="6600" kern="1200" dirty="0">
                <a:solidFill>
                  <a:schemeClr val="tx1"/>
                </a:solidFill>
                <a:latin typeface="+mj-lt"/>
                <a:ea typeface="+mj-ea"/>
                <a:cs typeface="+mj-cs"/>
              </a:rPr>
              <a:t>  </a:t>
            </a:r>
            <a:r>
              <a:rPr lang="en-US" sz="6600" kern="1200" dirty="0" err="1">
                <a:solidFill>
                  <a:schemeClr val="tx1"/>
                </a:solidFill>
                <a:latin typeface="+mj-lt"/>
                <a:ea typeface="+mj-ea"/>
                <a:cs typeface="+mj-cs"/>
              </a:rPr>
              <a:t>ddefnyddio</a:t>
            </a:r>
            <a:r>
              <a:rPr lang="en-US" sz="6600" kern="1200" dirty="0">
                <a:solidFill>
                  <a:schemeClr val="tx1"/>
                </a:solidFill>
                <a:latin typeface="+mj-lt"/>
                <a:ea typeface="+mj-ea"/>
                <a:cs typeface="+mj-cs"/>
              </a:rPr>
              <a:t>? </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72539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C5D27-1722-D77A-E054-9B872FC41DB1}"/>
              </a:ext>
            </a:extLst>
          </p:cNvPr>
          <p:cNvSpPr>
            <a:spLocks noGrp="1"/>
          </p:cNvSpPr>
          <p:nvPr>
            <p:ph type="title"/>
          </p:nvPr>
        </p:nvSpPr>
        <p:spPr/>
        <p:txBody>
          <a:bodyPr/>
          <a:lstStyle/>
          <a:p>
            <a:r>
              <a:rPr lang="en-GB" dirty="0"/>
              <a:t>Model  8-Cam Kotter (1996)</a:t>
            </a:r>
            <a:endParaRPr lang="cy-GB" dirty="0"/>
          </a:p>
        </p:txBody>
      </p:sp>
      <p:pic>
        <p:nvPicPr>
          <p:cNvPr id="1026" name="Picture 2" descr="Kotter’s 8-Step Change Model">
            <a:extLst>
              <a:ext uri="{FF2B5EF4-FFF2-40B4-BE49-F238E27FC236}">
                <a16:creationId xmlns:a16="http://schemas.microsoft.com/office/drawing/2014/main" id="{77CBFF79-3A7E-53EB-22D7-FB1DADDFA8A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20331" y="1825625"/>
            <a:ext cx="4351338" cy="43513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34DADD2-969B-01D7-8E2E-15446B383C98}"/>
              </a:ext>
            </a:extLst>
          </p:cNvPr>
          <p:cNvSpPr txBox="1"/>
          <p:nvPr/>
        </p:nvSpPr>
        <p:spPr>
          <a:xfrm>
            <a:off x="5786203" y="6311900"/>
            <a:ext cx="7000407" cy="369332"/>
          </a:xfrm>
          <a:prstGeom prst="rect">
            <a:avLst/>
          </a:prstGeom>
          <a:noFill/>
        </p:spPr>
        <p:txBody>
          <a:bodyPr wrap="square" rtlCol="0">
            <a:spAutoFit/>
          </a:bodyPr>
          <a:lstStyle/>
          <a:p>
            <a:r>
              <a:rPr lang="cy-GB" dirty="0"/>
              <a:t>Crynodeb weledol o fodel 8-Cam Kotter (Rousset, 2026)</a:t>
            </a:r>
          </a:p>
        </p:txBody>
      </p:sp>
    </p:spTree>
    <p:extLst>
      <p:ext uri="{BB962C8B-B14F-4D97-AF65-F5344CB8AC3E}">
        <p14:creationId xmlns:p14="http://schemas.microsoft.com/office/powerpoint/2010/main" val="1957480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3C30D-F842-828E-C90C-918F03948420}"/>
              </a:ext>
            </a:extLst>
          </p:cNvPr>
          <p:cNvSpPr>
            <a:spLocks noGrp="1"/>
          </p:cNvSpPr>
          <p:nvPr>
            <p:ph type="title"/>
          </p:nvPr>
        </p:nvSpPr>
        <p:spPr/>
        <p:txBody>
          <a:bodyPr/>
          <a:lstStyle/>
          <a:p>
            <a:r>
              <a:rPr lang="en-GB" dirty="0"/>
              <a:t>Model  8-Cam Kotter (1996) – </a:t>
            </a:r>
            <a:r>
              <a:rPr lang="en-GB" dirty="0" err="1"/>
              <a:t>diystyrwyd</a:t>
            </a:r>
            <a:r>
              <a:rPr lang="en-GB" dirty="0"/>
              <a:t>.</a:t>
            </a:r>
            <a:endParaRPr lang="cy-GB" dirty="0"/>
          </a:p>
        </p:txBody>
      </p:sp>
      <p:sp>
        <p:nvSpPr>
          <p:cNvPr id="3" name="Content Placeholder 2">
            <a:extLst>
              <a:ext uri="{FF2B5EF4-FFF2-40B4-BE49-F238E27FC236}">
                <a16:creationId xmlns:a16="http://schemas.microsoft.com/office/drawing/2014/main" id="{0391E8DA-D4F8-CF29-5039-8794BBCCEA2B}"/>
              </a:ext>
            </a:extLst>
          </p:cNvPr>
          <p:cNvSpPr>
            <a:spLocks noGrp="1"/>
          </p:cNvSpPr>
          <p:nvPr>
            <p:ph idx="1"/>
          </p:nvPr>
        </p:nvSpPr>
        <p:spPr/>
        <p:txBody>
          <a:bodyPr>
            <a:normAutofit fontScale="92500" lnSpcReduction="10000"/>
          </a:bodyPr>
          <a:lstStyle/>
          <a:p>
            <a:r>
              <a:rPr lang="en-GB" i="1" dirty="0"/>
              <a:t>It recognizes that change is not merely about adopting new systems or processes but about transforming mindsets and cultures. This approach emphasizes the importance of leadership at all levels, rallying a broad base of support across the organization, and strategically navigating the organization through the complexities of change.</a:t>
            </a:r>
          </a:p>
          <a:p>
            <a:pPr marL="0" indent="0" algn="r">
              <a:buNone/>
            </a:pPr>
            <a:r>
              <a:rPr lang="en-GB" dirty="0"/>
              <a:t>Majka,  2024, t.1</a:t>
            </a:r>
          </a:p>
          <a:p>
            <a:pPr marL="0" indent="0" algn="r">
              <a:buNone/>
            </a:pPr>
            <a:endParaRPr lang="en-GB" dirty="0"/>
          </a:p>
          <a:p>
            <a:pPr marL="0" indent="0">
              <a:buNone/>
            </a:pPr>
            <a:r>
              <a:rPr lang="en-GB" i="1" dirty="0"/>
              <a:t>Kotter’s 8-step model is excellent for business, marketing and sales related operations. </a:t>
            </a:r>
          </a:p>
          <a:p>
            <a:pPr marL="0" indent="0" algn="r">
              <a:buNone/>
            </a:pPr>
            <a:r>
              <a:rPr lang="en-GB" dirty="0" err="1"/>
              <a:t>Yli-Kerttula</a:t>
            </a:r>
            <a:r>
              <a:rPr lang="en-GB" dirty="0"/>
              <a:t> </a:t>
            </a:r>
            <a:r>
              <a:rPr lang="en-GB" i="1" dirty="0"/>
              <a:t>et al., </a:t>
            </a:r>
            <a:r>
              <a:rPr lang="en-GB" dirty="0"/>
              <a:t>2023, t.72.</a:t>
            </a:r>
          </a:p>
          <a:p>
            <a:pPr marL="0" indent="0">
              <a:buNone/>
            </a:pPr>
            <a:endParaRPr lang="en-GB" dirty="0"/>
          </a:p>
          <a:p>
            <a:endParaRPr lang="cy-GB" dirty="0"/>
          </a:p>
        </p:txBody>
      </p:sp>
    </p:spTree>
    <p:extLst>
      <p:ext uri="{BB962C8B-B14F-4D97-AF65-F5344CB8AC3E}">
        <p14:creationId xmlns:p14="http://schemas.microsoft.com/office/powerpoint/2010/main" val="570042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heckerboard(across)">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heckerboard(across)">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checkerboard(across)">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7A111-8D72-0171-B65F-389C3A4BA15B}"/>
              </a:ext>
            </a:extLst>
          </p:cNvPr>
          <p:cNvSpPr>
            <a:spLocks noGrp="1"/>
          </p:cNvSpPr>
          <p:nvPr>
            <p:ph type="title"/>
          </p:nvPr>
        </p:nvSpPr>
        <p:spPr/>
        <p:txBody>
          <a:bodyPr/>
          <a:lstStyle/>
          <a:p>
            <a:r>
              <a:rPr lang="en-GB" dirty="0" err="1"/>
              <a:t>Fframwaith</a:t>
            </a:r>
            <a:r>
              <a:rPr lang="en-GB" dirty="0"/>
              <a:t> 7-S McKinsey - </a:t>
            </a:r>
            <a:r>
              <a:rPr lang="en-GB" dirty="0" err="1"/>
              <a:t>diystyrwyd</a:t>
            </a:r>
            <a:endParaRPr lang="cy-GB" dirty="0"/>
          </a:p>
        </p:txBody>
      </p:sp>
      <p:sp>
        <p:nvSpPr>
          <p:cNvPr id="4" name="TextBox 3">
            <a:extLst>
              <a:ext uri="{FF2B5EF4-FFF2-40B4-BE49-F238E27FC236}">
                <a16:creationId xmlns:a16="http://schemas.microsoft.com/office/drawing/2014/main" id="{5812A80B-7E9A-323B-4695-0A734CC4F35E}"/>
              </a:ext>
            </a:extLst>
          </p:cNvPr>
          <p:cNvSpPr txBox="1"/>
          <p:nvPr/>
        </p:nvSpPr>
        <p:spPr>
          <a:xfrm>
            <a:off x="523407" y="1690688"/>
            <a:ext cx="4353393" cy="5109091"/>
          </a:xfrm>
          <a:prstGeom prst="rect">
            <a:avLst/>
          </a:prstGeom>
          <a:noFill/>
          <a:ln w="41275">
            <a:solidFill>
              <a:srgbClr val="0070C0"/>
            </a:solidFill>
          </a:ln>
        </p:spPr>
        <p:txBody>
          <a:bodyPr wrap="square" rtlCol="0">
            <a:spAutoFit/>
          </a:bodyPr>
          <a:lstStyle/>
          <a:p>
            <a:r>
              <a:rPr lang="cy-GB" sz="2800" b="1" u="sng" dirty="0"/>
              <a:t>Elfennau caled</a:t>
            </a:r>
          </a:p>
          <a:p>
            <a:pPr marL="457200" indent="-457200">
              <a:buFont typeface="Wingdings" pitchFamily="2" charset="2"/>
              <a:buChar char="q"/>
            </a:pPr>
            <a:r>
              <a:rPr lang="cy-GB" sz="2800" dirty="0"/>
              <a:t>Strategaeth</a:t>
            </a:r>
          </a:p>
          <a:p>
            <a:pPr marL="457200" indent="-457200">
              <a:buFont typeface="Wingdings" pitchFamily="2" charset="2"/>
              <a:buChar char="q"/>
            </a:pPr>
            <a:r>
              <a:rPr lang="cy-GB" sz="2800" dirty="0"/>
              <a:t>Strwythur busnes</a:t>
            </a:r>
          </a:p>
          <a:p>
            <a:pPr marL="457200" indent="-457200">
              <a:buFont typeface="Wingdings" pitchFamily="2" charset="2"/>
              <a:buChar char="q"/>
            </a:pPr>
            <a:r>
              <a:rPr lang="cy-GB" sz="2800" dirty="0"/>
              <a:t>System</a:t>
            </a:r>
          </a:p>
          <a:p>
            <a:endParaRPr lang="cy-GB" sz="2800" dirty="0"/>
          </a:p>
          <a:p>
            <a:r>
              <a:rPr lang="cy-GB" sz="2800" b="1" u="sng" dirty="0"/>
              <a:t>Elfennau meddal</a:t>
            </a:r>
          </a:p>
          <a:p>
            <a:pPr marL="457200" indent="-457200">
              <a:buFont typeface="Wingdings" pitchFamily="2" charset="2"/>
              <a:buChar char="q"/>
            </a:pPr>
            <a:r>
              <a:rPr lang="cy-GB" sz="2800" dirty="0"/>
              <a:t>Steil neu ddull rheoli</a:t>
            </a:r>
          </a:p>
          <a:p>
            <a:pPr marL="457200" indent="-457200">
              <a:buFont typeface="Wingdings" pitchFamily="2" charset="2"/>
              <a:buChar char="q"/>
            </a:pPr>
            <a:r>
              <a:rPr lang="cy-GB" sz="2800" dirty="0"/>
              <a:t>Egwyddorion ar y cyd </a:t>
            </a:r>
            <a:r>
              <a:rPr lang="cy-GB" sz="2800" i="1" dirty="0"/>
              <a:t>(shared principles)</a:t>
            </a:r>
          </a:p>
          <a:p>
            <a:pPr marL="457200" indent="-457200">
              <a:buFont typeface="Wingdings" pitchFamily="2" charset="2"/>
              <a:buChar char="q"/>
            </a:pPr>
            <a:r>
              <a:rPr lang="cy-GB" sz="2800" dirty="0"/>
              <a:t>sgiliau</a:t>
            </a:r>
          </a:p>
          <a:p>
            <a:pPr marL="457200" indent="-457200">
              <a:buFont typeface="Wingdings" pitchFamily="2" charset="2"/>
              <a:buChar char="q"/>
            </a:pPr>
            <a:r>
              <a:rPr lang="cy-GB" sz="2800" dirty="0"/>
              <a:t>staff a’u cymhwysedd</a:t>
            </a:r>
          </a:p>
          <a:p>
            <a:endParaRPr lang="cy-GB" dirty="0"/>
          </a:p>
        </p:txBody>
      </p:sp>
      <p:sp>
        <p:nvSpPr>
          <p:cNvPr id="6" name="TextBox 5">
            <a:extLst>
              <a:ext uri="{FF2B5EF4-FFF2-40B4-BE49-F238E27FC236}">
                <a16:creationId xmlns:a16="http://schemas.microsoft.com/office/drawing/2014/main" id="{15B4ACFA-E42C-0068-5CDA-C461A3A5973A}"/>
              </a:ext>
            </a:extLst>
          </p:cNvPr>
          <p:cNvSpPr txBox="1"/>
          <p:nvPr/>
        </p:nvSpPr>
        <p:spPr>
          <a:xfrm>
            <a:off x="5958589" y="1641970"/>
            <a:ext cx="5710003" cy="5262979"/>
          </a:xfrm>
          <a:prstGeom prst="rect">
            <a:avLst/>
          </a:prstGeom>
          <a:noFill/>
        </p:spPr>
        <p:txBody>
          <a:bodyPr wrap="square">
            <a:spAutoFit/>
          </a:bodyPr>
          <a:lstStyle/>
          <a:p>
            <a:r>
              <a:rPr lang="en-GB" sz="2800" dirty="0"/>
              <a:t>The framework is commonly used for the following. </a:t>
            </a:r>
          </a:p>
          <a:p>
            <a:pPr marL="514350" indent="-514350">
              <a:buAutoNum type="alphaLcParenR"/>
            </a:pPr>
            <a:r>
              <a:rPr lang="en-GB" sz="2800" dirty="0"/>
              <a:t>To expedite organizational change.</a:t>
            </a:r>
          </a:p>
          <a:p>
            <a:pPr marL="514350" indent="-514350">
              <a:buAutoNum type="alphaLcParenR"/>
            </a:pPr>
            <a:r>
              <a:rPr lang="en-GB" sz="2800" dirty="0"/>
              <a:t>To help execute a new strategy. </a:t>
            </a:r>
          </a:p>
          <a:p>
            <a:pPr marL="514350" indent="-514350">
              <a:buAutoNum type="alphaLcParenR"/>
            </a:pPr>
            <a:r>
              <a:rPr lang="en-GB" sz="2800" dirty="0"/>
              <a:t>To identify the changes.</a:t>
            </a:r>
          </a:p>
          <a:p>
            <a:pPr marL="514350" indent="-514350">
              <a:buAutoNum type="alphaLcParenR"/>
            </a:pPr>
            <a:r>
              <a:rPr lang="en-GB" sz="2800" dirty="0"/>
              <a:t>To expedite the organizational mergers, if required.</a:t>
            </a:r>
          </a:p>
          <a:p>
            <a:pPr marL="514350" indent="-514350" algn="r">
              <a:buAutoNum type="alphaLcParenR"/>
            </a:pPr>
            <a:endParaRPr lang="en-GB" sz="2800" dirty="0"/>
          </a:p>
          <a:p>
            <a:pPr algn="r"/>
            <a:r>
              <a:rPr lang="en-GB" sz="2800" dirty="0"/>
              <a:t>Jain, N et al 2025, t.17</a:t>
            </a:r>
          </a:p>
          <a:p>
            <a:pPr marL="514350" indent="-514350">
              <a:buAutoNum type="alphaLcParenR"/>
            </a:pPr>
            <a:endParaRPr lang="en-GB" sz="2800" dirty="0"/>
          </a:p>
          <a:p>
            <a:pPr marL="514350" indent="-514350">
              <a:buAutoNum type="alphaLcParenR"/>
            </a:pPr>
            <a:endParaRPr lang="cy-GB" sz="2800" dirty="0"/>
          </a:p>
        </p:txBody>
      </p:sp>
    </p:spTree>
    <p:extLst>
      <p:ext uri="{BB962C8B-B14F-4D97-AF65-F5344CB8AC3E}">
        <p14:creationId xmlns:p14="http://schemas.microsoft.com/office/powerpoint/2010/main" val="903518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6DC54-2B9E-8E9D-4BCC-7FB0AA6BF741}"/>
              </a:ext>
            </a:extLst>
          </p:cNvPr>
          <p:cNvSpPr>
            <a:spLocks noGrp="1"/>
          </p:cNvSpPr>
          <p:nvPr>
            <p:ph type="title"/>
          </p:nvPr>
        </p:nvSpPr>
        <p:spPr/>
        <p:txBody>
          <a:bodyPr/>
          <a:lstStyle/>
          <a:p>
            <a:r>
              <a:rPr lang="en-GB" dirty="0"/>
              <a:t>Model </a:t>
            </a:r>
            <a:r>
              <a:rPr lang="en-GB" dirty="0" err="1"/>
              <a:t>Newid</a:t>
            </a:r>
            <a:r>
              <a:rPr lang="en-GB" dirty="0"/>
              <a:t> Lewin (1940au) - </a:t>
            </a:r>
            <a:r>
              <a:rPr lang="en-GB" dirty="0" err="1"/>
              <a:t>Derbyn</a:t>
            </a:r>
            <a:endParaRPr lang="cy-GB" dirty="0"/>
          </a:p>
        </p:txBody>
      </p:sp>
      <p:sp>
        <p:nvSpPr>
          <p:cNvPr id="3" name="Content Placeholder 2">
            <a:extLst>
              <a:ext uri="{FF2B5EF4-FFF2-40B4-BE49-F238E27FC236}">
                <a16:creationId xmlns:a16="http://schemas.microsoft.com/office/drawing/2014/main" id="{496557D8-27D5-D83B-037C-F48F996215EC}"/>
              </a:ext>
            </a:extLst>
          </p:cNvPr>
          <p:cNvSpPr>
            <a:spLocks noGrp="1"/>
          </p:cNvSpPr>
          <p:nvPr>
            <p:ph idx="1"/>
          </p:nvPr>
        </p:nvSpPr>
        <p:spPr/>
        <p:txBody>
          <a:bodyPr>
            <a:normAutofit fontScale="92500" lnSpcReduction="10000"/>
          </a:bodyPr>
          <a:lstStyle/>
          <a:p>
            <a:r>
              <a:rPr lang="en-GB" i="1" dirty="0"/>
              <a:t>The focus of his theories and models is on individual and group behaviour; the importance of changing individuals to make an organizational change happen. </a:t>
            </a:r>
          </a:p>
          <a:p>
            <a:endParaRPr lang="en-GB" dirty="0"/>
          </a:p>
          <a:p>
            <a:pPr marL="0" indent="0" algn="r">
              <a:buNone/>
            </a:pPr>
            <a:r>
              <a:rPr lang="en-GB" dirty="0"/>
              <a:t>						</a:t>
            </a:r>
            <a:r>
              <a:rPr lang="en-GB" dirty="0" err="1"/>
              <a:t>Yli-Kerttula</a:t>
            </a:r>
            <a:r>
              <a:rPr lang="en-GB" dirty="0"/>
              <a:t> </a:t>
            </a:r>
            <a:r>
              <a:rPr lang="en-GB" i="1" dirty="0"/>
              <a:t>et al.  </a:t>
            </a:r>
            <a:r>
              <a:rPr lang="en-GB" dirty="0"/>
              <a:t>2023, t.69.</a:t>
            </a:r>
          </a:p>
          <a:p>
            <a:pPr marL="0" indent="0">
              <a:buNone/>
            </a:pPr>
            <a:endParaRPr lang="en-GB" dirty="0"/>
          </a:p>
          <a:p>
            <a:pPr marL="0" indent="0">
              <a:buNone/>
            </a:pPr>
            <a:r>
              <a:rPr lang="en-GB" i="1" dirty="0"/>
              <a:t>In all the change steps, manager and the employees managed should work together in a team to drive from one point to another until reaching another static point again. Such teamwork requires high level of transparency and open sharing of information.  </a:t>
            </a:r>
          </a:p>
          <a:p>
            <a:pPr marL="0" indent="0" algn="r">
              <a:buNone/>
            </a:pPr>
            <a:r>
              <a:rPr lang="en-GB" dirty="0" err="1"/>
              <a:t>Yli-Kerttula</a:t>
            </a:r>
            <a:r>
              <a:rPr lang="en-GB" dirty="0"/>
              <a:t> </a:t>
            </a:r>
            <a:r>
              <a:rPr lang="en-GB" i="1" dirty="0"/>
              <a:t>et al.,  </a:t>
            </a:r>
            <a:r>
              <a:rPr lang="en-GB" dirty="0"/>
              <a:t>2023, </a:t>
            </a:r>
            <a:r>
              <a:rPr lang="en-GB" i="1" dirty="0"/>
              <a:t>t.71.</a:t>
            </a:r>
            <a:endParaRPr lang="cy-GB" i="1" dirty="0"/>
          </a:p>
        </p:txBody>
      </p:sp>
    </p:spTree>
    <p:extLst>
      <p:ext uri="{BB962C8B-B14F-4D97-AF65-F5344CB8AC3E}">
        <p14:creationId xmlns:p14="http://schemas.microsoft.com/office/powerpoint/2010/main" val="3220346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B79D0-04CE-7749-FB52-045D3E760CBD}"/>
              </a:ext>
            </a:extLst>
          </p:cNvPr>
          <p:cNvSpPr>
            <a:spLocks noGrp="1"/>
          </p:cNvSpPr>
          <p:nvPr>
            <p:ph type="title"/>
          </p:nvPr>
        </p:nvSpPr>
        <p:spPr/>
        <p:txBody>
          <a:bodyPr/>
          <a:lstStyle/>
          <a:p>
            <a:r>
              <a:rPr lang="cy-GB" dirty="0"/>
              <a:t>Beth yw model newid Lewin? </a:t>
            </a:r>
          </a:p>
        </p:txBody>
      </p:sp>
      <p:pic>
        <p:nvPicPr>
          <p:cNvPr id="5" name="Content Placeholder 4" descr="A diagram of different stages of change&#10;&#10;AI-generated content may be incorrect.">
            <a:extLst>
              <a:ext uri="{FF2B5EF4-FFF2-40B4-BE49-F238E27FC236}">
                <a16:creationId xmlns:a16="http://schemas.microsoft.com/office/drawing/2014/main" id="{34ADC738-3BD0-DA2D-0D8C-D460A208DD0C}"/>
              </a:ext>
            </a:extLst>
          </p:cNvPr>
          <p:cNvPicPr>
            <a:picLocks noGrp="1" noChangeAspect="1"/>
          </p:cNvPicPr>
          <p:nvPr>
            <p:ph idx="1"/>
          </p:nvPr>
        </p:nvPicPr>
        <p:blipFill>
          <a:blip r:embed="rId2"/>
          <a:srcRect t="21776"/>
          <a:stretch>
            <a:fillRect/>
          </a:stretch>
        </p:blipFill>
        <p:spPr>
          <a:xfrm>
            <a:off x="1109273" y="1435855"/>
            <a:ext cx="9713583" cy="4787993"/>
          </a:xfrm>
        </p:spPr>
      </p:pic>
      <p:sp>
        <p:nvSpPr>
          <p:cNvPr id="6" name="TextBox 5">
            <a:extLst>
              <a:ext uri="{FF2B5EF4-FFF2-40B4-BE49-F238E27FC236}">
                <a16:creationId xmlns:a16="http://schemas.microsoft.com/office/drawing/2014/main" id="{917D58F6-A46C-5516-6D19-DA5280E705C2}"/>
              </a:ext>
            </a:extLst>
          </p:cNvPr>
          <p:cNvSpPr txBox="1"/>
          <p:nvPr/>
        </p:nvSpPr>
        <p:spPr>
          <a:xfrm>
            <a:off x="7047207" y="6308209"/>
            <a:ext cx="3775649" cy="369332"/>
          </a:xfrm>
          <a:prstGeom prst="rect">
            <a:avLst/>
          </a:prstGeom>
          <a:noFill/>
        </p:spPr>
        <p:txBody>
          <a:bodyPr wrap="none" rtlCol="0">
            <a:spAutoFit/>
          </a:bodyPr>
          <a:lstStyle/>
          <a:p>
            <a:r>
              <a:rPr lang="cy-GB" dirty="0"/>
              <a:t>Lewin’s Change Model visual (2022)</a:t>
            </a:r>
          </a:p>
        </p:txBody>
      </p:sp>
    </p:spTree>
    <p:extLst>
      <p:ext uri="{BB962C8B-B14F-4D97-AF65-F5344CB8AC3E}">
        <p14:creationId xmlns:p14="http://schemas.microsoft.com/office/powerpoint/2010/main" val="35790916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3A4CB4-7461-0853-37D1-FE330D33DC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676C50-B494-9CAD-A0AE-6C4C8F4705BB}"/>
              </a:ext>
            </a:extLst>
          </p:cNvPr>
          <p:cNvSpPr>
            <a:spLocks noGrp="1"/>
          </p:cNvSpPr>
          <p:nvPr>
            <p:ph type="title"/>
          </p:nvPr>
        </p:nvSpPr>
        <p:spPr>
          <a:xfrm>
            <a:off x="838200" y="0"/>
            <a:ext cx="10515600" cy="1325563"/>
          </a:xfrm>
        </p:spPr>
        <p:txBody>
          <a:bodyPr/>
          <a:lstStyle/>
          <a:p>
            <a:pPr algn="ctr"/>
            <a:r>
              <a:rPr lang="cy-GB" dirty="0"/>
              <a:t>Cymhwyso’r Model i’r sefyllfa</a:t>
            </a:r>
          </a:p>
        </p:txBody>
      </p:sp>
      <p:graphicFrame>
        <p:nvGraphicFramePr>
          <p:cNvPr id="5" name="Table 4">
            <a:extLst>
              <a:ext uri="{FF2B5EF4-FFF2-40B4-BE49-F238E27FC236}">
                <a16:creationId xmlns:a16="http://schemas.microsoft.com/office/drawing/2014/main" id="{6FFE867C-E381-0CDD-92D5-14E7E669CA62}"/>
              </a:ext>
            </a:extLst>
          </p:cNvPr>
          <p:cNvGraphicFramePr>
            <a:graphicFrameLocks noGrp="1"/>
          </p:cNvGraphicFramePr>
          <p:nvPr>
            <p:extLst>
              <p:ext uri="{D42A27DB-BD31-4B8C-83A1-F6EECF244321}">
                <p14:modId xmlns:p14="http://schemas.microsoft.com/office/powerpoint/2010/main" val="2682611198"/>
              </p:ext>
            </p:extLst>
          </p:nvPr>
        </p:nvGraphicFramePr>
        <p:xfrm>
          <a:off x="159268" y="1459086"/>
          <a:ext cx="3883702" cy="4970195"/>
        </p:xfrm>
        <a:graphic>
          <a:graphicData uri="http://schemas.openxmlformats.org/drawingml/2006/table">
            <a:tbl>
              <a:tblPr firstRow="1" bandRow="1">
                <a:tableStyleId>{21E4AEA4-8DFA-4A89-87EB-49C32662AFE0}</a:tableStyleId>
              </a:tblPr>
              <a:tblGrid>
                <a:gridCol w="3883702">
                  <a:extLst>
                    <a:ext uri="{9D8B030D-6E8A-4147-A177-3AD203B41FA5}">
                      <a16:colId xmlns:a16="http://schemas.microsoft.com/office/drawing/2014/main" val="833633182"/>
                    </a:ext>
                  </a:extLst>
                </a:gridCol>
              </a:tblGrid>
              <a:tr h="514242">
                <a:tc>
                  <a:txBody>
                    <a:bodyPr/>
                    <a:lstStyle/>
                    <a:p>
                      <a:pPr algn="ctr"/>
                      <a:r>
                        <a:rPr lang="cy-GB" dirty="0"/>
                        <a:t>Dad-rewi</a:t>
                      </a:r>
                    </a:p>
                  </a:txBody>
                  <a:tcPr/>
                </a:tc>
                <a:extLst>
                  <a:ext uri="{0D108BD9-81ED-4DB2-BD59-A6C34878D82A}">
                    <a16:rowId xmlns:a16="http://schemas.microsoft.com/office/drawing/2014/main" val="2562628753"/>
                  </a:ext>
                </a:extLst>
              </a:tr>
              <a:tr h="4455953">
                <a:tc>
                  <a:txBody>
                    <a:bodyPr/>
                    <a:lstStyle/>
                    <a:p>
                      <a:pPr marL="285750" indent="-285750" algn="l">
                        <a:buFont typeface="Wingdings" pitchFamily="2" charset="2"/>
                        <a:buChar char="Ø"/>
                      </a:pPr>
                      <a:r>
                        <a:rPr lang="cy-GB" dirty="0"/>
                        <a:t>Adnabod bod angen newid i wella diwylliant a bodlonrwydd staff.</a:t>
                      </a:r>
                    </a:p>
                    <a:p>
                      <a:pPr marL="285750" indent="-285750" algn="l">
                        <a:buFont typeface="Wingdings" pitchFamily="2" charset="2"/>
                        <a:buChar char="Ø"/>
                      </a:pPr>
                      <a:r>
                        <a:rPr lang="cy-GB" dirty="0"/>
                        <a:t>Ffocws ar wella cyfathrebu a rheadru gwybodaeth ar draws y tîm</a:t>
                      </a:r>
                    </a:p>
                    <a:p>
                      <a:pPr marL="285750" indent="-285750" algn="l">
                        <a:buFont typeface="Wingdings" pitchFamily="2" charset="2"/>
                        <a:buChar char="Ø"/>
                      </a:pPr>
                      <a:r>
                        <a:rPr lang="cy-GB" dirty="0"/>
                        <a:t>Gobeithio bod hyn yn gam positif i wella amgylchedd y gweithle- bod yn fwy tryloyw.</a:t>
                      </a:r>
                    </a:p>
                    <a:p>
                      <a:pPr marL="285750" indent="-285750" algn="l">
                        <a:buFont typeface="Wingdings" pitchFamily="2" charset="2"/>
                        <a:buChar char="Ø"/>
                      </a:pPr>
                      <a:r>
                        <a:rPr lang="cy-GB" dirty="0"/>
                        <a:t>Cefnogaeth rheolwyr – pawb yn gytûn</a:t>
                      </a:r>
                    </a:p>
                    <a:p>
                      <a:pPr marL="285750" indent="-285750" algn="l">
                        <a:buFont typeface="Wingdings" pitchFamily="2" charset="2"/>
                        <a:buChar char="Ø"/>
                      </a:pPr>
                      <a:r>
                        <a:rPr lang="cy-GB" dirty="0"/>
                        <a:t>Esboniwyd y bwriad o newid i’w dreialu i bawb gan nodi’r rhesymau dros wneud hynny a chroesawyd adborth a sylwadau.</a:t>
                      </a:r>
                    </a:p>
                  </a:txBody>
                  <a:tcPr/>
                </a:tc>
                <a:extLst>
                  <a:ext uri="{0D108BD9-81ED-4DB2-BD59-A6C34878D82A}">
                    <a16:rowId xmlns:a16="http://schemas.microsoft.com/office/drawing/2014/main" val="2880270196"/>
                  </a:ext>
                </a:extLst>
              </a:tr>
            </a:tbl>
          </a:graphicData>
        </a:graphic>
      </p:graphicFrame>
    </p:spTree>
    <p:extLst>
      <p:ext uri="{BB962C8B-B14F-4D97-AF65-F5344CB8AC3E}">
        <p14:creationId xmlns:p14="http://schemas.microsoft.com/office/powerpoint/2010/main" val="4192200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73168-AED1-3910-B64B-7D5D2838D295}"/>
              </a:ext>
            </a:extLst>
          </p:cNvPr>
          <p:cNvSpPr>
            <a:spLocks noGrp="1"/>
          </p:cNvSpPr>
          <p:nvPr>
            <p:ph type="title"/>
          </p:nvPr>
        </p:nvSpPr>
        <p:spPr/>
        <p:txBody>
          <a:bodyPr/>
          <a:lstStyle/>
          <a:p>
            <a:r>
              <a:rPr lang="cy-GB" dirty="0"/>
              <a:t>Dadansoddiad Maes Grymoedd </a:t>
            </a:r>
            <a:r>
              <a:rPr lang="cy-GB" i="1" dirty="0"/>
              <a:t>(Force Field Analysis)</a:t>
            </a:r>
          </a:p>
        </p:txBody>
      </p:sp>
      <p:sp>
        <p:nvSpPr>
          <p:cNvPr id="3" name="Content Placeholder 2">
            <a:extLst>
              <a:ext uri="{FF2B5EF4-FFF2-40B4-BE49-F238E27FC236}">
                <a16:creationId xmlns:a16="http://schemas.microsoft.com/office/drawing/2014/main" id="{D5D62BFE-D95D-BD4D-7690-FF9F8C581B1F}"/>
              </a:ext>
            </a:extLst>
          </p:cNvPr>
          <p:cNvSpPr>
            <a:spLocks noGrp="1"/>
          </p:cNvSpPr>
          <p:nvPr>
            <p:ph idx="1"/>
          </p:nvPr>
        </p:nvSpPr>
        <p:spPr/>
        <p:txBody>
          <a:bodyPr>
            <a:normAutofit/>
          </a:bodyPr>
          <a:lstStyle/>
          <a:p>
            <a:r>
              <a:rPr lang="cy-GB" dirty="0"/>
              <a:t>Arf i benderfynu os yw gwneud newid yn angenrheidiol.</a:t>
            </a:r>
          </a:p>
          <a:p>
            <a:r>
              <a:rPr lang="cy-GB" dirty="0"/>
              <a:t>Mae’n pwyso a mesur y grymoedd o blaid ac yn erbyn newid.</a:t>
            </a:r>
          </a:p>
          <a:p>
            <a:r>
              <a:rPr lang="cy-GB" dirty="0"/>
              <a:t>Datblygwyd y syniad gan Kurt Lewin yn yr 1940au. </a:t>
            </a:r>
          </a:p>
          <a:p>
            <a:endParaRPr lang="cy-GB" dirty="0"/>
          </a:p>
          <a:p>
            <a:pPr marL="0" indent="0">
              <a:buNone/>
            </a:pPr>
            <a:r>
              <a:rPr lang="en-GB" i="1" dirty="0"/>
              <a:t>The idea behind FFA is that situations are maintained by an equilibrium between forces that drive change and others that resist change. For change to happen, the driving forces must be strengthened, or the resisting forces weakened.</a:t>
            </a:r>
            <a:endParaRPr lang="cy-GB" i="1" dirty="0"/>
          </a:p>
          <a:p>
            <a:pPr marL="457200" lvl="1" indent="0">
              <a:buNone/>
            </a:pPr>
            <a:r>
              <a:rPr lang="cy-GB" dirty="0"/>
              <a:t>						</a:t>
            </a:r>
            <a:r>
              <a:rPr lang="en-GB" dirty="0"/>
              <a:t> </a:t>
            </a:r>
            <a:r>
              <a:rPr lang="en-GB" dirty="0" err="1"/>
              <a:t>Pavloudakis</a:t>
            </a:r>
            <a:r>
              <a:rPr lang="en-GB" dirty="0"/>
              <a:t>, F. et al., 2023, t.7</a:t>
            </a:r>
            <a:endParaRPr lang="cy-GB" dirty="0"/>
          </a:p>
        </p:txBody>
      </p:sp>
    </p:spTree>
    <p:extLst>
      <p:ext uri="{BB962C8B-B14F-4D97-AF65-F5344CB8AC3E}">
        <p14:creationId xmlns:p14="http://schemas.microsoft.com/office/powerpoint/2010/main" val="38941499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4F6E49F4-2999-D8A2-0D75-541945D02725}"/>
              </a:ext>
            </a:extLst>
          </p:cNvPr>
          <p:cNvGraphicFramePr>
            <a:graphicFrameLocks noGrp="1"/>
          </p:cNvGraphicFramePr>
          <p:nvPr>
            <p:extLst>
              <p:ext uri="{D42A27DB-BD31-4B8C-83A1-F6EECF244321}">
                <p14:modId xmlns:p14="http://schemas.microsoft.com/office/powerpoint/2010/main" val="1559234182"/>
              </p:ext>
            </p:extLst>
          </p:nvPr>
        </p:nvGraphicFramePr>
        <p:xfrm>
          <a:off x="609600" y="941339"/>
          <a:ext cx="11166765" cy="5736168"/>
        </p:xfrm>
        <a:graphic>
          <a:graphicData uri="http://schemas.openxmlformats.org/drawingml/2006/table">
            <a:tbl>
              <a:tblPr firstRow="1" bandRow="1">
                <a:tableStyleId>{5C22544A-7EE6-4342-B048-85BDC9FD1C3A}</a:tableStyleId>
              </a:tblPr>
              <a:tblGrid>
                <a:gridCol w="3435927">
                  <a:extLst>
                    <a:ext uri="{9D8B030D-6E8A-4147-A177-3AD203B41FA5}">
                      <a16:colId xmlns:a16="http://schemas.microsoft.com/office/drawing/2014/main" val="3053611104"/>
                    </a:ext>
                  </a:extLst>
                </a:gridCol>
                <a:gridCol w="1030779">
                  <a:extLst>
                    <a:ext uri="{9D8B030D-6E8A-4147-A177-3AD203B41FA5}">
                      <a16:colId xmlns:a16="http://schemas.microsoft.com/office/drawing/2014/main" val="3675941000"/>
                    </a:ext>
                  </a:extLst>
                </a:gridCol>
                <a:gridCol w="2233353">
                  <a:extLst>
                    <a:ext uri="{9D8B030D-6E8A-4147-A177-3AD203B41FA5}">
                      <a16:colId xmlns:a16="http://schemas.microsoft.com/office/drawing/2014/main" val="1924852836"/>
                    </a:ext>
                  </a:extLst>
                </a:gridCol>
                <a:gridCol w="1072341">
                  <a:extLst>
                    <a:ext uri="{9D8B030D-6E8A-4147-A177-3AD203B41FA5}">
                      <a16:colId xmlns:a16="http://schemas.microsoft.com/office/drawing/2014/main" val="637039843"/>
                    </a:ext>
                  </a:extLst>
                </a:gridCol>
                <a:gridCol w="3394365">
                  <a:extLst>
                    <a:ext uri="{9D8B030D-6E8A-4147-A177-3AD203B41FA5}">
                      <a16:colId xmlns:a16="http://schemas.microsoft.com/office/drawing/2014/main" val="2051293818"/>
                    </a:ext>
                  </a:extLst>
                </a:gridCol>
              </a:tblGrid>
              <a:tr h="748242">
                <a:tc gridSpan="2">
                  <a:txBody>
                    <a:bodyPr/>
                    <a:lstStyle/>
                    <a:p>
                      <a:pPr algn="ctr"/>
                      <a:r>
                        <a:rPr lang="cy-GB" sz="1800" dirty="0"/>
                        <a:t>Grymoedd o blaid y newid</a:t>
                      </a:r>
                    </a:p>
                  </a:txBody>
                  <a:tcPr anchor="ctr"/>
                </a:tc>
                <a:tc hMerge="1">
                  <a:txBody>
                    <a:bodyPr/>
                    <a:lstStyle/>
                    <a:p>
                      <a:endParaRPr lang="cy-GB" dirty="0"/>
                    </a:p>
                  </a:txBody>
                  <a:tcPr/>
                </a:tc>
                <a:tc rowSpan="7">
                  <a:txBody>
                    <a:bodyPr/>
                    <a:lstStyle/>
                    <a:p>
                      <a:endParaRPr lang="cy-GB" sz="2000" b="1" u="none" dirty="0"/>
                    </a:p>
                    <a:p>
                      <a:endParaRPr lang="cy-GB" sz="2000" b="1" u="none" dirty="0"/>
                    </a:p>
                    <a:p>
                      <a:endParaRPr lang="cy-GB" sz="2000" b="1" u="none" dirty="0"/>
                    </a:p>
                    <a:p>
                      <a:endParaRPr lang="cy-GB" sz="2000" b="1" u="none" dirty="0"/>
                    </a:p>
                    <a:p>
                      <a:endParaRPr lang="cy-GB" sz="2000" b="1" u="none" dirty="0"/>
                    </a:p>
                    <a:p>
                      <a:r>
                        <a:rPr lang="cy-GB" sz="2000" b="1" u="none" dirty="0"/>
                        <a:t>Y newid:</a:t>
                      </a:r>
                    </a:p>
                    <a:p>
                      <a:r>
                        <a:rPr lang="cy-GB" sz="2000" b="1" u="none" dirty="0"/>
                        <a:t>Sefydlu dull gwell o gyfathrebu ar draws y Ganolfan gwasanaethau Cymraeg.</a:t>
                      </a:r>
                    </a:p>
                  </a:txBody>
                  <a:tcPr/>
                </a:tc>
                <a:tc gridSpan="2">
                  <a:txBody>
                    <a:bodyPr/>
                    <a:lstStyle/>
                    <a:p>
                      <a:pPr algn="ctr"/>
                      <a:r>
                        <a:rPr lang="cy-GB" sz="1800" dirty="0"/>
                        <a:t>Grymoedd yn erbyn y newid</a:t>
                      </a:r>
                    </a:p>
                  </a:txBody>
                  <a:tcPr anchor="ctr"/>
                </a:tc>
                <a:tc hMerge="1">
                  <a:txBody>
                    <a:bodyPr/>
                    <a:lstStyle/>
                    <a:p>
                      <a:endParaRPr lang="cy-GB" dirty="0"/>
                    </a:p>
                  </a:txBody>
                  <a:tcPr/>
                </a:tc>
                <a:extLst>
                  <a:ext uri="{0D108BD9-81ED-4DB2-BD59-A6C34878D82A}">
                    <a16:rowId xmlns:a16="http://schemas.microsoft.com/office/drawing/2014/main" val="1673821938"/>
                  </a:ext>
                </a:extLst>
              </a:tr>
              <a:tr h="748242">
                <a:tc>
                  <a:txBody>
                    <a:bodyPr/>
                    <a:lstStyle/>
                    <a:p>
                      <a:r>
                        <a:rPr lang="cy-GB" sz="1800" dirty="0"/>
                        <a:t>Llai o gwyno am ddiffyg gwybodaeth neu anghysondeb yn yr wybodaeth </a:t>
                      </a:r>
                    </a:p>
                  </a:txBody>
                  <a:tcPr/>
                </a:tc>
                <a:tc>
                  <a:txBody>
                    <a:bodyPr/>
                    <a:lstStyle/>
                    <a:p>
                      <a:r>
                        <a:rPr lang="cy-GB" sz="1800" dirty="0"/>
                        <a:t>5</a:t>
                      </a:r>
                    </a:p>
                  </a:txBody>
                  <a:tcPr/>
                </a:tc>
                <a:tc vMerge="1">
                  <a:txBody>
                    <a:bodyPr/>
                    <a:lstStyle/>
                    <a:p>
                      <a:endParaRPr lang="cy-GB" dirty="0"/>
                    </a:p>
                  </a:txBody>
                  <a:tcPr/>
                </a:tc>
                <a:tc>
                  <a:txBody>
                    <a:bodyPr/>
                    <a:lstStyle/>
                    <a:p>
                      <a:r>
                        <a:rPr lang="cy-GB" sz="1800" dirty="0"/>
                        <a:t>2</a:t>
                      </a:r>
                    </a:p>
                  </a:txBody>
                  <a:tcPr/>
                </a:tc>
                <a:tc>
                  <a:txBody>
                    <a:bodyPr/>
                    <a:lstStyle/>
                    <a:p>
                      <a:r>
                        <a:rPr lang="cy-GB" sz="1800" dirty="0"/>
                        <a:t>Amser rheolwyr i drefnu a gweithredu’r newid</a:t>
                      </a:r>
                    </a:p>
                  </a:txBody>
                  <a:tcPr/>
                </a:tc>
                <a:extLst>
                  <a:ext uri="{0D108BD9-81ED-4DB2-BD59-A6C34878D82A}">
                    <a16:rowId xmlns:a16="http://schemas.microsoft.com/office/drawing/2014/main" val="1949155589"/>
                  </a:ext>
                </a:extLst>
              </a:tr>
              <a:tr h="748242">
                <a:tc>
                  <a:txBody>
                    <a:bodyPr/>
                    <a:lstStyle/>
                    <a:p>
                      <a:r>
                        <a:rPr lang="cy-GB" sz="1800" dirty="0"/>
                        <a:t>Gwella diwylliant yn y tîm</a:t>
                      </a:r>
                    </a:p>
                  </a:txBody>
                  <a:tcPr/>
                </a:tc>
                <a:tc>
                  <a:txBody>
                    <a:bodyPr/>
                    <a:lstStyle/>
                    <a:p>
                      <a:r>
                        <a:rPr lang="cy-GB" sz="1800" dirty="0"/>
                        <a:t>5</a:t>
                      </a:r>
                    </a:p>
                  </a:txBody>
                  <a:tcPr/>
                </a:tc>
                <a:tc vMerge="1">
                  <a:txBody>
                    <a:bodyPr/>
                    <a:lstStyle/>
                    <a:p>
                      <a:endParaRPr lang="cy-GB" dirty="0"/>
                    </a:p>
                  </a:txBody>
                  <a:tcPr/>
                </a:tc>
                <a:tc>
                  <a:txBody>
                    <a:bodyPr/>
                    <a:lstStyle/>
                    <a:p>
                      <a:r>
                        <a:rPr lang="cy-GB" sz="1800" dirty="0"/>
                        <a:t>2</a:t>
                      </a:r>
                    </a:p>
                  </a:txBody>
                  <a:tcPr/>
                </a:tc>
                <a:tc>
                  <a:txBody>
                    <a:bodyPr/>
                    <a:lstStyle/>
                    <a:p>
                      <a:r>
                        <a:rPr lang="cy-GB" sz="1800" dirty="0"/>
                        <a:t>Ymarferoldeb- anodd cael pawb i gwrdd yr un pryd</a:t>
                      </a:r>
                    </a:p>
                  </a:txBody>
                  <a:tcPr/>
                </a:tc>
                <a:extLst>
                  <a:ext uri="{0D108BD9-81ED-4DB2-BD59-A6C34878D82A}">
                    <a16:rowId xmlns:a16="http://schemas.microsoft.com/office/drawing/2014/main" val="1747985289"/>
                  </a:ext>
                </a:extLst>
              </a:tr>
              <a:tr h="748242">
                <a:tc>
                  <a:txBody>
                    <a:bodyPr/>
                    <a:lstStyle/>
                    <a:p>
                      <a:r>
                        <a:rPr lang="cy-GB" sz="1800" dirty="0"/>
                        <a:t>Posib cynyddu cydweithio ar draws y Ganolfan a’r brifysgol</a:t>
                      </a:r>
                    </a:p>
                  </a:txBody>
                  <a:tcPr/>
                </a:tc>
                <a:tc>
                  <a:txBody>
                    <a:bodyPr/>
                    <a:lstStyle/>
                    <a:p>
                      <a:r>
                        <a:rPr lang="cy-GB" sz="1800" dirty="0"/>
                        <a:t>4</a:t>
                      </a:r>
                    </a:p>
                  </a:txBody>
                  <a:tcPr/>
                </a:tc>
                <a:tc vMerge="1">
                  <a:txBody>
                    <a:bodyPr/>
                    <a:lstStyle/>
                    <a:p>
                      <a:endParaRPr lang="cy-GB" dirty="0"/>
                    </a:p>
                  </a:txBody>
                  <a:tcPr/>
                </a:tc>
                <a:tc>
                  <a:txBody>
                    <a:bodyPr/>
                    <a:lstStyle/>
                    <a:p>
                      <a:r>
                        <a:rPr lang="cy-GB" sz="1800" dirty="0"/>
                        <a:t>2</a:t>
                      </a:r>
                    </a:p>
                  </a:txBody>
                  <a:tcPr/>
                </a:tc>
                <a:tc>
                  <a:txBody>
                    <a:bodyPr/>
                    <a:lstStyle/>
                    <a:p>
                      <a:r>
                        <a:rPr lang="cy-GB" sz="1800" dirty="0"/>
                        <a:t>Amser staff i fynychu’r cyfarfodydd</a:t>
                      </a:r>
                    </a:p>
                  </a:txBody>
                  <a:tcPr/>
                </a:tc>
                <a:extLst>
                  <a:ext uri="{0D108BD9-81ED-4DB2-BD59-A6C34878D82A}">
                    <a16:rowId xmlns:a16="http://schemas.microsoft.com/office/drawing/2014/main" val="2413898589"/>
                  </a:ext>
                </a:extLst>
              </a:tr>
              <a:tr h="748242">
                <a:tc>
                  <a:txBody>
                    <a:bodyPr/>
                    <a:lstStyle/>
                    <a:p>
                      <a:r>
                        <a:rPr lang="cy-GB" sz="1800" dirty="0"/>
                        <a:t>Lleihau nifer o e-byst yn rhannu gwybodaeth</a:t>
                      </a:r>
                    </a:p>
                  </a:txBody>
                  <a:tcPr/>
                </a:tc>
                <a:tc>
                  <a:txBody>
                    <a:bodyPr/>
                    <a:lstStyle/>
                    <a:p>
                      <a:r>
                        <a:rPr lang="cy-GB" sz="1800" dirty="0"/>
                        <a:t>3</a:t>
                      </a:r>
                    </a:p>
                  </a:txBody>
                  <a:tcPr/>
                </a:tc>
                <a:tc vMerge="1">
                  <a:txBody>
                    <a:bodyPr/>
                    <a:lstStyle/>
                    <a:p>
                      <a:endParaRPr lang="cy-GB" dirty="0"/>
                    </a:p>
                  </a:txBody>
                  <a:tcPr/>
                </a:tc>
                <a:tc>
                  <a:txBody>
                    <a:bodyPr/>
                    <a:lstStyle/>
                    <a:p>
                      <a:r>
                        <a:rPr lang="cy-GB" sz="1800" dirty="0"/>
                        <a:t>2</a:t>
                      </a:r>
                    </a:p>
                  </a:txBody>
                  <a:tcPr/>
                </a:tc>
                <a:tc>
                  <a:txBody>
                    <a:bodyPr/>
                    <a:lstStyle/>
                    <a:p>
                      <a:r>
                        <a:rPr lang="cy-GB" sz="1800" dirty="0"/>
                        <a:t>Gwybodaeth yn gallu bod yn gyfrinachol- fydd dim modd rheadru popeth </a:t>
                      </a:r>
                    </a:p>
                  </a:txBody>
                  <a:tcPr/>
                </a:tc>
                <a:extLst>
                  <a:ext uri="{0D108BD9-81ED-4DB2-BD59-A6C34878D82A}">
                    <a16:rowId xmlns:a16="http://schemas.microsoft.com/office/drawing/2014/main" val="2114105187"/>
                  </a:ext>
                </a:extLst>
              </a:tr>
              <a:tr h="748242">
                <a:tc>
                  <a:txBody>
                    <a:bodyPr/>
                    <a:lstStyle/>
                    <a:p>
                      <a:r>
                        <a:rPr lang="cy-GB" sz="1800" dirty="0"/>
                        <a:t>Gwella teimlad o ‘gymuned’ bod timoedd yn cwrdd yn rheoaidd</a:t>
                      </a:r>
                    </a:p>
                  </a:txBody>
                  <a:tcPr/>
                </a:tc>
                <a:tc>
                  <a:txBody>
                    <a:bodyPr/>
                    <a:lstStyle/>
                    <a:p>
                      <a:r>
                        <a:rPr lang="cy-GB" sz="1800" dirty="0"/>
                        <a:t>4</a:t>
                      </a:r>
                    </a:p>
                  </a:txBody>
                  <a:tcPr/>
                </a:tc>
                <a:tc vMerge="1">
                  <a:txBody>
                    <a:bodyPr/>
                    <a:lstStyle/>
                    <a:p>
                      <a:endParaRPr lang="cy-GB" dirty="0"/>
                    </a:p>
                  </a:txBody>
                  <a:tcPr/>
                </a:tc>
                <a:tc>
                  <a:txBody>
                    <a:bodyPr/>
                    <a:lstStyle/>
                    <a:p>
                      <a:r>
                        <a:rPr lang="cy-GB" sz="1800" dirty="0"/>
                        <a:t>2</a:t>
                      </a:r>
                    </a:p>
                  </a:txBody>
                  <a:tcPr/>
                </a:tc>
                <a:tc>
                  <a:txBody>
                    <a:bodyPr/>
                    <a:lstStyle/>
                    <a:p>
                      <a:r>
                        <a:rPr lang="cy-GB" sz="1800" dirty="0"/>
                        <a:t>Dyw popeth ddim yn berthnasol i bawb- peryg i’r cyfarfodydd fod yn ddiflas.</a:t>
                      </a:r>
                    </a:p>
                  </a:txBody>
                  <a:tcPr/>
                </a:tc>
                <a:extLst>
                  <a:ext uri="{0D108BD9-81ED-4DB2-BD59-A6C34878D82A}">
                    <a16:rowId xmlns:a16="http://schemas.microsoft.com/office/drawing/2014/main" val="400262509"/>
                  </a:ext>
                </a:extLst>
              </a:tr>
              <a:tr h="748242">
                <a:tc>
                  <a:txBody>
                    <a:bodyPr/>
                    <a:lstStyle/>
                    <a:p>
                      <a:r>
                        <a:rPr lang="cy-GB" sz="2000" b="1" dirty="0"/>
                        <a:t>Cyfanswm</a:t>
                      </a:r>
                    </a:p>
                  </a:txBody>
                  <a:tcPr/>
                </a:tc>
                <a:tc>
                  <a:txBody>
                    <a:bodyPr/>
                    <a:lstStyle/>
                    <a:p>
                      <a:r>
                        <a:rPr lang="cy-GB" sz="2000" b="1" dirty="0"/>
                        <a:t>21</a:t>
                      </a:r>
                    </a:p>
                  </a:txBody>
                  <a:tcPr/>
                </a:tc>
                <a:tc vMerge="1">
                  <a:txBody>
                    <a:bodyPr/>
                    <a:lstStyle/>
                    <a:p>
                      <a:endParaRPr lang="cy-GB" dirty="0"/>
                    </a:p>
                  </a:txBody>
                  <a:tcPr/>
                </a:tc>
                <a:tc>
                  <a:txBody>
                    <a:bodyPr/>
                    <a:lstStyle/>
                    <a:p>
                      <a:r>
                        <a:rPr lang="cy-GB" sz="2000" b="1" dirty="0"/>
                        <a:t>10</a:t>
                      </a:r>
                    </a:p>
                  </a:txBody>
                  <a:tcPr/>
                </a:tc>
                <a:tc>
                  <a:txBody>
                    <a:bodyPr/>
                    <a:lstStyle/>
                    <a:p>
                      <a:r>
                        <a:rPr lang="cy-GB" sz="2000" b="1" dirty="0"/>
                        <a:t>Cyfanswm</a:t>
                      </a:r>
                    </a:p>
                  </a:txBody>
                  <a:tcPr/>
                </a:tc>
                <a:extLst>
                  <a:ext uri="{0D108BD9-81ED-4DB2-BD59-A6C34878D82A}">
                    <a16:rowId xmlns:a16="http://schemas.microsoft.com/office/drawing/2014/main" val="1712416487"/>
                  </a:ext>
                </a:extLst>
              </a:tr>
            </a:tbl>
          </a:graphicData>
        </a:graphic>
      </p:graphicFrame>
      <p:sp>
        <p:nvSpPr>
          <p:cNvPr id="5" name="TextBox 4">
            <a:extLst>
              <a:ext uri="{FF2B5EF4-FFF2-40B4-BE49-F238E27FC236}">
                <a16:creationId xmlns:a16="http://schemas.microsoft.com/office/drawing/2014/main" id="{D0E1EC64-8D32-BD85-5394-D2FF10C46806}"/>
              </a:ext>
            </a:extLst>
          </p:cNvPr>
          <p:cNvSpPr txBox="1"/>
          <p:nvPr/>
        </p:nvSpPr>
        <p:spPr>
          <a:xfrm>
            <a:off x="879763" y="318655"/>
            <a:ext cx="10432473" cy="461665"/>
          </a:xfrm>
          <a:prstGeom prst="rect">
            <a:avLst/>
          </a:prstGeom>
          <a:noFill/>
        </p:spPr>
        <p:txBody>
          <a:bodyPr wrap="square" rtlCol="0">
            <a:spAutoFit/>
          </a:bodyPr>
          <a:lstStyle/>
          <a:p>
            <a:r>
              <a:rPr lang="cy-GB" sz="2400" dirty="0"/>
              <a:t>Dadansoddiad maes grymoedd a wnaed ar y cyd â rheolwyr eraill y Ganolfan</a:t>
            </a:r>
          </a:p>
        </p:txBody>
      </p:sp>
    </p:spTree>
    <p:extLst>
      <p:ext uri="{BB962C8B-B14F-4D97-AF65-F5344CB8AC3E}">
        <p14:creationId xmlns:p14="http://schemas.microsoft.com/office/powerpoint/2010/main" val="479286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1314BB-6BEA-7D7B-F4FC-2E49B95E8B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E10077-5673-DC8C-646D-35AA0626F04B}"/>
              </a:ext>
            </a:extLst>
          </p:cNvPr>
          <p:cNvSpPr>
            <a:spLocks noGrp="1"/>
          </p:cNvSpPr>
          <p:nvPr>
            <p:ph type="title"/>
          </p:nvPr>
        </p:nvSpPr>
        <p:spPr/>
        <p:txBody>
          <a:bodyPr/>
          <a:lstStyle/>
          <a:p>
            <a:r>
              <a:rPr lang="cy-GB" dirty="0"/>
              <a:t>Cynllun Newid– erfyn defnyddiol:  RACI</a:t>
            </a:r>
          </a:p>
        </p:txBody>
      </p:sp>
      <p:sp>
        <p:nvSpPr>
          <p:cNvPr id="3" name="Content Placeholder 2">
            <a:extLst>
              <a:ext uri="{FF2B5EF4-FFF2-40B4-BE49-F238E27FC236}">
                <a16:creationId xmlns:a16="http://schemas.microsoft.com/office/drawing/2014/main" id="{B4A37E38-8226-C8FC-5AF6-9B12FAD0ACB0}"/>
              </a:ext>
            </a:extLst>
          </p:cNvPr>
          <p:cNvSpPr>
            <a:spLocks noGrp="1"/>
          </p:cNvSpPr>
          <p:nvPr>
            <p:ph idx="1"/>
          </p:nvPr>
        </p:nvSpPr>
        <p:spPr>
          <a:xfrm>
            <a:off x="838200" y="1440873"/>
            <a:ext cx="10515600" cy="5262562"/>
          </a:xfrm>
        </p:spPr>
        <p:txBody>
          <a:bodyPr>
            <a:normAutofit fontScale="92500"/>
          </a:bodyPr>
          <a:lstStyle/>
          <a:p>
            <a:r>
              <a:rPr lang="cy-GB" b="1" dirty="0"/>
              <a:t>Responsible:  </a:t>
            </a:r>
            <a:r>
              <a:rPr lang="cy-GB" dirty="0"/>
              <a:t>Pwy sy’n gyfrifol am weithredu’r newid?  Rheolwyr (5 unigolyn)</a:t>
            </a:r>
          </a:p>
          <a:p>
            <a:endParaRPr lang="cy-GB" dirty="0"/>
          </a:p>
          <a:p>
            <a:r>
              <a:rPr lang="cy-GB" b="1" dirty="0"/>
              <a:t>Accountable: </a:t>
            </a:r>
            <a:r>
              <a:rPr lang="cy-GB" dirty="0"/>
              <a:t>Pwy sy’n atebol? Cyfarwyddydd y Ganolfan- y prif reolwr.</a:t>
            </a:r>
          </a:p>
          <a:p>
            <a:endParaRPr lang="cy-GB" dirty="0"/>
          </a:p>
          <a:p>
            <a:r>
              <a:rPr lang="cy-GB" b="1" dirty="0"/>
              <a:t>Consulted: </a:t>
            </a:r>
            <a:r>
              <a:rPr lang="cy-GB" dirty="0"/>
              <a:t>Beth oedd y broses ymgynghori? Pwy oedd yn rhan o’r broses?  Derbyniodd rheolwyr adborth cyson gan staff y Ganolfan am wendid dulliau rheadru gwybodaeth a chyfathrebu</a:t>
            </a:r>
          </a:p>
          <a:p>
            <a:endParaRPr lang="cy-GB" dirty="0"/>
          </a:p>
          <a:p>
            <a:r>
              <a:rPr lang="cy-GB" b="1" dirty="0"/>
              <a:t>Informed: </a:t>
            </a:r>
            <a:r>
              <a:rPr lang="cy-GB" dirty="0"/>
              <a:t>Pwy fydd yn cael eu diweddaru ar y newid? Cyfarwyddydd y Ganolfan a’r adran Adnoddau Dynol gan ei fod yn gysylltiedig â bodlonrwydd y staff a diwylliant y gweithle.</a:t>
            </a:r>
          </a:p>
        </p:txBody>
      </p:sp>
    </p:spTree>
    <p:extLst>
      <p:ext uri="{BB962C8B-B14F-4D97-AF65-F5344CB8AC3E}">
        <p14:creationId xmlns:p14="http://schemas.microsoft.com/office/powerpoint/2010/main" val="36361104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70BD5-FECB-592C-D507-D5D81A4E648C}"/>
              </a:ext>
            </a:extLst>
          </p:cNvPr>
          <p:cNvSpPr>
            <a:spLocks noGrp="1"/>
          </p:cNvSpPr>
          <p:nvPr>
            <p:ph type="title"/>
          </p:nvPr>
        </p:nvSpPr>
        <p:spPr/>
        <p:txBody>
          <a:bodyPr/>
          <a:lstStyle/>
          <a:p>
            <a:r>
              <a:rPr lang="cy-GB" dirty="0"/>
              <a:t>Pwynt o ddiddordeb</a:t>
            </a:r>
          </a:p>
        </p:txBody>
      </p:sp>
      <p:sp>
        <p:nvSpPr>
          <p:cNvPr id="3" name="Content Placeholder 2">
            <a:extLst>
              <a:ext uri="{FF2B5EF4-FFF2-40B4-BE49-F238E27FC236}">
                <a16:creationId xmlns:a16="http://schemas.microsoft.com/office/drawing/2014/main" id="{ADA4232D-80A6-3B75-5DE5-5E44DBE792C5}"/>
              </a:ext>
            </a:extLst>
          </p:cNvPr>
          <p:cNvSpPr>
            <a:spLocks noGrp="1"/>
          </p:cNvSpPr>
          <p:nvPr>
            <p:ph idx="1"/>
          </p:nvPr>
        </p:nvSpPr>
        <p:spPr/>
        <p:txBody>
          <a:bodyPr/>
          <a:lstStyle/>
          <a:p>
            <a:pPr marL="0" indent="0">
              <a:buNone/>
            </a:pPr>
            <a:r>
              <a:rPr lang="cy-GB" i="1" dirty="0"/>
              <a:t>If there are too many C’s for an activity, it is usually an indication that people are involved for political or hierarchial reasons.  If the task can proceed effectively, legally and accurately without a ‘C’ , it should be eliminated.</a:t>
            </a:r>
          </a:p>
          <a:p>
            <a:pPr marL="0" indent="0" algn="r">
              <a:buNone/>
            </a:pPr>
            <a:r>
              <a:rPr lang="cy-GB" i="1" dirty="0"/>
              <a:t>	</a:t>
            </a:r>
            <a:r>
              <a:rPr lang="cy-GB" dirty="0"/>
              <a:t>Laurea, E. 2011, t.14</a:t>
            </a:r>
          </a:p>
        </p:txBody>
      </p:sp>
    </p:spTree>
    <p:extLst>
      <p:ext uri="{BB962C8B-B14F-4D97-AF65-F5344CB8AC3E}">
        <p14:creationId xmlns:p14="http://schemas.microsoft.com/office/powerpoint/2010/main" val="16888829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2123A-B056-C2E1-D906-62883F2A5C21}"/>
              </a:ext>
            </a:extLst>
          </p:cNvPr>
          <p:cNvSpPr>
            <a:spLocks noGrp="1"/>
          </p:cNvSpPr>
          <p:nvPr>
            <p:ph type="title"/>
          </p:nvPr>
        </p:nvSpPr>
        <p:spPr>
          <a:xfrm>
            <a:off x="838200" y="0"/>
            <a:ext cx="10515600" cy="1325563"/>
          </a:xfrm>
        </p:spPr>
        <p:txBody>
          <a:bodyPr/>
          <a:lstStyle/>
          <a:p>
            <a:pPr algn="ctr"/>
            <a:r>
              <a:rPr lang="cy-GB" dirty="0"/>
              <a:t>Cymhwyso’r Model i’r sefyllfa</a:t>
            </a:r>
          </a:p>
        </p:txBody>
      </p:sp>
      <p:graphicFrame>
        <p:nvGraphicFramePr>
          <p:cNvPr id="5" name="Table 4">
            <a:extLst>
              <a:ext uri="{FF2B5EF4-FFF2-40B4-BE49-F238E27FC236}">
                <a16:creationId xmlns:a16="http://schemas.microsoft.com/office/drawing/2014/main" id="{AC310ACB-8D0E-2A6C-8002-82BC4EA8C39E}"/>
              </a:ext>
            </a:extLst>
          </p:cNvPr>
          <p:cNvGraphicFramePr>
            <a:graphicFrameLocks noGrp="1"/>
          </p:cNvGraphicFramePr>
          <p:nvPr>
            <p:extLst>
              <p:ext uri="{D42A27DB-BD31-4B8C-83A1-F6EECF244321}">
                <p14:modId xmlns:p14="http://schemas.microsoft.com/office/powerpoint/2010/main" val="386166183"/>
              </p:ext>
            </p:extLst>
          </p:nvPr>
        </p:nvGraphicFramePr>
        <p:xfrm>
          <a:off x="159268" y="1459086"/>
          <a:ext cx="3883702" cy="4970195"/>
        </p:xfrm>
        <a:graphic>
          <a:graphicData uri="http://schemas.openxmlformats.org/drawingml/2006/table">
            <a:tbl>
              <a:tblPr firstRow="1" bandRow="1">
                <a:tableStyleId>{21E4AEA4-8DFA-4A89-87EB-49C32662AFE0}</a:tableStyleId>
              </a:tblPr>
              <a:tblGrid>
                <a:gridCol w="3883702">
                  <a:extLst>
                    <a:ext uri="{9D8B030D-6E8A-4147-A177-3AD203B41FA5}">
                      <a16:colId xmlns:a16="http://schemas.microsoft.com/office/drawing/2014/main" val="833633182"/>
                    </a:ext>
                  </a:extLst>
                </a:gridCol>
              </a:tblGrid>
              <a:tr h="514242">
                <a:tc>
                  <a:txBody>
                    <a:bodyPr/>
                    <a:lstStyle/>
                    <a:p>
                      <a:pPr algn="ctr"/>
                      <a:r>
                        <a:rPr lang="cy-GB" dirty="0"/>
                        <a:t>Dad-rewi</a:t>
                      </a:r>
                    </a:p>
                  </a:txBody>
                  <a:tcPr/>
                </a:tc>
                <a:extLst>
                  <a:ext uri="{0D108BD9-81ED-4DB2-BD59-A6C34878D82A}">
                    <a16:rowId xmlns:a16="http://schemas.microsoft.com/office/drawing/2014/main" val="2562628753"/>
                  </a:ext>
                </a:extLst>
              </a:tr>
              <a:tr h="4455953">
                <a:tc>
                  <a:txBody>
                    <a:bodyPr/>
                    <a:lstStyle/>
                    <a:p>
                      <a:pPr marL="285750" indent="-285750" algn="l">
                        <a:buFont typeface="Wingdings" pitchFamily="2" charset="2"/>
                        <a:buChar char="Ø"/>
                      </a:pPr>
                      <a:r>
                        <a:rPr lang="cy-GB" dirty="0"/>
                        <a:t>Adnabod bod angen newid i wella diwylliant a bodlonrwydd staff.</a:t>
                      </a:r>
                    </a:p>
                    <a:p>
                      <a:pPr marL="285750" indent="-285750" algn="l">
                        <a:buFont typeface="Wingdings" pitchFamily="2" charset="2"/>
                        <a:buChar char="Ø"/>
                      </a:pPr>
                      <a:r>
                        <a:rPr lang="cy-GB" dirty="0"/>
                        <a:t>Ffocws ar wella cyfathrebu a rheadru gwybodaeth ar draws y tîm</a:t>
                      </a:r>
                    </a:p>
                    <a:p>
                      <a:pPr marL="285750" indent="-285750" algn="l">
                        <a:buFont typeface="Wingdings" pitchFamily="2" charset="2"/>
                        <a:buChar char="Ø"/>
                      </a:pPr>
                      <a:r>
                        <a:rPr lang="cy-GB" dirty="0"/>
                        <a:t>Gobeithio bod hyn yn gam positif i wella amgylchedd y gweithle- bod yn fwy tryloyw.</a:t>
                      </a:r>
                    </a:p>
                    <a:p>
                      <a:pPr marL="285750" indent="-285750" algn="l">
                        <a:buFont typeface="Wingdings" pitchFamily="2" charset="2"/>
                        <a:buChar char="Ø"/>
                      </a:pPr>
                      <a:r>
                        <a:rPr lang="cy-GB" dirty="0"/>
                        <a:t>Cefnogaeth rheolwyr – pawb yn gytûn</a:t>
                      </a:r>
                    </a:p>
                    <a:p>
                      <a:pPr marL="285750" indent="-285750" algn="l">
                        <a:buFont typeface="Wingdings" pitchFamily="2" charset="2"/>
                        <a:buChar char="Ø"/>
                      </a:pPr>
                      <a:r>
                        <a:rPr lang="cy-GB" dirty="0"/>
                        <a:t>Esboniwyd y bwriad o newid i’w dreialu i bawb gan nodi’r rhesymau dros wneud hynny.</a:t>
                      </a:r>
                    </a:p>
                  </a:txBody>
                  <a:tcPr/>
                </a:tc>
                <a:extLst>
                  <a:ext uri="{0D108BD9-81ED-4DB2-BD59-A6C34878D82A}">
                    <a16:rowId xmlns:a16="http://schemas.microsoft.com/office/drawing/2014/main" val="2880270196"/>
                  </a:ext>
                </a:extLst>
              </a:tr>
            </a:tbl>
          </a:graphicData>
        </a:graphic>
      </p:graphicFrame>
      <p:graphicFrame>
        <p:nvGraphicFramePr>
          <p:cNvPr id="6" name="Table 5">
            <a:extLst>
              <a:ext uri="{FF2B5EF4-FFF2-40B4-BE49-F238E27FC236}">
                <a16:creationId xmlns:a16="http://schemas.microsoft.com/office/drawing/2014/main" id="{251FCD12-2274-4020-0623-6DC6B0B39E46}"/>
              </a:ext>
            </a:extLst>
          </p:cNvPr>
          <p:cNvGraphicFramePr>
            <a:graphicFrameLocks noGrp="1"/>
          </p:cNvGraphicFramePr>
          <p:nvPr>
            <p:extLst>
              <p:ext uri="{D42A27DB-BD31-4B8C-83A1-F6EECF244321}">
                <p14:modId xmlns:p14="http://schemas.microsoft.com/office/powerpoint/2010/main" val="3079501396"/>
              </p:ext>
            </p:extLst>
          </p:nvPr>
        </p:nvGraphicFramePr>
        <p:xfrm>
          <a:off x="4085032" y="1459086"/>
          <a:ext cx="4064000" cy="4970195"/>
        </p:xfrm>
        <a:graphic>
          <a:graphicData uri="http://schemas.openxmlformats.org/drawingml/2006/table">
            <a:tbl>
              <a:tblPr firstRow="1" bandRow="1">
                <a:tableStyleId>{93296810-A885-4BE3-A3E7-6D5BEEA58F35}</a:tableStyleId>
              </a:tblPr>
              <a:tblGrid>
                <a:gridCol w="4064000">
                  <a:extLst>
                    <a:ext uri="{9D8B030D-6E8A-4147-A177-3AD203B41FA5}">
                      <a16:colId xmlns:a16="http://schemas.microsoft.com/office/drawing/2014/main" val="833633182"/>
                    </a:ext>
                  </a:extLst>
                </a:gridCol>
              </a:tblGrid>
              <a:tr h="464024">
                <a:tc>
                  <a:txBody>
                    <a:bodyPr/>
                    <a:lstStyle/>
                    <a:p>
                      <a:pPr algn="ctr"/>
                      <a:r>
                        <a:rPr lang="cy-GB" dirty="0"/>
                        <a:t>Newid</a:t>
                      </a:r>
                    </a:p>
                  </a:txBody>
                  <a:tcPr/>
                </a:tc>
                <a:extLst>
                  <a:ext uri="{0D108BD9-81ED-4DB2-BD59-A6C34878D82A}">
                    <a16:rowId xmlns:a16="http://schemas.microsoft.com/office/drawing/2014/main" val="2562628753"/>
                  </a:ext>
                </a:extLst>
              </a:tr>
              <a:tr h="4506171">
                <a:tc>
                  <a:txBody>
                    <a:bodyPr/>
                    <a:lstStyle/>
                    <a:p>
                      <a:pPr algn="ctr"/>
                      <a:r>
                        <a:rPr lang="cy-GB" dirty="0"/>
                        <a:t>Cynlluniwyd proses newydd o readru gwybodaeth i bawb yn y tîm.</a:t>
                      </a:r>
                    </a:p>
                    <a:p>
                      <a:pPr algn="ctr"/>
                      <a:endParaRPr lang="cy-GB" dirty="0"/>
                    </a:p>
                    <a:p>
                      <a:pPr algn="ctr"/>
                      <a:r>
                        <a:rPr lang="cy-GB" dirty="0"/>
                        <a:t>SLT &gt; Rheolwyr CGC &gt; Timoedd bach</a:t>
                      </a:r>
                    </a:p>
                    <a:p>
                      <a:pPr algn="ctr"/>
                      <a:endParaRPr lang="cy-GB" dirty="0"/>
                    </a:p>
                    <a:p>
                      <a:pPr algn="ctr"/>
                      <a:r>
                        <a:rPr lang="cy-GB" dirty="0"/>
                        <a:t>Trefnwyd cyfarfodydd pythefnosol mewn grwpiau bach i adrodd ar waith y Ganolfan a diweddariad am faterion canolog y brifysgol.</a:t>
                      </a:r>
                    </a:p>
                    <a:p>
                      <a:pPr algn="ctr"/>
                      <a:endParaRPr lang="cy-GB" dirty="0"/>
                    </a:p>
                    <a:p>
                      <a:pPr algn="ctr"/>
                      <a:r>
                        <a:rPr lang="cy-GB" dirty="0"/>
                        <a:t>Byddai hyn yn tynnu sylw pob rhanddeiliad at y darlun ehangach – mwy na’u gwaith o ddydd i ddydd yn unig.  </a:t>
                      </a:r>
                    </a:p>
                    <a:p>
                      <a:pPr algn="ctr"/>
                      <a:endParaRPr lang="cy-GB" dirty="0"/>
                    </a:p>
                    <a:p>
                      <a:pPr algn="ctr"/>
                      <a:r>
                        <a:rPr lang="cy-GB" dirty="0"/>
                        <a:t> </a:t>
                      </a:r>
                    </a:p>
                  </a:txBody>
                  <a:tcPr/>
                </a:tc>
                <a:extLst>
                  <a:ext uri="{0D108BD9-81ED-4DB2-BD59-A6C34878D82A}">
                    <a16:rowId xmlns:a16="http://schemas.microsoft.com/office/drawing/2014/main" val="2880270196"/>
                  </a:ext>
                </a:extLst>
              </a:tr>
            </a:tbl>
          </a:graphicData>
        </a:graphic>
      </p:graphicFrame>
    </p:spTree>
    <p:extLst>
      <p:ext uri="{BB962C8B-B14F-4D97-AF65-F5344CB8AC3E}">
        <p14:creationId xmlns:p14="http://schemas.microsoft.com/office/powerpoint/2010/main" val="2495407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680463-4748-9181-6B4D-5E2649819F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C5D209-3B34-9F58-4CA9-B56A51066BAB}"/>
              </a:ext>
            </a:extLst>
          </p:cNvPr>
          <p:cNvSpPr>
            <a:spLocks noGrp="1"/>
          </p:cNvSpPr>
          <p:nvPr>
            <p:ph type="title"/>
          </p:nvPr>
        </p:nvSpPr>
        <p:spPr>
          <a:xfrm>
            <a:off x="838200" y="0"/>
            <a:ext cx="10515600" cy="1325563"/>
          </a:xfrm>
        </p:spPr>
        <p:txBody>
          <a:bodyPr/>
          <a:lstStyle/>
          <a:p>
            <a:pPr algn="ctr"/>
            <a:r>
              <a:rPr lang="cy-GB" dirty="0"/>
              <a:t>Cymhwyso’r Model i’r sefyllfa- diweddariad</a:t>
            </a:r>
          </a:p>
        </p:txBody>
      </p:sp>
      <p:graphicFrame>
        <p:nvGraphicFramePr>
          <p:cNvPr id="5" name="Table 4">
            <a:extLst>
              <a:ext uri="{FF2B5EF4-FFF2-40B4-BE49-F238E27FC236}">
                <a16:creationId xmlns:a16="http://schemas.microsoft.com/office/drawing/2014/main" id="{11CB7D80-D853-B57E-EE4F-861292B568F8}"/>
              </a:ext>
            </a:extLst>
          </p:cNvPr>
          <p:cNvGraphicFramePr>
            <a:graphicFrameLocks noGrp="1"/>
          </p:cNvGraphicFramePr>
          <p:nvPr/>
        </p:nvGraphicFramePr>
        <p:xfrm>
          <a:off x="159268" y="1459086"/>
          <a:ext cx="3883702" cy="4970195"/>
        </p:xfrm>
        <a:graphic>
          <a:graphicData uri="http://schemas.openxmlformats.org/drawingml/2006/table">
            <a:tbl>
              <a:tblPr firstRow="1" bandRow="1">
                <a:tableStyleId>{21E4AEA4-8DFA-4A89-87EB-49C32662AFE0}</a:tableStyleId>
              </a:tblPr>
              <a:tblGrid>
                <a:gridCol w="3883702">
                  <a:extLst>
                    <a:ext uri="{9D8B030D-6E8A-4147-A177-3AD203B41FA5}">
                      <a16:colId xmlns:a16="http://schemas.microsoft.com/office/drawing/2014/main" val="833633182"/>
                    </a:ext>
                  </a:extLst>
                </a:gridCol>
              </a:tblGrid>
              <a:tr h="514242">
                <a:tc>
                  <a:txBody>
                    <a:bodyPr/>
                    <a:lstStyle/>
                    <a:p>
                      <a:pPr algn="ctr"/>
                      <a:r>
                        <a:rPr lang="cy-GB" dirty="0"/>
                        <a:t>Dad-rewi</a:t>
                      </a:r>
                    </a:p>
                  </a:txBody>
                  <a:tcPr/>
                </a:tc>
                <a:extLst>
                  <a:ext uri="{0D108BD9-81ED-4DB2-BD59-A6C34878D82A}">
                    <a16:rowId xmlns:a16="http://schemas.microsoft.com/office/drawing/2014/main" val="2562628753"/>
                  </a:ext>
                </a:extLst>
              </a:tr>
              <a:tr h="4455953">
                <a:tc>
                  <a:txBody>
                    <a:bodyPr/>
                    <a:lstStyle/>
                    <a:p>
                      <a:pPr marL="285750" indent="-285750" algn="l">
                        <a:buFont typeface="Wingdings" pitchFamily="2" charset="2"/>
                        <a:buChar char="Ø"/>
                      </a:pPr>
                      <a:r>
                        <a:rPr lang="cy-GB" dirty="0"/>
                        <a:t>Adnabod bod angen newid i wella diwylliant a bodlonrwydd staff.</a:t>
                      </a:r>
                    </a:p>
                    <a:p>
                      <a:pPr marL="285750" indent="-285750" algn="l">
                        <a:buFont typeface="Wingdings" pitchFamily="2" charset="2"/>
                        <a:buChar char="Ø"/>
                      </a:pPr>
                      <a:r>
                        <a:rPr lang="cy-GB" dirty="0"/>
                        <a:t>Ffocws ar wella cyfathrebu a rheadru gwybodaeth ar draws y tîm</a:t>
                      </a:r>
                    </a:p>
                    <a:p>
                      <a:pPr marL="285750" indent="-285750" algn="l">
                        <a:buFont typeface="Wingdings" pitchFamily="2" charset="2"/>
                        <a:buChar char="Ø"/>
                      </a:pPr>
                      <a:r>
                        <a:rPr lang="cy-GB" dirty="0"/>
                        <a:t>Gobeithio bod hyn yn gam positif i wella amgylchedd y gweithle- bod yn fwy tryloyw.</a:t>
                      </a:r>
                    </a:p>
                    <a:p>
                      <a:pPr marL="285750" indent="-285750" algn="l">
                        <a:buFont typeface="Wingdings" pitchFamily="2" charset="2"/>
                        <a:buChar char="Ø"/>
                      </a:pPr>
                      <a:r>
                        <a:rPr lang="cy-GB" dirty="0"/>
                        <a:t>Cefnogaeth rheolwyr – pawb yn gytûn</a:t>
                      </a:r>
                    </a:p>
                    <a:p>
                      <a:pPr marL="285750" indent="-285750" algn="l">
                        <a:buFont typeface="Wingdings" pitchFamily="2" charset="2"/>
                        <a:buChar char="Ø"/>
                      </a:pPr>
                      <a:r>
                        <a:rPr lang="cy-GB" dirty="0"/>
                        <a:t>Esboniwyd y bwriad o newid i’w dreialu i bawb gan nodi’r rhesymau dros wneud hynny.</a:t>
                      </a:r>
                    </a:p>
                  </a:txBody>
                  <a:tcPr/>
                </a:tc>
                <a:extLst>
                  <a:ext uri="{0D108BD9-81ED-4DB2-BD59-A6C34878D82A}">
                    <a16:rowId xmlns:a16="http://schemas.microsoft.com/office/drawing/2014/main" val="2880270196"/>
                  </a:ext>
                </a:extLst>
              </a:tr>
            </a:tbl>
          </a:graphicData>
        </a:graphic>
      </p:graphicFrame>
      <p:graphicFrame>
        <p:nvGraphicFramePr>
          <p:cNvPr id="6" name="Table 5">
            <a:extLst>
              <a:ext uri="{FF2B5EF4-FFF2-40B4-BE49-F238E27FC236}">
                <a16:creationId xmlns:a16="http://schemas.microsoft.com/office/drawing/2014/main" id="{91047804-8EE0-8567-57B4-38EFA2A42DEA}"/>
              </a:ext>
            </a:extLst>
          </p:cNvPr>
          <p:cNvGraphicFramePr>
            <a:graphicFrameLocks noGrp="1"/>
          </p:cNvGraphicFramePr>
          <p:nvPr>
            <p:extLst>
              <p:ext uri="{D42A27DB-BD31-4B8C-83A1-F6EECF244321}">
                <p14:modId xmlns:p14="http://schemas.microsoft.com/office/powerpoint/2010/main" val="2197508604"/>
              </p:ext>
            </p:extLst>
          </p:nvPr>
        </p:nvGraphicFramePr>
        <p:xfrm>
          <a:off x="4085032" y="1459086"/>
          <a:ext cx="4064000" cy="4970195"/>
        </p:xfrm>
        <a:graphic>
          <a:graphicData uri="http://schemas.openxmlformats.org/drawingml/2006/table">
            <a:tbl>
              <a:tblPr firstRow="1" bandRow="1">
                <a:tableStyleId>{93296810-A885-4BE3-A3E7-6D5BEEA58F35}</a:tableStyleId>
              </a:tblPr>
              <a:tblGrid>
                <a:gridCol w="4064000">
                  <a:extLst>
                    <a:ext uri="{9D8B030D-6E8A-4147-A177-3AD203B41FA5}">
                      <a16:colId xmlns:a16="http://schemas.microsoft.com/office/drawing/2014/main" val="833633182"/>
                    </a:ext>
                  </a:extLst>
                </a:gridCol>
              </a:tblGrid>
              <a:tr h="489635">
                <a:tc>
                  <a:txBody>
                    <a:bodyPr/>
                    <a:lstStyle/>
                    <a:p>
                      <a:pPr algn="ctr"/>
                      <a:r>
                        <a:rPr lang="cy-GB" dirty="0"/>
                        <a:t>Newid</a:t>
                      </a:r>
                    </a:p>
                  </a:txBody>
                  <a:tcPr/>
                </a:tc>
                <a:extLst>
                  <a:ext uri="{0D108BD9-81ED-4DB2-BD59-A6C34878D82A}">
                    <a16:rowId xmlns:a16="http://schemas.microsoft.com/office/drawing/2014/main" val="2562628753"/>
                  </a:ext>
                </a:extLst>
              </a:tr>
              <a:tr h="3350763">
                <a:tc>
                  <a:txBody>
                    <a:bodyPr/>
                    <a:lstStyle/>
                    <a:p>
                      <a:pPr algn="ctr"/>
                      <a:r>
                        <a:rPr lang="cy-GB" dirty="0"/>
                        <a:t>Cynlluniwyd proses newydd o readru gwybodaeth i bawb yn y tîm.</a:t>
                      </a:r>
                    </a:p>
                    <a:p>
                      <a:pPr algn="ctr"/>
                      <a:endParaRPr lang="cy-GB" dirty="0"/>
                    </a:p>
                    <a:p>
                      <a:pPr algn="ctr"/>
                      <a:r>
                        <a:rPr lang="cy-GB" dirty="0"/>
                        <a:t>SLT &gt; Rheolwyr CGC &gt; Timoedd bach</a:t>
                      </a:r>
                    </a:p>
                    <a:p>
                      <a:pPr algn="ctr"/>
                      <a:endParaRPr lang="cy-GB" dirty="0"/>
                    </a:p>
                    <a:p>
                      <a:pPr algn="ctr"/>
                      <a:r>
                        <a:rPr lang="cy-GB" dirty="0"/>
                        <a:t>Trefnwyd cyfarfodydd pythefnosol mewn grwpiau bach i adrodd ar waith y Ganolfan a diweddariad am faterion canolog y brifysgol.</a:t>
                      </a:r>
                    </a:p>
                    <a:p>
                      <a:pPr algn="ctr"/>
                      <a:endParaRPr lang="cy-GB" dirty="0"/>
                    </a:p>
                    <a:p>
                      <a:pPr algn="ctr"/>
                      <a:r>
                        <a:rPr lang="cy-GB" dirty="0"/>
                        <a:t>Byddai hyn yn tynnu sylw pob rhanddeiliad at y darlun ehangach – mwy na’u gwaith o ddydd i ddydd yn unig.  </a:t>
                      </a:r>
                    </a:p>
                    <a:p>
                      <a:pPr algn="ctr"/>
                      <a:endParaRPr lang="cy-GB" dirty="0"/>
                    </a:p>
                    <a:p>
                      <a:pPr algn="ctr"/>
                      <a:r>
                        <a:rPr lang="cy-GB" dirty="0"/>
                        <a:t> </a:t>
                      </a:r>
                    </a:p>
                  </a:txBody>
                  <a:tcPr/>
                </a:tc>
                <a:extLst>
                  <a:ext uri="{0D108BD9-81ED-4DB2-BD59-A6C34878D82A}">
                    <a16:rowId xmlns:a16="http://schemas.microsoft.com/office/drawing/2014/main" val="2880270196"/>
                  </a:ext>
                </a:extLst>
              </a:tr>
            </a:tbl>
          </a:graphicData>
        </a:graphic>
      </p:graphicFrame>
      <p:graphicFrame>
        <p:nvGraphicFramePr>
          <p:cNvPr id="9" name="Table 8">
            <a:extLst>
              <a:ext uri="{FF2B5EF4-FFF2-40B4-BE49-F238E27FC236}">
                <a16:creationId xmlns:a16="http://schemas.microsoft.com/office/drawing/2014/main" id="{9D0D6838-8DEC-8B20-EE71-6E2E8C174F25}"/>
              </a:ext>
            </a:extLst>
          </p:cNvPr>
          <p:cNvGraphicFramePr>
            <a:graphicFrameLocks noGrp="1"/>
          </p:cNvGraphicFramePr>
          <p:nvPr/>
        </p:nvGraphicFramePr>
        <p:xfrm>
          <a:off x="8191094" y="1464125"/>
          <a:ext cx="4064000" cy="4965155"/>
        </p:xfrm>
        <a:graphic>
          <a:graphicData uri="http://schemas.openxmlformats.org/drawingml/2006/table">
            <a:tbl>
              <a:tblPr firstRow="1" bandRow="1">
                <a:tableStyleId>{00A15C55-8517-42AA-B614-E9B94910E393}</a:tableStyleId>
              </a:tblPr>
              <a:tblGrid>
                <a:gridCol w="4064000">
                  <a:extLst>
                    <a:ext uri="{9D8B030D-6E8A-4147-A177-3AD203B41FA5}">
                      <a16:colId xmlns:a16="http://schemas.microsoft.com/office/drawing/2014/main" val="833633182"/>
                    </a:ext>
                  </a:extLst>
                </a:gridCol>
              </a:tblGrid>
              <a:tr h="512819">
                <a:tc>
                  <a:txBody>
                    <a:bodyPr/>
                    <a:lstStyle/>
                    <a:p>
                      <a:pPr algn="ctr"/>
                      <a:r>
                        <a:rPr lang="cy-GB" dirty="0"/>
                        <a:t>Ail-rewi</a:t>
                      </a:r>
                    </a:p>
                  </a:txBody>
                  <a:tcPr/>
                </a:tc>
                <a:extLst>
                  <a:ext uri="{0D108BD9-81ED-4DB2-BD59-A6C34878D82A}">
                    <a16:rowId xmlns:a16="http://schemas.microsoft.com/office/drawing/2014/main" val="2562628753"/>
                  </a:ext>
                </a:extLst>
              </a:tr>
              <a:tr h="4452336">
                <a:tc>
                  <a:txBody>
                    <a:bodyPr/>
                    <a:lstStyle/>
                    <a:p>
                      <a:pPr algn="ctr"/>
                      <a:r>
                        <a:rPr lang="cy-GB" dirty="0"/>
                        <a:t>Trefn newydd ers 3 mis</a:t>
                      </a:r>
                    </a:p>
                    <a:p>
                      <a:pPr algn="ctr"/>
                      <a:endParaRPr lang="cy-GB" dirty="0"/>
                    </a:p>
                    <a:p>
                      <a:pPr algn="ctr"/>
                      <a:r>
                        <a:rPr lang="cy-GB" dirty="0"/>
                        <a:t>Mae pawb wedi arfer â hyn.</a:t>
                      </a:r>
                    </a:p>
                    <a:p>
                      <a:pPr algn="ctr"/>
                      <a:endParaRPr lang="cy-GB" dirty="0"/>
                    </a:p>
                    <a:p>
                      <a:pPr algn="ctr"/>
                      <a:r>
                        <a:rPr lang="cy-GB" dirty="0"/>
                        <a:t>Derbyniwyd adborth am amseriad a chynnwys y cyfarfodydd</a:t>
                      </a:r>
                    </a:p>
                    <a:p>
                      <a:pPr algn="ctr"/>
                      <a:endParaRPr lang="cy-GB" dirty="0"/>
                    </a:p>
                    <a:p>
                      <a:pPr algn="ctr"/>
                      <a:r>
                        <a:rPr lang="cy-GB" dirty="0"/>
                        <a:t>Mae bwriad i werthuso’r broses ac ystyried newidiadau erbyn y flwyddyn academaidd nesaf.</a:t>
                      </a:r>
                    </a:p>
                    <a:p>
                      <a:pPr algn="ctr"/>
                      <a:endParaRPr lang="cy-GB" dirty="0"/>
                    </a:p>
                    <a:p>
                      <a:pPr algn="ctr"/>
                      <a:r>
                        <a:rPr lang="cy-GB" dirty="0"/>
                        <a:t> </a:t>
                      </a:r>
                    </a:p>
                  </a:txBody>
                  <a:tcPr/>
                </a:tc>
                <a:extLst>
                  <a:ext uri="{0D108BD9-81ED-4DB2-BD59-A6C34878D82A}">
                    <a16:rowId xmlns:a16="http://schemas.microsoft.com/office/drawing/2014/main" val="2880270196"/>
                  </a:ext>
                </a:extLst>
              </a:tr>
            </a:tbl>
          </a:graphicData>
        </a:graphic>
      </p:graphicFrame>
    </p:spTree>
    <p:extLst>
      <p:ext uri="{BB962C8B-B14F-4D97-AF65-F5344CB8AC3E}">
        <p14:creationId xmlns:p14="http://schemas.microsoft.com/office/powerpoint/2010/main" val="2542801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checkerboard(across)">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A7418-60D3-174E-1477-223E94BB6B06}"/>
              </a:ext>
            </a:extLst>
          </p:cNvPr>
          <p:cNvSpPr>
            <a:spLocks noGrp="1"/>
          </p:cNvSpPr>
          <p:nvPr>
            <p:ph type="title"/>
          </p:nvPr>
        </p:nvSpPr>
        <p:spPr/>
        <p:txBody>
          <a:bodyPr/>
          <a:lstStyle/>
          <a:p>
            <a:r>
              <a:rPr lang="cy-GB" dirty="0"/>
              <a:t>Cymhwyso’r Model i’r gweithle</a:t>
            </a:r>
          </a:p>
        </p:txBody>
      </p:sp>
      <p:sp>
        <p:nvSpPr>
          <p:cNvPr id="3" name="Content Placeholder 2">
            <a:extLst>
              <a:ext uri="{FF2B5EF4-FFF2-40B4-BE49-F238E27FC236}">
                <a16:creationId xmlns:a16="http://schemas.microsoft.com/office/drawing/2014/main" id="{2FD649F2-7B50-E7B5-1360-22BDAB31914B}"/>
              </a:ext>
            </a:extLst>
          </p:cNvPr>
          <p:cNvSpPr>
            <a:spLocks noGrp="1"/>
          </p:cNvSpPr>
          <p:nvPr>
            <p:ph idx="1"/>
          </p:nvPr>
        </p:nvSpPr>
        <p:spPr/>
        <p:txBody>
          <a:bodyPr>
            <a:normAutofit lnSpcReduction="10000"/>
          </a:bodyPr>
          <a:lstStyle/>
          <a:p>
            <a:pPr marL="0" indent="0">
              <a:buNone/>
            </a:pPr>
            <a:r>
              <a:rPr lang="en-GB" i="1" dirty="0"/>
              <a:t>For overcoming the resistance in organizational change, the employee involvement is the most oldest and effective strategy in formulating the planning and implementing change. </a:t>
            </a:r>
          </a:p>
          <a:p>
            <a:pPr marL="0" indent="0">
              <a:buNone/>
            </a:pPr>
            <a:r>
              <a:rPr lang="en-GB" dirty="0"/>
              <a:t>					Hussain, S.T. </a:t>
            </a:r>
            <a:r>
              <a:rPr lang="en-GB" i="1" dirty="0"/>
              <a:t>et al., </a:t>
            </a:r>
            <a:r>
              <a:rPr lang="en-GB" dirty="0"/>
              <a:t>2018, t.124</a:t>
            </a:r>
          </a:p>
          <a:p>
            <a:endParaRPr lang="cy-GB" dirty="0"/>
          </a:p>
          <a:p>
            <a:r>
              <a:rPr lang="en-GB" i="1" dirty="0"/>
              <a:t>Employee involving, more 8 participatory bottom-up models might work better in minimizing change resistance, as the employees accept changes better when taken along and given more responsibility in initial change planning.</a:t>
            </a:r>
          </a:p>
          <a:p>
            <a:pPr marL="0" indent="0" algn="r">
              <a:buNone/>
            </a:pPr>
            <a:r>
              <a:rPr lang="en-GB" dirty="0" err="1"/>
              <a:t>Yli-Kerttula</a:t>
            </a:r>
            <a:r>
              <a:rPr lang="en-GB" dirty="0"/>
              <a:t> </a:t>
            </a:r>
            <a:r>
              <a:rPr lang="en-GB" i="1" dirty="0"/>
              <a:t>et al.  </a:t>
            </a:r>
            <a:r>
              <a:rPr lang="en-GB" dirty="0"/>
              <a:t>2023, t.75</a:t>
            </a:r>
          </a:p>
          <a:p>
            <a:pPr marL="0" indent="0">
              <a:buNone/>
            </a:pPr>
            <a:endParaRPr lang="cy-GB" dirty="0"/>
          </a:p>
        </p:txBody>
      </p:sp>
    </p:spTree>
    <p:extLst>
      <p:ext uri="{BB962C8B-B14F-4D97-AF65-F5344CB8AC3E}">
        <p14:creationId xmlns:p14="http://schemas.microsoft.com/office/powerpoint/2010/main" val="34939660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11602-B940-1AEB-02EA-F4FD76D9E820}"/>
              </a:ext>
            </a:extLst>
          </p:cNvPr>
          <p:cNvSpPr>
            <a:spLocks noGrp="1"/>
          </p:cNvSpPr>
          <p:nvPr>
            <p:ph type="title"/>
          </p:nvPr>
        </p:nvSpPr>
        <p:spPr/>
        <p:txBody>
          <a:bodyPr/>
          <a:lstStyle/>
          <a:p>
            <a:r>
              <a:rPr lang="cy-GB" dirty="0"/>
              <a:t>Aborth wrth randdeiliaid</a:t>
            </a:r>
          </a:p>
        </p:txBody>
      </p:sp>
      <p:sp>
        <p:nvSpPr>
          <p:cNvPr id="3" name="Content Placeholder 2">
            <a:extLst>
              <a:ext uri="{FF2B5EF4-FFF2-40B4-BE49-F238E27FC236}">
                <a16:creationId xmlns:a16="http://schemas.microsoft.com/office/drawing/2014/main" id="{D35E09C8-9949-9685-F4A3-8EBD0E16E4A3}"/>
              </a:ext>
            </a:extLst>
          </p:cNvPr>
          <p:cNvSpPr>
            <a:spLocks noGrp="1"/>
          </p:cNvSpPr>
          <p:nvPr>
            <p:ph idx="1"/>
          </p:nvPr>
        </p:nvSpPr>
        <p:spPr>
          <a:xfrm>
            <a:off x="838200" y="1690688"/>
            <a:ext cx="10515600" cy="4486275"/>
          </a:xfrm>
        </p:spPr>
        <p:txBody>
          <a:bodyPr>
            <a:normAutofit/>
          </a:bodyPr>
          <a:lstStyle/>
          <a:p>
            <a:pPr marL="0" indent="0">
              <a:buNone/>
            </a:pPr>
            <a:r>
              <a:rPr lang="cy-GB" dirty="0"/>
              <a:t>Derbyniwyd adborth gan nifer fach o randdeiliaid o fewn 8 wythnos i ddechrau’r cyfarfodydd.</a:t>
            </a:r>
          </a:p>
          <a:p>
            <a:pPr marL="0" indent="0">
              <a:buNone/>
            </a:pPr>
            <a:endParaRPr lang="cy-GB" dirty="0"/>
          </a:p>
          <a:p>
            <a:pPr marL="0" indent="0">
              <a:buNone/>
            </a:pPr>
            <a:r>
              <a:rPr lang="cy-GB" b="1" dirty="0"/>
              <a:t>Adborth: </a:t>
            </a:r>
          </a:p>
          <a:p>
            <a:pPr lvl="2">
              <a:buFont typeface="Wingdings" pitchFamily="2" charset="2"/>
              <a:buChar char="Ø"/>
            </a:pPr>
            <a:r>
              <a:rPr lang="cy-GB" sz="2600" dirty="0"/>
              <a:t>Amseru’r cyfarfodydd</a:t>
            </a:r>
          </a:p>
          <a:p>
            <a:pPr lvl="2">
              <a:buFont typeface="Wingdings" pitchFamily="2" charset="2"/>
              <a:buChar char="Ø"/>
            </a:pPr>
            <a:r>
              <a:rPr lang="cy-GB" sz="2600" dirty="0"/>
              <a:t>Cysondeb negeseuon</a:t>
            </a:r>
          </a:p>
          <a:p>
            <a:pPr marL="0" indent="0">
              <a:buNone/>
            </a:pPr>
            <a:endParaRPr lang="cy-GB" dirty="0"/>
          </a:p>
          <a:p>
            <a:pPr marL="0" indent="0">
              <a:buNone/>
            </a:pPr>
            <a:r>
              <a:rPr lang="cy-GB" b="1" dirty="0"/>
              <a:t>Ymateb:  </a:t>
            </a:r>
            <a:r>
              <a:rPr lang="cy-GB" dirty="0"/>
              <a:t>Datrysiad dros dro hyd nes bod modd gwerthuso’r newid yn llawn. </a:t>
            </a:r>
          </a:p>
          <a:p>
            <a:pPr marL="0" indent="0">
              <a:buNone/>
            </a:pPr>
            <a:endParaRPr lang="cy-GB" b="1" dirty="0"/>
          </a:p>
          <a:p>
            <a:pPr marL="0" indent="0">
              <a:buNone/>
            </a:pPr>
            <a:endParaRPr lang="cy-GB" dirty="0"/>
          </a:p>
        </p:txBody>
      </p:sp>
    </p:spTree>
    <p:extLst>
      <p:ext uri="{BB962C8B-B14F-4D97-AF65-F5344CB8AC3E}">
        <p14:creationId xmlns:p14="http://schemas.microsoft.com/office/powerpoint/2010/main" val="9930153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3B047-FF29-4626-0E61-0929D6F3E689}"/>
              </a:ext>
            </a:extLst>
          </p:cNvPr>
          <p:cNvSpPr>
            <a:spLocks noGrp="1"/>
          </p:cNvSpPr>
          <p:nvPr>
            <p:ph type="title"/>
          </p:nvPr>
        </p:nvSpPr>
        <p:spPr/>
        <p:txBody>
          <a:bodyPr>
            <a:normAutofit/>
          </a:bodyPr>
          <a:lstStyle/>
          <a:p>
            <a:r>
              <a:rPr lang="cy-GB" dirty="0"/>
              <a:t>Cylchred Adfyfyriol Gibbs </a:t>
            </a:r>
            <a:br>
              <a:rPr lang="cy-GB" dirty="0"/>
            </a:br>
            <a:r>
              <a:rPr lang="cy-GB" i="1" dirty="0"/>
              <a:t>Gibbs Reflective Cycle </a:t>
            </a:r>
            <a:r>
              <a:rPr lang="cy-GB" dirty="0"/>
              <a:t>(1988)</a:t>
            </a:r>
          </a:p>
        </p:txBody>
      </p:sp>
      <p:sp>
        <p:nvSpPr>
          <p:cNvPr id="3" name="Content Placeholder 2">
            <a:extLst>
              <a:ext uri="{FF2B5EF4-FFF2-40B4-BE49-F238E27FC236}">
                <a16:creationId xmlns:a16="http://schemas.microsoft.com/office/drawing/2014/main" id="{DDE5802C-AB52-D227-DC65-ACF865EEA8CD}"/>
              </a:ext>
            </a:extLst>
          </p:cNvPr>
          <p:cNvSpPr>
            <a:spLocks noGrp="1"/>
          </p:cNvSpPr>
          <p:nvPr>
            <p:ph idx="1"/>
          </p:nvPr>
        </p:nvSpPr>
        <p:spPr>
          <a:xfrm>
            <a:off x="838200" y="1825624"/>
            <a:ext cx="10515600" cy="4785037"/>
          </a:xfrm>
        </p:spPr>
        <p:txBody>
          <a:bodyPr/>
          <a:lstStyle/>
          <a:p>
            <a:r>
              <a:rPr lang="cy-GB" dirty="0"/>
              <a:t>Disgrifiad – Beth ddigwyddodd?</a:t>
            </a:r>
          </a:p>
          <a:p>
            <a:r>
              <a:rPr lang="cy-GB" dirty="0"/>
              <a:t>Teimladau- Beth oeddech chi’n feddwl a theimlo?  </a:t>
            </a:r>
          </a:p>
          <a:p>
            <a:r>
              <a:rPr lang="cy-GB" dirty="0"/>
              <a:t>Gwerthusiad- Beth oedd yn dda ac yn ddrwg am y profiad?  </a:t>
            </a:r>
          </a:p>
          <a:p>
            <a:r>
              <a:rPr lang="cy-GB" dirty="0"/>
              <a:t>Dadansoddiad-  Pam ddigwyddodd y newid?</a:t>
            </a:r>
          </a:p>
          <a:p>
            <a:r>
              <a:rPr lang="cy-GB" dirty="0"/>
              <a:t>Casgliad – Beth arall allech chi fod wedi ei wneud?  </a:t>
            </a:r>
          </a:p>
          <a:p>
            <a:r>
              <a:rPr lang="cy-GB" dirty="0"/>
              <a:t>Cynllun Gweithredu – Beth i’w wneud nesaf? A beth fyddech chi’n wneud yn wahanol y tro nesaf?</a:t>
            </a:r>
          </a:p>
        </p:txBody>
      </p:sp>
    </p:spTree>
    <p:extLst>
      <p:ext uri="{BB962C8B-B14F-4D97-AF65-F5344CB8AC3E}">
        <p14:creationId xmlns:p14="http://schemas.microsoft.com/office/powerpoint/2010/main" val="19341527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C4DEB0B-1A1B-10CF-E7B8-F54482D0E087}"/>
              </a:ext>
            </a:extLst>
          </p:cNvPr>
          <p:cNvPicPr>
            <a:picLocks noChangeAspect="1"/>
          </p:cNvPicPr>
          <p:nvPr/>
        </p:nvPicPr>
        <p:blipFill>
          <a:blip r:embed="rId3"/>
          <a:stretch>
            <a:fillRect/>
          </a:stretch>
        </p:blipFill>
        <p:spPr>
          <a:xfrm>
            <a:off x="1570878" y="19707"/>
            <a:ext cx="9070846" cy="6803135"/>
          </a:xfrm>
          <a:prstGeom prst="rect">
            <a:avLst/>
          </a:prstGeom>
        </p:spPr>
      </p:pic>
    </p:spTree>
    <p:extLst>
      <p:ext uri="{BB962C8B-B14F-4D97-AF65-F5344CB8AC3E}">
        <p14:creationId xmlns:p14="http://schemas.microsoft.com/office/powerpoint/2010/main" val="2125665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1D706-10C3-9794-68F3-30A97E152BCB}"/>
              </a:ext>
            </a:extLst>
          </p:cNvPr>
          <p:cNvSpPr>
            <a:spLocks noGrp="1"/>
          </p:cNvSpPr>
          <p:nvPr>
            <p:ph type="title"/>
          </p:nvPr>
        </p:nvSpPr>
        <p:spPr/>
        <p:txBody>
          <a:bodyPr/>
          <a:lstStyle/>
          <a:p>
            <a:r>
              <a:rPr lang="cy-GB" dirty="0"/>
              <a:t>Beth ydw i wedi ei ddysgu?</a:t>
            </a:r>
          </a:p>
        </p:txBody>
      </p:sp>
      <p:sp>
        <p:nvSpPr>
          <p:cNvPr id="3" name="Content Placeholder 2">
            <a:extLst>
              <a:ext uri="{FF2B5EF4-FFF2-40B4-BE49-F238E27FC236}">
                <a16:creationId xmlns:a16="http://schemas.microsoft.com/office/drawing/2014/main" id="{92CA528D-25EC-E580-5FCA-4CFB94114099}"/>
              </a:ext>
            </a:extLst>
          </p:cNvPr>
          <p:cNvSpPr>
            <a:spLocks noGrp="1"/>
          </p:cNvSpPr>
          <p:nvPr>
            <p:ph idx="1"/>
          </p:nvPr>
        </p:nvSpPr>
        <p:spPr/>
        <p:txBody>
          <a:bodyPr/>
          <a:lstStyle/>
          <a:p>
            <a:pPr>
              <a:buFont typeface="Wingdings" pitchFamily="2" charset="2"/>
              <a:buChar char="Ø"/>
            </a:pPr>
            <a:r>
              <a:rPr lang="cy-GB" dirty="0"/>
              <a:t>Does dim modd plesio pawb.</a:t>
            </a:r>
          </a:p>
          <a:p>
            <a:pPr>
              <a:buFont typeface="Wingdings" pitchFamily="2" charset="2"/>
              <a:buChar char="Ø"/>
            </a:pPr>
            <a:r>
              <a:rPr lang="cy-GB" dirty="0"/>
              <a:t>Mae cyfrifoldeb bod yn rheolwr yn golygu eich bod yn berson amhoblogaidd yn y gweithle ar adegau.</a:t>
            </a:r>
          </a:p>
          <a:p>
            <a:pPr>
              <a:buFont typeface="Wingdings" pitchFamily="2" charset="2"/>
              <a:buChar char="Ø"/>
            </a:pPr>
            <a:r>
              <a:rPr lang="cy-GB" dirty="0"/>
              <a:t>Rhaid troedio’n ofalus wrth dderbyn adborth- dyw unigolion ddim bob tro yn siarad ar ran pawb.</a:t>
            </a:r>
          </a:p>
          <a:p>
            <a:pPr>
              <a:buFont typeface="Wingdings" pitchFamily="2" charset="2"/>
              <a:buChar char="Ø"/>
            </a:pPr>
            <a:r>
              <a:rPr lang="cy-GB" dirty="0"/>
              <a:t>Mae diwylliant yn y gweithle yn rhywbeth anodd tu hwnt i’w newid ac yn debygol o fod broses hir dymor. </a:t>
            </a:r>
          </a:p>
        </p:txBody>
      </p:sp>
    </p:spTree>
    <p:extLst>
      <p:ext uri="{BB962C8B-B14F-4D97-AF65-F5344CB8AC3E}">
        <p14:creationId xmlns:p14="http://schemas.microsoft.com/office/powerpoint/2010/main" val="29929851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F22AA34-56A4-75BF-438A-A6331FD57AA6}"/>
              </a:ext>
            </a:extLst>
          </p:cNvPr>
          <p:cNvGraphicFramePr>
            <a:graphicFrameLocks noGrp="1"/>
          </p:cNvGraphicFramePr>
          <p:nvPr>
            <p:ph idx="1"/>
            <p:extLst>
              <p:ext uri="{D42A27DB-BD31-4B8C-83A1-F6EECF244321}">
                <p14:modId xmlns:p14="http://schemas.microsoft.com/office/powerpoint/2010/main" val="33911249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6458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8C899-61B0-42B4-28D1-EB5C8C604CB2}"/>
              </a:ext>
            </a:extLst>
          </p:cNvPr>
          <p:cNvSpPr>
            <a:spLocks noGrp="1"/>
          </p:cNvSpPr>
          <p:nvPr>
            <p:ph type="title"/>
          </p:nvPr>
        </p:nvSpPr>
        <p:spPr/>
        <p:txBody>
          <a:bodyPr/>
          <a:lstStyle/>
          <a:p>
            <a:r>
              <a:rPr lang="cy-GB" dirty="0"/>
              <a:t>Llyfryddiaeth</a:t>
            </a:r>
          </a:p>
        </p:txBody>
      </p:sp>
      <p:sp>
        <p:nvSpPr>
          <p:cNvPr id="3" name="Content Placeholder 2">
            <a:extLst>
              <a:ext uri="{FF2B5EF4-FFF2-40B4-BE49-F238E27FC236}">
                <a16:creationId xmlns:a16="http://schemas.microsoft.com/office/drawing/2014/main" id="{88BD4990-1777-4501-DCE8-A57A42174AE5}"/>
              </a:ext>
            </a:extLst>
          </p:cNvPr>
          <p:cNvSpPr>
            <a:spLocks noGrp="1"/>
          </p:cNvSpPr>
          <p:nvPr>
            <p:ph idx="1"/>
          </p:nvPr>
        </p:nvSpPr>
        <p:spPr>
          <a:xfrm>
            <a:off x="838200" y="1274164"/>
            <a:ext cx="10515600" cy="5441429"/>
          </a:xfrm>
        </p:spPr>
        <p:txBody>
          <a:bodyPr>
            <a:normAutofit fontScale="62500" lnSpcReduction="20000"/>
          </a:bodyPr>
          <a:lstStyle/>
          <a:p>
            <a:r>
              <a:rPr lang="en-GB" dirty="0"/>
              <a:t>Hussain, S.T. </a:t>
            </a:r>
            <a:r>
              <a:rPr lang="en-GB" i="1" dirty="0"/>
              <a:t>et al.</a:t>
            </a:r>
            <a:r>
              <a:rPr lang="en-GB" dirty="0"/>
              <a:t> (2018) “Kurt Lewin’s change model: A critical review of the role of leadership and employee involvement in organizational change,” </a:t>
            </a:r>
            <a:r>
              <a:rPr lang="en-GB" i="1" dirty="0"/>
              <a:t>Journal of innovation &amp; knowledge</a:t>
            </a:r>
            <a:r>
              <a:rPr lang="en-GB" dirty="0"/>
              <a:t>, 3(3), pp. 123–127. Available at: https://</a:t>
            </a:r>
            <a:r>
              <a:rPr lang="en-GB" dirty="0" err="1"/>
              <a:t>doi.org</a:t>
            </a:r>
            <a:r>
              <a:rPr lang="en-GB" dirty="0"/>
              <a:t>/10.1016/j.jik.2016.07.002.</a:t>
            </a:r>
          </a:p>
          <a:p>
            <a:r>
              <a:rPr lang="en-GB" dirty="0"/>
              <a:t>Jain, N. and Kansal, J. (2025) “Application of McKinsey 7S Framework as a Strategic Tool for a Knowledge-Based Organizational Development,” </a:t>
            </a:r>
            <a:r>
              <a:rPr lang="en-GB" i="1" dirty="0"/>
              <a:t>IEEE engineering management review</a:t>
            </a:r>
            <a:r>
              <a:rPr lang="en-GB" dirty="0"/>
              <a:t>, 53(2), pp. 14–26. Available at: </a:t>
            </a:r>
            <a:r>
              <a:rPr lang="en-GB" dirty="0">
                <a:hlinkClick r:id="rId2"/>
              </a:rPr>
              <a:t>https://doi.org/10.1109/EMR.2023.3338966</a:t>
            </a:r>
            <a:r>
              <a:rPr lang="en-GB" dirty="0"/>
              <a:t>.</a:t>
            </a:r>
          </a:p>
          <a:p>
            <a:r>
              <a:rPr lang="en-GB" dirty="0"/>
              <a:t>Lareau, E., 2011. Sustain Your Change. </a:t>
            </a:r>
            <a:r>
              <a:rPr lang="en-GB" i="1" dirty="0"/>
              <a:t>ASQ Six Sigma Forum Magazine, </a:t>
            </a:r>
            <a:r>
              <a:rPr lang="en-GB" b="1" dirty="0"/>
              <a:t>10</a:t>
            </a:r>
            <a:r>
              <a:rPr lang="en-GB" dirty="0"/>
              <a:t>(4), pp. 13-17,3.</a:t>
            </a:r>
          </a:p>
          <a:p>
            <a:r>
              <a:rPr lang="en-GB" dirty="0"/>
              <a:t>Lewin’s Change Model Visual (2022) </a:t>
            </a:r>
            <a:r>
              <a:rPr lang="en-GB" dirty="0" err="1"/>
              <a:t>Ar</a:t>
            </a:r>
            <a:r>
              <a:rPr lang="en-GB" dirty="0"/>
              <a:t> </a:t>
            </a:r>
            <a:r>
              <a:rPr lang="en-GB" dirty="0" err="1"/>
              <a:t>gael</a:t>
            </a:r>
            <a:r>
              <a:rPr lang="en-GB" dirty="0"/>
              <a:t>: </a:t>
            </a:r>
            <a:r>
              <a:rPr lang="en-GB" dirty="0">
                <a:hlinkClick r:id="rId3"/>
              </a:rPr>
              <a:t>https://blog.visual-paradigm.com/what-is-lewins-three-stage-change-process-model/</a:t>
            </a:r>
            <a:r>
              <a:rPr lang="en-GB" dirty="0"/>
              <a:t> (</a:t>
            </a:r>
            <a:r>
              <a:rPr lang="en-GB" dirty="0" err="1"/>
              <a:t>Cyrchwyd</a:t>
            </a:r>
            <a:r>
              <a:rPr lang="en-GB" dirty="0"/>
              <a:t> 30 </a:t>
            </a:r>
            <a:r>
              <a:rPr lang="en-GB" dirty="0" err="1"/>
              <a:t>Mehefin</a:t>
            </a:r>
            <a:r>
              <a:rPr lang="en-GB" dirty="0"/>
              <a:t> 2026)</a:t>
            </a:r>
          </a:p>
          <a:p>
            <a:r>
              <a:rPr lang="en-GB" dirty="0"/>
              <a:t>Majka, M., 2024. Leading change successfully: A guide to Kotter’s 8-step process.</a:t>
            </a:r>
          </a:p>
          <a:p>
            <a:r>
              <a:rPr lang="en-GB" dirty="0" err="1"/>
              <a:t>Pavloudakis</a:t>
            </a:r>
            <a:r>
              <a:rPr lang="en-GB" dirty="0"/>
              <a:t>, F., </a:t>
            </a:r>
            <a:r>
              <a:rPr lang="en-GB" dirty="0" err="1"/>
              <a:t>Spanidis</a:t>
            </a:r>
            <a:r>
              <a:rPr lang="en-GB" dirty="0"/>
              <a:t>, P.M. and </a:t>
            </a:r>
            <a:r>
              <a:rPr lang="en-GB" dirty="0" err="1"/>
              <a:t>Roumpos</a:t>
            </a:r>
            <a:r>
              <a:rPr lang="en-GB" dirty="0"/>
              <a:t>, C., 2023. Using force field analysis for examining and managing stakeholders’ perceptions of mining projects. </a:t>
            </a:r>
            <a:r>
              <a:rPr lang="en-GB" i="1" dirty="0"/>
              <a:t>Materials Proceedings</a:t>
            </a:r>
            <a:r>
              <a:rPr lang="en-GB" dirty="0"/>
              <a:t>, </a:t>
            </a:r>
            <a:r>
              <a:rPr lang="en-GB" i="1" dirty="0"/>
              <a:t>15</a:t>
            </a:r>
            <a:r>
              <a:rPr lang="en-GB" dirty="0"/>
              <a:t>(1), p.5.</a:t>
            </a:r>
          </a:p>
          <a:p>
            <a:r>
              <a:rPr lang="en-GB" dirty="0"/>
              <a:t>Rousset, C, 2026. </a:t>
            </a:r>
            <a:r>
              <a:rPr lang="en-GB" i="1" dirty="0"/>
              <a:t>How to Use the Kotter Change Management Model for Organizational Transformation. </a:t>
            </a:r>
            <a:r>
              <a:rPr lang="en-GB" dirty="0" err="1"/>
              <a:t>Ar</a:t>
            </a:r>
            <a:r>
              <a:rPr lang="en-GB" dirty="0"/>
              <a:t> </a:t>
            </a:r>
            <a:r>
              <a:rPr lang="en-GB" dirty="0" err="1"/>
              <a:t>gael</a:t>
            </a:r>
            <a:r>
              <a:rPr lang="en-GB" dirty="0"/>
              <a:t>: </a:t>
            </a:r>
            <a:r>
              <a:rPr lang="en-GB" dirty="0">
                <a:hlinkClick r:id="rId4"/>
              </a:rPr>
              <a:t>https://www.visualsp.com/blog/how-to-use-the-kotter-change-management-model-for-organizational-transformation/</a:t>
            </a:r>
            <a:r>
              <a:rPr lang="en-GB" dirty="0"/>
              <a:t> (</a:t>
            </a:r>
            <a:r>
              <a:rPr lang="en-GB" dirty="0" err="1"/>
              <a:t>Cyrchwyd</a:t>
            </a:r>
            <a:r>
              <a:rPr lang="en-GB" dirty="0"/>
              <a:t> 30 </a:t>
            </a:r>
            <a:r>
              <a:rPr lang="en-GB" dirty="0" err="1"/>
              <a:t>Mehefin</a:t>
            </a:r>
            <a:r>
              <a:rPr lang="en-GB" dirty="0"/>
              <a:t> 2026)</a:t>
            </a:r>
          </a:p>
          <a:p>
            <a:r>
              <a:rPr lang="en-GB" dirty="0"/>
              <a:t>Shinde, D.D., </a:t>
            </a:r>
            <a:r>
              <a:rPr lang="en-GB" dirty="0" err="1"/>
              <a:t>Ahirrao</a:t>
            </a:r>
            <a:r>
              <a:rPr lang="en-GB" dirty="0"/>
              <a:t>, S. and Prasad, R. (2018) “Fishbone Diagram: Application to Identify the Root Causes of Student–Staff Problems in Technical Education,” </a:t>
            </a:r>
            <a:r>
              <a:rPr lang="en-GB" i="1" dirty="0"/>
              <a:t>Wireless personal communications</a:t>
            </a:r>
            <a:r>
              <a:rPr lang="en-GB" dirty="0"/>
              <a:t>, 100(2), pp. 653–664. Available at: https://</a:t>
            </a:r>
            <a:r>
              <a:rPr lang="en-GB" dirty="0" err="1"/>
              <a:t>doi.org</a:t>
            </a:r>
            <a:r>
              <a:rPr lang="en-GB" dirty="0"/>
              <a:t>/10.1007/s11277-018-5344-y.</a:t>
            </a:r>
          </a:p>
          <a:p>
            <a:r>
              <a:rPr lang="en-GB" dirty="0" err="1"/>
              <a:t>Yli-Kerttula</a:t>
            </a:r>
            <a:r>
              <a:rPr lang="en-GB" dirty="0"/>
              <a:t>, J. and Varis, K., 2023. Comparison of change management models and suggestions for top management. </a:t>
            </a:r>
            <a:r>
              <a:rPr lang="en-GB" i="1" dirty="0"/>
              <a:t>Journal of Management and Strategy</a:t>
            </a:r>
            <a:r>
              <a:rPr lang="en-GB" dirty="0"/>
              <a:t>, </a:t>
            </a:r>
            <a:r>
              <a:rPr lang="en-GB" i="1" dirty="0"/>
              <a:t>14</a:t>
            </a:r>
            <a:r>
              <a:rPr lang="en-GB" dirty="0"/>
              <a:t>(2), pp.69-74.</a:t>
            </a:r>
          </a:p>
          <a:p>
            <a:endParaRPr lang="en-GB" dirty="0"/>
          </a:p>
          <a:p>
            <a:endParaRPr lang="cy-GB" dirty="0"/>
          </a:p>
        </p:txBody>
      </p:sp>
    </p:spTree>
    <p:extLst>
      <p:ext uri="{BB962C8B-B14F-4D97-AF65-F5344CB8AC3E}">
        <p14:creationId xmlns:p14="http://schemas.microsoft.com/office/powerpoint/2010/main" val="15710432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1794</TotalTime>
  <Words>2187</Words>
  <Application>Microsoft Macintosh PowerPoint</Application>
  <PresentationFormat>Widescreen</PresentationFormat>
  <Paragraphs>243</Paragraphs>
  <Slides>27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Aptos</vt:lpstr>
      <vt:lpstr>Aptos Display</vt:lpstr>
      <vt:lpstr>Arial</vt:lpstr>
      <vt:lpstr>Calibri</vt:lpstr>
      <vt:lpstr>Wingdings</vt:lpstr>
      <vt:lpstr>Office Theme</vt:lpstr>
      <vt:lpstr>Arweinyddiaeth a Newid</vt:lpstr>
      <vt:lpstr>Cyd-destun </vt:lpstr>
      <vt:lpstr>Dadansoddiad SWOT</vt:lpstr>
      <vt:lpstr> Dadansoddiad o randdeiliaid </vt:lpstr>
      <vt:lpstr>PowerPoint Presentation</vt:lpstr>
      <vt:lpstr>PowerPoint Presentation</vt:lpstr>
      <vt:lpstr>Casgliad o’r heriau</vt:lpstr>
      <vt:lpstr>Pa fodel newid i’w  ddefnyddio? </vt:lpstr>
      <vt:lpstr>Model  8-Cam Kotter (1996)</vt:lpstr>
      <vt:lpstr>Model  8-Cam Kotter (1996) – diystyrwyd.</vt:lpstr>
      <vt:lpstr>Fframwaith 7-S McKinsey - diystyrwyd</vt:lpstr>
      <vt:lpstr>Model Newid Lewin (1940au) - Derbyn</vt:lpstr>
      <vt:lpstr>Beth yw model newid Lewin? </vt:lpstr>
      <vt:lpstr>Cymhwyso’r Model i’r sefyllfa</vt:lpstr>
      <vt:lpstr>Dadansoddiad Maes Grymoedd (Force Field Analysis)</vt:lpstr>
      <vt:lpstr>PowerPoint Presentation</vt:lpstr>
      <vt:lpstr>Cynllun Newid– erfyn defnyddiol:  RACI</vt:lpstr>
      <vt:lpstr>Pwynt o ddiddordeb</vt:lpstr>
      <vt:lpstr>Cymhwyso’r Model i’r sefyllfa</vt:lpstr>
      <vt:lpstr>Cymhwyso’r Model i’r sefyllfa- diweddariad</vt:lpstr>
      <vt:lpstr>Cymhwyso’r Model i’r gweithle</vt:lpstr>
      <vt:lpstr>Aborth wrth randdeiliaid</vt:lpstr>
      <vt:lpstr>Cylchred Adfyfyriol Gibbs  Gibbs Reflective Cycle (1988)</vt:lpstr>
      <vt:lpstr>PowerPoint Presentation</vt:lpstr>
      <vt:lpstr>Beth ydw i wedi ei ddysgu?</vt:lpstr>
      <vt:lpstr>PowerPoint Presentation</vt:lpstr>
      <vt:lpstr>Llyfryddiaeth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Eleri Powell</dc:creator>
  <cp:lastModifiedBy>Eleri Powell</cp:lastModifiedBy>
  <cp:revision>35</cp:revision>
  <dcterms:created xsi:type="dcterms:W3CDTF">2026-06-28T20:49:13Z</dcterms:created>
  <dcterms:modified xsi:type="dcterms:W3CDTF">2026-07-15T21:52:09Z</dcterms:modified>
</cp:coreProperties>
</file>