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26"/>
  </p:notesMasterIdLst>
  <p:handoutMasterIdLst>
    <p:handoutMasterId r:id="rId27"/>
  </p:handoutMasterIdLst>
  <p:sldIdLst>
    <p:sldId id="505" r:id="rId3"/>
    <p:sldId id="380" r:id="rId4"/>
    <p:sldId id="497" r:id="rId5"/>
    <p:sldId id="413" r:id="rId6"/>
    <p:sldId id="501" r:id="rId7"/>
    <p:sldId id="502" r:id="rId8"/>
    <p:sldId id="491" r:id="rId9"/>
    <p:sldId id="513" r:id="rId10"/>
    <p:sldId id="498" r:id="rId11"/>
    <p:sldId id="492" r:id="rId12"/>
    <p:sldId id="493" r:id="rId13"/>
    <p:sldId id="494" r:id="rId14"/>
    <p:sldId id="495" r:id="rId15"/>
    <p:sldId id="496" r:id="rId16"/>
    <p:sldId id="510" r:id="rId17"/>
    <p:sldId id="511" r:id="rId18"/>
    <p:sldId id="508" r:id="rId19"/>
    <p:sldId id="509" r:id="rId20"/>
    <p:sldId id="516" r:id="rId21"/>
    <p:sldId id="503" r:id="rId22"/>
    <p:sldId id="517" r:id="rId23"/>
    <p:sldId id="506" r:id="rId24"/>
    <p:sldId id="512" r:id="rId25"/>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94624" autoAdjust="0"/>
  </p:normalViewPr>
  <p:slideViewPr>
    <p:cSldViewPr>
      <p:cViewPr varScale="1">
        <p:scale>
          <a:sx n="72" d="100"/>
          <a:sy n="72" d="100"/>
        </p:scale>
        <p:origin x="154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2/28/2022</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2/28/2022</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28/02/2022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28/02/2022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PRPkLoKp8"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rcn.org.uk/clinical-topics/diabetes/education-prevention-and-the-role-of-the-nurse"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S_vQZDH9hY"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484784"/>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918432"/>
            <a:ext cx="5544616" cy="1077218"/>
          </a:xfrm>
          <a:prstGeom prst="rect">
            <a:avLst/>
          </a:prstGeom>
          <a:noFill/>
        </p:spPr>
        <p:txBody>
          <a:bodyPr wrap="square" rtlCol="0">
            <a:spAutoFit/>
          </a:bodyPr>
          <a:lstStyle/>
          <a:p>
            <a:pPr algn="ctr"/>
            <a:r>
              <a:rPr lang="en-GB" sz="3200" b="1" dirty="0">
                <a:solidFill>
                  <a:schemeClr val="bg1"/>
                </a:solidFill>
              </a:rPr>
              <a:t>WEEK 3 </a:t>
            </a:r>
            <a:r>
              <a:rPr lang="en-GB" sz="3200" b="1">
                <a:solidFill>
                  <a:schemeClr val="bg1"/>
                </a:solidFill>
              </a:rPr>
              <a:t>SESSION 2 </a:t>
            </a:r>
            <a:endParaRPr lang="en-GB" sz="3200" b="1" dirty="0">
              <a:solidFill>
                <a:schemeClr val="bg1"/>
              </a:solidFill>
            </a:endParaRPr>
          </a:p>
          <a:p>
            <a:pPr algn="ctr"/>
            <a:r>
              <a:rPr lang="en-GB" sz="3200" b="1" dirty="0">
                <a:solidFill>
                  <a:schemeClr val="bg1"/>
                </a:solidFill>
              </a:rPr>
              <a:t>THE ENDOCRINE SYSTEM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eaLnBrk="1" hangingPunct="1">
              <a:lnSpc>
                <a:spcPct val="90000"/>
              </a:lnSpc>
              <a:buClr>
                <a:schemeClr val="accent2"/>
              </a:buClr>
              <a:buNone/>
              <a:defRPr/>
            </a:pPr>
            <a:r>
              <a:rPr lang="en-US" dirty="0">
                <a:latin typeface="Tahoma" panose="020B0604030504040204" pitchFamily="34" charset="0"/>
                <a:ea typeface="Tahoma" pitchFamily="34" charset="0"/>
                <a:cs typeface="Tahoma" pitchFamily="34" charset="0"/>
              </a:rPr>
              <a:t>By the end of the lesson students will be able to</a:t>
            </a:r>
          </a:p>
          <a:p>
            <a:pPr>
              <a:lnSpc>
                <a:spcPct val="90000"/>
              </a:lnSpc>
              <a:buClr>
                <a:schemeClr val="accent2"/>
              </a:buClr>
              <a:buFont typeface="Arial" pitchFamily="34" charset="0"/>
              <a:buChar char="•"/>
              <a:defRPr/>
            </a:pPr>
            <a:r>
              <a:rPr lang="en-GB">
                <a:latin typeface="Tahoma" pitchFamily="34" charset="0"/>
                <a:ea typeface="Tahoma" pitchFamily="34" charset="0"/>
                <a:cs typeface="Tahoma" pitchFamily="34" charset="0"/>
              </a:rPr>
              <a:t>Discuss </a:t>
            </a:r>
            <a:r>
              <a:rPr lang="en-GB" dirty="0">
                <a:latin typeface="Tahoma" pitchFamily="34" charset="0"/>
                <a:ea typeface="Tahoma" pitchFamily="34" charset="0"/>
                <a:cs typeface="Tahoma" pitchFamily="34" charset="0"/>
              </a:rPr>
              <a:t>the function of the endocrine system in relation to the principle of homeostasis.</a:t>
            </a: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16632"/>
            <a:ext cx="8280920" cy="5616624"/>
          </a:xfrm>
          <a:prstGeom prst="rect">
            <a:avLst/>
          </a:prstGeom>
        </p:spPr>
      </p:pic>
    </p:spTree>
    <p:extLst>
      <p:ext uri="{BB962C8B-B14F-4D97-AF65-F5344CB8AC3E}">
        <p14:creationId xmlns:p14="http://schemas.microsoft.com/office/powerpoint/2010/main" val="1811233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endocrine systems, also referred to as hormone system, comprise:</a:t>
            </a:r>
          </a:p>
          <a:p>
            <a:pPr marL="0" indent="0">
              <a:buNone/>
            </a:pPr>
            <a:endParaRPr lang="en-US" dirty="0"/>
          </a:p>
          <a:p>
            <a:r>
              <a:rPr lang="en-US" dirty="0"/>
              <a:t>glands located throughout the body;</a:t>
            </a:r>
          </a:p>
          <a:p>
            <a:r>
              <a:rPr lang="en-US" dirty="0"/>
              <a:t>hormones that are made by the glands and released into the bloodstream or the fluid surrounding cells; and</a:t>
            </a:r>
          </a:p>
          <a:p>
            <a:r>
              <a:rPr lang="en-US" dirty="0"/>
              <a:t>receptors in various organs and tissues that </a:t>
            </a:r>
            <a:r>
              <a:rPr lang="en-US" dirty="0" err="1"/>
              <a:t>recognise</a:t>
            </a:r>
            <a:r>
              <a:rPr lang="en-US" dirty="0"/>
              <a:t> and respond to the hormones.</a:t>
            </a:r>
          </a:p>
          <a:p>
            <a:pPr marL="0" indent="0">
              <a:buNone/>
            </a:pPr>
            <a:endParaRPr lang="en-US" dirty="0"/>
          </a:p>
          <a:p>
            <a:endParaRPr 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chor="ctr">
            <a:normAutofit fontScale="90000"/>
          </a:bodyPr>
          <a:lstStyle/>
          <a:p>
            <a:r>
              <a:rPr lang="en-GB" dirty="0"/>
              <a:t>Location of Endocrine system</a:t>
            </a:r>
          </a:p>
        </p:txBody>
      </p:sp>
      <p:sp>
        <p:nvSpPr>
          <p:cNvPr id="3" name="Content Placeholder 2"/>
          <p:cNvSpPr>
            <a:spLocks noGrp="1"/>
          </p:cNvSpPr>
          <p:nvPr>
            <p:ph sz="half" idx="1"/>
          </p:nvPr>
        </p:nvSpPr>
        <p:spPr>
          <a:xfrm>
            <a:off x="457200" y="764704"/>
            <a:ext cx="4038600" cy="4824537"/>
          </a:xfrm>
        </p:spPr>
        <p:txBody>
          <a:bodyPr>
            <a:normAutofit/>
          </a:bodyPr>
          <a:lstStyle/>
          <a:p>
            <a:pPr marL="0" indent="0">
              <a:lnSpc>
                <a:spcPct val="90000"/>
              </a:lnSpc>
              <a:buNone/>
            </a:pPr>
            <a:r>
              <a:rPr lang="en-US" sz="1600" b="1" dirty="0"/>
              <a:t>Hypothalamus</a:t>
            </a:r>
            <a:r>
              <a:rPr lang="en-US" sz="1600" dirty="0"/>
              <a:t> - The hypothalamus links our endocrine and nervous systems together. The hypothalamus drives the endocrine system.</a:t>
            </a:r>
          </a:p>
          <a:p>
            <a:pPr>
              <a:lnSpc>
                <a:spcPct val="90000"/>
              </a:lnSpc>
            </a:pPr>
            <a:r>
              <a:rPr lang="en-US" sz="1600" b="1" dirty="0"/>
              <a:t>Pituitary gland</a:t>
            </a:r>
            <a:r>
              <a:rPr lang="en-US" sz="1600" dirty="0"/>
              <a:t> - The pituitary gland receives signals from the hypothalamus. This gland has two lobes, the posterior and anterior lobes. The posterior lobe secretes hormones that are made by the hypothalamus. The anterior lobe produces its own hormones, several of which act on other endocrine glands.</a:t>
            </a:r>
          </a:p>
          <a:p>
            <a:pPr>
              <a:lnSpc>
                <a:spcPct val="90000"/>
              </a:lnSpc>
            </a:pPr>
            <a:r>
              <a:rPr lang="en-US" sz="1600" b="1" dirty="0"/>
              <a:t>Thyroid gland</a:t>
            </a:r>
            <a:r>
              <a:rPr lang="en-US" sz="1600" dirty="0"/>
              <a:t> - The thyroid gland is critical to the healthy development and maturation of vertebrates and regulates metabolism.</a:t>
            </a:r>
          </a:p>
          <a:p>
            <a:pPr>
              <a:lnSpc>
                <a:spcPct val="90000"/>
              </a:lnSpc>
            </a:pPr>
            <a:endParaRPr lang="en-GB" sz="1500" dirty="0"/>
          </a:p>
        </p:txBody>
      </p:sp>
      <p:pic>
        <p:nvPicPr>
          <p:cNvPr id="7" name="Picture 6">
            <a:extLst>
              <a:ext uri="{FF2B5EF4-FFF2-40B4-BE49-F238E27FC236}">
                <a16:creationId xmlns:a16="http://schemas.microsoft.com/office/drawing/2014/main" id="{E28DFED4-135F-4DB7-B1EE-01E5496E2CC5}"/>
              </a:ext>
            </a:extLst>
          </p:cNvPr>
          <p:cNvPicPr>
            <a:picLocks noChangeAspect="1"/>
          </p:cNvPicPr>
          <p:nvPr/>
        </p:nvPicPr>
        <p:blipFill>
          <a:blip r:embed="rId2"/>
          <a:stretch>
            <a:fillRect/>
          </a:stretch>
        </p:blipFill>
        <p:spPr>
          <a:xfrm>
            <a:off x="5191555" y="836712"/>
            <a:ext cx="3516870" cy="4752529"/>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5</a:t>
            </a:fld>
            <a:endParaRPr lang="en-GB"/>
          </a:p>
        </p:txBody>
      </p:sp>
    </p:spTree>
    <p:extLst>
      <p:ext uri="{BB962C8B-B14F-4D97-AF65-F5344CB8AC3E}">
        <p14:creationId xmlns:p14="http://schemas.microsoft.com/office/powerpoint/2010/main" val="3460247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chor="ctr">
            <a:normAutofit fontScale="90000"/>
          </a:bodyPr>
          <a:lstStyle/>
          <a:p>
            <a:r>
              <a:rPr lang="en-GB" dirty="0"/>
              <a:t>Location of Endocrine system</a:t>
            </a:r>
          </a:p>
        </p:txBody>
      </p:sp>
      <p:sp>
        <p:nvSpPr>
          <p:cNvPr id="3" name="Content Placeholder 2"/>
          <p:cNvSpPr>
            <a:spLocks noGrp="1"/>
          </p:cNvSpPr>
          <p:nvPr>
            <p:ph sz="half" idx="1"/>
          </p:nvPr>
        </p:nvSpPr>
        <p:spPr>
          <a:xfrm>
            <a:off x="457200" y="908720"/>
            <a:ext cx="4038600" cy="4680521"/>
          </a:xfrm>
        </p:spPr>
        <p:txBody>
          <a:bodyPr>
            <a:normAutofit lnSpcReduction="10000"/>
          </a:bodyPr>
          <a:lstStyle/>
          <a:p>
            <a:pPr>
              <a:lnSpc>
                <a:spcPct val="90000"/>
              </a:lnSpc>
            </a:pPr>
            <a:r>
              <a:rPr lang="en-US" sz="1600" b="1" dirty="0"/>
              <a:t>Adrenal glands</a:t>
            </a:r>
            <a:r>
              <a:rPr lang="en-US" sz="1600" dirty="0"/>
              <a:t> - The adrenal gland is made up of two glands: the cortex and medulla. These glands produce hormones in response to stress and regulate blood pressure, glucose metabolism, and the body's salt and water balance.</a:t>
            </a:r>
          </a:p>
          <a:p>
            <a:pPr>
              <a:lnSpc>
                <a:spcPct val="90000"/>
              </a:lnSpc>
            </a:pPr>
            <a:r>
              <a:rPr lang="en-US" sz="1600" b="1" dirty="0"/>
              <a:t>Pancreas</a:t>
            </a:r>
            <a:r>
              <a:rPr lang="en-US" sz="1600" dirty="0"/>
              <a:t> - The pancreas is responsible for producing glucagon and insulin. Both hormones help regulate the concentration of glucose (sugar) in the blood.</a:t>
            </a:r>
          </a:p>
          <a:p>
            <a:pPr>
              <a:lnSpc>
                <a:spcPct val="90000"/>
              </a:lnSpc>
            </a:pPr>
            <a:r>
              <a:rPr lang="en-US" sz="1600" b="1" dirty="0"/>
              <a:t>Gonads</a:t>
            </a:r>
            <a:r>
              <a:rPr lang="en-US" sz="1600" dirty="0"/>
              <a:t> - The male reproductive gonads, or testes, and female reproductive gonads, or ovaries, produce steroids that affect growth and development and also regulate reproductive cycles and behaviors. The major categories of gonadal steroids are androgens, estrogens, and progestins, all of which are found in both males and females but at different levels.</a:t>
            </a:r>
          </a:p>
          <a:p>
            <a:pPr>
              <a:lnSpc>
                <a:spcPct val="90000"/>
              </a:lnSpc>
            </a:pPr>
            <a:endParaRPr lang="en-GB" sz="1300" dirty="0"/>
          </a:p>
        </p:txBody>
      </p:sp>
      <p:pic>
        <p:nvPicPr>
          <p:cNvPr id="7" name="Picture 6">
            <a:extLst>
              <a:ext uri="{FF2B5EF4-FFF2-40B4-BE49-F238E27FC236}">
                <a16:creationId xmlns:a16="http://schemas.microsoft.com/office/drawing/2014/main" id="{9BDE312E-4440-4836-AEE4-A517E15C8F37}"/>
              </a:ext>
            </a:extLst>
          </p:cNvPr>
          <p:cNvPicPr>
            <a:picLocks noChangeAspect="1"/>
          </p:cNvPicPr>
          <p:nvPr/>
        </p:nvPicPr>
        <p:blipFill>
          <a:blip r:embed="rId2"/>
          <a:stretch>
            <a:fillRect/>
          </a:stretch>
        </p:blipFill>
        <p:spPr>
          <a:xfrm>
            <a:off x="5191555" y="822722"/>
            <a:ext cx="3527223" cy="4766519"/>
          </a:xfrm>
          <a:prstGeom prst="rect">
            <a:avLst/>
          </a:prstGeom>
          <a:noFill/>
        </p:spPr>
      </p:pic>
      <p:sp>
        <p:nvSpPr>
          <p:cNvPr id="6" name="Slide Number Placeholder 5" hidden="1"/>
          <p:cNvSpPr>
            <a:spLocks noGrp="1"/>
          </p:cNvSpPr>
          <p:nvPr>
            <p:ph type="sldNum" sz="quarter" idx="12"/>
          </p:nvPr>
        </p:nvSpPr>
        <p:spPr/>
        <p:txBody>
          <a:bodyPr/>
          <a:lstStyle/>
          <a:p>
            <a:pPr>
              <a:spcAft>
                <a:spcPts val="600"/>
              </a:spcAft>
            </a:pPr>
            <a:fld id="{F68DE582-440D-41C7-9541-D8204DCB74FB}" type="slidenum">
              <a:rPr lang="en-GB" smtClean="0"/>
              <a:pPr>
                <a:spcAft>
                  <a:spcPts val="600"/>
                </a:spcAft>
              </a:pPr>
              <a:t>6</a:t>
            </a:fld>
            <a:endParaRPr lang="en-GB"/>
          </a:p>
        </p:txBody>
      </p:sp>
    </p:spTree>
    <p:extLst>
      <p:ext uri="{BB962C8B-B14F-4D97-AF65-F5344CB8AC3E}">
        <p14:creationId xmlns:p14="http://schemas.microsoft.com/office/powerpoint/2010/main" val="2297233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a:xfrm>
            <a:off x="457200" y="1052736"/>
            <a:ext cx="8229600" cy="4464497"/>
          </a:xfrm>
        </p:spPr>
        <p:txBody>
          <a:bodyPr>
            <a:normAutofit fontScale="92500" lnSpcReduction="10000"/>
          </a:bodyPr>
          <a:lstStyle/>
          <a:p>
            <a:endParaRPr lang="en-GB" dirty="0"/>
          </a:p>
          <a:p>
            <a:r>
              <a:rPr lang="en-US" dirty="0"/>
              <a:t>Hormones act as chemical messengers that are released into the blood stream to act on an organ in another part of the body. </a:t>
            </a:r>
          </a:p>
          <a:p>
            <a:r>
              <a:rPr lang="en-US" dirty="0"/>
              <a:t>Although hormones reach all parts of the body, only target cells with compatible receptors are equipped to respond. </a:t>
            </a:r>
          </a:p>
          <a:p>
            <a:r>
              <a:rPr lang="en-US" dirty="0"/>
              <a:t>Over 50 hormones have been identified in humans and other vertebrates.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7</a:t>
            </a:fld>
            <a:endParaRPr lang="en-GB"/>
          </a:p>
        </p:txBody>
      </p:sp>
    </p:spTree>
    <p:extLst>
      <p:ext uri="{BB962C8B-B14F-4D97-AF65-F5344CB8AC3E}">
        <p14:creationId xmlns:p14="http://schemas.microsoft.com/office/powerpoint/2010/main" val="2814294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20AA-387C-43D1-BB14-6CB25166A419}"/>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54EE7FE7-1ACC-475D-B802-0B72F8D4C0A5}"/>
              </a:ext>
            </a:extLst>
          </p:cNvPr>
          <p:cNvSpPr>
            <a:spLocks noGrp="1"/>
          </p:cNvSpPr>
          <p:nvPr>
            <p:ph idx="1"/>
          </p:nvPr>
        </p:nvSpPr>
        <p:spPr/>
        <p:txBody>
          <a:bodyPr/>
          <a:lstStyle/>
          <a:p>
            <a:r>
              <a:rPr lang="en-GB" dirty="0"/>
              <a:t>Video: </a:t>
            </a:r>
            <a:r>
              <a:rPr lang="en-US" dirty="0"/>
              <a:t>How do your hormones work? </a:t>
            </a:r>
            <a:endParaRPr lang="en-GB" dirty="0"/>
          </a:p>
          <a:p>
            <a:endParaRPr lang="en-GB" dirty="0"/>
          </a:p>
          <a:p>
            <a:r>
              <a:rPr lang="en-GB" dirty="0">
                <a:hlinkClick r:id="rId2"/>
              </a:rPr>
              <a:t>https://www.youtube.com/watch?v=-SPRPkLoKp8</a:t>
            </a:r>
            <a:r>
              <a:rPr lang="en-GB" dirty="0"/>
              <a:t> </a:t>
            </a:r>
          </a:p>
        </p:txBody>
      </p:sp>
    </p:spTree>
    <p:extLst>
      <p:ext uri="{BB962C8B-B14F-4D97-AF65-F5344CB8AC3E}">
        <p14:creationId xmlns:p14="http://schemas.microsoft.com/office/powerpoint/2010/main" val="1797528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3" cy="6552728"/>
          </a:xfrm>
          <a:prstGeom prst="rect">
            <a:avLst/>
          </a:prstGeom>
        </p:spPr>
      </p:pic>
    </p:spTree>
    <p:extLst>
      <p:ext uri="{BB962C8B-B14F-4D97-AF65-F5344CB8AC3E}">
        <p14:creationId xmlns:p14="http://schemas.microsoft.com/office/powerpoint/2010/main" val="324959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functioning</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Hormones control or regulate many biological processes and are often produced in exceptionally low amounts within the body. Examples of such processes include:</a:t>
            </a:r>
          </a:p>
          <a:p>
            <a:pPr marL="0" indent="0">
              <a:buNone/>
            </a:pPr>
            <a:endParaRPr lang="en-US" dirty="0"/>
          </a:p>
          <a:p>
            <a:r>
              <a:rPr lang="en-US" dirty="0"/>
              <a:t>blood sugar control (insulin);</a:t>
            </a:r>
          </a:p>
          <a:p>
            <a:r>
              <a:rPr lang="en-US" dirty="0"/>
              <a:t>differentiation, growth, and function of reproductive organs (testosterone (T) and estradiol); and</a:t>
            </a:r>
          </a:p>
          <a:p>
            <a:r>
              <a:rPr lang="en-US" dirty="0"/>
              <a:t>body growth and energy production (growth hormone and thyroid hormone).</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10</a:t>
            </a:fld>
            <a:endParaRPr lang="en-GB"/>
          </a:p>
        </p:txBody>
      </p:sp>
    </p:spTree>
    <p:extLst>
      <p:ext uri="{BB962C8B-B14F-4D97-AF65-F5344CB8AC3E}">
        <p14:creationId xmlns:p14="http://schemas.microsoft.com/office/powerpoint/2010/main" val="4088139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hormones</a:t>
            </a:r>
            <a:endParaRPr lang="en-GB" dirty="0"/>
          </a:p>
        </p:txBody>
      </p:sp>
      <p:sp>
        <p:nvSpPr>
          <p:cNvPr id="3" name="Content Placeholder 2"/>
          <p:cNvSpPr>
            <a:spLocks noGrp="1"/>
          </p:cNvSpPr>
          <p:nvPr>
            <p:ph idx="1"/>
          </p:nvPr>
        </p:nvSpPr>
        <p:spPr/>
        <p:txBody>
          <a:bodyPr>
            <a:normAutofit fontScale="85000" lnSpcReduction="20000"/>
          </a:bodyPr>
          <a:lstStyle/>
          <a:p>
            <a:r>
              <a:rPr lang="en-US" dirty="0"/>
              <a:t>Much like a lock and key, many hormones act by binding to receptors that are produced within cells. </a:t>
            </a:r>
          </a:p>
          <a:p>
            <a:r>
              <a:rPr lang="en-US" dirty="0"/>
              <a:t>When a hormone binds to a receptor, the receptor carries out the hormone's instructions, either by altering the cell's existing proteins or turning on genes that will build a new protein. </a:t>
            </a:r>
          </a:p>
          <a:p>
            <a:r>
              <a:rPr lang="en-US" dirty="0"/>
              <a:t>The hormone-receptor complex switches on or switches off specific biological processes in cells, tissues, and organs.</a:t>
            </a:r>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11</a:t>
            </a:fld>
            <a:endParaRPr lang="en-GB"/>
          </a:p>
        </p:txBody>
      </p:sp>
    </p:spTree>
    <p:extLst>
      <p:ext uri="{BB962C8B-B14F-4D97-AF65-F5344CB8AC3E}">
        <p14:creationId xmlns:p14="http://schemas.microsoft.com/office/powerpoint/2010/main" val="965840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92500"/>
          </a:bodyPr>
          <a:lstStyle/>
          <a:p>
            <a:r>
              <a:rPr lang="en-US" dirty="0"/>
              <a:t>Estrogens are the group of hormones responsible for female sexual development. </a:t>
            </a:r>
          </a:p>
          <a:p>
            <a:r>
              <a:rPr lang="en-US" dirty="0"/>
              <a:t>They are produced primarily by the ovaries and in small amounts by the adrenal glands.</a:t>
            </a:r>
          </a:p>
          <a:p>
            <a:r>
              <a:rPr lang="en-US" dirty="0"/>
              <a:t>Androgens are responsible for male sex characteristics. Testosterone, the sex hormone produced by the testicles, is an androgen.</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a:p>
        </p:txBody>
      </p:sp>
    </p:spTree>
    <p:extLst>
      <p:ext uri="{BB962C8B-B14F-4D97-AF65-F5344CB8AC3E}">
        <p14:creationId xmlns:p14="http://schemas.microsoft.com/office/powerpoint/2010/main" val="86216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a:bodyPr>
          <a:lstStyle/>
          <a:p>
            <a:r>
              <a:rPr lang="en-US" dirty="0"/>
              <a:t>The thyroid gland secretes two main hormones, thyroxine and triiodothyronine, into the bloodstream. </a:t>
            </a:r>
          </a:p>
          <a:p>
            <a:r>
              <a:rPr lang="en-US" dirty="0"/>
              <a:t>These thyroid hormones stimulate all the cells in the body and control biological processes such as growth, reproduction, development, and metabolism.</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13</a:t>
            </a:fld>
            <a:endParaRPr lang="en-GB"/>
          </a:p>
        </p:txBody>
      </p:sp>
    </p:spTree>
    <p:extLst>
      <p:ext uri="{BB962C8B-B14F-4D97-AF65-F5344CB8AC3E}">
        <p14:creationId xmlns:p14="http://schemas.microsoft.com/office/powerpoint/2010/main" val="3432386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Autofit/>
          </a:bodyPr>
          <a:lstStyle/>
          <a:p>
            <a:r>
              <a:rPr lang="en-US" sz="2300" dirty="0"/>
              <a:t>The endocrine system, made up of all the body's different hormones, regulates all biological processes in the body </a:t>
            </a:r>
          </a:p>
          <a:p>
            <a:r>
              <a:rPr lang="en-US" sz="2300" dirty="0"/>
              <a:t>That is, from conception through adulthood and into old age, </a:t>
            </a:r>
          </a:p>
          <a:p>
            <a:r>
              <a:rPr lang="en-US" sz="2300" dirty="0"/>
              <a:t>This includes the development of the brain and nervous system, the growth and function of the reproductive system, as well as the metabolism and blood sugar levels. </a:t>
            </a:r>
          </a:p>
          <a:p>
            <a:r>
              <a:rPr lang="en-US" sz="2300" dirty="0"/>
              <a:t>The female ovaries, male testes, and pituitary, thyroid, and adrenal glands are major constituents of the endocrine system.</a:t>
            </a:r>
            <a:endParaRPr lang="en-GB" sz="2300"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14</a:t>
            </a:fld>
            <a:endParaRPr lang="en-GB"/>
          </a:p>
        </p:txBody>
      </p:sp>
    </p:spTree>
    <p:extLst>
      <p:ext uri="{BB962C8B-B14F-4D97-AF65-F5344CB8AC3E}">
        <p14:creationId xmlns:p14="http://schemas.microsoft.com/office/powerpoint/2010/main" val="104434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Insulin</a:t>
            </a:r>
          </a:p>
        </p:txBody>
      </p:sp>
      <p:sp>
        <p:nvSpPr>
          <p:cNvPr id="3" name="Content Placeholder 2"/>
          <p:cNvSpPr>
            <a:spLocks noGrp="1"/>
          </p:cNvSpPr>
          <p:nvPr>
            <p:ph idx="1"/>
          </p:nvPr>
        </p:nvSpPr>
        <p:spPr/>
        <p:txBody>
          <a:bodyPr>
            <a:normAutofit fontScale="92500" lnSpcReduction="20000"/>
          </a:bodyPr>
          <a:lstStyle/>
          <a:p>
            <a:r>
              <a:rPr lang="en-GB" dirty="0"/>
              <a:t>Insulin is a hormone produced in the pancreas</a:t>
            </a:r>
          </a:p>
          <a:p>
            <a:pPr marL="285750" lvl="0" indent="-285750" fontAlgn="base">
              <a:lnSpc>
                <a:spcPct val="95000"/>
              </a:lnSpc>
              <a:spcBef>
                <a:spcPct val="40000"/>
              </a:spcBef>
              <a:spcAft>
                <a:spcPct val="0"/>
              </a:spcAft>
              <a:buNone/>
            </a:pPr>
            <a:r>
              <a:rPr lang="en-US" sz="2800" kern="0" dirty="0">
                <a:solidFill>
                  <a:srgbClr val="000000"/>
                </a:solidFill>
                <a:latin typeface="Tahoma" pitchFamily="34" charset="0"/>
              </a:rPr>
              <a:t>Insulin is a hormone that is </a:t>
            </a:r>
            <a:r>
              <a:rPr lang="en-US" sz="2800" u="sng" kern="0" dirty="0">
                <a:solidFill>
                  <a:srgbClr val="000000"/>
                </a:solidFill>
                <a:latin typeface="Tahoma" pitchFamily="34" charset="0"/>
              </a:rPr>
              <a:t>necessary</a:t>
            </a:r>
            <a:r>
              <a:rPr lang="en-US" sz="2800" kern="0" dirty="0">
                <a:solidFill>
                  <a:srgbClr val="000000"/>
                </a:solidFill>
                <a:latin typeface="Tahoma" pitchFamily="34" charset="0"/>
              </a:rPr>
              <a:t>:</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Converts glycogen (storage form of energy) to glucose from blood into cells for energy</a:t>
            </a:r>
          </a:p>
          <a:p>
            <a:pPr marL="285750" lvl="0" indent="-285750" fontAlgn="base">
              <a:lnSpc>
                <a:spcPct val="95000"/>
              </a:lnSpc>
              <a:spcBef>
                <a:spcPts val="2400"/>
              </a:spcBef>
              <a:spcAft>
                <a:spcPct val="0"/>
              </a:spcAft>
              <a:buSzPct val="50000"/>
              <a:buNone/>
            </a:pPr>
            <a:r>
              <a:rPr lang="en-US" sz="2800" kern="0" dirty="0">
                <a:solidFill>
                  <a:srgbClr val="000000"/>
                </a:solidFill>
                <a:latin typeface="Tahoma" pitchFamily="34" charset="0"/>
              </a:rPr>
              <a:t>People with type 1 diabetes do not produce insulin</a:t>
            </a:r>
          </a:p>
          <a:p>
            <a:pPr marL="285750" lvl="0" indent="-285750" fontAlgn="base">
              <a:lnSpc>
                <a:spcPct val="95000"/>
              </a:lnSpc>
              <a:spcBef>
                <a:spcPts val="2400"/>
              </a:spcBef>
              <a:spcAft>
                <a:spcPct val="0"/>
              </a:spcAft>
              <a:buSzPct val="50000"/>
              <a:buNone/>
            </a:pPr>
            <a:r>
              <a:rPr lang="en-US" sz="2800" kern="0" dirty="0">
                <a:solidFill>
                  <a:srgbClr val="000000"/>
                </a:solidFill>
                <a:latin typeface="Tahoma" pitchFamily="34" charset="0"/>
              </a:rPr>
              <a:t>Without enough insulin, high blood glucose results:</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Energy levels are low</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Dehydration</a:t>
            </a:r>
          </a:p>
          <a:p>
            <a:pPr marL="800100" lvl="1" indent="-342900" fontAlgn="base">
              <a:lnSpc>
                <a:spcPct val="95000"/>
              </a:lnSpc>
              <a:spcBef>
                <a:spcPct val="10000"/>
              </a:spcBef>
              <a:spcAft>
                <a:spcPct val="0"/>
              </a:spcAft>
              <a:buSzPct val="80000"/>
              <a:buFontTx/>
              <a:buChar char="•"/>
            </a:pPr>
            <a:r>
              <a:rPr lang="en-US" sz="2400" i="1" kern="0" dirty="0">
                <a:solidFill>
                  <a:srgbClr val="000000"/>
                </a:solidFill>
                <a:latin typeface="Tahoma" pitchFamily="34" charset="0"/>
              </a:rPr>
              <a:t>Complications</a:t>
            </a:r>
            <a:r>
              <a:rPr lang="en-US" sz="2400" kern="0" dirty="0">
                <a:solidFill>
                  <a:srgbClr val="000000"/>
                </a:solidFill>
                <a:latin typeface="Tahoma" pitchFamily="34" charset="0"/>
              </a:rPr>
              <a:t> </a:t>
            </a:r>
            <a:endParaRPr lang="en-US" kern="0" dirty="0">
              <a:solidFill>
                <a:srgbClr val="000000"/>
              </a:solidFill>
              <a:latin typeface="Tahoma" pitchFamily="34" charset="0"/>
            </a:endParaRPr>
          </a:p>
          <a:p>
            <a:endParaRPr lang="en-GB" dirty="0"/>
          </a:p>
        </p:txBody>
      </p:sp>
    </p:spTree>
    <p:extLst>
      <p:ext uri="{BB962C8B-B14F-4D97-AF65-F5344CB8AC3E}">
        <p14:creationId xmlns:p14="http://schemas.microsoft.com/office/powerpoint/2010/main" val="3330591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title"/>
          </p:nvPr>
        </p:nvSpPr>
        <p:spPr/>
        <p:txBody>
          <a:bodyPr>
            <a:normAutofit fontScale="90000"/>
          </a:bodyPr>
          <a:lstStyle/>
          <a:p>
            <a:pPr eaLnBrk="1" hangingPunct="1"/>
            <a:r>
              <a:rPr lang="en-US" dirty="0"/>
              <a:t>Where to Give Insulin:  On Target!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412776"/>
            <a:ext cx="3603048" cy="2517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39552" y="4005064"/>
            <a:ext cx="3960440" cy="1508105"/>
          </a:xfrm>
          <a:prstGeom prst="rect">
            <a:avLst/>
          </a:prstGeom>
          <a:noFill/>
        </p:spPr>
        <p:txBody>
          <a:bodyPr wrap="square">
            <a:spAutoFit/>
          </a:bodyPr>
          <a:lstStyle/>
          <a:p>
            <a:pPr marL="171450" indent="-171450">
              <a:buFont typeface="Arial" pitchFamily="34" charset="0"/>
              <a:buChar char="•"/>
              <a:defRPr/>
            </a:pPr>
            <a:r>
              <a:rPr lang="en-US" sz="2300" spc="-30" dirty="0">
                <a:solidFill>
                  <a:schemeClr val="tx1"/>
                </a:solidFill>
                <a:latin typeface="Tahoma" pitchFamily="34" charset="0"/>
                <a:ea typeface="Tahoma" pitchFamily="34" charset="0"/>
                <a:cs typeface="Tahoma" pitchFamily="34" charset="0"/>
              </a:rPr>
              <a:t>Inject into fat layer under skin</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Rotate sites</a:t>
            </a:r>
          </a:p>
          <a:p>
            <a:pPr marL="171450" indent="-171450">
              <a:buFont typeface="Arial" pitchFamily="34" charset="0"/>
              <a:buChar char="•"/>
              <a:defRPr/>
            </a:pPr>
            <a:r>
              <a:rPr lang="en-US" sz="2300" dirty="0">
                <a:solidFill>
                  <a:schemeClr val="tx1"/>
                </a:solidFill>
                <a:latin typeface="Tahoma" pitchFamily="34" charset="0"/>
                <a:ea typeface="Tahoma" pitchFamily="34" charset="0"/>
                <a:cs typeface="Tahoma" pitchFamily="34" charset="0"/>
              </a:rPr>
              <a:t>Student should choose site</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1412775"/>
            <a:ext cx="4011613" cy="2592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10"/>
          <p:cNvSpPr txBox="1">
            <a:spLocks noChangeArrowheads="1"/>
          </p:cNvSpPr>
          <p:nvPr/>
        </p:nvSpPr>
        <p:spPr bwMode="auto">
          <a:xfrm>
            <a:off x="4495873" y="4362241"/>
            <a:ext cx="419100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28600" indent="-171450" eaLnBrk="0" hangingPunct="0">
              <a:defRPr kumimoji="1" sz="1200">
                <a:solidFill>
                  <a:srgbClr val="FF0000"/>
                </a:solidFill>
                <a:latin typeface="Times New Roman" pitchFamily="18" charset="0"/>
                <a:cs typeface="Arial" pitchFamily="34" charset="0"/>
              </a:defRPr>
            </a:lvl1pPr>
            <a:lvl2pPr marL="742950" indent="-285750" eaLnBrk="0" hangingPunct="0">
              <a:defRPr kumimoji="1" sz="1200">
                <a:solidFill>
                  <a:srgbClr val="FF0000"/>
                </a:solidFill>
                <a:latin typeface="Times New Roman" pitchFamily="18" charset="0"/>
                <a:cs typeface="Arial" pitchFamily="34" charset="0"/>
              </a:defRPr>
            </a:lvl2pPr>
            <a:lvl3pPr marL="1143000" indent="-228600" eaLnBrk="0" hangingPunct="0">
              <a:defRPr kumimoji="1" sz="1200">
                <a:solidFill>
                  <a:srgbClr val="FF0000"/>
                </a:solidFill>
                <a:latin typeface="Times New Roman" pitchFamily="18" charset="0"/>
                <a:cs typeface="Arial" pitchFamily="34" charset="0"/>
              </a:defRPr>
            </a:lvl3pPr>
            <a:lvl4pPr marL="1600200" indent="-228600" eaLnBrk="0" hangingPunct="0">
              <a:defRPr kumimoji="1" sz="1200">
                <a:solidFill>
                  <a:srgbClr val="FF0000"/>
                </a:solidFill>
                <a:latin typeface="Times New Roman" pitchFamily="18" charset="0"/>
                <a:cs typeface="Arial" pitchFamily="34" charset="0"/>
              </a:defRPr>
            </a:lvl4pPr>
            <a:lvl5pPr marL="2057400" indent="-228600" eaLnBrk="0" hangingPunct="0">
              <a:defRPr kumimoji="1" sz="1200">
                <a:solidFill>
                  <a:srgbClr val="FF0000"/>
                </a:solidFill>
                <a:latin typeface="Times New Roman" pitchFamily="18" charset="0"/>
                <a:cs typeface="Arial" pitchFamily="34" charset="0"/>
              </a:defRPr>
            </a:lvl5pPr>
            <a:lvl6pPr marL="25146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6pPr>
            <a:lvl7pPr marL="29718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7pPr>
            <a:lvl8pPr marL="34290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8pPr>
            <a:lvl9pPr marL="3886200" indent="-228600" eaLnBrk="0" fontAlgn="base" hangingPunct="0">
              <a:spcBef>
                <a:spcPct val="0"/>
              </a:spcBef>
              <a:spcAft>
                <a:spcPct val="0"/>
              </a:spcAft>
              <a:defRPr kumimoji="1" sz="1200">
                <a:solidFill>
                  <a:srgbClr val="FF0000"/>
                </a:solidFill>
                <a:latin typeface="Times New Roman" pitchFamily="18" charset="0"/>
                <a:cs typeface="Arial" pitchFamily="34" charset="0"/>
              </a:defRPr>
            </a:lvl9pPr>
          </a:lstStyle>
          <a:p>
            <a:pPr marL="228600" marR="0" lvl="0" indent="-171450" defTabSz="914400" eaLnBrk="1" fontAlgn="auto" latinLnBrk="0" hangingPunct="1">
              <a:lnSpc>
                <a:spcPct val="95000"/>
              </a:lnSpc>
              <a:spcBef>
                <a:spcPts val="0"/>
              </a:spcBef>
              <a:spcAft>
                <a:spcPts val="0"/>
              </a:spcAft>
              <a:buClrTx/>
              <a:buSzTx/>
              <a:buFont typeface="Arial" pitchFamily="34" charset="0"/>
              <a:buChar char="•"/>
              <a:tabLst/>
              <a:defRPr/>
            </a:pPr>
            <a:r>
              <a:rPr kumimoji="1" lang="en-US" sz="2300" b="0" i="0" u="none" strike="noStrike" kern="0" cap="none" spc="0" normalizeH="0" baseline="0" noProof="0" dirty="0">
                <a:ln>
                  <a:noFill/>
                </a:ln>
                <a:solidFill>
                  <a:srgbClr val="000000"/>
                </a:solidFill>
                <a:effectLst/>
                <a:uLnTx/>
                <a:uFillTx/>
                <a:latin typeface="Tahoma" pitchFamily="34" charset="0"/>
                <a:cs typeface="Arial" pitchFamily="34" charset="0"/>
              </a:rPr>
              <a:t>Common sites: abdomen, thigh buttocks, upper arms</a:t>
            </a:r>
          </a:p>
        </p:txBody>
      </p:sp>
    </p:spTree>
    <p:extLst>
      <p:ext uri="{BB962C8B-B14F-4D97-AF65-F5344CB8AC3E}">
        <p14:creationId xmlns:p14="http://schemas.microsoft.com/office/powerpoint/2010/main" val="3543104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US"/>
              <a:t>Physiological effects of thyroid hormone</a:t>
            </a:r>
          </a:p>
        </p:txBody>
      </p:sp>
      <p:sp>
        <p:nvSpPr>
          <p:cNvPr id="29699" name="Rectangle 3"/>
          <p:cNvSpPr>
            <a:spLocks noGrp="1" noChangeArrowheads="1"/>
          </p:cNvSpPr>
          <p:nvPr>
            <p:ph type="body" idx="1"/>
          </p:nvPr>
        </p:nvSpPr>
        <p:spPr>
          <a:xfrm>
            <a:off x="683568" y="1340768"/>
            <a:ext cx="7772400" cy="4876800"/>
          </a:xfrm>
        </p:spPr>
        <p:txBody>
          <a:bodyPr>
            <a:normAutofit lnSpcReduction="10000"/>
          </a:bodyPr>
          <a:lstStyle/>
          <a:p>
            <a:r>
              <a:rPr lang="en-US" dirty="0"/>
              <a:t>Increases oxygen consumption and heat production</a:t>
            </a:r>
          </a:p>
          <a:p>
            <a:r>
              <a:rPr lang="en-US" dirty="0"/>
              <a:t>Positive </a:t>
            </a:r>
            <a:r>
              <a:rPr lang="en-US" dirty="0" err="1"/>
              <a:t>chronotropic</a:t>
            </a:r>
            <a:r>
              <a:rPr lang="en-US" dirty="0"/>
              <a:t> and inotropic effects on heart</a:t>
            </a:r>
          </a:p>
          <a:p>
            <a:r>
              <a:rPr lang="en-US" dirty="0"/>
              <a:t>Increase sensitivity to adrenergic effectors</a:t>
            </a:r>
          </a:p>
          <a:p>
            <a:pPr lvl="1"/>
            <a:r>
              <a:rPr lang="en-US" dirty="0"/>
              <a:t>Up-regulates </a:t>
            </a:r>
            <a:r>
              <a:rPr lang="en-US" dirty="0">
                <a:sym typeface="Symbol" pitchFamily="18" charset="2"/>
              </a:rPr>
              <a:t></a:t>
            </a:r>
            <a:r>
              <a:rPr lang="en-US" dirty="0"/>
              <a:t>-adrenergic receptors</a:t>
            </a:r>
          </a:p>
          <a:p>
            <a:r>
              <a:rPr lang="en-US" dirty="0"/>
              <a:t>Increase gut motility</a:t>
            </a:r>
          </a:p>
          <a:p>
            <a:r>
              <a:rPr lang="en-US" dirty="0"/>
              <a:t>Increase bone turnover</a:t>
            </a:r>
          </a:p>
        </p:txBody>
      </p:sp>
    </p:spTree>
    <p:extLst>
      <p:ext uri="{BB962C8B-B14F-4D97-AF65-F5344CB8AC3E}">
        <p14:creationId xmlns:p14="http://schemas.microsoft.com/office/powerpoint/2010/main" val="3641414567"/>
      </p:ext>
    </p:extLst>
  </p:cSld>
  <p:clrMapOvr>
    <a:masterClrMapping/>
  </p:clrMapOvr>
  <p:transition>
    <p:pull dir="u"/>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r>
              <a:rPr lang="en-US"/>
              <a:t>Physiological effects of thyroid hormone</a:t>
            </a:r>
          </a:p>
        </p:txBody>
      </p:sp>
      <p:sp>
        <p:nvSpPr>
          <p:cNvPr id="30723" name="Rectangle 3"/>
          <p:cNvSpPr>
            <a:spLocks noGrp="1" noChangeArrowheads="1"/>
          </p:cNvSpPr>
          <p:nvPr>
            <p:ph type="body" idx="1"/>
          </p:nvPr>
        </p:nvSpPr>
        <p:spPr/>
        <p:txBody>
          <a:bodyPr/>
          <a:lstStyle/>
          <a:p>
            <a:r>
              <a:rPr lang="en-US" dirty="0"/>
              <a:t>Increases reflex response</a:t>
            </a:r>
          </a:p>
          <a:p>
            <a:r>
              <a:rPr lang="en-US" dirty="0"/>
              <a:t>Increase hepatic </a:t>
            </a:r>
            <a:r>
              <a:rPr lang="en-US" dirty="0" err="1"/>
              <a:t>glycogenolysis</a:t>
            </a:r>
            <a:r>
              <a:rPr lang="en-US" dirty="0"/>
              <a:t> and gluconeogenesis</a:t>
            </a:r>
          </a:p>
          <a:p>
            <a:r>
              <a:rPr lang="en-US" dirty="0"/>
              <a:t>Stimulates lipolysis</a:t>
            </a:r>
          </a:p>
          <a:p>
            <a:r>
              <a:rPr lang="en-US" dirty="0"/>
              <a:t>Developmental effects</a:t>
            </a:r>
          </a:p>
          <a:p>
            <a:pPr lvl="1"/>
            <a:r>
              <a:rPr lang="en-US" dirty="0"/>
              <a:t>Growth</a:t>
            </a:r>
          </a:p>
          <a:p>
            <a:pPr lvl="1"/>
            <a:r>
              <a:rPr lang="en-US" dirty="0"/>
              <a:t>Brain development</a:t>
            </a:r>
          </a:p>
        </p:txBody>
      </p:sp>
    </p:spTree>
    <p:extLst>
      <p:ext uri="{BB962C8B-B14F-4D97-AF65-F5344CB8AC3E}">
        <p14:creationId xmlns:p14="http://schemas.microsoft.com/office/powerpoint/2010/main" val="668143480"/>
      </p:ext>
    </p:extLst>
  </p:cSld>
  <p:clrMapOvr>
    <a:masterClrMapping/>
  </p:clrMapOvr>
  <p:transition>
    <p:pull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66DE-43F4-4D65-8F40-FEEA5A1F1F41}"/>
              </a:ext>
            </a:extLst>
          </p:cNvPr>
          <p:cNvSpPr>
            <a:spLocks noGrp="1"/>
          </p:cNvSpPr>
          <p:nvPr>
            <p:ph type="title"/>
          </p:nvPr>
        </p:nvSpPr>
        <p:spPr>
          <a:xfrm>
            <a:off x="457200" y="274638"/>
            <a:ext cx="8229600" cy="778098"/>
          </a:xfrm>
        </p:spPr>
        <p:txBody>
          <a:bodyPr anchor="ctr">
            <a:normAutofit/>
          </a:bodyPr>
          <a:lstStyle/>
          <a:p>
            <a:r>
              <a:rPr lang="en-GB" dirty="0"/>
              <a:t>Example how system works</a:t>
            </a:r>
          </a:p>
        </p:txBody>
      </p:sp>
      <p:sp>
        <p:nvSpPr>
          <p:cNvPr id="4" name="Content Placeholder 3">
            <a:extLst>
              <a:ext uri="{FF2B5EF4-FFF2-40B4-BE49-F238E27FC236}">
                <a16:creationId xmlns:a16="http://schemas.microsoft.com/office/drawing/2014/main" id="{C9B55C23-5D96-413D-85B0-95FF80C37ED6}"/>
              </a:ext>
            </a:extLst>
          </p:cNvPr>
          <p:cNvSpPr>
            <a:spLocks noGrp="1"/>
          </p:cNvSpPr>
          <p:nvPr>
            <p:ph sz="half" idx="1"/>
          </p:nvPr>
        </p:nvSpPr>
        <p:spPr>
          <a:xfrm>
            <a:off x="191649" y="1124744"/>
            <a:ext cx="4038600" cy="3989040"/>
          </a:xfrm>
        </p:spPr>
        <p:txBody>
          <a:bodyPr>
            <a:normAutofit/>
          </a:bodyPr>
          <a:lstStyle/>
          <a:p>
            <a:pPr marL="0" indent="0">
              <a:buNone/>
            </a:pPr>
            <a:r>
              <a:rPr lang="en-GB" i="0" dirty="0">
                <a:effectLst/>
              </a:rPr>
              <a:t>Role and Mechanisms of Actions of Thyroid Hormone on the Skeletal Development</a:t>
            </a:r>
          </a:p>
          <a:p>
            <a:pPr marL="0" indent="0">
              <a:buNone/>
            </a:pPr>
            <a:endParaRPr lang="en-GB" b="1" i="0" dirty="0">
              <a:effectLst/>
            </a:endParaRPr>
          </a:p>
          <a:p>
            <a:endParaRPr lang="en-GB" dirty="0"/>
          </a:p>
        </p:txBody>
      </p:sp>
      <p:pic>
        <p:nvPicPr>
          <p:cNvPr id="3" name="Picture 2">
            <a:extLst>
              <a:ext uri="{FF2B5EF4-FFF2-40B4-BE49-F238E27FC236}">
                <a16:creationId xmlns:a16="http://schemas.microsoft.com/office/drawing/2014/main" id="{E9683EE3-5FF7-4DB3-ADC5-C108EA4A94CE}"/>
              </a:ext>
            </a:extLst>
          </p:cNvPr>
          <p:cNvPicPr>
            <a:picLocks noChangeAspect="1"/>
          </p:cNvPicPr>
          <p:nvPr/>
        </p:nvPicPr>
        <p:blipFill>
          <a:blip r:embed="rId2"/>
          <a:stretch>
            <a:fillRect/>
          </a:stretch>
        </p:blipFill>
        <p:spPr>
          <a:xfrm>
            <a:off x="4572000" y="908720"/>
            <a:ext cx="4038600" cy="4602394"/>
          </a:xfrm>
          <a:prstGeom prst="rect">
            <a:avLst/>
          </a:prstGeom>
          <a:noFill/>
        </p:spPr>
      </p:pic>
    </p:spTree>
    <p:extLst>
      <p:ext uri="{BB962C8B-B14F-4D97-AF65-F5344CB8AC3E}">
        <p14:creationId xmlns:p14="http://schemas.microsoft.com/office/powerpoint/2010/main" val="1749772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Endocrine system: dysfunction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97" y="0"/>
            <a:ext cx="9145016" cy="6813376"/>
          </a:xfrm>
        </p:spPr>
      </p:pic>
    </p:spTree>
    <p:extLst>
      <p:ext uri="{BB962C8B-B14F-4D97-AF65-F5344CB8AC3E}">
        <p14:creationId xmlns:p14="http://schemas.microsoft.com/office/powerpoint/2010/main" val="909359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9798-0EE4-4DC4-901E-0BA92636CEFE}"/>
              </a:ext>
            </a:extLst>
          </p:cNvPr>
          <p:cNvSpPr>
            <a:spLocks noGrp="1"/>
          </p:cNvSpPr>
          <p:nvPr>
            <p:ph type="title"/>
          </p:nvPr>
        </p:nvSpPr>
        <p:spPr>
          <a:xfrm>
            <a:off x="457200" y="274638"/>
            <a:ext cx="8229600" cy="706090"/>
          </a:xfrm>
        </p:spPr>
        <p:txBody>
          <a:bodyPr>
            <a:normAutofit fontScale="90000"/>
          </a:bodyPr>
          <a:lstStyle/>
          <a:p>
            <a:r>
              <a:rPr lang="en-GB" dirty="0"/>
              <a:t>How to care for Diabetic clients/patients</a:t>
            </a:r>
          </a:p>
        </p:txBody>
      </p:sp>
      <p:sp>
        <p:nvSpPr>
          <p:cNvPr id="3" name="Content Placeholder 2">
            <a:extLst>
              <a:ext uri="{FF2B5EF4-FFF2-40B4-BE49-F238E27FC236}">
                <a16:creationId xmlns:a16="http://schemas.microsoft.com/office/drawing/2014/main" id="{5E2412F7-92DC-4349-B524-62145A375C4D}"/>
              </a:ext>
            </a:extLst>
          </p:cNvPr>
          <p:cNvSpPr>
            <a:spLocks noGrp="1"/>
          </p:cNvSpPr>
          <p:nvPr>
            <p:ph idx="1"/>
          </p:nvPr>
        </p:nvSpPr>
        <p:spPr>
          <a:xfrm>
            <a:off x="457200" y="1268761"/>
            <a:ext cx="8229600" cy="3816424"/>
          </a:xfrm>
        </p:spPr>
        <p:txBody>
          <a:bodyPr>
            <a:normAutofit fontScale="55000" lnSpcReduction="20000"/>
          </a:bodyPr>
          <a:lstStyle/>
          <a:p>
            <a:pPr algn="l"/>
            <a:r>
              <a:rPr lang="en-GB" sz="2900" b="0" i="0" dirty="0">
                <a:effectLst/>
                <a:latin typeface="Arial" panose="020B0604020202020204" pitchFamily="34" charset="0"/>
                <a:cs typeface="Arial" panose="020B0604020202020204" pitchFamily="34" charset="0"/>
              </a:rPr>
              <a:t>Exercise can contribute to weight loss, increase insulin sensitivity and help to reduce high cholesterol and blood pressure.</a:t>
            </a:r>
          </a:p>
          <a:p>
            <a:pPr algn="l"/>
            <a:r>
              <a:rPr lang="en-GB" sz="2900" b="0" i="0" dirty="0">
                <a:effectLst/>
                <a:latin typeface="Arial" panose="020B0604020202020204" pitchFamily="34" charset="0"/>
                <a:cs typeface="Arial" panose="020B0604020202020204" pitchFamily="34" charset="0"/>
              </a:rPr>
              <a:t> Diet is also an important factor in preventing diabetes. Excessive consumption of saturated fats, simple carbohydrates (such as those found in white bread), sugar, and salt can all contribute to the development of diabetes.</a:t>
            </a:r>
          </a:p>
          <a:p>
            <a:pPr algn="l">
              <a:buFont typeface="Arial" panose="020B0604020202020204" pitchFamily="34" charset="0"/>
              <a:buChar char="•"/>
            </a:pPr>
            <a:r>
              <a:rPr lang="en-GB" sz="2900" b="0" i="0" dirty="0">
                <a:effectLst/>
                <a:latin typeface="Arial" panose="020B0604020202020204" pitchFamily="34" charset="0"/>
                <a:cs typeface="Arial" panose="020B0604020202020204" pitchFamily="34" charset="0"/>
              </a:rPr>
              <a:t>The following foods can provide the basis of a balanced diet to prevent and manage diabetes: Fruit and vegetables are naturally low in fat and calories and a good source of vitamins, minerals, and </a:t>
            </a:r>
            <a:r>
              <a:rPr lang="en-GB" sz="2900" b="0" i="0" dirty="0" err="1">
                <a:effectLst/>
                <a:latin typeface="Arial" panose="020B0604020202020204" pitchFamily="34" charset="0"/>
                <a:cs typeface="Arial" panose="020B0604020202020204" pitchFamily="34" charset="0"/>
              </a:rPr>
              <a:t>fiber</a:t>
            </a:r>
            <a:r>
              <a:rPr lang="en-GB" sz="2900" b="0" i="0" dirty="0">
                <a:effectLst/>
                <a:latin typeface="Arial" panose="020B0604020202020204" pitchFamily="34" charset="0"/>
                <a:cs typeface="Arial" panose="020B0604020202020204" pitchFamily="34" charset="0"/>
              </a:rPr>
              <a:t>.</a:t>
            </a:r>
          </a:p>
          <a:p>
            <a:pPr algn="l">
              <a:buFont typeface="Arial" panose="020B0604020202020204" pitchFamily="34" charset="0"/>
              <a:buChar char="•"/>
            </a:pPr>
            <a:r>
              <a:rPr lang="en-GB" sz="2900" b="0" i="0" dirty="0">
                <a:effectLst/>
                <a:latin typeface="Arial" panose="020B0604020202020204" pitchFamily="34" charset="0"/>
                <a:cs typeface="Arial" panose="020B0604020202020204" pitchFamily="34" charset="0"/>
              </a:rPr>
              <a:t>Wholegrains are a good source of </a:t>
            </a:r>
            <a:r>
              <a:rPr lang="en-GB" sz="2900" b="0" i="0" dirty="0" err="1">
                <a:effectLst/>
                <a:latin typeface="Arial" panose="020B0604020202020204" pitchFamily="34" charset="0"/>
                <a:cs typeface="Arial" panose="020B0604020202020204" pitchFamily="34" charset="0"/>
              </a:rPr>
              <a:t>fiber</a:t>
            </a:r>
            <a:r>
              <a:rPr lang="en-GB" sz="2900" b="0" i="0" dirty="0">
                <a:effectLst/>
                <a:latin typeface="Arial" panose="020B0604020202020204" pitchFamily="34" charset="0"/>
                <a:cs typeface="Arial" panose="020B0604020202020204" pitchFamily="34" charset="0"/>
              </a:rPr>
              <a:t> that aids digestion.</a:t>
            </a:r>
          </a:p>
          <a:p>
            <a:pPr algn="l">
              <a:buFont typeface="Arial" panose="020B0604020202020204" pitchFamily="34" charset="0"/>
              <a:buChar char="•"/>
            </a:pPr>
            <a:r>
              <a:rPr lang="en-GB" sz="2900" b="0" i="0" dirty="0">
                <a:effectLst/>
                <a:latin typeface="Arial" panose="020B0604020202020204" pitchFamily="34" charset="0"/>
                <a:cs typeface="Arial" panose="020B0604020202020204" pitchFamily="34" charset="0"/>
              </a:rPr>
              <a:t>Lean meats and fish are high in protein as are beans, pulses, soya, and tofu.</a:t>
            </a:r>
          </a:p>
          <a:p>
            <a:pPr algn="l"/>
            <a:r>
              <a:rPr lang="en-GB" sz="2900" i="0" dirty="0">
                <a:effectLst/>
                <a:latin typeface="Arial" panose="020B0604020202020204" pitchFamily="34" charset="0"/>
                <a:cs typeface="Arial" panose="020B0604020202020204" pitchFamily="34" charset="0"/>
              </a:rPr>
              <a:t>Reduce the number of soft drinks, soda, and juice drinks you serve</a:t>
            </a:r>
          </a:p>
          <a:p>
            <a:pPr algn="l"/>
            <a:endParaRPr lang="en-GB" sz="2900" dirty="0">
              <a:latin typeface="Open Sans" panose="020B0606030504020204" pitchFamily="34" charset="0"/>
            </a:endParaRPr>
          </a:p>
          <a:p>
            <a:pPr algn="l"/>
            <a:endParaRPr lang="en-GB" sz="2900" i="0" dirty="0">
              <a:effectLst/>
              <a:latin typeface="Open Sans" panose="020B0606030504020204" pitchFamily="34" charset="0"/>
            </a:endParaRPr>
          </a:p>
          <a:p>
            <a:pPr marL="0" indent="0" algn="l">
              <a:buNone/>
            </a:pPr>
            <a:endParaRPr lang="en-GB" sz="2900" b="0" i="0" dirty="0">
              <a:effectLst/>
              <a:latin typeface="Open Sans" panose="020B0606030504020204" pitchFamily="34" charset="0"/>
            </a:endParaRPr>
          </a:p>
          <a:p>
            <a:pPr marL="0" indent="0">
              <a:buNone/>
            </a:pPr>
            <a:r>
              <a:rPr lang="en-GB" sz="2200" i="0" dirty="0">
                <a:effectLst/>
                <a:latin typeface="Open Sans" panose="020B0606030504020204" pitchFamily="34" charset="0"/>
                <a:hlinkClick r:id="rId2"/>
              </a:rPr>
              <a:t>https://www.rcn.org.uk/clinical-topics/diabetes/education-prevention-and-the-role-of-the-nurse</a:t>
            </a:r>
            <a:endParaRPr lang="en-GB" sz="2200" i="0" dirty="0">
              <a:effectLst/>
              <a:latin typeface="Open Sans" panose="020B0606030504020204" pitchFamily="34" charset="0"/>
            </a:endParaRPr>
          </a:p>
          <a:p>
            <a:pPr marL="0" indent="0">
              <a:buNone/>
            </a:pPr>
            <a:endParaRPr lang="en-GB" sz="2200" i="0" dirty="0">
              <a:effectLst/>
              <a:latin typeface="Open Sans" panose="020B0606030504020204" pitchFamily="34" charset="0"/>
            </a:endParaRPr>
          </a:p>
          <a:p>
            <a:endParaRPr lang="en-GB" sz="2900" b="1" i="0" dirty="0">
              <a:effectLst/>
              <a:latin typeface="Open Sans" panose="020B0606030504020204" pitchFamily="34" charset="0"/>
            </a:endParaRPr>
          </a:p>
          <a:p>
            <a:endParaRPr lang="en-GB" b="1" dirty="0">
              <a:solidFill>
                <a:srgbClr val="666666"/>
              </a:solidFill>
              <a:latin typeface="Open Sans" panose="020B0606030504020204" pitchFamily="34" charset="0"/>
            </a:endParaRPr>
          </a:p>
          <a:p>
            <a:endParaRPr lang="en-GB" dirty="0"/>
          </a:p>
        </p:txBody>
      </p:sp>
    </p:spTree>
    <p:extLst>
      <p:ext uri="{BB962C8B-B14F-4D97-AF65-F5344CB8AC3E}">
        <p14:creationId xmlns:p14="http://schemas.microsoft.com/office/powerpoint/2010/main" val="913902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VIDEO ON ENDOCRINE SYSTEM</a:t>
            </a:r>
          </a:p>
        </p:txBody>
      </p:sp>
      <p:sp>
        <p:nvSpPr>
          <p:cNvPr id="3" name="Content Placeholder 2"/>
          <p:cNvSpPr>
            <a:spLocks noGrp="1"/>
          </p:cNvSpPr>
          <p:nvPr>
            <p:ph idx="1"/>
          </p:nvPr>
        </p:nvSpPr>
        <p:spPr/>
        <p:txBody>
          <a:bodyPr/>
          <a:lstStyle/>
          <a:p>
            <a:r>
              <a:rPr lang="en-GB" dirty="0"/>
              <a:t>Let’s watch the video and engage in a whole class discussion as an overview to the lesson.</a:t>
            </a:r>
          </a:p>
          <a:p>
            <a:r>
              <a:rPr lang="en-GB" dirty="0">
                <a:hlinkClick r:id="rId2"/>
              </a:rPr>
              <a:t>https://www.youtube.com/watch?v=-S_vQZDH9hY</a:t>
            </a:r>
            <a:r>
              <a:rPr lang="en-GB" dirty="0"/>
              <a:t> </a:t>
            </a:r>
          </a:p>
        </p:txBody>
      </p:sp>
    </p:spTree>
    <p:extLst>
      <p:ext uri="{BB962C8B-B14F-4D97-AF65-F5344CB8AC3E}">
        <p14:creationId xmlns:p14="http://schemas.microsoft.com/office/powerpoint/2010/main" val="3953848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1D10BA-88EE-4388-87E7-359CC4E6E0FF}"/>
              </a:ext>
            </a:extLst>
          </p:cNvPr>
          <p:cNvSpPr>
            <a:spLocks noGrp="1"/>
          </p:cNvSpPr>
          <p:nvPr>
            <p:ph idx="1"/>
          </p:nvPr>
        </p:nvSpPr>
        <p:spPr>
          <a:xfrm>
            <a:off x="457200" y="980728"/>
            <a:ext cx="8229600" cy="3917032"/>
          </a:xfrm>
        </p:spPr>
        <p:txBody>
          <a:bodyPr>
            <a:normAutofit/>
          </a:bodyPr>
          <a:lstStyle/>
          <a:p>
            <a:pPr marL="0" indent="0" algn="ctr">
              <a:buNone/>
            </a:pPr>
            <a:r>
              <a:rPr lang="en-GB" sz="4800" dirty="0"/>
              <a:t>Thank you</a:t>
            </a:r>
          </a:p>
          <a:p>
            <a:pPr marL="0" indent="0" algn="ctr">
              <a:buNone/>
            </a:pPr>
            <a:endParaRPr lang="en-GB" sz="4800" dirty="0"/>
          </a:p>
          <a:p>
            <a:pPr marL="0" indent="0" algn="ctr">
              <a:buNone/>
            </a:pPr>
            <a:endParaRPr lang="en-GB" sz="4800" dirty="0"/>
          </a:p>
          <a:p>
            <a:pPr marL="0" indent="0" algn="ctr">
              <a:buNone/>
            </a:pPr>
            <a:r>
              <a:rPr lang="en-GB" sz="4800" dirty="0"/>
              <a:t>Any questions?</a:t>
            </a:r>
          </a:p>
          <a:p>
            <a:pPr marL="0" indent="0" algn="ctr">
              <a:buNone/>
            </a:pPr>
            <a:endParaRPr lang="en-GB" sz="4800" dirty="0"/>
          </a:p>
        </p:txBody>
      </p:sp>
    </p:spTree>
    <p:extLst>
      <p:ext uri="{BB962C8B-B14F-4D97-AF65-F5344CB8AC3E}">
        <p14:creationId xmlns:p14="http://schemas.microsoft.com/office/powerpoint/2010/main" val="386662743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8724</TotalTime>
  <Words>1127</Words>
  <Application>Microsoft Office PowerPoint</Application>
  <PresentationFormat>On-screen Show (4:3)</PresentationFormat>
  <Paragraphs>114</Paragraphs>
  <Slides>23</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23</vt:i4>
      </vt:variant>
    </vt:vector>
  </HeadingPairs>
  <TitlesOfParts>
    <vt:vector size="34" baseType="lpstr">
      <vt:lpstr>Arial</vt:lpstr>
      <vt:lpstr>Calibri</vt:lpstr>
      <vt:lpstr>Cambria</vt:lpstr>
      <vt:lpstr>Gill Sans MT</vt:lpstr>
      <vt:lpstr>Myriad Pro</vt:lpstr>
      <vt:lpstr>Open Sans</vt:lpstr>
      <vt:lpstr>Symbol</vt:lpstr>
      <vt:lpstr>Tahoma</vt:lpstr>
      <vt:lpstr>Wingdings</vt:lpstr>
      <vt:lpstr>Theme1</vt:lpstr>
      <vt:lpstr>20140311PresentationUWTSDTemplate</vt:lpstr>
      <vt:lpstr>INTRODUCTION TO PHYSIOLOGY (BMHP5003)</vt:lpstr>
      <vt:lpstr>Objective of the Session</vt:lpstr>
      <vt:lpstr>PowerPoint Presentation</vt:lpstr>
      <vt:lpstr>Endocrine system</vt:lpstr>
      <vt:lpstr>Location of Endocrine system</vt:lpstr>
      <vt:lpstr>Location of Endocrine system</vt:lpstr>
      <vt:lpstr>Endocrine system</vt:lpstr>
      <vt:lpstr>Additional information</vt:lpstr>
      <vt:lpstr>PowerPoint Presentation</vt:lpstr>
      <vt:lpstr>Endocrine system: functioning</vt:lpstr>
      <vt:lpstr>Endocrine system: hormones</vt:lpstr>
      <vt:lpstr>Endocrine system: examples</vt:lpstr>
      <vt:lpstr>Endocrine system: examples</vt:lpstr>
      <vt:lpstr>Endocrine system: examples</vt:lpstr>
      <vt:lpstr>Insulin</vt:lpstr>
      <vt:lpstr>Where to Give Insulin:  On Target!</vt:lpstr>
      <vt:lpstr>Physiological effects of thyroid hormone</vt:lpstr>
      <vt:lpstr>Physiological effects of thyroid hormone</vt:lpstr>
      <vt:lpstr>Example how system works</vt:lpstr>
      <vt:lpstr>Endocrine system: dysfunction </vt:lpstr>
      <vt:lpstr>How to care for Diabetic clients/patients</vt:lpstr>
      <vt:lpstr>VIDEO ON ENDOCRINE SYSTEM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Eleni Koutsogeorgou</cp:lastModifiedBy>
  <cp:revision>324</cp:revision>
  <dcterms:created xsi:type="dcterms:W3CDTF">2012-03-14T14:40:52Z</dcterms:created>
  <dcterms:modified xsi:type="dcterms:W3CDTF">2022-02-28T18:09:29Z</dcterms:modified>
</cp:coreProperties>
</file>