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4" y="-4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printerSettings" Target="printerSettings/printerSettings1.bin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1B626-3035-7C4F-B958-D5DE75301A69}" type="datetimeFigureOut">
              <a:rPr lang="en-US" smtClean="0"/>
              <a:t>08/01/17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3B86D-C1FA-E540-B4A2-F6C268B08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08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69CAF6D3-C628-FD42-8CF4-E12A4CC20A48}" type="slidenum">
              <a:rPr lang="en-US" sz="1200"/>
              <a:pPr eaLnBrk="1" hangingPunct="1"/>
              <a:t>1</a:t>
            </a:fld>
            <a:endParaRPr 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0B60FD8F-CDAC-4747-95EF-97452028B34A}" type="slidenum">
              <a:rPr lang="en-US" sz="1200"/>
              <a:pPr eaLnBrk="1" hangingPunct="1"/>
              <a:t>2</a:t>
            </a:fld>
            <a:endParaRPr 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0875163A-74DC-754E-AA82-0543380DCD20}" type="slidenum">
              <a:rPr lang="en-US" sz="1200"/>
              <a:pPr eaLnBrk="1" hangingPunct="1"/>
              <a:t>3</a:t>
            </a:fld>
            <a:endParaRPr 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9F76CB-9661-954C-8299-17DFAF5E383B}" type="slidenum">
              <a:rPr lang="en-US" sz="1200"/>
              <a:pPr eaLnBrk="1" hangingPunct="1"/>
              <a:t>4</a:t>
            </a:fld>
            <a:endParaRPr 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AE4BCBC-454A-9046-B431-E1B30EB97A04}" type="slidenum">
              <a:rPr lang="en-US" sz="1200"/>
              <a:pPr eaLnBrk="1" hangingPunct="1"/>
              <a:t>5</a:t>
            </a:fld>
            <a:endParaRPr 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8AF6D6C7-F118-6149-9BE1-9513CC3D7C2A}" type="slidenum">
              <a:rPr lang="en-US" sz="1200"/>
              <a:pPr eaLnBrk="1" hangingPunct="1"/>
              <a:t>6</a:t>
            </a:fld>
            <a:endParaRPr 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3F1D3E6-B81D-6E45-BCD5-060D4F5BC1DC}" type="slidenum">
              <a:rPr lang="en-US" sz="1200"/>
              <a:pPr eaLnBrk="1" hangingPunct="1"/>
              <a:t>7</a:t>
            </a:fld>
            <a:endParaRPr 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128189D7-DD30-2E4E-830D-6AB9DCFEB148}" type="slidenum">
              <a:rPr lang="en-US" sz="1200"/>
              <a:pPr eaLnBrk="1" hangingPunct="1"/>
              <a:t>8</a:t>
            </a:fld>
            <a:endParaRPr 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82EEB6EF-EE96-844E-9EA6-16AA8E5800A7}" type="slidenum">
              <a:rPr lang="en-US" sz="1200"/>
              <a:pPr eaLnBrk="1" hangingPunct="1"/>
              <a:t>9</a:t>
            </a:fld>
            <a:endParaRPr 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058774E1-EB6B-8946-A333-BDDAC31EE9AA}" type="slidenum">
              <a:rPr lang="en-US" sz="1200"/>
              <a:pPr eaLnBrk="1" hangingPunct="1"/>
              <a:t>10</a:t>
            </a:fld>
            <a:endParaRPr 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49BBB186-1F8E-6547-914F-8CFD4B3A9E76}" type="slidenum">
              <a:rPr lang="en-US" sz="1200"/>
              <a:pPr eaLnBrk="1" hangingPunct="1"/>
              <a:t>11</a:t>
            </a:fld>
            <a:endParaRPr 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48FBA7C3-1FCC-594A-B204-BBAC8ACA4015}" type="slidenum">
              <a:rPr lang="en-US" sz="1200"/>
              <a:pPr eaLnBrk="1" hangingPunct="1"/>
              <a:t>12</a:t>
            </a:fld>
            <a:endParaRPr 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4928556A-D171-2342-A292-B91B3AE706A4}" type="slidenum">
              <a:rPr lang="en-US" sz="1200"/>
              <a:pPr eaLnBrk="1" hangingPunct="1"/>
              <a:t>13</a:t>
            </a:fld>
            <a:endParaRPr 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30F9145-31AE-BA43-87ED-B1F13F898E3C}" type="slidenum">
              <a:rPr lang="en-US" sz="1200"/>
              <a:pPr eaLnBrk="1" hangingPunct="1"/>
              <a:t>14</a:t>
            </a:fld>
            <a:endParaRPr 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601F171-47E9-A049-90C9-16EBB18245E5}" type="slidenum">
              <a:rPr lang="en-US" sz="1200"/>
              <a:pPr eaLnBrk="1" hangingPunct="1"/>
              <a:t>15</a:t>
            </a:fld>
            <a:endParaRPr 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359B5DE-63D8-7C45-99BD-E56E30EFEADE}" type="slidenum">
              <a:rPr lang="en-US" sz="1200"/>
              <a:pPr eaLnBrk="1" hangingPunct="1"/>
              <a:t>16</a:t>
            </a:fld>
            <a:endParaRPr 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EC1C401-C087-0149-A1E8-AC85546163FD}" type="slidenum">
              <a:rPr lang="en-US" sz="1200"/>
              <a:pPr eaLnBrk="1" hangingPunct="1"/>
              <a:t>17</a:t>
            </a:fld>
            <a:endParaRPr 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08/01/17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126876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dirty="0" smtClean="0">
                <a:latin typeface="Arial" charset="0"/>
              </a:rPr>
              <a:t> </a:t>
            </a: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r>
              <a:rPr lang="en-GB" dirty="0" smtClean="0">
                <a:latin typeface="Arial" charset="0"/>
              </a:rPr>
              <a:t>Communication</a:t>
            </a:r>
            <a:br>
              <a:rPr lang="en-GB" dirty="0" smtClean="0">
                <a:latin typeface="Arial" charset="0"/>
              </a:rPr>
            </a:br>
            <a:r>
              <a:rPr lang="en-GB" dirty="0" smtClean="0">
                <a:latin typeface="Arial" charset="0"/>
              </a:rPr>
              <a:t>Questioning and </a:t>
            </a:r>
            <a:r>
              <a:rPr lang="en-GB" dirty="0" smtClean="0">
                <a:latin typeface="Arial" charset="0"/>
              </a:rPr>
              <a:t>Listening</a:t>
            </a:r>
            <a:br>
              <a:rPr lang="en-GB" dirty="0" smtClean="0">
                <a:latin typeface="Arial" charset="0"/>
              </a:rPr>
            </a:br>
            <a:r>
              <a:rPr lang="en-GB" dirty="0" smtClean="0">
                <a:latin typeface="Arial" charset="0"/>
              </a:rPr>
              <a:t>for </a:t>
            </a:r>
            <a:br>
              <a:rPr lang="en-GB" dirty="0" smtClean="0">
                <a:latin typeface="Arial" charset="0"/>
              </a:rPr>
            </a:br>
            <a:r>
              <a:rPr lang="en-GB" dirty="0" smtClean="0">
                <a:latin typeface="Arial" charset="0"/>
              </a:rPr>
              <a:t>Sports Coaching</a:t>
            </a: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endParaRPr lang="en-US" dirty="0">
              <a:latin typeface="Arial" charset="0"/>
            </a:endParaRP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4653136"/>
            <a:ext cx="6400800" cy="816496"/>
          </a:xfrm>
        </p:spPr>
        <p:txBody>
          <a:bodyPr/>
          <a:lstStyle/>
          <a:p>
            <a:pPr eaLnBrk="1" hangingPunct="1"/>
            <a:endParaRPr lang="en-GB">
              <a:latin typeface="Arial" charset="0"/>
            </a:endParaRPr>
          </a:p>
          <a:p>
            <a:pPr eaLnBrk="1" hangingPunct="1"/>
            <a:endParaRPr lang="en-US" dirty="0">
              <a:latin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041825" y="5031477"/>
            <a:ext cx="2006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John L. Schropfer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64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Aims and Objectives</a:t>
            </a:r>
            <a:endParaRPr lang="en-US">
              <a:latin typeface="Arial" charset="0"/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>
                <a:latin typeface="Arial" charset="0"/>
              </a:rPr>
              <a:t>By the end of this module you will understand the key skills that will help you develop your questioning and listening skills</a:t>
            </a:r>
          </a:p>
          <a:p>
            <a:pPr eaLnBrk="1" hangingPunct="1">
              <a:buFontTx/>
              <a:buNone/>
            </a:pPr>
            <a:r>
              <a:rPr lang="en-GB">
                <a:latin typeface="Arial" charset="0"/>
              </a:rPr>
              <a:t>Main objectives:-</a:t>
            </a:r>
          </a:p>
          <a:p>
            <a:pPr eaLnBrk="1" hangingPunct="1"/>
            <a:r>
              <a:rPr lang="en-GB">
                <a:latin typeface="Arial" charset="0"/>
              </a:rPr>
              <a:t>Identify different types of questions and when and how to use them.</a:t>
            </a:r>
          </a:p>
          <a:p>
            <a:pPr eaLnBrk="1" hangingPunct="1"/>
            <a:r>
              <a:rPr lang="en-GB">
                <a:latin typeface="Arial" charset="0"/>
              </a:rPr>
              <a:t>Understand what helps players to listen to the coach.</a:t>
            </a:r>
          </a:p>
          <a:p>
            <a:pPr eaLnBrk="1" hangingPunct="1"/>
            <a:endParaRPr lang="en-GB">
              <a:latin typeface="Arial" charset="0"/>
            </a:endParaRPr>
          </a:p>
          <a:p>
            <a:pPr eaLnBrk="1" hangingPunct="1"/>
            <a:endParaRPr lang="en-GB">
              <a:latin typeface="Arial" charset="0"/>
            </a:endParaRPr>
          </a:p>
          <a:p>
            <a:pPr eaLnBrk="1" hangingPunct="1">
              <a:buFontTx/>
              <a:buNone/>
            </a:pPr>
            <a:endParaRPr lang="en-GB">
              <a:latin typeface="Arial" charset="0"/>
            </a:endParaRPr>
          </a:p>
        </p:txBody>
      </p:sp>
      <p:sp>
        <p:nvSpPr>
          <p:cNvPr id="1741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849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1945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Questioning</a:t>
            </a:r>
            <a:endParaRPr lang="en-US">
              <a:latin typeface="Arial" charset="0"/>
            </a:endParaRPr>
          </a:p>
        </p:txBody>
      </p:sp>
      <p:sp>
        <p:nvSpPr>
          <p:cNvPr id="72712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>
                <a:latin typeface="Arial" charset="0"/>
              </a:rPr>
              <a:t>Type of question used (open/closed)</a:t>
            </a:r>
          </a:p>
          <a:p>
            <a:pPr eaLnBrk="1" hangingPunct="1"/>
            <a:r>
              <a:rPr lang="en-GB">
                <a:latin typeface="Arial" charset="0"/>
              </a:rPr>
              <a:t>The words that are used to make a question</a:t>
            </a:r>
          </a:p>
          <a:p>
            <a:pPr eaLnBrk="1" hangingPunct="1"/>
            <a:r>
              <a:rPr lang="en-GB">
                <a:latin typeface="Arial" charset="0"/>
              </a:rPr>
              <a:t>The way in which the question is framed</a:t>
            </a:r>
          </a:p>
          <a:p>
            <a:pPr eaLnBrk="1" hangingPunct="1"/>
            <a:r>
              <a:rPr lang="en-GB">
                <a:latin typeface="Arial" charset="0"/>
              </a:rPr>
              <a:t>The way in which the question is delivered (ie your body language and paralanguage- your manner of speaking to communicate particular meanings).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43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Date Placeholder 1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250825" y="620713"/>
            <a:ext cx="23304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Demonstrate positive</a:t>
            </a:r>
          </a:p>
          <a:p>
            <a:pPr algn="ctr" eaLnBrk="1" hangingPunct="1"/>
            <a:r>
              <a:rPr lang="en-GB" sz="1800"/>
              <a:t>Body language / </a:t>
            </a:r>
          </a:p>
          <a:p>
            <a:pPr algn="ctr" eaLnBrk="1" hangingPunct="1"/>
            <a:r>
              <a:rPr lang="en-GB" sz="1800"/>
              <a:t>paralanguage</a:t>
            </a:r>
          </a:p>
          <a:p>
            <a:pPr algn="ctr" eaLnBrk="1" hangingPunct="1"/>
            <a:endParaRPr lang="en-US" sz="1800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067175" y="476250"/>
            <a:ext cx="3460750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Use silence: resist temptation</a:t>
            </a:r>
          </a:p>
          <a:p>
            <a:pPr algn="ctr" eaLnBrk="1" hangingPunct="1"/>
            <a:r>
              <a:rPr lang="en-GB" sz="1800" dirty="0" smtClean="0"/>
              <a:t>to </a:t>
            </a:r>
            <a:r>
              <a:rPr lang="en-GB" sz="1800" dirty="0"/>
              <a:t>rephrase or amplify original</a:t>
            </a:r>
          </a:p>
          <a:p>
            <a:pPr algn="ctr" eaLnBrk="1" hangingPunct="1"/>
            <a:r>
              <a:rPr lang="en-GB" sz="1800" dirty="0" smtClean="0"/>
              <a:t>question </a:t>
            </a:r>
            <a:r>
              <a:rPr lang="en-GB" sz="1800" dirty="0"/>
              <a:t>too soon. Allow people</a:t>
            </a:r>
          </a:p>
          <a:p>
            <a:pPr algn="ctr" eaLnBrk="1" hangingPunct="1"/>
            <a:r>
              <a:rPr lang="en-GB" sz="1800" dirty="0"/>
              <a:t>Time to respond</a:t>
            </a:r>
          </a:p>
          <a:p>
            <a:pPr algn="ctr" eaLnBrk="1" hangingPunct="1"/>
            <a:endParaRPr lang="en-US" sz="1800" dirty="0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755650" y="1628775"/>
            <a:ext cx="23907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Know why you are</a:t>
            </a:r>
          </a:p>
          <a:p>
            <a:pPr algn="ctr" eaLnBrk="1" hangingPunct="1"/>
            <a:r>
              <a:rPr lang="en-GB" sz="1800" dirty="0" smtClean="0"/>
              <a:t>asking </a:t>
            </a:r>
            <a:r>
              <a:rPr lang="en-GB" sz="1800" dirty="0"/>
              <a:t>question</a:t>
            </a:r>
            <a:endParaRPr lang="en-US" sz="1800" dirty="0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986067" y="1773238"/>
            <a:ext cx="364861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Respond to answers with warmth,</a:t>
            </a:r>
          </a:p>
          <a:p>
            <a:pPr algn="ctr" eaLnBrk="1" hangingPunct="1"/>
            <a:r>
              <a:rPr lang="en-GB" sz="1800" dirty="0" smtClean="0"/>
              <a:t>enthusiasm </a:t>
            </a:r>
            <a:r>
              <a:rPr lang="en-GB" sz="1800" dirty="0"/>
              <a:t>and as constructively</a:t>
            </a:r>
          </a:p>
          <a:p>
            <a:pPr algn="ctr" eaLnBrk="1" hangingPunct="1"/>
            <a:r>
              <a:rPr lang="en-GB" sz="1800" dirty="0"/>
              <a:t>As possible</a:t>
            </a:r>
            <a:endParaRPr lang="en-US" sz="1800" dirty="0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900113" y="2492375"/>
            <a:ext cx="19367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Plan and prepare</a:t>
            </a:r>
          </a:p>
          <a:p>
            <a:pPr algn="ctr" eaLnBrk="1" hangingPunct="1"/>
            <a:r>
              <a:rPr lang="en-GB" sz="1800"/>
              <a:t>clear, concise </a:t>
            </a:r>
          </a:p>
          <a:p>
            <a:pPr algn="ctr" eaLnBrk="1" hangingPunct="1"/>
            <a:r>
              <a:rPr lang="en-GB" sz="1800"/>
              <a:t>questions</a:t>
            </a:r>
            <a:endParaRPr lang="en-US" sz="1800"/>
          </a:p>
        </p:txBody>
      </p:sp>
      <p:sp>
        <p:nvSpPr>
          <p:cNvPr id="21512" name="Text Box 10"/>
          <p:cNvSpPr txBox="1">
            <a:spLocks noChangeArrowheads="1"/>
          </p:cNvSpPr>
          <p:nvPr/>
        </p:nvSpPr>
        <p:spPr bwMode="auto">
          <a:xfrm>
            <a:off x="3252788" y="2395538"/>
            <a:ext cx="199072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2000" b="1"/>
              <a:t>Posing</a:t>
            </a:r>
          </a:p>
          <a:p>
            <a:pPr algn="ctr" eaLnBrk="1" hangingPunct="1"/>
            <a:r>
              <a:rPr lang="en-GB" sz="2000" b="1"/>
              <a:t>Questions-</a:t>
            </a:r>
          </a:p>
          <a:p>
            <a:pPr algn="ctr" eaLnBrk="1" hangingPunct="1"/>
            <a:r>
              <a:rPr lang="en-GB" sz="2000" b="1"/>
              <a:t>coaching point</a:t>
            </a:r>
            <a:endParaRPr lang="en-US" sz="2000" b="1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5867400" y="3213100"/>
            <a:ext cx="18605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Choose the right</a:t>
            </a:r>
          </a:p>
          <a:p>
            <a:pPr algn="ctr" eaLnBrk="1" hangingPunct="1"/>
            <a:r>
              <a:rPr lang="en-GB" sz="1800" dirty="0" smtClean="0"/>
              <a:t>focus</a:t>
            </a:r>
            <a:r>
              <a:rPr lang="en-GB" sz="1800" dirty="0"/>
              <a:t>, pitch and</a:t>
            </a:r>
          </a:p>
          <a:p>
            <a:pPr algn="ctr" eaLnBrk="1" hangingPunct="1"/>
            <a:r>
              <a:rPr lang="en-GB" sz="1800" dirty="0"/>
              <a:t>level</a:t>
            </a:r>
            <a:endParaRPr lang="en-US" sz="1800" dirty="0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7236296" y="4221088"/>
            <a:ext cx="160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 dirty="0"/>
              <a:t>Paralanguage</a:t>
            </a:r>
            <a:endParaRPr lang="en-US" sz="1800" dirty="0"/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4427538" y="4652963"/>
            <a:ext cx="15684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Use follow-on</a:t>
            </a:r>
          </a:p>
          <a:p>
            <a:pPr algn="ctr" eaLnBrk="1" hangingPunct="1"/>
            <a:r>
              <a:rPr lang="en-GB" sz="1800"/>
              <a:t>Questions </a:t>
            </a:r>
          </a:p>
          <a:p>
            <a:pPr algn="ctr" eaLnBrk="1" hangingPunct="1"/>
            <a:r>
              <a:rPr lang="en-GB" sz="1800"/>
              <a:t>appropriately </a:t>
            </a:r>
            <a:endParaRPr lang="en-US" sz="1800"/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7308304" y="4869160"/>
            <a:ext cx="971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Actively</a:t>
            </a:r>
          </a:p>
          <a:p>
            <a:pPr algn="ctr" eaLnBrk="1" hangingPunct="1"/>
            <a:r>
              <a:rPr lang="en-GB" sz="1800" dirty="0"/>
              <a:t>listen</a:t>
            </a:r>
            <a:endParaRPr lang="en-US" sz="1800" dirty="0"/>
          </a:p>
        </p:txBody>
      </p:sp>
      <p:sp>
        <p:nvSpPr>
          <p:cNvPr id="77839" name="Text Box 15"/>
          <p:cNvSpPr txBox="1">
            <a:spLocks noChangeArrowheads="1"/>
          </p:cNvSpPr>
          <p:nvPr/>
        </p:nvSpPr>
        <p:spPr bwMode="auto">
          <a:xfrm>
            <a:off x="250825" y="3573463"/>
            <a:ext cx="1949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Ask one at a time</a:t>
            </a:r>
            <a:endParaRPr lang="en-US" sz="1800"/>
          </a:p>
        </p:txBody>
      </p:sp>
      <p:sp>
        <p:nvSpPr>
          <p:cNvPr id="77840" name="Text Box 16"/>
          <p:cNvSpPr txBox="1">
            <a:spLocks noChangeArrowheads="1"/>
          </p:cNvSpPr>
          <p:nvPr/>
        </p:nvSpPr>
        <p:spPr bwMode="auto">
          <a:xfrm>
            <a:off x="1907704" y="4077072"/>
            <a:ext cx="227658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 dirty="0"/>
              <a:t>Sequence questions</a:t>
            </a:r>
          </a:p>
          <a:p>
            <a:pPr eaLnBrk="1" hangingPunct="1"/>
            <a:r>
              <a:rPr lang="en-GB" sz="1800" dirty="0" smtClean="0"/>
              <a:t>in </a:t>
            </a:r>
            <a:r>
              <a:rPr lang="en-GB" sz="1800" dirty="0"/>
              <a:t>a logical order</a:t>
            </a:r>
            <a:endParaRPr lang="en-US" sz="1800" dirty="0"/>
          </a:p>
        </p:txBody>
      </p:sp>
      <p:sp>
        <p:nvSpPr>
          <p:cNvPr id="77841" name="Text Box 17"/>
          <p:cNvSpPr txBox="1">
            <a:spLocks noChangeArrowheads="1"/>
          </p:cNvSpPr>
          <p:nvPr/>
        </p:nvSpPr>
        <p:spPr bwMode="auto">
          <a:xfrm>
            <a:off x="611560" y="4869160"/>
            <a:ext cx="2089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Avoid random and</a:t>
            </a:r>
          </a:p>
          <a:p>
            <a:pPr algn="ctr" eaLnBrk="1" hangingPunct="1"/>
            <a:r>
              <a:rPr lang="en-GB" sz="1800" dirty="0" smtClean="0"/>
              <a:t>arbitrary </a:t>
            </a:r>
            <a:r>
              <a:rPr lang="en-GB" sz="1800" dirty="0"/>
              <a:t>questions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78276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7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7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900" decel="1000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3" dur="2000"/>
                                        <p:tgtEl>
                                          <p:spTgt spid="77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8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/>
      <p:bldP spid="77830" grpId="0"/>
      <p:bldP spid="77831" grpId="0"/>
      <p:bldP spid="77832" grpId="0"/>
      <p:bldP spid="77833" grpId="0"/>
      <p:bldP spid="77835" grpId="0"/>
      <p:bldP spid="77836" grpId="0"/>
      <p:bldP spid="77837" grpId="0"/>
      <p:bldP spid="77838" grpId="0"/>
      <p:bldP spid="77839" grpId="0"/>
      <p:bldP spid="77840" grpId="0"/>
      <p:bldP spid="778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Date Placeholder 1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095375" y="639763"/>
            <a:ext cx="1720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Establish goals</a:t>
            </a:r>
            <a:endParaRPr lang="en-US" sz="1800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5795963" y="981075"/>
            <a:ext cx="23304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Trigger self-reflection</a:t>
            </a:r>
            <a:endParaRPr lang="en-US" sz="1800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3042547" y="1073150"/>
            <a:ext cx="212228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Develop and</a:t>
            </a:r>
          </a:p>
          <a:p>
            <a:pPr algn="ctr" eaLnBrk="1" hangingPunct="1"/>
            <a:r>
              <a:rPr lang="en-GB" sz="1800" dirty="0" smtClean="0"/>
              <a:t>stimulate </a:t>
            </a:r>
            <a:r>
              <a:rPr lang="en-GB" sz="1800" dirty="0"/>
              <a:t>logical</a:t>
            </a:r>
          </a:p>
          <a:p>
            <a:pPr algn="ctr" eaLnBrk="1" hangingPunct="1"/>
            <a:r>
              <a:rPr lang="en-GB" sz="1800" dirty="0" smtClean="0"/>
              <a:t>and </a:t>
            </a:r>
            <a:r>
              <a:rPr lang="en-GB" sz="1800" dirty="0"/>
              <a:t>critical thought</a:t>
            </a:r>
            <a:endParaRPr lang="en-US" sz="1800" dirty="0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6443663" y="3789363"/>
            <a:ext cx="19367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Raise awareness</a:t>
            </a:r>
            <a:endParaRPr lang="en-US" sz="1800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927850" y="2008188"/>
            <a:ext cx="12763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Elicit</a:t>
            </a:r>
          </a:p>
          <a:p>
            <a:pPr algn="ctr" eaLnBrk="1" hangingPunct="1"/>
            <a:r>
              <a:rPr lang="en-GB" sz="1800"/>
              <a:t>knowledge</a:t>
            </a:r>
            <a:endParaRPr lang="en-US" sz="1800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900113" y="1557338"/>
            <a:ext cx="895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involve</a:t>
            </a:r>
            <a:endParaRPr lang="en-US" sz="1800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50825" y="2205038"/>
            <a:ext cx="19875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Challenge current</a:t>
            </a:r>
          </a:p>
          <a:p>
            <a:pPr algn="ctr" eaLnBrk="1" hangingPunct="1"/>
            <a:r>
              <a:rPr lang="en-GB" sz="1800"/>
              <a:t>Thinking or</a:t>
            </a:r>
          </a:p>
          <a:p>
            <a:pPr algn="ctr" eaLnBrk="1" hangingPunct="1"/>
            <a:r>
              <a:rPr lang="en-GB" sz="1800"/>
              <a:t>practice</a:t>
            </a:r>
            <a:endParaRPr lang="en-US" sz="1800"/>
          </a:p>
        </p:txBody>
      </p:sp>
      <p:sp>
        <p:nvSpPr>
          <p:cNvPr id="23562" name="Text Box 11"/>
          <p:cNvSpPr txBox="1">
            <a:spLocks noChangeArrowheads="1"/>
          </p:cNvSpPr>
          <p:nvPr/>
        </p:nvSpPr>
        <p:spPr bwMode="auto">
          <a:xfrm>
            <a:off x="3132138" y="2924175"/>
            <a:ext cx="25209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 b="1"/>
              <a:t>Purpose of questions</a:t>
            </a:r>
            <a:endParaRPr lang="en-US" sz="1800" b="1"/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543300" y="3952875"/>
            <a:ext cx="15176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Develop self-</a:t>
            </a:r>
          </a:p>
          <a:p>
            <a:pPr eaLnBrk="1" hangingPunct="1"/>
            <a:r>
              <a:rPr lang="en-GB" sz="1800"/>
              <a:t>Expression </a:t>
            </a:r>
            <a:endParaRPr lang="en-US" sz="1800"/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7072313" y="4600575"/>
            <a:ext cx="1657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Focus thinking</a:t>
            </a:r>
            <a:endParaRPr lang="en-US" sz="1800"/>
          </a:p>
        </p:txBody>
      </p:sp>
      <p:sp>
        <p:nvSpPr>
          <p:cNvPr id="79887" name="Text Box 15"/>
          <p:cNvSpPr txBox="1">
            <a:spLocks noChangeArrowheads="1"/>
          </p:cNvSpPr>
          <p:nvPr/>
        </p:nvSpPr>
        <p:spPr bwMode="auto">
          <a:xfrm>
            <a:off x="5868144" y="5085184"/>
            <a:ext cx="1860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 dirty="0"/>
              <a:t>Gain information</a:t>
            </a:r>
            <a:endParaRPr lang="en-US" sz="1800" dirty="0"/>
          </a:p>
        </p:txBody>
      </p:sp>
      <p:sp>
        <p:nvSpPr>
          <p:cNvPr id="79888" name="Text Box 16"/>
          <p:cNvSpPr txBox="1">
            <a:spLocks noChangeArrowheads="1"/>
          </p:cNvSpPr>
          <p:nvPr/>
        </p:nvSpPr>
        <p:spPr bwMode="auto">
          <a:xfrm>
            <a:off x="3203848" y="5085184"/>
            <a:ext cx="1390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 dirty="0"/>
              <a:t>Add variety </a:t>
            </a:r>
            <a:endParaRPr lang="en-US" sz="1800" dirty="0"/>
          </a:p>
        </p:txBody>
      </p:sp>
      <p:sp>
        <p:nvSpPr>
          <p:cNvPr id="79889" name="Text Box 17"/>
          <p:cNvSpPr txBox="1">
            <a:spLocks noChangeArrowheads="1"/>
          </p:cNvSpPr>
          <p:nvPr/>
        </p:nvSpPr>
        <p:spPr bwMode="auto">
          <a:xfrm>
            <a:off x="611560" y="4797152"/>
            <a:ext cx="15049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dirty="0"/>
              <a:t>Promote</a:t>
            </a:r>
          </a:p>
          <a:p>
            <a:pPr algn="ctr" eaLnBrk="1" hangingPunct="1"/>
            <a:r>
              <a:rPr lang="en-GB" sz="1800" dirty="0"/>
              <a:t>responsibility</a:t>
            </a:r>
            <a:endParaRPr lang="en-US" sz="1800" dirty="0"/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6424613" y="3016250"/>
            <a:ext cx="12763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Check and</a:t>
            </a:r>
          </a:p>
          <a:p>
            <a:pPr algn="ctr" eaLnBrk="1" hangingPunct="1"/>
            <a:r>
              <a:rPr lang="en-GB" sz="1800"/>
              <a:t>assess</a:t>
            </a:r>
            <a:endParaRPr lang="en-US" sz="1800"/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376238" y="3808413"/>
            <a:ext cx="1225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Open new</a:t>
            </a:r>
          </a:p>
          <a:p>
            <a:pPr algn="ctr" eaLnBrk="1" hangingPunct="1"/>
            <a:r>
              <a:rPr lang="en-GB" sz="1800"/>
              <a:t>avenues</a:t>
            </a:r>
            <a:endParaRPr lang="en-US" sz="1800"/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2967038" y="2224088"/>
            <a:ext cx="2889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Encourage communication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169013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2000"/>
                                        <p:tgtEl>
                                          <p:spTgt spid="79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7" dur="2000"/>
                                        <p:tgtEl>
                                          <p:spTgt spid="79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0" dur="2000"/>
                                        <p:tgtEl>
                                          <p:spTgt spid="79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79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798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900" decel="100000" fill="hold"/>
                                        <p:tgtEl>
                                          <p:spTgt spid="79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9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  <p:bldP spid="79877" grpId="0"/>
      <p:bldP spid="79878" grpId="0"/>
      <p:bldP spid="79879" grpId="0"/>
      <p:bldP spid="79880" grpId="0"/>
      <p:bldP spid="79881" grpId="0"/>
      <p:bldP spid="79882" grpId="0"/>
      <p:bldP spid="79885" grpId="0"/>
      <p:bldP spid="79886" grpId="0"/>
      <p:bldP spid="79887" grpId="0"/>
      <p:bldP spid="79888" grpId="0"/>
      <p:bldP spid="79889" grpId="0"/>
      <p:bldP spid="79890" grpId="0"/>
      <p:bldP spid="79891" grpId="0"/>
      <p:bldP spid="7989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Closed Questions</a:t>
            </a:r>
            <a:endParaRPr lang="en-US">
              <a:latin typeface="Arial" charset="0"/>
            </a:endParaRP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Small number of possible answers</a:t>
            </a:r>
          </a:p>
          <a:p>
            <a:pPr eaLnBrk="1" hangingPunct="1"/>
            <a:r>
              <a:rPr lang="en-GB">
                <a:latin typeface="Arial" charset="0"/>
              </a:rPr>
              <a:t>Narrowly Focused answers</a:t>
            </a:r>
          </a:p>
          <a:p>
            <a:pPr eaLnBrk="1" hangingPunct="1"/>
            <a:r>
              <a:rPr lang="en-GB">
                <a:latin typeface="Arial" charset="0"/>
              </a:rPr>
              <a:t>Didactic approach</a:t>
            </a:r>
          </a:p>
          <a:p>
            <a:pPr eaLnBrk="1" hangingPunct="1"/>
            <a:r>
              <a:rPr lang="en-GB">
                <a:latin typeface="Arial" charset="0"/>
              </a:rPr>
              <a:t>Economical verification </a:t>
            </a:r>
          </a:p>
          <a:p>
            <a:pPr eaLnBrk="1" hangingPunct="1"/>
            <a:r>
              <a:rPr lang="en-GB">
                <a:latin typeface="Arial" charset="0"/>
              </a:rPr>
              <a:t>Draw out specific facts 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025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Open Questions</a:t>
            </a:r>
            <a:endParaRPr lang="en-US">
              <a:latin typeface="Arial" charset="0"/>
            </a:endParaRP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Reflective</a:t>
            </a:r>
          </a:p>
          <a:p>
            <a:pPr eaLnBrk="1" hangingPunct="1"/>
            <a:r>
              <a:rPr lang="en-GB">
                <a:latin typeface="Arial" charset="0"/>
              </a:rPr>
              <a:t>Hypothetical</a:t>
            </a:r>
          </a:p>
          <a:p>
            <a:pPr eaLnBrk="1" hangingPunct="1"/>
            <a:r>
              <a:rPr lang="en-GB">
                <a:latin typeface="Arial" charset="0"/>
              </a:rPr>
              <a:t>Probing</a:t>
            </a:r>
          </a:p>
          <a:p>
            <a:pPr eaLnBrk="1" hangingPunct="1"/>
            <a:r>
              <a:rPr lang="en-GB">
                <a:latin typeface="Arial" charset="0"/>
              </a:rPr>
              <a:t>Funnelling</a:t>
            </a:r>
          </a:p>
          <a:p>
            <a:pPr eaLnBrk="1" hangingPunct="1"/>
            <a:r>
              <a:rPr lang="en-GB">
                <a:latin typeface="Arial" charset="0"/>
              </a:rPr>
              <a:t>Focused (drilling)</a:t>
            </a:r>
          </a:p>
          <a:p>
            <a:pPr eaLnBrk="1" hangingPunct="1"/>
            <a:r>
              <a:rPr lang="en-GB">
                <a:latin typeface="Arial" charset="0"/>
              </a:rPr>
              <a:t>Leading 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423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Open Questions</a:t>
            </a:r>
            <a:endParaRPr lang="en-US">
              <a:latin typeface="Arial" charset="0"/>
            </a:endParaRP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Elicit large number of possible answers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Provide no direction, are not lead by hinting at a desirable response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Require broad and extended answers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Danger that discussion loses focus or strays on a tangent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May need to be followed by further question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Questions such as, what, where and how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53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>
                <a:latin typeface="Arial" charset="0"/>
              </a:rPr>
              <a:t>Follow-on Questions</a:t>
            </a:r>
            <a:br>
              <a:rPr lang="en-GB" sz="4000">
                <a:latin typeface="Arial" charset="0"/>
              </a:rPr>
            </a:br>
            <a:r>
              <a:rPr lang="en-GB" sz="2400">
                <a:latin typeface="Arial" charset="0"/>
              </a:rPr>
              <a:t>The rolling snowball</a:t>
            </a:r>
            <a:r>
              <a:rPr lang="en-GB" sz="4000">
                <a:latin typeface="Arial" charset="0"/>
              </a:rPr>
              <a:t> </a:t>
            </a:r>
            <a:endParaRPr lang="en-US" sz="4000">
              <a:latin typeface="Arial" charset="0"/>
            </a:endParaRP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b="1">
                <a:latin typeface="Arial" charset="0"/>
              </a:rPr>
              <a:t>Probe</a:t>
            </a:r>
            <a:r>
              <a:rPr lang="en-GB">
                <a:latin typeface="Arial" charset="0"/>
              </a:rPr>
              <a:t> – natural follow-on to open questions</a:t>
            </a:r>
          </a:p>
          <a:p>
            <a:pPr eaLnBrk="1" hangingPunct="1"/>
            <a:r>
              <a:rPr lang="en-GB" b="1">
                <a:latin typeface="Arial" charset="0"/>
              </a:rPr>
              <a:t>Funnel</a:t>
            </a:r>
            <a:r>
              <a:rPr lang="en-GB">
                <a:latin typeface="Arial" charset="0"/>
              </a:rPr>
              <a:t> – narrow the focus of each question until you arrive at the crux of the issue</a:t>
            </a:r>
          </a:p>
          <a:p>
            <a:pPr eaLnBrk="1" hangingPunct="1"/>
            <a:r>
              <a:rPr lang="en-GB" b="1">
                <a:latin typeface="Arial" charset="0"/>
              </a:rPr>
              <a:t>Drill</a:t>
            </a:r>
            <a:r>
              <a:rPr lang="en-GB">
                <a:latin typeface="Arial" charset="0"/>
              </a:rPr>
              <a:t> – Focused questions that dig progressively deeper into an issue until required insight/answer is forthcoming</a:t>
            </a:r>
          </a:p>
          <a:p>
            <a:pPr eaLnBrk="1" hangingPunct="1"/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471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Leading Questions</a:t>
            </a:r>
            <a:endParaRPr lang="en-US">
              <a:latin typeface="Arial" charset="0"/>
            </a:endParaRP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Focuses discussion into a prescribed area</a:t>
            </a:r>
          </a:p>
          <a:p>
            <a:pPr eaLnBrk="1" hangingPunct="1"/>
            <a:endParaRPr lang="en-GB">
              <a:latin typeface="Arial" charset="0"/>
            </a:endParaRPr>
          </a:p>
          <a:p>
            <a:pPr eaLnBrk="1" hangingPunct="1"/>
            <a:r>
              <a:rPr lang="en-GB">
                <a:latin typeface="Arial" charset="0"/>
              </a:rPr>
              <a:t>Predisposes respondent to reply in a particular way – can influence response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842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Hypothetical Questions</a:t>
            </a:r>
            <a:endParaRPr lang="en-US">
              <a:latin typeface="Arial" charset="0"/>
            </a:endParaRP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z="2800">
                <a:latin typeface="Arial" charset="0"/>
              </a:rPr>
              <a:t>Useful to introduce a new idea or concept, leading towards agreement, challenge a response without causing offence or defensiveness, or check that you fully understand the implications of an earlier answer</a:t>
            </a:r>
          </a:p>
          <a:p>
            <a:pPr eaLnBrk="1" hangingPunct="1"/>
            <a:r>
              <a:rPr lang="en-GB" sz="2800">
                <a:latin typeface="Arial" charset="0"/>
              </a:rPr>
              <a:t>Questions such as ‘what if..’ ‘How about</a:t>
            </a:r>
          </a:p>
          <a:p>
            <a:pPr eaLnBrk="1" hangingPunct="1"/>
            <a:r>
              <a:rPr lang="en-GB" sz="2800">
                <a:latin typeface="Arial" charset="0"/>
              </a:rPr>
              <a:t>Only use when the respondent has sufficient knowledge or understanding of the area, otherwise you asking them to speculate </a:t>
            </a:r>
            <a:endParaRPr lang="en-US" sz="28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51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Reflective Questions</a:t>
            </a:r>
            <a:endParaRPr lang="en-US">
              <a:latin typeface="Arial" charset="0"/>
            </a:endParaRP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z="2800">
                <a:latin typeface="Arial" charset="0"/>
              </a:rPr>
              <a:t>A useful means for clarification</a:t>
            </a:r>
          </a:p>
          <a:p>
            <a:pPr eaLnBrk="1" hangingPunct="1"/>
            <a:r>
              <a:rPr lang="en-GB" sz="2800">
                <a:latin typeface="Arial" charset="0"/>
              </a:rPr>
              <a:t>Takes what has been said, rephrase and reflect it back to test your own understanding and encourage the respondent to talk</a:t>
            </a:r>
          </a:p>
          <a:p>
            <a:pPr eaLnBrk="1" hangingPunct="1"/>
            <a:r>
              <a:rPr lang="en-GB" sz="2800">
                <a:latin typeface="Arial" charset="0"/>
              </a:rPr>
              <a:t>Questions such as, ‘So what you mean is…’ ‘Am I correct in thinking that…</a:t>
            </a:r>
          </a:p>
          <a:p>
            <a:pPr eaLnBrk="1" hangingPunct="1"/>
            <a:r>
              <a:rPr lang="en-GB" sz="2800">
                <a:latin typeface="Arial" charset="0"/>
              </a:rPr>
              <a:t>Provides an opportunity to give additional information or new ways to make responses clearer</a:t>
            </a:r>
            <a:endParaRPr lang="en-US" sz="28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599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Date Placeholder 1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3924300" y="476250"/>
            <a:ext cx="1512888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Structuring</a:t>
            </a:r>
          </a:p>
          <a:p>
            <a:pPr algn="ctr" eaLnBrk="1" hangingPunct="1"/>
            <a:r>
              <a:rPr lang="en-GB" sz="1800"/>
              <a:t>Questions</a:t>
            </a:r>
            <a:endParaRPr lang="en-US" sz="1800"/>
          </a:p>
        </p:txBody>
      </p:sp>
      <p:sp>
        <p:nvSpPr>
          <p:cNvPr id="92165" name="Line 5"/>
          <p:cNvSpPr>
            <a:spLocks noChangeShapeType="1"/>
          </p:cNvSpPr>
          <p:nvPr/>
        </p:nvSpPr>
        <p:spPr bwMode="auto">
          <a:xfrm>
            <a:off x="5580063" y="692150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516688" y="549275"/>
            <a:ext cx="212883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Where…?</a:t>
            </a:r>
            <a:endParaRPr lang="en-US" sz="1800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1547813" y="549275"/>
            <a:ext cx="1136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When…?</a:t>
            </a:r>
            <a:endParaRPr lang="en-US" sz="1800"/>
          </a:p>
        </p:txBody>
      </p:sp>
      <p:sp>
        <p:nvSpPr>
          <p:cNvPr id="92170" name="Line 10"/>
          <p:cNvSpPr>
            <a:spLocks noChangeShapeType="1"/>
          </p:cNvSpPr>
          <p:nvPr/>
        </p:nvSpPr>
        <p:spPr bwMode="auto">
          <a:xfrm>
            <a:off x="2843213" y="765175"/>
            <a:ext cx="10810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2124075" y="1412875"/>
            <a:ext cx="908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Who..?</a:t>
            </a:r>
            <a:endParaRPr lang="en-US" sz="1800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flipV="1">
            <a:off x="3132138" y="1125538"/>
            <a:ext cx="792162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>
            <a:off x="5867400" y="1412875"/>
            <a:ext cx="971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What..?</a:t>
            </a:r>
            <a:endParaRPr lang="en-US" sz="1800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>
            <a:off x="5435600" y="1125538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76" name="Text Box 16"/>
          <p:cNvSpPr txBox="1">
            <a:spLocks noChangeArrowheads="1"/>
          </p:cNvSpPr>
          <p:nvPr/>
        </p:nvSpPr>
        <p:spPr bwMode="auto">
          <a:xfrm>
            <a:off x="4140200" y="1412875"/>
            <a:ext cx="641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How</a:t>
            </a:r>
            <a:endParaRPr lang="en-US" sz="1800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 flipV="1">
            <a:off x="4500563" y="1196975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78" name="Text Box 18"/>
          <p:cNvSpPr txBox="1">
            <a:spLocks noChangeArrowheads="1"/>
          </p:cNvSpPr>
          <p:nvPr/>
        </p:nvSpPr>
        <p:spPr bwMode="auto">
          <a:xfrm>
            <a:off x="3924300" y="2565400"/>
            <a:ext cx="12350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Frame the</a:t>
            </a:r>
          </a:p>
          <a:p>
            <a:pPr algn="ctr" eaLnBrk="1" hangingPunct="1"/>
            <a:r>
              <a:rPr lang="en-GB" sz="1800"/>
              <a:t>Question</a:t>
            </a:r>
            <a:endParaRPr lang="en-US" sz="1800"/>
          </a:p>
        </p:txBody>
      </p:sp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1311275" y="2513013"/>
            <a:ext cx="15557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If you were..?</a:t>
            </a:r>
            <a:endParaRPr lang="en-US" sz="1800"/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6064250" y="2368550"/>
            <a:ext cx="1797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How would you/</a:t>
            </a:r>
          </a:p>
          <a:p>
            <a:pPr eaLnBrk="1" hangingPunct="1"/>
            <a:r>
              <a:rPr lang="en-GB" sz="1800"/>
              <a:t>Might you..?</a:t>
            </a:r>
            <a:endParaRPr lang="en-US" sz="1800"/>
          </a:p>
        </p:txBody>
      </p:sp>
      <p:sp>
        <p:nvSpPr>
          <p:cNvPr id="92181" name="Text Box 21"/>
          <p:cNvSpPr txBox="1">
            <a:spLocks noChangeArrowheads="1"/>
          </p:cNvSpPr>
          <p:nvPr/>
        </p:nvSpPr>
        <p:spPr bwMode="auto">
          <a:xfrm>
            <a:off x="1384300" y="3305175"/>
            <a:ext cx="1289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Tell me…?</a:t>
            </a:r>
            <a:endParaRPr lang="en-US" sz="1800"/>
          </a:p>
        </p:txBody>
      </p:sp>
      <p:sp>
        <p:nvSpPr>
          <p:cNvPr id="92182" name="Text Box 22"/>
          <p:cNvSpPr txBox="1">
            <a:spLocks noChangeArrowheads="1"/>
          </p:cNvSpPr>
          <p:nvPr/>
        </p:nvSpPr>
        <p:spPr bwMode="auto">
          <a:xfrm>
            <a:off x="6064250" y="3376613"/>
            <a:ext cx="158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Given that…?</a:t>
            </a:r>
            <a:endParaRPr lang="en-US" sz="1800"/>
          </a:p>
        </p:txBody>
      </p:sp>
      <p:sp>
        <p:nvSpPr>
          <p:cNvPr id="92183" name="Text Box 23"/>
          <p:cNvSpPr txBox="1">
            <a:spLocks noChangeArrowheads="1"/>
          </p:cNvSpPr>
          <p:nvPr/>
        </p:nvSpPr>
        <p:spPr bwMode="auto">
          <a:xfrm>
            <a:off x="5775325" y="4168775"/>
            <a:ext cx="21907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For what reason…?</a:t>
            </a:r>
            <a:endParaRPr lang="en-US" sz="1800"/>
          </a:p>
        </p:txBody>
      </p:sp>
      <p:sp>
        <p:nvSpPr>
          <p:cNvPr id="92184" name="Text Box 24"/>
          <p:cNvSpPr txBox="1">
            <a:spLocks noChangeArrowheads="1"/>
          </p:cNvSpPr>
          <p:nvPr/>
        </p:nvSpPr>
        <p:spPr bwMode="auto">
          <a:xfrm>
            <a:off x="4192588" y="5105400"/>
            <a:ext cx="20256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Could you expand</a:t>
            </a:r>
          </a:p>
          <a:p>
            <a:pPr eaLnBrk="1" hangingPunct="1"/>
            <a:r>
              <a:rPr lang="en-GB" sz="1800"/>
              <a:t>On…?</a:t>
            </a:r>
            <a:endParaRPr lang="en-US" sz="1800"/>
          </a:p>
        </p:txBody>
      </p:sp>
      <p:sp>
        <p:nvSpPr>
          <p:cNvPr id="92185" name="Text Box 25"/>
          <p:cNvSpPr txBox="1">
            <a:spLocks noChangeArrowheads="1"/>
          </p:cNvSpPr>
          <p:nvPr/>
        </p:nvSpPr>
        <p:spPr bwMode="auto">
          <a:xfrm>
            <a:off x="808038" y="4083050"/>
            <a:ext cx="17716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What might you</a:t>
            </a:r>
          </a:p>
          <a:p>
            <a:pPr eaLnBrk="1" hangingPunct="1"/>
            <a:r>
              <a:rPr lang="en-GB" sz="1800"/>
              <a:t> do if…?</a:t>
            </a:r>
            <a:endParaRPr lang="en-US" sz="1800"/>
          </a:p>
        </p:txBody>
      </p:sp>
      <p:sp>
        <p:nvSpPr>
          <p:cNvPr id="92186" name="Text Box 26"/>
          <p:cNvSpPr txBox="1">
            <a:spLocks noChangeArrowheads="1"/>
          </p:cNvSpPr>
          <p:nvPr/>
        </p:nvSpPr>
        <p:spPr bwMode="auto">
          <a:xfrm>
            <a:off x="1600200" y="5032375"/>
            <a:ext cx="1708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Remind me…?</a:t>
            </a:r>
            <a:endParaRPr lang="en-US" sz="1800"/>
          </a:p>
        </p:txBody>
      </p:sp>
      <p:sp>
        <p:nvSpPr>
          <p:cNvPr id="92187" name="Line 27"/>
          <p:cNvSpPr>
            <a:spLocks noChangeShapeType="1"/>
          </p:cNvSpPr>
          <p:nvPr/>
        </p:nvSpPr>
        <p:spPr bwMode="auto">
          <a:xfrm flipH="1" flipV="1">
            <a:off x="2843213" y="2708275"/>
            <a:ext cx="9366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88" name="Line 28"/>
          <p:cNvSpPr>
            <a:spLocks noChangeShapeType="1"/>
          </p:cNvSpPr>
          <p:nvPr/>
        </p:nvSpPr>
        <p:spPr bwMode="auto">
          <a:xfrm flipV="1">
            <a:off x="5219700" y="2636838"/>
            <a:ext cx="865188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90" name="Line 30"/>
          <p:cNvSpPr>
            <a:spLocks noChangeShapeType="1"/>
          </p:cNvSpPr>
          <p:nvPr/>
        </p:nvSpPr>
        <p:spPr bwMode="auto">
          <a:xfrm flipH="1">
            <a:off x="2700338" y="3141663"/>
            <a:ext cx="10795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92" name="Line 32"/>
          <p:cNvSpPr>
            <a:spLocks noChangeShapeType="1"/>
          </p:cNvSpPr>
          <p:nvPr/>
        </p:nvSpPr>
        <p:spPr bwMode="auto">
          <a:xfrm>
            <a:off x="5219700" y="3141663"/>
            <a:ext cx="86518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93" name="Line 33"/>
          <p:cNvSpPr>
            <a:spLocks noChangeShapeType="1"/>
          </p:cNvSpPr>
          <p:nvPr/>
        </p:nvSpPr>
        <p:spPr bwMode="auto">
          <a:xfrm>
            <a:off x="5148263" y="3284538"/>
            <a:ext cx="719137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94" name="Line 34"/>
          <p:cNvSpPr>
            <a:spLocks noChangeShapeType="1"/>
          </p:cNvSpPr>
          <p:nvPr/>
        </p:nvSpPr>
        <p:spPr bwMode="auto">
          <a:xfrm flipH="1">
            <a:off x="2484438" y="3270250"/>
            <a:ext cx="1439862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96" name="Line 36"/>
          <p:cNvSpPr>
            <a:spLocks noChangeShapeType="1"/>
          </p:cNvSpPr>
          <p:nvPr/>
        </p:nvSpPr>
        <p:spPr bwMode="auto">
          <a:xfrm flipH="1">
            <a:off x="2771775" y="3284538"/>
            <a:ext cx="1584325" cy="1728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92197" name="Line 37"/>
          <p:cNvSpPr>
            <a:spLocks noChangeShapeType="1"/>
          </p:cNvSpPr>
          <p:nvPr/>
        </p:nvSpPr>
        <p:spPr bwMode="auto">
          <a:xfrm>
            <a:off x="4427538" y="3284538"/>
            <a:ext cx="649287" cy="19446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2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9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92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92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5" dur="2000"/>
                                        <p:tgtEl>
                                          <p:spTgt spid="92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8" dur="2000"/>
                                        <p:tgtEl>
                                          <p:spTgt spid="92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nimBg="1"/>
      <p:bldP spid="92165" grpId="0" animBg="1"/>
      <p:bldP spid="92166" grpId="0"/>
      <p:bldP spid="92167" grpId="0"/>
      <p:bldP spid="92170" grpId="0" animBg="1"/>
      <p:bldP spid="92171" grpId="0"/>
      <p:bldP spid="92173" grpId="0" animBg="1"/>
      <p:bldP spid="92174" grpId="0"/>
      <p:bldP spid="92175" grpId="0" animBg="1"/>
      <p:bldP spid="92176" grpId="0"/>
      <p:bldP spid="92177" grpId="0" animBg="1"/>
      <p:bldP spid="92178" grpId="0" animBg="1"/>
      <p:bldP spid="92179" grpId="0"/>
      <p:bldP spid="92180" grpId="0"/>
      <p:bldP spid="92181" grpId="0"/>
      <p:bldP spid="92182" grpId="0"/>
      <p:bldP spid="92183" grpId="0"/>
      <p:bldP spid="92184" grpId="0"/>
      <p:bldP spid="92185" grpId="0"/>
      <p:bldP spid="92186" grpId="0"/>
      <p:bldP spid="92187" grpId="0" animBg="1"/>
      <p:bldP spid="92188" grpId="0" animBg="1"/>
      <p:bldP spid="92190" grpId="0" animBg="1"/>
      <p:bldP spid="92192" grpId="0" animBg="1"/>
      <p:bldP spid="92193" grpId="0" animBg="1"/>
      <p:bldP spid="92194" grpId="0" animBg="1"/>
      <p:bldP spid="92196" grpId="0" animBg="1"/>
      <p:bldP spid="9219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Date Placeholder 1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2749550" y="2133600"/>
            <a:ext cx="1554163" cy="1016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2000" b="1"/>
              <a:t>Supporting</a:t>
            </a:r>
          </a:p>
          <a:p>
            <a:pPr algn="ctr" eaLnBrk="1" hangingPunct="1"/>
            <a:r>
              <a:rPr lang="en-GB" sz="2000" b="1"/>
              <a:t>Learners</a:t>
            </a:r>
          </a:p>
          <a:p>
            <a:pPr algn="ctr" eaLnBrk="1" hangingPunct="1"/>
            <a:r>
              <a:rPr lang="en-GB" sz="2000" b="1"/>
              <a:t>Points</a:t>
            </a:r>
            <a:endParaRPr lang="en-US" sz="2000" b="1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971550" y="549275"/>
            <a:ext cx="2873375" cy="9255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If incorrect/inappropriate</a:t>
            </a:r>
          </a:p>
          <a:p>
            <a:pPr algn="ctr" eaLnBrk="1" hangingPunct="1"/>
            <a:r>
              <a:rPr lang="en-GB" sz="1800"/>
              <a:t>Answer is given, take care</a:t>
            </a:r>
          </a:p>
          <a:p>
            <a:pPr algn="ctr" eaLnBrk="1" hangingPunct="1"/>
            <a:r>
              <a:rPr lang="en-GB" sz="1800"/>
              <a:t>No to put the person down</a:t>
            </a:r>
            <a:endParaRPr lang="en-US" sz="1800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5003800" y="549275"/>
            <a:ext cx="2835275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If difficult to understand a</a:t>
            </a:r>
          </a:p>
          <a:p>
            <a:pPr algn="ctr" eaLnBrk="1" hangingPunct="1"/>
            <a:r>
              <a:rPr lang="en-GB" sz="1800"/>
              <a:t>Response, be honest, ask</a:t>
            </a:r>
          </a:p>
          <a:p>
            <a:pPr algn="ctr" eaLnBrk="1" hangingPunct="1"/>
            <a:r>
              <a:rPr lang="en-GB" sz="1800"/>
              <a:t>Individuals to repeat/</a:t>
            </a:r>
          </a:p>
          <a:p>
            <a:pPr algn="ctr" eaLnBrk="1" hangingPunct="1"/>
            <a:r>
              <a:rPr lang="en-GB" sz="1800"/>
              <a:t>rephrase/explain further</a:t>
            </a:r>
            <a:endParaRPr lang="en-US" sz="1800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250825" y="1557338"/>
            <a:ext cx="2073275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Refer back to</a:t>
            </a:r>
          </a:p>
          <a:p>
            <a:pPr algn="ctr" eaLnBrk="1" hangingPunct="1"/>
            <a:r>
              <a:rPr lang="en-GB" sz="1800"/>
              <a:t>Individual answers</a:t>
            </a:r>
          </a:p>
          <a:p>
            <a:pPr algn="ctr" eaLnBrk="1" hangingPunct="1"/>
            <a:r>
              <a:rPr lang="en-GB" sz="1800"/>
              <a:t>From earlier in </a:t>
            </a:r>
          </a:p>
          <a:p>
            <a:pPr algn="ctr" eaLnBrk="1" hangingPunct="1"/>
            <a:r>
              <a:rPr lang="en-GB" sz="1800"/>
              <a:t>season</a:t>
            </a:r>
            <a:endParaRPr lang="en-US" sz="1800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648325" y="1916113"/>
            <a:ext cx="3495675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Do not accept an incorrect </a:t>
            </a:r>
          </a:p>
          <a:p>
            <a:pPr algn="ctr" eaLnBrk="1" hangingPunct="1"/>
            <a:r>
              <a:rPr lang="en-GB" sz="1800"/>
              <a:t>Or Inappropriate response, </a:t>
            </a:r>
          </a:p>
          <a:p>
            <a:pPr algn="ctr" eaLnBrk="1" hangingPunct="1"/>
            <a:r>
              <a:rPr lang="en-GB" sz="1800"/>
              <a:t>indicate</a:t>
            </a:r>
          </a:p>
          <a:p>
            <a:pPr algn="ctr" eaLnBrk="1" hangingPunct="1"/>
            <a:r>
              <a:rPr lang="en-GB" sz="1800"/>
              <a:t>Type of answer required and /or </a:t>
            </a:r>
            <a:endParaRPr lang="en-US" sz="1800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179388" y="3213100"/>
            <a:ext cx="2365375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Value contributions</a:t>
            </a:r>
          </a:p>
          <a:p>
            <a:pPr algn="ctr" eaLnBrk="1" hangingPunct="1"/>
            <a:r>
              <a:rPr lang="en-GB" sz="1800"/>
              <a:t>Encourage</a:t>
            </a:r>
          </a:p>
          <a:p>
            <a:pPr algn="ctr" eaLnBrk="1" hangingPunct="1"/>
            <a:r>
              <a:rPr lang="en-GB" sz="1800"/>
              <a:t>Participant and </a:t>
            </a:r>
          </a:p>
          <a:p>
            <a:pPr algn="ctr" eaLnBrk="1" hangingPunct="1"/>
            <a:r>
              <a:rPr lang="en-GB" sz="1800"/>
              <a:t>ownership of material</a:t>
            </a:r>
            <a:endParaRPr lang="en-US" sz="1800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5003800" y="3429000"/>
            <a:ext cx="3635375" cy="9255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Use responses from individuals</a:t>
            </a:r>
          </a:p>
          <a:p>
            <a:pPr algn="ctr" eaLnBrk="1" hangingPunct="1"/>
            <a:r>
              <a:rPr lang="en-GB" sz="1800"/>
              <a:t>To construct a framework of ideas</a:t>
            </a:r>
          </a:p>
          <a:p>
            <a:pPr algn="ctr" eaLnBrk="1" hangingPunct="1"/>
            <a:r>
              <a:rPr lang="en-GB" sz="1800"/>
              <a:t>And understanding</a:t>
            </a:r>
            <a:endParaRPr lang="en-US" sz="1800"/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250825" y="4868863"/>
            <a:ext cx="2606675" cy="925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Support individuals who</a:t>
            </a:r>
          </a:p>
          <a:p>
            <a:pPr algn="ctr" eaLnBrk="1" hangingPunct="1"/>
            <a:r>
              <a:rPr lang="en-GB" sz="1800"/>
              <a:t>Are struggling to</a:t>
            </a:r>
          </a:p>
          <a:p>
            <a:pPr algn="ctr" eaLnBrk="1" hangingPunct="1"/>
            <a:r>
              <a:rPr lang="en-GB" sz="1800"/>
              <a:t> answer a question</a:t>
            </a:r>
            <a:endParaRPr lang="en-US" sz="1800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5364163" y="4797425"/>
            <a:ext cx="35718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Rephrase or gently</a:t>
            </a:r>
          </a:p>
          <a:p>
            <a:pPr algn="ctr" eaLnBrk="1" hangingPunct="1"/>
            <a:r>
              <a:rPr lang="en-GB" sz="1800"/>
              <a:t>Suggest a likely area of response</a:t>
            </a:r>
            <a:endParaRPr lang="en-US" sz="1800"/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3059113" y="4652963"/>
            <a:ext cx="2047875" cy="925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Ask others to add</a:t>
            </a:r>
          </a:p>
          <a:p>
            <a:pPr algn="ctr" eaLnBrk="1" hangingPunct="1"/>
            <a:r>
              <a:rPr lang="en-GB" sz="1800"/>
              <a:t>Something or</a:t>
            </a:r>
          </a:p>
          <a:p>
            <a:pPr algn="ctr" eaLnBrk="1" hangingPunct="1"/>
            <a:r>
              <a:rPr lang="en-GB" sz="1800"/>
              <a:t>Modify the answer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34229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3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3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nimBg="1"/>
      <p:bldP spid="93189" grpId="0" animBg="1"/>
      <p:bldP spid="93190" grpId="0" animBg="1"/>
      <p:bldP spid="93191" grpId="0" animBg="1"/>
      <p:bldP spid="93192" grpId="0" animBg="1"/>
      <p:bldP spid="93193" grpId="0" animBg="1"/>
      <p:bldP spid="93194" grpId="0" animBg="1"/>
      <p:bldP spid="93195" grpId="0" animBg="1"/>
      <p:bldP spid="93196" grpId="0" animBg="1"/>
      <p:bldP spid="9319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Date Placeholder 1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44035" name="Text Box 4"/>
          <p:cNvSpPr txBox="1">
            <a:spLocks noChangeArrowheads="1"/>
          </p:cNvSpPr>
          <p:nvPr/>
        </p:nvSpPr>
        <p:spPr bwMode="auto">
          <a:xfrm>
            <a:off x="3419475" y="2708275"/>
            <a:ext cx="21240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/>
              <a:t>Active Listening</a:t>
            </a:r>
          </a:p>
          <a:p>
            <a:pPr algn="ctr" eaLnBrk="1" hangingPunct="1"/>
            <a:r>
              <a:rPr lang="en-GB" sz="1800" b="1"/>
              <a:t>- Coaching points</a:t>
            </a:r>
            <a:endParaRPr lang="en-US" sz="1800" b="1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323850" y="620713"/>
            <a:ext cx="1412875" cy="925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Listen is an </a:t>
            </a:r>
          </a:p>
          <a:p>
            <a:pPr algn="ctr" eaLnBrk="1" hangingPunct="1"/>
            <a:r>
              <a:rPr lang="en-GB" sz="1800"/>
              <a:t>anagram of</a:t>
            </a:r>
          </a:p>
          <a:p>
            <a:pPr algn="ctr" eaLnBrk="1" hangingPunct="1"/>
            <a:r>
              <a:rPr lang="en-GB" sz="1800"/>
              <a:t>SILENT</a:t>
            </a:r>
            <a:endParaRPr lang="en-US" sz="1800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3348038" y="549275"/>
            <a:ext cx="1882775" cy="9255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Do not become</a:t>
            </a:r>
          </a:p>
          <a:p>
            <a:pPr algn="ctr" eaLnBrk="1" hangingPunct="1"/>
            <a:r>
              <a:rPr lang="en-GB" sz="1800"/>
              <a:t>Distracted </a:t>
            </a:r>
          </a:p>
          <a:p>
            <a:pPr algn="ctr" eaLnBrk="1" hangingPunct="1"/>
            <a:r>
              <a:rPr lang="en-GB" sz="1800"/>
              <a:t>(inner and outer)</a:t>
            </a:r>
            <a:endParaRPr lang="en-US" sz="1800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6372225" y="620713"/>
            <a:ext cx="1870075" cy="925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Do not make</a:t>
            </a:r>
          </a:p>
          <a:p>
            <a:pPr algn="ctr" eaLnBrk="1" hangingPunct="1"/>
            <a:r>
              <a:rPr lang="en-GB" sz="1800"/>
              <a:t> assumptions or </a:t>
            </a:r>
          </a:p>
          <a:p>
            <a:pPr algn="ctr" eaLnBrk="1" hangingPunct="1"/>
            <a:r>
              <a:rPr lang="en-GB" sz="1800"/>
              <a:t>Judgements</a:t>
            </a:r>
            <a:endParaRPr lang="en-US" sz="1800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900113" y="1916113"/>
            <a:ext cx="13620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Do not stop</a:t>
            </a:r>
          </a:p>
          <a:p>
            <a:pPr algn="ctr" eaLnBrk="1" hangingPunct="1"/>
            <a:r>
              <a:rPr lang="en-GB" sz="1800"/>
              <a:t>Listening</a:t>
            </a:r>
            <a:endParaRPr lang="en-US" sz="1800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6011863" y="1916113"/>
            <a:ext cx="22383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Do not be selective</a:t>
            </a:r>
          </a:p>
          <a:p>
            <a:pPr eaLnBrk="1" hangingPunct="1"/>
            <a:r>
              <a:rPr lang="en-GB" sz="1800"/>
              <a:t>Listen to every word</a:t>
            </a:r>
            <a:endParaRPr lang="en-US" sz="1800"/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395288" y="2852738"/>
            <a:ext cx="23399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Listen for </a:t>
            </a:r>
          </a:p>
          <a:p>
            <a:pPr algn="ctr" eaLnBrk="1" hangingPunct="1"/>
            <a:r>
              <a:rPr lang="en-GB" sz="1800"/>
              <a:t>Main points/evidence</a:t>
            </a:r>
            <a:endParaRPr lang="en-US" sz="1800"/>
          </a:p>
        </p:txBody>
      </p:sp>
      <p:sp>
        <p:nvSpPr>
          <p:cNvPr id="94237" name="Text Box 29"/>
          <p:cNvSpPr txBox="1">
            <a:spLocks noChangeArrowheads="1"/>
          </p:cNvSpPr>
          <p:nvPr/>
        </p:nvSpPr>
        <p:spPr bwMode="auto">
          <a:xfrm>
            <a:off x="250825" y="4221163"/>
            <a:ext cx="18192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Concentrate on </a:t>
            </a:r>
          </a:p>
          <a:p>
            <a:pPr algn="ctr" eaLnBrk="1" hangingPunct="1"/>
            <a:r>
              <a:rPr lang="en-GB" sz="1800"/>
              <a:t>them not you</a:t>
            </a:r>
            <a:endParaRPr lang="en-US" sz="1800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1763713" y="5229225"/>
            <a:ext cx="15525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Have enough</a:t>
            </a:r>
          </a:p>
          <a:p>
            <a:pPr algn="ctr" eaLnBrk="1" hangingPunct="1"/>
            <a:r>
              <a:rPr lang="en-GB" sz="1800"/>
              <a:t>time</a:t>
            </a:r>
            <a:endParaRPr lang="en-US" sz="1800"/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3203575" y="3716338"/>
            <a:ext cx="15398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Develop note</a:t>
            </a:r>
          </a:p>
          <a:p>
            <a:pPr eaLnBrk="1" hangingPunct="1"/>
            <a:r>
              <a:rPr lang="en-GB" sz="1800"/>
              <a:t>Taking skills</a:t>
            </a:r>
            <a:endParaRPr lang="en-US" sz="1800"/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6372225" y="2997200"/>
            <a:ext cx="2035175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Do not </a:t>
            </a:r>
          </a:p>
          <a:p>
            <a:pPr algn="ctr" eaLnBrk="1" hangingPunct="1"/>
            <a:r>
              <a:rPr lang="en-GB" sz="1800"/>
              <a:t>interrupt, add, </a:t>
            </a:r>
          </a:p>
          <a:p>
            <a:pPr algn="ctr" eaLnBrk="1" hangingPunct="1"/>
            <a:r>
              <a:rPr lang="en-GB" sz="1800"/>
              <a:t>Elaborate or finish</a:t>
            </a:r>
          </a:p>
          <a:p>
            <a:pPr algn="ctr" eaLnBrk="1" hangingPunct="1"/>
            <a:r>
              <a:rPr lang="en-GB" sz="1800"/>
              <a:t>A sentence</a:t>
            </a:r>
            <a:endParaRPr lang="en-US" sz="1800"/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6780213" y="4816475"/>
            <a:ext cx="2124075" cy="9255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Observe their</a:t>
            </a:r>
          </a:p>
          <a:p>
            <a:pPr algn="ctr" eaLnBrk="1" hangingPunct="1"/>
            <a:r>
              <a:rPr lang="en-GB" sz="1800"/>
              <a:t>Paralanguage and </a:t>
            </a:r>
          </a:p>
          <a:p>
            <a:pPr algn="ctr" eaLnBrk="1" hangingPunct="1"/>
            <a:r>
              <a:rPr lang="en-GB" sz="1800"/>
              <a:t>Body language </a:t>
            </a:r>
            <a:endParaRPr lang="en-US" sz="1800"/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3995738" y="1773238"/>
            <a:ext cx="160337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Be interested </a:t>
            </a:r>
          </a:p>
          <a:p>
            <a:pPr algn="ctr" eaLnBrk="1" hangingPunct="1"/>
            <a:r>
              <a:rPr lang="en-GB" sz="1800"/>
              <a:t>In the person</a:t>
            </a:r>
            <a:endParaRPr lang="en-US" sz="1800"/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4067175" y="4797425"/>
            <a:ext cx="2060575" cy="9255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Do not confuse</a:t>
            </a:r>
          </a:p>
          <a:p>
            <a:pPr algn="ctr" eaLnBrk="1" hangingPunct="1"/>
            <a:r>
              <a:rPr lang="en-GB" sz="1800"/>
              <a:t>What is being said</a:t>
            </a:r>
          </a:p>
          <a:p>
            <a:pPr algn="ctr" eaLnBrk="1" hangingPunct="1"/>
            <a:r>
              <a:rPr lang="en-GB" sz="1800"/>
              <a:t>With your agenda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779781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4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4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4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4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94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70" decel="100000"/>
                                        <p:tgtEl>
                                          <p:spTgt spid="942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770" decel="100000"/>
                                        <p:tgtEl>
                                          <p:spTgt spid="9424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424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94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4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94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4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4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4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2000"/>
                                        <p:tgtEl>
                                          <p:spTgt spid="94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94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94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4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4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4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 animBg="1"/>
      <p:bldP spid="94214" grpId="0" animBg="1"/>
      <p:bldP spid="94215" grpId="0" animBg="1"/>
      <p:bldP spid="94216" grpId="0" animBg="1"/>
      <p:bldP spid="94217" grpId="0" animBg="1"/>
      <p:bldP spid="94236" grpId="0" animBg="1"/>
      <p:bldP spid="94237" grpId="0" animBg="1"/>
      <p:bldP spid="94238" grpId="0" animBg="1"/>
      <p:bldP spid="94239" grpId="0" animBg="1"/>
      <p:bldP spid="94240" grpId="0" animBg="1"/>
      <p:bldP spid="94241" grpId="0" animBg="1"/>
      <p:bldP spid="94242" grpId="0" animBg="1"/>
      <p:bldP spid="9424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Date Placeholder 1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rgbClr val="FF3300"/>
              </a:solidFill>
            </a:endParaRPr>
          </a:p>
        </p:txBody>
      </p:sp>
      <p:sp>
        <p:nvSpPr>
          <p:cNvPr id="46083" name="Text Box 4"/>
          <p:cNvSpPr txBox="1">
            <a:spLocks noChangeArrowheads="1"/>
          </p:cNvSpPr>
          <p:nvPr/>
        </p:nvSpPr>
        <p:spPr bwMode="auto">
          <a:xfrm>
            <a:off x="3419475" y="2924175"/>
            <a:ext cx="2089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 b="1"/>
              <a:t>Giving Feedback-</a:t>
            </a:r>
          </a:p>
          <a:p>
            <a:pPr eaLnBrk="1" hangingPunct="1"/>
            <a:r>
              <a:rPr lang="en-GB" sz="1800" b="1"/>
              <a:t>Coaching points</a:t>
            </a:r>
            <a:endParaRPr lang="en-US" sz="1800" b="1"/>
          </a:p>
        </p:txBody>
      </p:sp>
      <p:sp>
        <p:nvSpPr>
          <p:cNvPr id="46084" name="Text Box 5"/>
          <p:cNvSpPr txBox="1">
            <a:spLocks noChangeArrowheads="1"/>
          </p:cNvSpPr>
          <p:nvPr/>
        </p:nvSpPr>
        <p:spPr bwMode="auto">
          <a:xfrm>
            <a:off x="735013" y="639763"/>
            <a:ext cx="1708150" cy="146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Be courteous,</a:t>
            </a:r>
          </a:p>
          <a:p>
            <a:pPr algn="ctr" eaLnBrk="1" hangingPunct="1"/>
            <a:r>
              <a:rPr lang="en-GB" sz="1800"/>
              <a:t>Positive and</a:t>
            </a:r>
          </a:p>
          <a:p>
            <a:pPr algn="ctr" eaLnBrk="1" hangingPunct="1"/>
            <a:r>
              <a:rPr lang="en-GB" sz="1800"/>
              <a:t>Sensitive to</a:t>
            </a:r>
          </a:p>
          <a:p>
            <a:pPr algn="ctr" eaLnBrk="1" hangingPunct="1"/>
            <a:r>
              <a:rPr lang="en-GB" sz="1800"/>
              <a:t>Individuals and</a:t>
            </a:r>
          </a:p>
          <a:p>
            <a:pPr algn="ctr" eaLnBrk="1" hangingPunct="1"/>
            <a:r>
              <a:rPr lang="en-GB" sz="1800"/>
              <a:t> group needs</a:t>
            </a:r>
            <a:endParaRPr lang="en-US" sz="1800"/>
          </a:p>
        </p:txBody>
      </p:sp>
      <p:sp>
        <p:nvSpPr>
          <p:cNvPr id="46085" name="Text Box 7"/>
          <p:cNvSpPr txBox="1">
            <a:spLocks noChangeArrowheads="1"/>
          </p:cNvSpPr>
          <p:nvPr/>
        </p:nvSpPr>
        <p:spPr bwMode="auto">
          <a:xfrm>
            <a:off x="3924300" y="692150"/>
            <a:ext cx="1428750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Use words</a:t>
            </a:r>
          </a:p>
          <a:p>
            <a:pPr algn="ctr" eaLnBrk="1" hangingPunct="1"/>
            <a:r>
              <a:rPr lang="en-GB" sz="1800"/>
              <a:t>That reflect</a:t>
            </a:r>
          </a:p>
          <a:p>
            <a:pPr algn="ctr" eaLnBrk="1" hangingPunct="1"/>
            <a:r>
              <a:rPr lang="en-GB" sz="1800"/>
              <a:t>The feelings</a:t>
            </a:r>
          </a:p>
          <a:p>
            <a:pPr algn="ctr" eaLnBrk="1" hangingPunct="1"/>
            <a:r>
              <a:rPr lang="en-GB" sz="1800"/>
              <a:t>And issues</a:t>
            </a:r>
          </a:p>
          <a:p>
            <a:pPr algn="ctr" eaLnBrk="1" hangingPunct="1"/>
            <a:r>
              <a:rPr lang="en-GB" sz="1800"/>
              <a:t>expressed</a:t>
            </a:r>
            <a:endParaRPr lang="en-US" sz="1800"/>
          </a:p>
        </p:txBody>
      </p:sp>
      <p:sp>
        <p:nvSpPr>
          <p:cNvPr id="46086" name="Text Box 9"/>
          <p:cNvSpPr txBox="1">
            <a:spLocks noChangeArrowheads="1"/>
          </p:cNvSpPr>
          <p:nvPr/>
        </p:nvSpPr>
        <p:spPr bwMode="auto">
          <a:xfrm>
            <a:off x="5795963" y="836613"/>
            <a:ext cx="2825750" cy="146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Help coaches to think</a:t>
            </a:r>
          </a:p>
          <a:p>
            <a:pPr algn="ctr" eaLnBrk="1" hangingPunct="1"/>
            <a:r>
              <a:rPr lang="en-GB" sz="1800"/>
              <a:t>About themselves and </a:t>
            </a:r>
          </a:p>
          <a:p>
            <a:pPr algn="ctr" eaLnBrk="1" hangingPunct="1"/>
            <a:r>
              <a:rPr lang="en-GB" sz="1800"/>
              <a:t>Their situation, encourage</a:t>
            </a:r>
          </a:p>
          <a:p>
            <a:pPr algn="ctr" eaLnBrk="1" hangingPunct="1"/>
            <a:r>
              <a:rPr lang="en-GB" sz="1800"/>
              <a:t>Self reflection and </a:t>
            </a:r>
          </a:p>
          <a:p>
            <a:pPr algn="ctr" eaLnBrk="1" hangingPunct="1"/>
            <a:r>
              <a:rPr lang="en-GB" sz="1800"/>
              <a:t>evaluation</a:t>
            </a:r>
            <a:endParaRPr lang="en-US" sz="1800"/>
          </a:p>
        </p:txBody>
      </p:sp>
      <p:sp>
        <p:nvSpPr>
          <p:cNvPr id="46087" name="Text Box 11"/>
          <p:cNvSpPr txBox="1">
            <a:spLocks noChangeArrowheads="1"/>
          </p:cNvSpPr>
          <p:nvPr/>
        </p:nvSpPr>
        <p:spPr bwMode="auto">
          <a:xfrm>
            <a:off x="6300788" y="2924175"/>
            <a:ext cx="1873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Give Confidence</a:t>
            </a:r>
            <a:endParaRPr lang="en-US" sz="1800"/>
          </a:p>
        </p:txBody>
      </p:sp>
      <p:sp>
        <p:nvSpPr>
          <p:cNvPr id="46088" name="Text Box 12"/>
          <p:cNvSpPr txBox="1">
            <a:spLocks noChangeArrowheads="1"/>
          </p:cNvSpPr>
          <p:nvPr/>
        </p:nvSpPr>
        <p:spPr bwMode="auto">
          <a:xfrm>
            <a:off x="7164388" y="3716338"/>
            <a:ext cx="16319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Use questions</a:t>
            </a:r>
          </a:p>
          <a:p>
            <a:pPr algn="ctr" eaLnBrk="1" hangingPunct="1"/>
            <a:r>
              <a:rPr lang="en-GB" sz="1800"/>
              <a:t>affectively</a:t>
            </a:r>
            <a:endParaRPr lang="en-US" sz="1800"/>
          </a:p>
        </p:txBody>
      </p:sp>
      <p:sp>
        <p:nvSpPr>
          <p:cNvPr id="46089" name="Text Box 13"/>
          <p:cNvSpPr txBox="1">
            <a:spLocks noChangeArrowheads="1"/>
          </p:cNvSpPr>
          <p:nvPr/>
        </p:nvSpPr>
        <p:spPr bwMode="auto">
          <a:xfrm>
            <a:off x="6516688" y="4868863"/>
            <a:ext cx="19494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Extend ideas and</a:t>
            </a:r>
          </a:p>
          <a:p>
            <a:pPr algn="ctr" eaLnBrk="1" hangingPunct="1"/>
            <a:r>
              <a:rPr lang="en-GB" sz="1800"/>
              <a:t>thinking</a:t>
            </a:r>
            <a:endParaRPr lang="en-US" sz="1800"/>
          </a:p>
        </p:txBody>
      </p:sp>
      <p:sp>
        <p:nvSpPr>
          <p:cNvPr id="46090" name="Text Box 14"/>
          <p:cNvSpPr txBox="1">
            <a:spLocks noChangeArrowheads="1"/>
          </p:cNvSpPr>
          <p:nvPr/>
        </p:nvSpPr>
        <p:spPr bwMode="auto">
          <a:xfrm>
            <a:off x="1042988" y="2276475"/>
            <a:ext cx="18224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Convey</a:t>
            </a:r>
          </a:p>
          <a:p>
            <a:pPr algn="ctr" eaLnBrk="1" hangingPunct="1"/>
            <a:r>
              <a:rPr lang="en-GB" sz="1800"/>
              <a:t>Acceptance and</a:t>
            </a:r>
          </a:p>
          <a:p>
            <a:pPr algn="ctr" eaLnBrk="1" hangingPunct="1"/>
            <a:r>
              <a:rPr lang="en-GB" sz="1800"/>
              <a:t>support</a:t>
            </a:r>
            <a:endParaRPr lang="en-US" sz="1800"/>
          </a:p>
        </p:txBody>
      </p:sp>
      <p:sp>
        <p:nvSpPr>
          <p:cNvPr id="46091" name="Text Box 15"/>
          <p:cNvSpPr txBox="1">
            <a:spLocks noChangeArrowheads="1"/>
          </p:cNvSpPr>
          <p:nvPr/>
        </p:nvSpPr>
        <p:spPr bwMode="auto">
          <a:xfrm>
            <a:off x="2916238" y="4076700"/>
            <a:ext cx="3019425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Think about:</a:t>
            </a:r>
          </a:p>
          <a:p>
            <a:pPr algn="ctr" eaLnBrk="1" hangingPunct="1">
              <a:buFontTx/>
              <a:buChar char="•"/>
            </a:pPr>
            <a:r>
              <a:rPr lang="en-GB" sz="1800"/>
              <a:t> what you are going to say</a:t>
            </a:r>
          </a:p>
          <a:p>
            <a:pPr algn="ctr" eaLnBrk="1" hangingPunct="1">
              <a:buFontTx/>
              <a:buChar char="•"/>
            </a:pPr>
            <a:r>
              <a:rPr lang="en-GB" sz="1800"/>
              <a:t>How you are going to say it</a:t>
            </a:r>
          </a:p>
          <a:p>
            <a:pPr algn="ctr" eaLnBrk="1" hangingPunct="1">
              <a:buFontTx/>
              <a:buChar char="•"/>
            </a:pPr>
            <a:r>
              <a:rPr lang="en-GB" sz="1800"/>
              <a:t>How you would like it to</a:t>
            </a:r>
          </a:p>
          <a:p>
            <a:pPr algn="ctr" eaLnBrk="1" hangingPunct="1"/>
            <a:r>
              <a:rPr lang="en-GB" sz="1800"/>
              <a:t> he said to you</a:t>
            </a:r>
            <a:endParaRPr lang="en-US" sz="1800"/>
          </a:p>
        </p:txBody>
      </p:sp>
      <p:sp>
        <p:nvSpPr>
          <p:cNvPr id="46092" name="Text Box 16"/>
          <p:cNvSpPr txBox="1">
            <a:spLocks noChangeArrowheads="1"/>
          </p:cNvSpPr>
          <p:nvPr/>
        </p:nvSpPr>
        <p:spPr bwMode="auto">
          <a:xfrm>
            <a:off x="468313" y="3429000"/>
            <a:ext cx="17081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/>
              <a:t>Show care and</a:t>
            </a:r>
          </a:p>
          <a:p>
            <a:pPr algn="ctr" eaLnBrk="1" hangingPunct="1"/>
            <a:r>
              <a:rPr lang="en-GB" sz="1800"/>
              <a:t>Concern for all</a:t>
            </a:r>
          </a:p>
          <a:p>
            <a:pPr algn="ctr" eaLnBrk="1" hangingPunct="1"/>
            <a:r>
              <a:rPr lang="en-GB" sz="1800"/>
              <a:t>coaches</a:t>
            </a:r>
            <a:endParaRPr lang="en-US" sz="1800"/>
          </a:p>
        </p:txBody>
      </p:sp>
      <p:sp>
        <p:nvSpPr>
          <p:cNvPr id="46093" name="Text Box 17"/>
          <p:cNvSpPr txBox="1">
            <a:spLocks noChangeArrowheads="1"/>
          </p:cNvSpPr>
          <p:nvPr/>
        </p:nvSpPr>
        <p:spPr bwMode="auto">
          <a:xfrm>
            <a:off x="1095375" y="4673600"/>
            <a:ext cx="16192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800"/>
              <a:t>Listen actively</a:t>
            </a:r>
          </a:p>
          <a:p>
            <a:pPr eaLnBrk="1" hangingPunct="1"/>
            <a:r>
              <a:rPr lang="en-GB" sz="1800"/>
              <a:t>And carefully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08744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Aims and Objectives</a:t>
            </a:r>
            <a:endParaRPr lang="en-US">
              <a:latin typeface="Arial" charset="0"/>
            </a:endParaRPr>
          </a:p>
        </p:txBody>
      </p:sp>
      <p:sp>
        <p:nvSpPr>
          <p:cNvPr id="481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Aim, The use of questioning skills</a:t>
            </a:r>
          </a:p>
          <a:p>
            <a:pPr eaLnBrk="1" hangingPunct="1"/>
            <a:r>
              <a:rPr lang="en-GB">
                <a:latin typeface="Arial" charset="0"/>
              </a:rPr>
              <a:t>Objectives</a:t>
            </a:r>
          </a:p>
          <a:p>
            <a:pPr eaLnBrk="1" hangingPunct="1"/>
            <a:r>
              <a:rPr lang="en-GB">
                <a:latin typeface="Arial" charset="0"/>
              </a:rPr>
              <a:t>Identify types of questions</a:t>
            </a:r>
          </a:p>
          <a:p>
            <a:pPr eaLnBrk="1" hangingPunct="1"/>
            <a:r>
              <a:rPr lang="en-GB">
                <a:latin typeface="Arial" charset="0"/>
              </a:rPr>
              <a:t>List types of opening words</a:t>
            </a:r>
          </a:p>
          <a:p>
            <a:pPr eaLnBrk="1" hangingPunct="1"/>
            <a:r>
              <a:rPr lang="en-GB">
                <a:latin typeface="Arial" charset="0"/>
              </a:rPr>
              <a:t>Construct questions</a:t>
            </a:r>
          </a:p>
          <a:p>
            <a:pPr eaLnBrk="1" hangingPunct="1"/>
            <a:endParaRPr lang="en-GB">
              <a:latin typeface="Arial" charset="0"/>
            </a:endParaRPr>
          </a:p>
          <a:p>
            <a:pPr eaLnBrk="1" hangingPunct="1">
              <a:buFontTx/>
              <a:buNone/>
            </a:pPr>
            <a:endParaRPr lang="en-GB">
              <a:latin typeface="Arial" charset="0"/>
            </a:endParaRPr>
          </a:p>
        </p:txBody>
      </p:sp>
      <p:sp>
        <p:nvSpPr>
          <p:cNvPr id="4813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endParaRPr lang="en-GB" sz="1400">
              <a:solidFill>
                <a:schemeClr val="bg1"/>
              </a:solidFill>
            </a:endParaRPr>
          </a:p>
          <a:p>
            <a:pPr eaLnBrk="1" hangingPunct="1"/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94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D6A837-076E-624C-BA4D-4FD7F6848DC1}" type="slidenum">
              <a:rPr lang="en-GB"/>
              <a:pPr/>
              <a:t>18</a:t>
            </a:fld>
            <a:endParaRPr lang="en-GB"/>
          </a:p>
        </p:txBody>
      </p:sp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92150"/>
          </a:xfrm>
        </p:spPr>
        <p:txBody>
          <a:bodyPr>
            <a:normAutofit fontScale="90000"/>
          </a:bodyPr>
          <a:lstStyle/>
          <a:p>
            <a:r>
              <a:rPr lang="en-GB" b="1"/>
              <a:t>Task in 2s (A and B)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765175"/>
            <a:ext cx="4495800" cy="6092825"/>
          </a:xfrm>
          <a:solidFill>
            <a:schemeClr val="accent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Rotation </a:t>
            </a:r>
            <a:r>
              <a:rPr lang="en-GB" sz="2400" b="1" dirty="0">
                <a:solidFill>
                  <a:srgbClr val="FF0000"/>
                </a:solidFill>
              </a:rPr>
              <a:t>1</a:t>
            </a: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A tells B a story full of detailed information (</a:t>
            </a:r>
            <a:r>
              <a:rPr lang="en-GB" sz="2400" dirty="0" err="1">
                <a:solidFill>
                  <a:srgbClr val="FF0000"/>
                </a:solidFill>
              </a:rPr>
              <a:t>eg</a:t>
            </a:r>
            <a:r>
              <a:rPr lang="en-GB" sz="2400" dirty="0">
                <a:solidFill>
                  <a:srgbClr val="FF0000"/>
                </a:solidFill>
              </a:rPr>
              <a:t> times, places, people) for 2 minutes</a:t>
            </a: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FF0000"/>
                </a:solidFill>
              </a:rPr>
              <a:t>B listens to recall the content without notes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>
                <a:solidFill>
                  <a:srgbClr val="FF0000"/>
                </a:solidFill>
              </a:rPr>
              <a:t>B repeats back to A as much of the information as possible 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>
                <a:solidFill>
                  <a:srgbClr val="FF0000"/>
                </a:solidFill>
              </a:rPr>
              <a:t>A estimates % content remembered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>
                <a:solidFill>
                  <a:srgbClr val="FF0000"/>
                </a:solidFill>
              </a:rPr>
              <a:t>B describes where his/her attention went while listening</a:t>
            </a:r>
          </a:p>
        </p:txBody>
      </p:sp>
      <p:sp>
        <p:nvSpPr>
          <p:cNvPr id="19558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765175"/>
            <a:ext cx="4572000" cy="6092825"/>
          </a:xfrm>
          <a:solidFill>
            <a:schemeClr val="accent2">
              <a:alpha val="98000"/>
            </a:schemeClr>
          </a:solidFill>
        </p:spPr>
        <p:txBody>
          <a:bodyPr>
            <a:normAutofit/>
          </a:bodyPr>
          <a:lstStyle/>
          <a:p>
            <a:pPr marL="457200" indent="-457200">
              <a:buFontTx/>
              <a:buNone/>
            </a:pPr>
            <a:r>
              <a:rPr lang="en-GB" sz="2400" b="1" dirty="0"/>
              <a:t>Rotation 2</a:t>
            </a:r>
          </a:p>
          <a:p>
            <a:pPr marL="457200" indent="-457200">
              <a:buFontTx/>
              <a:buAutoNum type="arabicPeriod"/>
            </a:pPr>
            <a:r>
              <a:rPr lang="en-GB" sz="2400" dirty="0"/>
              <a:t>B tells A a story about something feels very strongly and passionately about for 2 minutes</a:t>
            </a:r>
          </a:p>
          <a:p>
            <a:pPr marL="457200" indent="-457200">
              <a:buFontTx/>
              <a:buAutoNum type="arabicPeriod"/>
            </a:pPr>
            <a:r>
              <a:rPr lang="en-GB" sz="2400" dirty="0"/>
              <a:t>A listens to intent (</a:t>
            </a:r>
            <a:r>
              <a:rPr lang="en-GB" sz="2400" dirty="0" err="1"/>
              <a:t>ie</a:t>
            </a:r>
            <a:r>
              <a:rPr lang="en-GB" sz="2400" dirty="0"/>
              <a:t> body language, voice, emotions) not content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/>
              <a:t>A tells B where attention was focused and what noticed 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/>
              <a:t>A estimates % content could probably recall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986973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7" grpId="0" build="p" animBg="1"/>
      <p:bldP spid="195588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8DCBD2-533D-0F42-840A-5A09D2CCF855}" type="slidenum">
              <a:rPr lang="en-GB"/>
              <a:pPr/>
              <a:t>19</a:t>
            </a:fld>
            <a:endParaRPr lang="en-GB"/>
          </a:p>
        </p:txBody>
      </p:sp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20725"/>
          </a:xfrm>
        </p:spPr>
        <p:txBody>
          <a:bodyPr/>
          <a:lstStyle/>
          <a:p>
            <a:r>
              <a:rPr lang="en-GB" sz="3200" dirty="0" smtClean="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Developing Coaches - Listening</a:t>
            </a:r>
            <a:endParaRPr lang="en-GB" sz="3200" dirty="0">
              <a:ln>
                <a:solidFill>
                  <a:srgbClr val="FF0000"/>
                </a:solidFill>
              </a:ln>
              <a:solidFill>
                <a:srgbClr val="00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908050"/>
            <a:ext cx="9031288" cy="5472113"/>
          </a:xfrm>
          <a:noFill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sz="3200" dirty="0"/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sz="3600" dirty="0"/>
              <a:t>describe why listening is a core skill</a:t>
            </a:r>
          </a:p>
          <a:p>
            <a:pPr>
              <a:lnSpc>
                <a:spcPct val="80000"/>
              </a:lnSpc>
            </a:pPr>
            <a:endParaRPr lang="en-GB" sz="360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3600" dirty="0"/>
              <a:t> </a:t>
            </a:r>
          </a:p>
          <a:p>
            <a:pPr>
              <a:lnSpc>
                <a:spcPct val="80000"/>
              </a:lnSpc>
            </a:pPr>
            <a:r>
              <a:rPr lang="en-GB" sz="3600" dirty="0"/>
              <a:t>describe what helps and hinders listening</a:t>
            </a:r>
          </a:p>
          <a:p>
            <a:pPr>
              <a:lnSpc>
                <a:spcPct val="80000"/>
              </a:lnSpc>
            </a:pPr>
            <a:endParaRPr lang="en-GB" sz="3600" dirty="0"/>
          </a:p>
          <a:p>
            <a:pPr>
              <a:lnSpc>
                <a:spcPct val="80000"/>
              </a:lnSpc>
            </a:pPr>
            <a:endParaRPr lang="en-GB" sz="3600" dirty="0"/>
          </a:p>
          <a:p>
            <a:pPr>
              <a:lnSpc>
                <a:spcPct val="80000"/>
              </a:lnSpc>
            </a:pPr>
            <a:r>
              <a:rPr lang="en-GB" sz="3600" dirty="0"/>
              <a:t>exhibit listening skills  </a:t>
            </a:r>
          </a:p>
        </p:txBody>
      </p:sp>
    </p:spTree>
    <p:extLst>
      <p:ext uri="{BB962C8B-B14F-4D97-AF65-F5344CB8AC3E}">
        <p14:creationId xmlns:p14="http://schemas.microsoft.com/office/powerpoint/2010/main" val="5386626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8CC44F-F45C-064F-824E-9475BFDAEA71}" type="slidenum">
              <a:rPr lang="en-GB"/>
              <a:pPr/>
              <a:t>20</a:t>
            </a:fld>
            <a:endParaRPr lang="en-GB"/>
          </a:p>
        </p:txBody>
      </p:sp>
      <p:sp>
        <p:nvSpPr>
          <p:cNvPr id="19661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836613"/>
            <a:ext cx="4244975" cy="5259387"/>
          </a:xfrm>
        </p:spPr>
        <p:txBody>
          <a:bodyPr/>
          <a:lstStyle/>
          <a:p>
            <a:pPr>
              <a:lnSpc>
                <a:spcPct val="85000"/>
              </a:lnSpc>
              <a:buFontTx/>
              <a:buNone/>
            </a:pPr>
            <a:r>
              <a:rPr lang="en-GB" sz="2400" b="1" dirty="0"/>
              <a:t>Things that disrupt </a:t>
            </a:r>
          </a:p>
          <a:p>
            <a:pPr>
              <a:lnSpc>
                <a:spcPct val="85000"/>
              </a:lnSpc>
              <a:buFontTx/>
              <a:buNone/>
            </a:pPr>
            <a:r>
              <a:rPr lang="en-GB" sz="2400" b="1" dirty="0"/>
              <a:t>listening:</a:t>
            </a:r>
            <a:r>
              <a:rPr lang="en-GB" sz="2400" dirty="0"/>
              <a:t> </a:t>
            </a:r>
            <a:endParaRPr lang="en-GB" sz="2400" dirty="0" smtClean="0"/>
          </a:p>
          <a:p>
            <a:pPr>
              <a:lnSpc>
                <a:spcPct val="85000"/>
              </a:lnSpc>
              <a:buFontTx/>
              <a:buNone/>
            </a:pPr>
            <a:endParaRPr lang="en-GB" sz="2400" dirty="0"/>
          </a:p>
          <a:p>
            <a:pPr>
              <a:buClr>
                <a:srgbClr val="FFFF00"/>
              </a:buClr>
              <a:buFont typeface="Wingdings" charset="2"/>
              <a:buChar char="L"/>
            </a:pPr>
            <a:r>
              <a:rPr lang="en-GB" sz="2400" dirty="0"/>
              <a:t>focusing only on content  not intent</a:t>
            </a:r>
          </a:p>
          <a:p>
            <a:pPr>
              <a:buClr>
                <a:srgbClr val="FFFF00"/>
              </a:buClr>
              <a:buFont typeface="Wingdings" charset="2"/>
              <a:buChar char="L"/>
            </a:pPr>
            <a:r>
              <a:rPr lang="en-GB" sz="2400" dirty="0"/>
              <a:t>attention switching internally to what you want to say next</a:t>
            </a:r>
          </a:p>
          <a:p>
            <a:pPr>
              <a:buClr>
                <a:srgbClr val="FFFF00"/>
              </a:buClr>
              <a:buFont typeface="Wingdings" charset="2"/>
              <a:buChar char="L"/>
            </a:pPr>
            <a:r>
              <a:rPr lang="en-GB" sz="2400" dirty="0"/>
              <a:t>assuming you know what they are going to say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836613"/>
            <a:ext cx="4171950" cy="5259387"/>
          </a:xfrm>
        </p:spPr>
        <p:txBody>
          <a:bodyPr/>
          <a:lstStyle/>
          <a:p>
            <a:pPr>
              <a:lnSpc>
                <a:spcPct val="85000"/>
              </a:lnSpc>
              <a:buFontTx/>
              <a:buNone/>
            </a:pPr>
            <a:r>
              <a:rPr lang="en-GB" sz="2400" b="1" dirty="0"/>
              <a:t>Things that improve </a:t>
            </a:r>
          </a:p>
          <a:p>
            <a:pPr>
              <a:lnSpc>
                <a:spcPct val="85000"/>
              </a:lnSpc>
              <a:buFontTx/>
              <a:buNone/>
            </a:pPr>
            <a:r>
              <a:rPr lang="en-GB" sz="2400" b="1" dirty="0"/>
              <a:t>listening: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 dirty="0"/>
              <a:t>observing body language, voice, changes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 dirty="0"/>
              <a:t>placing 100% attention on speaker (eye contact)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 dirty="0"/>
              <a:t>using supportive body language 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 dirty="0"/>
              <a:t>using encouragement, summarising, reviewing</a:t>
            </a:r>
          </a:p>
        </p:txBody>
      </p:sp>
      <p:sp>
        <p:nvSpPr>
          <p:cNvPr id="196612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762000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</a:rPr>
              <a:t>Listening</a:t>
            </a:r>
          </a:p>
        </p:txBody>
      </p:sp>
    </p:spTree>
    <p:extLst>
      <p:ext uri="{BB962C8B-B14F-4D97-AF65-F5344CB8AC3E}">
        <p14:creationId xmlns:p14="http://schemas.microsoft.com/office/powerpoint/2010/main" val="1287628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"/>
                            </p:stCondLst>
                            <p:childTnLst>
                              <p:par>
                                <p:cTn id="7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00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6000"/>
                            </p:stCondLst>
                            <p:childTnLst>
                              <p:par>
                                <p:cTn id="17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0" grpId="0" build="p"/>
      <p:bldP spid="196611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openxmlformats.org/package/2006/metadata/core-properties"/>
    <ds:schemaRef ds:uri="http://purl.org/dc/terms/"/>
    <ds:schemaRef ds:uri="303dbf9b-b85b-46a0-94f1-894078c07ecd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6186</TotalTime>
  <Words>1127</Words>
  <Application>Microsoft Macintosh PowerPoint</Application>
  <PresentationFormat>On-screen Show (4:3)</PresentationFormat>
  <Paragraphs>292</Paragraphs>
  <Slides>20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20140311PresentationUWTSDTemplate</vt:lpstr>
      <vt:lpstr>  Communication Questioning and Listening for  Sports Coaching </vt:lpstr>
      <vt:lpstr>Aims and Objectives</vt:lpstr>
      <vt:lpstr>Questioning</vt:lpstr>
      <vt:lpstr>PowerPoint Presentation</vt:lpstr>
      <vt:lpstr>PowerPoint Presentation</vt:lpstr>
      <vt:lpstr>Closed Questions</vt:lpstr>
      <vt:lpstr>Open Questions</vt:lpstr>
      <vt:lpstr>Open Questions</vt:lpstr>
      <vt:lpstr>Follow-on Questions The rolling snowball </vt:lpstr>
      <vt:lpstr>Leading Questions</vt:lpstr>
      <vt:lpstr>Hypothetical Questions</vt:lpstr>
      <vt:lpstr>Reflective Questions</vt:lpstr>
      <vt:lpstr>PowerPoint Presentation</vt:lpstr>
      <vt:lpstr>PowerPoint Presentation</vt:lpstr>
      <vt:lpstr>PowerPoint Presentation</vt:lpstr>
      <vt:lpstr>PowerPoint Presentation</vt:lpstr>
      <vt:lpstr>Aims and Objectives</vt:lpstr>
      <vt:lpstr>Task in 2s (A and B)</vt:lpstr>
      <vt:lpstr>Developing Coaches - Listening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John Leighton Schropfer</cp:lastModifiedBy>
  <cp:revision>25</cp:revision>
  <dcterms:created xsi:type="dcterms:W3CDTF">2015-04-14T15:21:28Z</dcterms:created>
  <dcterms:modified xsi:type="dcterms:W3CDTF">2017-01-08T21:15:37Z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