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94" r:id="rId3"/>
    <p:sldId id="296" r:id="rId4"/>
    <p:sldId id="295" r:id="rId5"/>
    <p:sldId id="297" r:id="rId6"/>
    <p:sldId id="258" r:id="rId7"/>
    <p:sldId id="259" r:id="rId8"/>
    <p:sldId id="265" r:id="rId9"/>
    <p:sldId id="261" r:id="rId10"/>
    <p:sldId id="262" r:id="rId11"/>
    <p:sldId id="263" r:id="rId12"/>
    <p:sldId id="270" r:id="rId13"/>
    <p:sldId id="264" r:id="rId14"/>
    <p:sldId id="266" r:id="rId15"/>
    <p:sldId id="267" r:id="rId16"/>
    <p:sldId id="268" r:id="rId17"/>
    <p:sldId id="271" r:id="rId18"/>
    <p:sldId id="272" r:id="rId19"/>
    <p:sldId id="257" r:id="rId20"/>
    <p:sldId id="274" r:id="rId21"/>
    <p:sldId id="275" r:id="rId22"/>
    <p:sldId id="276" r:id="rId23"/>
    <p:sldId id="283" r:id="rId24"/>
    <p:sldId id="281" r:id="rId25"/>
    <p:sldId id="277" r:id="rId26"/>
    <p:sldId id="284" r:id="rId27"/>
    <p:sldId id="285" r:id="rId28"/>
    <p:sldId id="278" r:id="rId29"/>
    <p:sldId id="280" r:id="rId30"/>
    <p:sldId id="279" r:id="rId31"/>
    <p:sldId id="286" r:id="rId32"/>
    <p:sldId id="287" r:id="rId33"/>
    <p:sldId id="289" r:id="rId34"/>
    <p:sldId id="290" r:id="rId35"/>
    <p:sldId id="288" r:id="rId36"/>
    <p:sldId id="273" r:id="rId37"/>
    <p:sldId id="291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315" autoAdjust="0"/>
    <p:restoredTop sz="94660"/>
  </p:normalViewPr>
  <p:slideViewPr>
    <p:cSldViewPr snapToGrid="0">
      <p:cViewPr varScale="1">
        <p:scale>
          <a:sx n="84" d="100"/>
          <a:sy n="84" d="100"/>
        </p:scale>
        <p:origin x="126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alexanderstreet.com/products/mediaplus" TargetMode="External"/><Relationship Id="rId3" Type="http://schemas.openxmlformats.org/officeDocument/2006/relationships/hyperlink" Target="http://search.creativecommons.org/" TargetMode="External"/><Relationship Id="rId7" Type="http://schemas.openxmlformats.org/officeDocument/2006/relationships/hyperlink" Target="http://www.morguefile.com/" TargetMode="External"/><Relationship Id="rId2" Type="http://schemas.openxmlformats.org/officeDocument/2006/relationships/hyperlink" Target="http://images.google.com/advanced_image_sear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Main_Page" TargetMode="External"/><Relationship Id="rId5" Type="http://schemas.openxmlformats.org/officeDocument/2006/relationships/hyperlink" Target="http://www.flickr.com/creativecommons/" TargetMode="External"/><Relationship Id="rId10" Type="http://schemas.openxmlformats.org/officeDocument/2006/relationships/hyperlink" Target="http://www.imageafter.com/" TargetMode="External"/><Relationship Id="rId4" Type="http://schemas.openxmlformats.org/officeDocument/2006/relationships/hyperlink" Target="https://creativecommons.org/licenses/" TargetMode="External"/><Relationship Id="rId9" Type="http://schemas.openxmlformats.org/officeDocument/2006/relationships/hyperlink" Target="http://www.freefoto.com/index.jsp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Seminar Presentation Workshop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Ken Dicks</a:t>
            </a:r>
          </a:p>
          <a:p>
            <a:r>
              <a:rPr lang="en-GB" sz="1800" dirty="0" smtClean="0"/>
              <a:t>Joanne Davies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0743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SJSS6004 Assignment 2 </a:t>
            </a:r>
            <a:r>
              <a:rPr lang="en-GB" sz="3200" dirty="0" smtClean="0"/>
              <a:t>(30%)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56438"/>
            <a:ext cx="9601196" cy="244733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Seminar Presentation- </a:t>
            </a:r>
            <a:r>
              <a:rPr lang="en-GB" dirty="0" smtClean="0"/>
              <a:t>10 minutes (+ or – 10%)</a:t>
            </a:r>
          </a:p>
          <a:p>
            <a:r>
              <a:rPr lang="en-GB" dirty="0" smtClean="0"/>
              <a:t>Submission Date- </a:t>
            </a:r>
            <a:r>
              <a:rPr lang="en-GB" b="1" dirty="0" smtClean="0"/>
              <a:t>14</a:t>
            </a:r>
            <a:r>
              <a:rPr lang="en-GB" b="1" baseline="30000" dirty="0" smtClean="0"/>
              <a:t>th</a:t>
            </a:r>
            <a:r>
              <a:rPr lang="en-GB" b="1" dirty="0" smtClean="0"/>
              <a:t> January 2021</a:t>
            </a:r>
          </a:p>
          <a:p>
            <a:r>
              <a:rPr lang="en-GB" dirty="0" smtClean="0"/>
              <a:t>Submit Power Point to Turnitin </a:t>
            </a:r>
          </a:p>
          <a:p>
            <a:r>
              <a:rPr lang="en-GB" dirty="0" smtClean="0"/>
              <a:t>Presentation Dates to be booked through </a:t>
            </a:r>
            <a:r>
              <a:rPr lang="en-GB" dirty="0" err="1" smtClean="0"/>
              <a:t>moodle</a:t>
            </a:r>
            <a:r>
              <a:rPr lang="en-GB" dirty="0" smtClean="0"/>
              <a:t> module link</a:t>
            </a:r>
          </a:p>
          <a:p>
            <a:r>
              <a:rPr lang="en-GB" dirty="0" smtClean="0"/>
              <a:t>Presentation will most likely be through Teams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50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Question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0790" y="2980881"/>
            <a:ext cx="8729748" cy="12669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‘Person Centred Practice’ </a:t>
            </a:r>
            <a:r>
              <a:rPr lang="en-GB" sz="2800" dirty="0"/>
              <a:t>should be </a:t>
            </a:r>
            <a:r>
              <a:rPr lang="en-GB" sz="2800" dirty="0">
                <a:solidFill>
                  <a:srgbClr val="0070C0"/>
                </a:solidFill>
              </a:rPr>
              <a:t>‘applied’ </a:t>
            </a:r>
            <a:r>
              <a:rPr lang="en-GB" sz="2800" dirty="0">
                <a:solidFill>
                  <a:srgbClr val="7030A0"/>
                </a:solidFill>
              </a:rPr>
              <a:t>equally</a:t>
            </a:r>
            <a:r>
              <a:rPr lang="en-GB" sz="2800" dirty="0"/>
              <a:t> to all accessing Health and Social Care provision. 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Critically</a:t>
            </a:r>
            <a:r>
              <a:rPr lang="en-GB" sz="2800" dirty="0"/>
              <a:t> discuss this statement. </a:t>
            </a:r>
          </a:p>
        </p:txBody>
      </p:sp>
    </p:spTree>
    <p:extLst>
      <p:ext uri="{BB962C8B-B14F-4D97-AF65-F5344CB8AC3E}">
        <p14:creationId xmlns:p14="http://schemas.microsoft.com/office/powerpoint/2010/main" val="225508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understand the ideology relating to </a:t>
            </a:r>
            <a:r>
              <a:rPr lang="en-GB" dirty="0" smtClean="0"/>
              <a:t>advocacy</a:t>
            </a:r>
          </a:p>
          <a:p>
            <a:r>
              <a:rPr lang="en-GB" dirty="0"/>
              <a:t>Critically compare the different types of advocacy and their applications in different service settings and with different client </a:t>
            </a:r>
            <a:r>
              <a:rPr lang="en-GB" dirty="0" smtClean="0"/>
              <a:t>groups</a:t>
            </a:r>
          </a:p>
          <a:p>
            <a:r>
              <a:rPr lang="en-GB" dirty="0"/>
              <a:t>Critically reflect upon the role of advocate in assisting vulnerable </a:t>
            </a:r>
            <a:r>
              <a:rPr lang="en-GB" dirty="0" smtClean="0"/>
              <a:t>individuals</a:t>
            </a:r>
          </a:p>
          <a:p>
            <a:r>
              <a:rPr lang="en-GB" dirty="0"/>
              <a:t>Critically understand the role of person-centred approaches in socially inclusive practice</a:t>
            </a:r>
          </a:p>
        </p:txBody>
      </p:sp>
    </p:spTree>
    <p:extLst>
      <p:ext uri="{BB962C8B-B14F-4D97-AF65-F5344CB8AC3E}">
        <p14:creationId xmlns:p14="http://schemas.microsoft.com/office/powerpoint/2010/main" val="269783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bold sweeping statement! How do you feel about it?</a:t>
            </a:r>
          </a:p>
          <a:p>
            <a:r>
              <a:rPr lang="en-GB" dirty="0" smtClean="0"/>
              <a:t>What is PCP? -Varying definitions you could compare them</a:t>
            </a:r>
          </a:p>
          <a:p>
            <a:r>
              <a:rPr lang="en-GB" dirty="0" smtClean="0"/>
              <a:t>How is it used/ important in advocacy?</a:t>
            </a:r>
          </a:p>
          <a:p>
            <a:r>
              <a:rPr lang="en-GB" dirty="0" smtClean="0"/>
              <a:t>How does this fit in with the Advocacy Charter and other documents you have looked at?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7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1544" y="1271563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Why do we ask you to give Presentations?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23592" y="321297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In small groups discuss why you think </a:t>
            </a:r>
            <a:r>
              <a:rPr lang="en-GB" sz="2400" i="1" dirty="0" smtClean="0"/>
              <a:t>we ask </a:t>
            </a:r>
            <a:r>
              <a:rPr lang="en-GB" sz="2400" i="1" dirty="0"/>
              <a:t>you </a:t>
            </a:r>
            <a:r>
              <a:rPr lang="en-GB" sz="2400" i="1" dirty="0" smtClean="0"/>
              <a:t>to give </a:t>
            </a:r>
            <a:r>
              <a:rPr lang="en-GB" sz="2400" i="1" dirty="0"/>
              <a:t>presentations as part of your assessments.</a:t>
            </a:r>
          </a:p>
        </p:txBody>
      </p:sp>
    </p:spTree>
    <p:extLst>
      <p:ext uri="{BB962C8B-B14F-4D97-AF65-F5344CB8AC3E}">
        <p14:creationId xmlns:p14="http://schemas.microsoft.com/office/powerpoint/2010/main" val="60713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66178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611012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Points to remember: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87394" y="2476485"/>
            <a:ext cx="913790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assignment is asking you to give a </a:t>
            </a:r>
            <a:r>
              <a:rPr lang="en-GB" sz="2800" u="sng" dirty="0"/>
              <a:t>presentation</a:t>
            </a:r>
            <a:endParaRPr lang="en-GB" sz="28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means that you should focus on the presentation as much, if not more, than the slides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an academic assignment not an art project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</a:t>
            </a:r>
            <a:r>
              <a:rPr lang="en-GB" sz="2800" dirty="0" smtClean="0"/>
              <a:t>lthough the appearance of your power point is important- the </a:t>
            </a:r>
            <a:r>
              <a:rPr lang="en-GB" sz="2800" u="sng" dirty="0"/>
              <a:t>content</a:t>
            </a:r>
            <a:r>
              <a:rPr lang="en-GB" sz="2800" dirty="0"/>
              <a:t> of your </a:t>
            </a:r>
            <a:r>
              <a:rPr lang="en-GB" sz="2800" dirty="0" smtClean="0"/>
              <a:t>presentation is what really matters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4203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7450" y="342263"/>
            <a:ext cx="8229600" cy="1143000"/>
          </a:xfrm>
        </p:spPr>
        <p:txBody>
          <a:bodyPr/>
          <a:lstStyle/>
          <a:p>
            <a:r>
              <a:rPr lang="en-GB" b="1" dirty="0" smtClean="0"/>
              <a:t>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4" y="1599936"/>
            <a:ext cx="10782794" cy="4525963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b="1" dirty="0"/>
              <a:t>When making a presentation, here are a few things you need to think about: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Your </a:t>
            </a:r>
            <a:r>
              <a:rPr lang="en-GB" sz="2800" b="1" u="sng" dirty="0"/>
              <a:t>subject </a:t>
            </a:r>
            <a:r>
              <a:rPr lang="en-GB" sz="2800" dirty="0"/>
              <a:t>e.g. What have you been asked or chosen to talk about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The </a:t>
            </a:r>
            <a:r>
              <a:rPr lang="en-GB" sz="2800" b="1" u="sng" dirty="0"/>
              <a:t>length</a:t>
            </a:r>
            <a:r>
              <a:rPr lang="en-GB" sz="2800" dirty="0"/>
              <a:t> of the presentation e.g. Is it going to be a 10 minute speech, or an hour long seminar?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Your </a:t>
            </a:r>
            <a:r>
              <a:rPr lang="en-GB" sz="2800" b="1" u="sng" dirty="0"/>
              <a:t>audience</a:t>
            </a:r>
            <a:r>
              <a:rPr lang="en-GB" sz="2800" dirty="0"/>
              <a:t>. Who is listening to your presentation? A few co-workers, your boss? Or if it’s in university, perhaps your friends and your lecturer?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The </a:t>
            </a:r>
            <a:r>
              <a:rPr lang="en-GB" sz="2800" b="1" u="sng" dirty="0"/>
              <a:t>purpose</a:t>
            </a:r>
            <a:r>
              <a:rPr lang="en-GB" sz="2800" dirty="0"/>
              <a:t>. Are you giving information, trying to entertain or try to persuade people of your argument?</a:t>
            </a:r>
          </a:p>
        </p:txBody>
      </p:sp>
    </p:spTree>
    <p:extLst>
      <p:ext uri="{BB962C8B-B14F-4D97-AF65-F5344CB8AC3E}">
        <p14:creationId xmlns:p14="http://schemas.microsoft.com/office/powerpoint/2010/main" val="50368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0" y="622429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Using PowerPoint for your </a:t>
            </a:r>
            <a:r>
              <a:rPr lang="en-GB" sz="3600" b="1" dirty="0" smtClean="0"/>
              <a:t>Presentation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92530" y="1579444"/>
            <a:ext cx="1035528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most cases, PowerPoint will assist you in giving a professional presentation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As a general rule you should have a maximum of 8 bullet points per slide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Choose a font that is easy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Choose a simple, uniform theme for your slides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Do not over use animations or gimmicks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Pictures </a:t>
            </a:r>
            <a:r>
              <a:rPr lang="en-GB" sz="2800" dirty="0"/>
              <a:t>should be relevant to the topic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Graphs and diagrams are preferable as they provide more information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853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6424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75520" y="1844824"/>
            <a:ext cx="878497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Use the space effectively; too much content makes it confusing to read and too little information means that it is not fit for purpose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Leaving spaces can help to make the information stand out more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Slides should be bright and informative but easy to read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Use a lighter colour for the background (or leave it white)</a:t>
            </a:r>
          </a:p>
        </p:txBody>
      </p:sp>
    </p:spTree>
    <p:extLst>
      <p:ext uri="{BB962C8B-B14F-4D97-AF65-F5344CB8AC3E}">
        <p14:creationId xmlns:p14="http://schemas.microsoft.com/office/powerpoint/2010/main" val="428086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81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75520" y="1916832"/>
            <a:ext cx="878497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Be careful how you use colour; too many colours can make it difficult to read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Some colours such as blue and red will clash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Red and green together can make the poster difficult to read for people with colour  blindness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Your presentation should have a logical order which makes if clear which order it should be read in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981200" y="49066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Presentation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3000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35560" y="260648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Kunstler Script" panose="030304020206070D0D06" pitchFamily="66" charset="0"/>
              </a:rPr>
              <a:t>What not to do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639616" y="1412777"/>
            <a:ext cx="48245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Making your text too small does not help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3153" y="1916833"/>
            <a:ext cx="5926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Having too much animation will detract from your message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744072" y="1772816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Showcard Gothic" panose="04020904020102020604" pitchFamily="82" charset="0"/>
              </a:rPr>
              <a:t>Layout your slide so that everything can be clearly seen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47528" y="3068961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lin Sans FB Demi" panose="020E0802020502020306" pitchFamily="34" charset="0"/>
              </a:rPr>
              <a:t>Don’t use pictures that aren’t relevant to your topic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1825" y="4005064"/>
            <a:ext cx="1424319" cy="214037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352186" y="5510267"/>
            <a:ext cx="5630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lgerian" panose="04020705040A02060702" pitchFamily="82" charset="0"/>
              </a:rPr>
              <a:t>Use the same font throughout!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7250" y="4331970"/>
            <a:ext cx="3497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not put lots and lots and lots and lots and lots and lots and lots and lots and lots of writing on your slide because it can be distracting- Direct quotes can be an exception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29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366013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846772" y="1144111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Using Images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46772" y="1720779"/>
            <a:ext cx="87849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/>
              <a:t>These sites are full of  copyright-free images to use in your posters:</a:t>
            </a:r>
            <a:endParaRPr lang="en-GB" dirty="0"/>
          </a:p>
          <a:p>
            <a:pPr fontAlgn="base"/>
            <a:r>
              <a:rPr lang="en-GB" dirty="0">
                <a:hlinkClick r:id="rId2" tooltip="Google Images"/>
              </a:rPr>
              <a:t>The </a:t>
            </a:r>
            <a:r>
              <a:rPr lang="en-GB" dirty="0">
                <a:hlinkClick r:id="rId3" tooltip="Creative Commons search"/>
              </a:rPr>
              <a:t>Creative Commons search</a:t>
            </a:r>
            <a:r>
              <a:rPr lang="en-GB" dirty="0"/>
              <a:t> allows you to search Google, Yahoo, Flickr and other sites for material that is licensed under the Creative Commons. Many of these allow you to use them without charge in a non-commercial context. Find out </a:t>
            </a:r>
            <a:r>
              <a:rPr lang="en-GB" dirty="0">
                <a:hlinkClick r:id="rId4"/>
              </a:rPr>
              <a:t>about creative commons licenses</a:t>
            </a:r>
            <a:r>
              <a:rPr lang="en-GB" dirty="0"/>
              <a:t>.</a:t>
            </a:r>
          </a:p>
          <a:p>
            <a:pPr fontAlgn="base"/>
            <a:r>
              <a:rPr lang="en-GB" dirty="0">
                <a:hlinkClick r:id="rId2" tooltip="Google Images"/>
              </a:rPr>
              <a:t>Google Creative Commons Images</a:t>
            </a:r>
            <a:r>
              <a:rPr lang="en-GB" dirty="0"/>
              <a:t>. The advanced google search using the ‘usage rights’ filter at the bottom yields usable images as per creative commons licenses.</a:t>
            </a:r>
          </a:p>
          <a:p>
            <a:pPr fontAlgn="base"/>
            <a:r>
              <a:rPr lang="en-GB" dirty="0">
                <a:hlinkClick r:id="rId5" tooltip="Flickr Creative Commons"/>
              </a:rPr>
              <a:t>Flickr Creative Commons</a:t>
            </a:r>
            <a:r>
              <a:rPr lang="en-GB" dirty="0"/>
              <a:t> – images for which the owner has specified a Creative Commons licence</a:t>
            </a:r>
          </a:p>
          <a:p>
            <a:pPr fontAlgn="base"/>
            <a:r>
              <a:rPr lang="en-GB" dirty="0">
                <a:hlinkClick r:id="rId6" tooltip="Wikimedia Commons"/>
              </a:rPr>
              <a:t>Wikimedia Commons</a:t>
            </a:r>
            <a:r>
              <a:rPr lang="en-GB" dirty="0"/>
              <a:t> – archive of free multimedia content submitted by Wikipedia users.</a:t>
            </a:r>
          </a:p>
          <a:p>
            <a:pPr fontAlgn="base"/>
            <a:r>
              <a:rPr lang="en-GB" dirty="0" err="1">
                <a:hlinkClick r:id="rId7" tooltip="MorgueFile"/>
              </a:rPr>
              <a:t>MorgueFile</a:t>
            </a:r>
            <a:r>
              <a:rPr lang="en-GB" dirty="0"/>
              <a:t> – probably the best single source of free high resolution digital stock photographs.</a:t>
            </a:r>
          </a:p>
          <a:p>
            <a:pPr fontAlgn="base"/>
            <a:r>
              <a:rPr lang="en-GB" dirty="0" err="1">
                <a:hlinkClick r:id="rId8"/>
              </a:rPr>
              <a:t>MediaPlus</a:t>
            </a:r>
            <a:r>
              <a:rPr lang="en-GB" dirty="0"/>
              <a:t> – A service delivered to the UK higher and further education community in association with </a:t>
            </a:r>
            <a:r>
              <a:rPr lang="en-GB" dirty="0" err="1"/>
              <a:t>Jisc</a:t>
            </a:r>
            <a:r>
              <a:rPr lang="en-GB" dirty="0"/>
              <a:t>, bringing more than 100,000 videos, images, and sound recordings to your screen</a:t>
            </a:r>
          </a:p>
          <a:p>
            <a:pPr fontAlgn="base"/>
            <a:r>
              <a:rPr lang="en-GB" dirty="0">
                <a:hlinkClick r:id="rId9" tooltip="FreeFoto.com"/>
              </a:rPr>
              <a:t>FreeFoto.com</a:t>
            </a:r>
            <a:r>
              <a:rPr lang="en-GB" dirty="0"/>
              <a:t>. A collection of free photographs for private non-commercial use.</a:t>
            </a:r>
          </a:p>
          <a:p>
            <a:pPr fontAlgn="base"/>
            <a:r>
              <a:rPr lang="en-GB" dirty="0">
                <a:hlinkClick r:id="rId10" tooltip="Image*After"/>
              </a:rPr>
              <a:t>Image*After</a:t>
            </a:r>
            <a:r>
              <a:rPr lang="en-GB" dirty="0"/>
              <a:t> – large, free photo collection, with images free for any use.</a:t>
            </a:r>
          </a:p>
        </p:txBody>
      </p:sp>
    </p:spTree>
    <p:extLst>
      <p:ext uri="{BB962C8B-B14F-4D97-AF65-F5344CB8AC3E}">
        <p14:creationId xmlns:p14="http://schemas.microsoft.com/office/powerpoint/2010/main" val="408212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81515"/>
            <a:ext cx="8229600" cy="850106"/>
          </a:xfrm>
        </p:spPr>
        <p:txBody>
          <a:bodyPr/>
          <a:lstStyle/>
          <a:p>
            <a:r>
              <a:rPr lang="en-GB" b="1" dirty="0" smtClean="0"/>
              <a:t>What to Say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5515" y="1445378"/>
            <a:ext cx="9375410" cy="2448272"/>
          </a:xfrm>
        </p:spPr>
        <p:txBody>
          <a:bodyPr>
            <a:noAutofit/>
          </a:bodyPr>
          <a:lstStyle/>
          <a:p>
            <a:r>
              <a:rPr lang="en-GB" sz="2800" dirty="0"/>
              <a:t>There is usually a major theme in every presentation and essay – once you identify it, then you can divide it into </a:t>
            </a:r>
            <a:r>
              <a:rPr lang="en-GB" sz="2800" b="1" u="sng" dirty="0"/>
              <a:t>main points</a:t>
            </a:r>
            <a:r>
              <a:rPr lang="en-GB" sz="2800" dirty="0"/>
              <a:t>.</a:t>
            </a:r>
          </a:p>
          <a:p>
            <a:r>
              <a:rPr lang="en-GB" sz="2800" dirty="0"/>
              <a:t>A presentation is like an essay, because you need:		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73896" y="3060122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- which tells your audience what you intend to say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Main points –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important information or arguments that you want to get across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– summing up what you have learnt or what your conclusion is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References – Why do we need to have references?</a:t>
            </a:r>
          </a:p>
        </p:txBody>
      </p:sp>
    </p:spTree>
    <p:extLst>
      <p:ext uri="{BB962C8B-B14F-4D97-AF65-F5344CB8AC3E}">
        <p14:creationId xmlns:p14="http://schemas.microsoft.com/office/powerpoint/2010/main" val="2444079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6409" y="912279"/>
            <a:ext cx="8229600" cy="1143000"/>
          </a:xfrm>
        </p:spPr>
        <p:txBody>
          <a:bodyPr/>
          <a:lstStyle/>
          <a:p>
            <a:r>
              <a:rPr lang="en-GB" b="1" dirty="0" smtClean="0"/>
              <a:t>Citing and Referencing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3270" y="2433299"/>
            <a:ext cx="9991415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800" dirty="0"/>
              <a:t>Your posters and presentations are still academic assignments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You need to acknowledge when you have used someone else’s work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On the poster or slides you do the same as you would in an essay: e.g. (Name, Date, Page Number)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In your talk you should refer to the name and date: e.g. “Maslow argued in 1948 that……”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You should then reference the full work in the normal way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6723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837452" y="460541"/>
            <a:ext cx="8502436" cy="70696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Basic </a:t>
            </a:r>
            <a:r>
              <a:rPr lang="en-GB" sz="4000" b="1" dirty="0" smtClean="0"/>
              <a:t>Structure </a:t>
            </a:r>
            <a:r>
              <a:rPr lang="en-GB" sz="4000" b="1" dirty="0"/>
              <a:t>for your </a:t>
            </a:r>
            <a:r>
              <a:rPr lang="en-GB" sz="4000" b="1" dirty="0" smtClean="0"/>
              <a:t>Presentation</a:t>
            </a:r>
            <a:endParaRPr lang="en-GB" sz="4000" b="1" dirty="0"/>
          </a:p>
        </p:txBody>
      </p:sp>
      <p:sp>
        <p:nvSpPr>
          <p:cNvPr id="3" name="Text Placeholder 4"/>
          <p:cNvSpPr txBox="1">
            <a:spLocks/>
          </p:cNvSpPr>
          <p:nvPr/>
        </p:nvSpPr>
        <p:spPr>
          <a:xfrm>
            <a:off x="1703512" y="1340768"/>
            <a:ext cx="2356410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/>
              <a:t>Introduction</a:t>
            </a:r>
          </a:p>
        </p:txBody>
      </p:sp>
      <p:sp>
        <p:nvSpPr>
          <p:cNvPr id="4" name="Text Placeholder 7"/>
          <p:cNvSpPr txBox="1">
            <a:spLocks/>
          </p:cNvSpPr>
          <p:nvPr/>
        </p:nvSpPr>
        <p:spPr>
          <a:xfrm>
            <a:off x="1703512" y="2171590"/>
            <a:ext cx="2356410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What is the question/task</a:t>
            </a:r>
          </a:p>
          <a:p>
            <a:r>
              <a:rPr lang="en-GB" sz="2400" dirty="0"/>
              <a:t>How are you going to cover the topic</a:t>
            </a:r>
          </a:p>
          <a:p>
            <a:r>
              <a:rPr lang="en-GB" sz="2400" dirty="0"/>
              <a:t>Quote?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 Placeholder 5"/>
          <p:cNvSpPr txBox="1">
            <a:spLocks/>
          </p:cNvSpPr>
          <p:nvPr/>
        </p:nvSpPr>
        <p:spPr>
          <a:xfrm>
            <a:off x="4908541" y="1340768"/>
            <a:ext cx="236025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/>
              <a:t>Main body</a:t>
            </a:r>
          </a:p>
        </p:txBody>
      </p:sp>
      <p:sp>
        <p:nvSpPr>
          <p:cNvPr id="6" name="Text Placeholder 8"/>
          <p:cNvSpPr txBox="1">
            <a:spLocks/>
          </p:cNvSpPr>
          <p:nvPr/>
        </p:nvSpPr>
        <p:spPr>
          <a:xfrm>
            <a:off x="4655840" y="2090293"/>
            <a:ext cx="3600400" cy="27587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Main point 1</a:t>
            </a:r>
            <a:endParaRPr lang="en-GB" sz="2400" dirty="0"/>
          </a:p>
          <a:p>
            <a:r>
              <a:rPr lang="en-GB" sz="2400" b="1" dirty="0"/>
              <a:t>Main Point 2</a:t>
            </a:r>
            <a:endParaRPr lang="en-GB" sz="2400" dirty="0"/>
          </a:p>
          <a:p>
            <a:r>
              <a:rPr lang="en-GB" sz="2400" b="1" dirty="0"/>
              <a:t>Main Point 3</a:t>
            </a:r>
            <a:r>
              <a:rPr lang="en-GB" sz="2400" dirty="0"/>
              <a:t>?</a:t>
            </a:r>
          </a:p>
          <a:p>
            <a:r>
              <a:rPr lang="en-GB" sz="2400" b="1" dirty="0"/>
              <a:t>Citations on each slide </a:t>
            </a:r>
            <a:r>
              <a:rPr lang="en-GB" sz="2400" b="1" dirty="0" smtClean="0"/>
              <a:t>next </a:t>
            </a:r>
            <a:r>
              <a:rPr lang="en-GB" sz="2400" b="1" dirty="0"/>
              <a:t>to the relevant bullet point</a:t>
            </a:r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8113732" y="1340768"/>
            <a:ext cx="235929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/>
              <a:t>Conclusion</a:t>
            </a:r>
          </a:p>
        </p:txBody>
      </p:sp>
      <p:sp>
        <p:nvSpPr>
          <p:cNvPr id="8" name="Text Placeholder 9"/>
          <p:cNvSpPr txBox="1">
            <a:spLocks/>
          </p:cNvSpPr>
          <p:nvPr/>
        </p:nvSpPr>
        <p:spPr>
          <a:xfrm>
            <a:off x="8256240" y="2001710"/>
            <a:ext cx="2518626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Quick summary</a:t>
            </a:r>
          </a:p>
          <a:p>
            <a:r>
              <a:rPr lang="en-GB" sz="2400" dirty="0"/>
              <a:t>What is the most important point (you can give your opinion)</a:t>
            </a:r>
          </a:p>
          <a:p>
            <a:r>
              <a:rPr lang="en-GB" sz="2400" dirty="0"/>
              <a:t>What next?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55840" y="5445225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Full references on a separate sheet</a:t>
            </a:r>
          </a:p>
        </p:txBody>
      </p:sp>
    </p:spTree>
    <p:extLst>
      <p:ext uri="{BB962C8B-B14F-4D97-AF65-F5344CB8AC3E}">
        <p14:creationId xmlns:p14="http://schemas.microsoft.com/office/powerpoint/2010/main" val="63034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  <p:bldP spid="7" grpId="0"/>
      <p:bldP spid="8" grpId="0" build="p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6368" y="1259458"/>
            <a:ext cx="8229600" cy="864096"/>
          </a:xfrm>
        </p:spPr>
        <p:txBody>
          <a:bodyPr/>
          <a:lstStyle/>
          <a:p>
            <a:r>
              <a:rPr lang="en-GB" b="1" dirty="0" smtClean="0"/>
              <a:t>Remembering What to Say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5299" y="2404021"/>
            <a:ext cx="8266670" cy="2232248"/>
          </a:xfrm>
        </p:spPr>
        <p:txBody>
          <a:bodyPr>
            <a:noAutofit/>
          </a:bodyPr>
          <a:lstStyle/>
          <a:p>
            <a:r>
              <a:rPr lang="en-GB" sz="2800" dirty="0"/>
              <a:t>There are three ways to present:</a:t>
            </a:r>
          </a:p>
          <a:p>
            <a:pPr marL="0" indent="0">
              <a:buNone/>
            </a:pPr>
            <a:r>
              <a:rPr lang="en-GB" sz="2800" dirty="0"/>
              <a:t>			with short notes / prompts</a:t>
            </a:r>
          </a:p>
          <a:p>
            <a:pPr marL="0" indent="0">
              <a:buNone/>
            </a:pPr>
            <a:r>
              <a:rPr lang="en-GB" sz="2800" dirty="0"/>
              <a:t>			with full notes</a:t>
            </a:r>
          </a:p>
          <a:p>
            <a:pPr marL="0" indent="0">
              <a:buNone/>
            </a:pPr>
            <a:r>
              <a:rPr lang="en-GB" sz="2800" dirty="0"/>
              <a:t>			with no notes / from memory!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846296" y="4636269"/>
            <a:ext cx="109846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You should know which method you prefer. Stick to that method, because it will help you sound more natural when you speak, and you will be more confident.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5619398" y="5892081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What are your thoughts on each of these?</a:t>
            </a:r>
          </a:p>
        </p:txBody>
      </p:sp>
    </p:spTree>
    <p:extLst>
      <p:ext uri="{BB962C8B-B14F-4D97-AF65-F5344CB8AC3E}">
        <p14:creationId xmlns:p14="http://schemas.microsoft.com/office/powerpoint/2010/main" val="208161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9023" y="3356779"/>
            <a:ext cx="2689762" cy="1793174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2027170" y="1221793"/>
            <a:ext cx="8229600" cy="864096"/>
          </a:xfrm>
        </p:spPr>
        <p:txBody>
          <a:bodyPr/>
          <a:lstStyle/>
          <a:p>
            <a:r>
              <a:rPr lang="en-GB" b="1" dirty="0" smtClean="0"/>
              <a:t>Remembering What to Say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1383635" y="2903184"/>
            <a:ext cx="67687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cue cards or something similar to write down your notes. Maybe use one card for your introduction, one card for your main points, and one card for your conclusion.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0670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Remembering What to Say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6034" y="4481133"/>
            <a:ext cx="6304807" cy="46072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TRY NOT TO WRITE ON BOTH SIDES!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63782" y="2777464"/>
            <a:ext cx="80633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Put a hole in the top corner of all the cards and then tie a piece of string through them. If you drop your notes, they will still be in order.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7042" y="3723354"/>
            <a:ext cx="2570811" cy="1703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95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Your 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1504" y="2624357"/>
            <a:ext cx="9484176" cy="3524983"/>
          </a:xfrm>
        </p:spPr>
        <p:txBody>
          <a:bodyPr>
            <a:noAutofit/>
          </a:bodyPr>
          <a:lstStyle/>
          <a:p>
            <a:r>
              <a:rPr lang="en-GB" sz="2800" dirty="0"/>
              <a:t>You only have a few sentences to grab your audience’s attention</a:t>
            </a:r>
          </a:p>
          <a:p>
            <a:r>
              <a:rPr lang="en-GB" sz="2800" dirty="0"/>
              <a:t>Quotes are always a good way to start a presentation. Why?</a:t>
            </a:r>
          </a:p>
          <a:p>
            <a:r>
              <a:rPr lang="en-GB" sz="2800" dirty="0"/>
              <a:t>Asking a rhetorical question is also good</a:t>
            </a:r>
          </a:p>
          <a:p>
            <a:r>
              <a:rPr lang="en-GB" sz="2800" dirty="0"/>
              <a:t>Remember to think about how much time you have – you don’t want to spend 5 minutes on the introduction when the presentation is meant to be only 10 minutes long!</a:t>
            </a:r>
          </a:p>
        </p:txBody>
      </p:sp>
    </p:spTree>
    <p:extLst>
      <p:ext uri="{BB962C8B-B14F-4D97-AF65-F5344CB8AC3E}">
        <p14:creationId xmlns:p14="http://schemas.microsoft.com/office/powerpoint/2010/main" val="116660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Your Main Points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416" y="1996263"/>
            <a:ext cx="8353167" cy="579472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/>
              <a:t>Why do you think using three points is a good thing most of the time?</a:t>
            </a:r>
          </a:p>
          <a:p>
            <a:r>
              <a:rPr lang="en-GB" sz="2800" dirty="0"/>
              <a:t>It’s good to have a logical progression i.e. when you move on to another point, it makes sense because there’s a ‘flow’</a:t>
            </a:r>
          </a:p>
          <a:p>
            <a:r>
              <a:rPr lang="en-GB" sz="2800" dirty="0"/>
              <a:t>Remember that it’s good to ask one or two rhetorical questions here too, as well as using quotes</a:t>
            </a:r>
          </a:p>
        </p:txBody>
      </p:sp>
    </p:spTree>
    <p:extLst>
      <p:ext uri="{BB962C8B-B14F-4D97-AF65-F5344CB8AC3E}">
        <p14:creationId xmlns:p14="http://schemas.microsoft.com/office/powerpoint/2010/main" val="161632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Your 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2418616"/>
            <a:ext cx="10972800" cy="3416300"/>
          </a:xfrm>
        </p:spPr>
        <p:txBody>
          <a:bodyPr>
            <a:noAutofit/>
          </a:bodyPr>
          <a:lstStyle/>
          <a:p>
            <a:r>
              <a:rPr lang="en-GB" sz="2800" dirty="0"/>
              <a:t>This is about bringing everything together – your </a:t>
            </a:r>
            <a:r>
              <a:rPr lang="en-GB" sz="2800" dirty="0" smtClean="0"/>
              <a:t>(three) </a:t>
            </a:r>
            <a:r>
              <a:rPr lang="en-GB" sz="2800" dirty="0"/>
              <a:t>main points are especially important</a:t>
            </a:r>
          </a:p>
          <a:p>
            <a:r>
              <a:rPr lang="en-GB" sz="2800" dirty="0"/>
              <a:t>What is your conclusion, based on the facts and evidence? Is there a </a:t>
            </a:r>
            <a:r>
              <a:rPr lang="en-GB" sz="2800" b="1" u="sng" dirty="0"/>
              <a:t>definite</a:t>
            </a:r>
            <a:r>
              <a:rPr lang="en-GB" sz="2800" dirty="0"/>
              <a:t> conclusion?</a:t>
            </a:r>
          </a:p>
          <a:p>
            <a:r>
              <a:rPr lang="en-GB" sz="2800" dirty="0"/>
              <a:t>Ending with a motivational sentence or quote is a good way to end your presentation, but don’t forget to add your own thoughts</a:t>
            </a:r>
          </a:p>
          <a:p>
            <a:r>
              <a:rPr lang="en-GB" sz="2800" b="1" dirty="0"/>
              <a:t>Remember that you may be asked questions. Answer them as best you can, and don’t ramble!</a:t>
            </a:r>
          </a:p>
        </p:txBody>
      </p:sp>
    </p:spTree>
    <p:extLst>
      <p:ext uri="{BB962C8B-B14F-4D97-AF65-F5344CB8AC3E}">
        <p14:creationId xmlns:p14="http://schemas.microsoft.com/office/powerpoint/2010/main" val="116839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11630" y="2480310"/>
            <a:ext cx="904113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/>
              <a:t>Giving Your Presentation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26361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/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403134" y="2692445"/>
            <a:ext cx="74495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These form part of the assessment process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64431" y="4251960"/>
            <a:ext cx="10801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Can you think of skills you may need to deliver a good presentation?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818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Presentation Skills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2404868"/>
            <a:ext cx="8340811" cy="8629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u="sng" dirty="0" smtClean="0"/>
              <a:t>Look at your audience.</a:t>
            </a:r>
            <a:r>
              <a:rPr lang="en-GB" sz="2800" dirty="0" smtClean="0"/>
              <a:t>  Try not to talk to your notes! Look at everyone, and not just one person.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19536" y="3599323"/>
            <a:ext cx="95904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u="sng" dirty="0"/>
              <a:t>Be loud enough! </a:t>
            </a:r>
            <a:r>
              <a:rPr lang="en-GB" sz="2800" dirty="0"/>
              <a:t>There’s nothing worse than for your audience to not hear what you’re saying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919536" y="4581129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u="sng" dirty="0"/>
              <a:t>Remember to smile!</a:t>
            </a:r>
            <a:r>
              <a:rPr lang="en-GB" sz="2800" dirty="0"/>
              <a:t> Positive body language will communicate itself to your audience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167297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86865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/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91544" y="248794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Pace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55434" y="2989896"/>
            <a:ext cx="86829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Don’t speak too quickly. If you are having to rush then  you have too much information.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991544" y="363194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Pitch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575610" y="4224277"/>
            <a:ext cx="88086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Varying the pitch of your voice can emphasise points and make your </a:t>
            </a:r>
            <a:r>
              <a:rPr lang="en-GB" sz="2400" dirty="0" smtClean="0"/>
              <a:t>presentation </a:t>
            </a:r>
            <a:r>
              <a:rPr lang="en-GB" sz="2400" dirty="0"/>
              <a:t>more </a:t>
            </a:r>
            <a:r>
              <a:rPr lang="en-GB" sz="2400" dirty="0" smtClean="0"/>
              <a:t>interesting (and not boring!)</a:t>
            </a:r>
            <a:endParaRPr lang="en-GB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1991544" y="493543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Power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75610" y="5475707"/>
            <a:ext cx="88086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Take into account the size of the room and audience, the larger they are the more loudly you will need to speak</a:t>
            </a:r>
          </a:p>
        </p:txBody>
      </p:sp>
    </p:spTree>
    <p:extLst>
      <p:ext uri="{BB962C8B-B14F-4D97-AF65-F5344CB8AC3E}">
        <p14:creationId xmlns:p14="http://schemas.microsoft.com/office/powerpoint/2010/main" val="242116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6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/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80175" y="2555285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Eye contact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888674" y="3556915"/>
            <a:ext cx="92315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Making eye contact will engage the audience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Try not to stare at one person but make eye contact with everyone (unless the audience is huge!)</a:t>
            </a:r>
          </a:p>
        </p:txBody>
      </p:sp>
    </p:spTree>
    <p:extLst>
      <p:ext uri="{BB962C8B-B14F-4D97-AF65-F5344CB8AC3E}">
        <p14:creationId xmlns:p14="http://schemas.microsoft.com/office/powerpoint/2010/main" val="129246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/>
              <a:t>Presentation Skills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11595" y="249669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Use of notes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084120" y="3142563"/>
            <a:ext cx="94144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Your notes should help the presentation not hinder 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Try not to ‘read’ from your notes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Don’t be tempted to hide behind your notes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Check that you know how to pronounce technical terms and names so that you don’t stumble over these</a:t>
            </a:r>
          </a:p>
        </p:txBody>
      </p:sp>
    </p:spTree>
    <p:extLst>
      <p:ext uri="{BB962C8B-B14F-4D97-AF65-F5344CB8AC3E}">
        <p14:creationId xmlns:p14="http://schemas.microsoft.com/office/powerpoint/2010/main" val="127350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1285" y="1393498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/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25845" y="2519204"/>
            <a:ext cx="4510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Involvement of audience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94534" y="3304034"/>
            <a:ext cx="98211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Apart from eye contact, pitch etc. this is only relevant if you are intending to involve the audience (e.g. by asking </a:t>
            </a:r>
            <a:r>
              <a:rPr lang="en-GB" sz="2400" dirty="0" smtClean="0"/>
              <a:t>them </a:t>
            </a:r>
            <a:r>
              <a:rPr lang="en-GB" sz="2400" dirty="0"/>
              <a:t>to share something with </a:t>
            </a:r>
            <a:r>
              <a:rPr lang="en-GB" sz="2400" dirty="0" smtClean="0"/>
              <a:t>you)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If you intend to do this you should ensure that you have time and that it is clear what you want the audience to do</a:t>
            </a:r>
          </a:p>
        </p:txBody>
      </p:sp>
    </p:spTree>
    <p:extLst>
      <p:ext uri="{BB962C8B-B14F-4D97-AF65-F5344CB8AC3E}">
        <p14:creationId xmlns:p14="http://schemas.microsoft.com/office/powerpoint/2010/main" val="294169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0074" y="1406935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/>
              <a:t>Presentation Skills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64799" y="2438480"/>
            <a:ext cx="53742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Handling Questions and Answers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02970" y="3296598"/>
            <a:ext cx="99848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If this is part of your assessment then make sure that you understand the question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Give yourself time to consider your answer (you can even tell the audience that this is what you are doing)</a:t>
            </a:r>
          </a:p>
        </p:txBody>
      </p:sp>
    </p:spTree>
    <p:extLst>
      <p:ext uri="{BB962C8B-B14F-4D97-AF65-F5344CB8AC3E}">
        <p14:creationId xmlns:p14="http://schemas.microsoft.com/office/powerpoint/2010/main" val="149667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3582" y="1365930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Should you Make them Laugh?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23582" y="2599214"/>
            <a:ext cx="8365524" cy="3416300"/>
          </a:xfrm>
        </p:spPr>
        <p:txBody>
          <a:bodyPr>
            <a:noAutofit/>
          </a:bodyPr>
          <a:lstStyle/>
          <a:p>
            <a:r>
              <a:rPr lang="en-GB" dirty="0"/>
              <a:t>Using a quick joke or humourous anecdote in your presentation depends on three things: </a:t>
            </a:r>
          </a:p>
          <a:p>
            <a:r>
              <a:rPr lang="en-GB" b="1" u="sng" dirty="0">
                <a:solidFill>
                  <a:srgbClr val="0070C0"/>
                </a:solidFill>
              </a:rPr>
              <a:t>Your audience; </a:t>
            </a:r>
          </a:p>
          <a:p>
            <a:r>
              <a:rPr lang="en-GB" b="1" u="sng" dirty="0">
                <a:solidFill>
                  <a:srgbClr val="0070C0"/>
                </a:solidFill>
              </a:rPr>
              <a:t>Your subject; </a:t>
            </a:r>
          </a:p>
          <a:p>
            <a:r>
              <a:rPr lang="en-GB" b="1" u="sng" dirty="0">
                <a:solidFill>
                  <a:srgbClr val="0070C0"/>
                </a:solidFill>
              </a:rPr>
              <a:t>Your confidence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5460" y="1400220"/>
            <a:ext cx="8229600" cy="778098"/>
          </a:xfrm>
        </p:spPr>
        <p:txBody>
          <a:bodyPr>
            <a:normAutofit/>
          </a:bodyPr>
          <a:lstStyle/>
          <a:p>
            <a:r>
              <a:rPr lang="en-GB" b="1" dirty="0" smtClean="0"/>
              <a:t>Should you Make them Laugh?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7498" y="1714500"/>
            <a:ext cx="9031022" cy="435482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you wouldn’t make a joke when you’re speaking in a very serious business meeting. But in a university lecture/seminar, it helps the audience relax and makes you feel better </a:t>
            </a:r>
            <a:r>
              <a:rPr lang="en-GB" b="1" u="sng" dirty="0">
                <a:solidFill>
                  <a:srgbClr val="0070C0"/>
                </a:solidFill>
              </a:rPr>
              <a:t>but it should be </a:t>
            </a:r>
            <a:r>
              <a:rPr lang="en-GB" b="1" u="sng" dirty="0" err="1">
                <a:solidFill>
                  <a:srgbClr val="0070C0"/>
                </a:solidFill>
              </a:rPr>
              <a:t>relevent</a:t>
            </a:r>
            <a:r>
              <a:rPr lang="en-GB" b="1" u="sng" dirty="0">
                <a:solidFill>
                  <a:srgbClr val="0070C0"/>
                </a:solidFill>
              </a:rPr>
              <a:t> to your subject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/>
              <a:t>But </a:t>
            </a:r>
            <a:r>
              <a:rPr lang="en-GB" b="1" u="sng" dirty="0">
                <a:solidFill>
                  <a:srgbClr val="0070C0"/>
                </a:solidFill>
              </a:rPr>
              <a:t>don’t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make a joke just because you think you should. If you aren’t comfortable doing it then </a:t>
            </a:r>
            <a:r>
              <a:rPr lang="en-GB" b="1" u="sng" dirty="0">
                <a:solidFill>
                  <a:srgbClr val="0070C0"/>
                </a:solidFill>
              </a:rPr>
              <a:t>don’t do it</a:t>
            </a:r>
            <a:r>
              <a:rPr lang="en-GB" dirty="0"/>
              <a:t>. In the end, this is about your </a:t>
            </a:r>
            <a:r>
              <a:rPr lang="en-GB" b="1" u="sng" dirty="0">
                <a:solidFill>
                  <a:srgbClr val="0070C0"/>
                </a:solidFill>
              </a:rPr>
              <a:t>presentation!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46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509" y="1335068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 smtClean="0"/>
              <a:t>Be Professional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509" y="2435766"/>
            <a:ext cx="8346989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/>
              <a:t>Dress smartly. This doesn’t have to mean a suit or an expensive outfit but jeans and a t-shirt can undermine your presentation, be professional</a:t>
            </a:r>
          </a:p>
          <a:p>
            <a:r>
              <a:rPr lang="en-GB" sz="2800" dirty="0"/>
              <a:t>Scruffy notes give the wrong impression</a:t>
            </a:r>
          </a:p>
          <a:p>
            <a:r>
              <a:rPr lang="en-GB" sz="2800" dirty="0"/>
              <a:t>Rehearse your presentation.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3875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Finally…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6327" y="2395756"/>
            <a:ext cx="8359346" cy="4199354"/>
          </a:xfrm>
        </p:spPr>
        <p:txBody>
          <a:bodyPr>
            <a:noAutofit/>
          </a:bodyPr>
          <a:lstStyle/>
          <a:p>
            <a:r>
              <a:rPr lang="en-GB" sz="3200" dirty="0"/>
              <a:t>Find things that interest you about the topic</a:t>
            </a:r>
          </a:p>
          <a:p>
            <a:r>
              <a:rPr lang="en-GB" sz="3200" dirty="0" smtClean="0"/>
              <a:t>Pick an area you have a genuine interest in to focus your presentation on</a:t>
            </a:r>
          </a:p>
          <a:p>
            <a:r>
              <a:rPr lang="en-GB" sz="3200" dirty="0" smtClean="0"/>
              <a:t>The </a:t>
            </a:r>
            <a:r>
              <a:rPr lang="en-GB" sz="3200" dirty="0"/>
              <a:t>audience will see your enthusiasm and will be enthusiastic with </a:t>
            </a:r>
            <a:r>
              <a:rPr lang="en-GB" sz="3200" dirty="0" smtClean="0"/>
              <a:t>you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9290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646" y="1431082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 smtClean="0"/>
              <a:t>Be Professional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2147" y="2367186"/>
            <a:ext cx="8346989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 smtClean="0"/>
              <a:t>It </a:t>
            </a:r>
            <a:r>
              <a:rPr lang="en-GB" sz="2800" dirty="0"/>
              <a:t>is good to practice both by yourself and with a friend.</a:t>
            </a:r>
          </a:p>
          <a:p>
            <a:r>
              <a:rPr lang="en-GB" sz="2800" dirty="0"/>
              <a:t>When you rehearse your presentation, time yourself</a:t>
            </a:r>
          </a:p>
          <a:p>
            <a:r>
              <a:rPr lang="en-GB" sz="2800" dirty="0"/>
              <a:t> Practice long and difficult words if you need to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6113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41647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Things to </a:t>
            </a:r>
            <a:r>
              <a:rPr lang="en-GB" sz="4900" b="1" dirty="0" smtClean="0"/>
              <a:t>Remember</a:t>
            </a:r>
            <a:r>
              <a:rPr lang="en-GB" sz="4900" b="1" dirty="0"/>
              <a:t>: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 smtClean="0"/>
              <a:t>Eye </a:t>
            </a:r>
            <a:r>
              <a:rPr lang="en-GB" dirty="0"/>
              <a:t>Contact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/>
              <a:t>Give time for your audience to consider your points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/>
              <a:t>Remember to pause between sentences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/>
              <a:t>Gestures can be </a:t>
            </a:r>
            <a:r>
              <a:rPr lang="en-GB" dirty="0" smtClean="0"/>
              <a:t>useful – body language</a:t>
            </a:r>
            <a:endParaRPr lang="en-GB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/>
              <a:t>Resources can be useful e.g. handouts,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62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Finally…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4390" y="2395756"/>
            <a:ext cx="10789920" cy="34163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3200" dirty="0"/>
          </a:p>
          <a:p>
            <a:r>
              <a:rPr lang="en-GB" sz="3200" dirty="0" smtClean="0"/>
              <a:t>Don’t </a:t>
            </a:r>
            <a:r>
              <a:rPr lang="en-GB" sz="3200" dirty="0"/>
              <a:t>forget to practice</a:t>
            </a:r>
            <a:r>
              <a:rPr lang="en-GB" sz="3200" dirty="0">
                <a:solidFill>
                  <a:srgbClr val="0070C0"/>
                </a:solidFill>
              </a:rPr>
              <a:t>. </a:t>
            </a:r>
            <a:r>
              <a:rPr lang="en-GB" sz="3200" b="1" u="sng" dirty="0">
                <a:solidFill>
                  <a:srgbClr val="0070C0"/>
                </a:solidFill>
              </a:rPr>
              <a:t>If you fail to prepare, prepare to fail!</a:t>
            </a:r>
          </a:p>
          <a:p>
            <a:r>
              <a:rPr lang="en-GB" sz="3200" dirty="0"/>
              <a:t>Smile!</a:t>
            </a:r>
          </a:p>
          <a:p>
            <a:r>
              <a:rPr lang="en-GB" sz="3200" dirty="0"/>
              <a:t>Breathe!</a:t>
            </a:r>
          </a:p>
          <a:p>
            <a:r>
              <a:rPr lang="en-GB" sz="3200" dirty="0"/>
              <a:t>Enjoy!</a:t>
            </a:r>
          </a:p>
        </p:txBody>
      </p:sp>
    </p:spTree>
    <p:extLst>
      <p:ext uri="{BB962C8B-B14F-4D97-AF65-F5344CB8AC3E}">
        <p14:creationId xmlns:p14="http://schemas.microsoft.com/office/powerpoint/2010/main" val="174773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106</TotalTime>
  <Words>2080</Words>
  <Application>Microsoft Office PowerPoint</Application>
  <PresentationFormat>Widescreen</PresentationFormat>
  <Paragraphs>202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Algerian</vt:lpstr>
      <vt:lpstr>Arial</vt:lpstr>
      <vt:lpstr>Berlin Sans FB Demi</vt:lpstr>
      <vt:lpstr>Garamond</vt:lpstr>
      <vt:lpstr>Kunstler Script</vt:lpstr>
      <vt:lpstr>Showcard Gothic</vt:lpstr>
      <vt:lpstr>Wingdings</vt:lpstr>
      <vt:lpstr>Organic</vt:lpstr>
      <vt:lpstr>Seminar Presentation Workshop</vt:lpstr>
      <vt:lpstr>SJSS6004 Assignment 2 (30%)</vt:lpstr>
      <vt:lpstr>Question</vt:lpstr>
      <vt:lpstr>Learning Outcomes</vt:lpstr>
      <vt:lpstr>Seminar Presentation</vt:lpstr>
      <vt:lpstr>PowerPoint Presentation</vt:lpstr>
      <vt:lpstr>PowerPoint Presentation</vt:lpstr>
      <vt:lpstr>Presentations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to Say</vt:lpstr>
      <vt:lpstr>Citing and Referencing</vt:lpstr>
      <vt:lpstr>PowerPoint Presentation</vt:lpstr>
      <vt:lpstr>Remembering What to Say</vt:lpstr>
      <vt:lpstr>Remembering What to Say</vt:lpstr>
      <vt:lpstr>Remembering What to Say</vt:lpstr>
      <vt:lpstr>Your Introduction</vt:lpstr>
      <vt:lpstr>Your Main Points</vt:lpstr>
      <vt:lpstr>Your Conclusion</vt:lpstr>
      <vt:lpstr>PowerPoint Presentation</vt:lpstr>
      <vt:lpstr>Presentation Skills</vt:lpstr>
      <vt:lpstr>Presentation Skills</vt:lpstr>
      <vt:lpstr>Presentation Skills</vt:lpstr>
      <vt:lpstr>Presentation Skills</vt:lpstr>
      <vt:lpstr>Presentation Skills</vt:lpstr>
      <vt:lpstr>Presentation Skills</vt:lpstr>
      <vt:lpstr>Presentation Skills</vt:lpstr>
      <vt:lpstr>Should you Make them Laugh?</vt:lpstr>
      <vt:lpstr>Should you Make them Laugh?</vt:lpstr>
      <vt:lpstr>Be Professional</vt:lpstr>
      <vt:lpstr>Finally…</vt:lpstr>
      <vt:lpstr>Be Professional</vt:lpstr>
      <vt:lpstr>Things to Remember: </vt:lpstr>
      <vt:lpstr>Finally…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Workshop</dc:title>
  <dc:creator>Joanne Davies (Yr Athrofa)</dc:creator>
  <cp:lastModifiedBy>Joanne Davies (Yr Athrofa)</cp:lastModifiedBy>
  <cp:revision>12</cp:revision>
  <dcterms:created xsi:type="dcterms:W3CDTF">2020-10-26T10:32:51Z</dcterms:created>
  <dcterms:modified xsi:type="dcterms:W3CDTF">2020-10-26T12:22:10Z</dcterms:modified>
</cp:coreProperties>
</file>