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1"/>
  </p:notesMasterIdLst>
  <p:sldIdLst>
    <p:sldId id="269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70" r:id="rId14"/>
    <p:sldId id="271" r:id="rId15"/>
    <p:sldId id="265" r:id="rId16"/>
    <p:sldId id="264" r:id="rId17"/>
    <p:sldId id="273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21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D3119-576B-4B4C-9320-3E5086828AE8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89892-D395-4A62-937D-1BD9304B9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987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50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20E2D-8134-24CD-754D-862A56C1D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85779-00B2-F5E6-78D9-002399EBCF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25E1EC-C27D-E311-A1DF-B7F020207F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09876-D9A9-3A36-BC21-1F1A94F993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67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7FEF27-19B2-82C8-CDD6-CE3FD298A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AE0870-5D6C-7847-8BDE-18C1A861E5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E8F7AD-2DC4-8EC5-964B-4E3C2BBEE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A8E501-9E2F-BA8A-9733-412E10FEAA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09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814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895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23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049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654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78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31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403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454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773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7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CB3BF-A433-4CE0-AC8A-4ADB60B892BD}" type="datetimeFigureOut">
              <a:rPr lang="en-GB" smtClean="0"/>
              <a:t>21/10/2024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05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Sarah Powell</a:t>
            </a:r>
          </a:p>
          <a:p>
            <a:r>
              <a:rPr lang="en-GB" sz="2800" dirty="0"/>
              <a:t>0900030</a:t>
            </a:r>
          </a:p>
          <a:p>
            <a:endParaRPr lang="en-GB" sz="2800" dirty="0"/>
          </a:p>
          <a:p>
            <a:r>
              <a:rPr lang="en-GB" sz="2800" dirty="0"/>
              <a:t>Micro ddysgu 1 – Pwynt Iaith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004431"/>
              </p:ext>
            </p:extLst>
          </p:nvPr>
        </p:nvGraphicFramePr>
        <p:xfrm>
          <a:off x="6577781" y="242939"/>
          <a:ext cx="5404670" cy="15182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4670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5182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/>
                        <a:t>i gofio defnyddio’r treigladau pan rydw i’n siarad.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/>
                        <a:t>i ddysgu a chofio pa enwau sy’n fenywaidd neu’n wrywaidd.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58823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	</a:t>
            </a:r>
            <a:r>
              <a:rPr lang="cy-GB" u="sng" dirty="0"/>
              <a:t>Sarah Powell</a:t>
            </a:r>
          </a:p>
          <a:p>
            <a:r>
              <a:rPr lang="cy-GB" dirty="0"/>
              <a:t>Teitl y wers: 	 </a:t>
            </a:r>
            <a:r>
              <a:rPr lang="cy-GB" u="sng" dirty="0"/>
              <a:t>Amser</a:t>
            </a:r>
          </a:p>
          <a:p>
            <a:r>
              <a:rPr lang="cy-GB" dirty="0"/>
              <a:t>Nod y wers:	 </a:t>
            </a:r>
            <a:r>
              <a:rPr lang="cy-GB" u="sng" dirty="0"/>
              <a:t>I ymarfer dweud yr amser rydyn ni’n gwneud </a:t>
            </a:r>
          </a:p>
          <a:p>
            <a:r>
              <a:rPr lang="cy-GB" dirty="0"/>
              <a:t>			</a:t>
            </a:r>
            <a:r>
              <a:rPr lang="cy-GB" u="sng" dirty="0"/>
              <a:t>rhywbeth.</a:t>
            </a:r>
          </a:p>
          <a:p>
            <a:r>
              <a:rPr lang="cy-GB" dirty="0"/>
              <a:t>Blwyddyn:	 </a:t>
            </a:r>
            <a:r>
              <a:rPr lang="cy-GB" u="sng" dirty="0"/>
              <a:t>CA2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225323"/>
              </p:ext>
            </p:extLst>
          </p:nvPr>
        </p:nvGraphicFramePr>
        <p:xfrm>
          <a:off x="6400800" y="1932040"/>
          <a:ext cx="5581651" cy="48666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8165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654708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Adolygu amser: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dirty="0"/>
                        <a:t>Drilio’r oriau a’r munudau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dirty="0"/>
                        <a:t>‘Dangoswch i fi’ gweithgaredd (Dangos yr amseroedd ar glociau bach)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Drilio’r patrwm/ffocws iaith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Prif weithgaredd (Gwaith pâr)- Llenwch yr amserlen ddyddiol ar gyfer eich partner (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Dewiswch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dyddiol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Gofynnwch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 ‘Faint o’r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gloch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rwyt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ti’n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….?’.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pob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Ysgrifennwch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a’r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amseroedd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amserlen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orffen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un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frawddeg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21193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600" dirty="0"/>
                        <a:t>awr                cael brecwast             codi</a:t>
                      </a:r>
                    </a:p>
                    <a:p>
                      <a:r>
                        <a:rPr lang="cy-GB" sz="1600" dirty="0"/>
                        <a:t>munud            mynd i’r ysgol            cael bath </a:t>
                      </a:r>
                    </a:p>
                    <a:p>
                      <a:r>
                        <a:rPr lang="cy-GB" sz="1600" dirty="0"/>
                        <a:t>i                     bwyta cinio               mynd i’r gwely             </a:t>
                      </a:r>
                    </a:p>
                    <a:p>
                      <a:r>
                        <a:rPr lang="cy-GB" sz="1600" dirty="0"/>
                        <a:t>wedi               mynd adre</a:t>
                      </a:r>
                    </a:p>
                    <a:p>
                      <a:r>
                        <a:rPr lang="cy-GB" sz="1600" dirty="0"/>
                        <a:t>am                 gwneud gwaith cartref</a:t>
                      </a:r>
                    </a:p>
                    <a:p>
                      <a:r>
                        <a:rPr lang="cy-GB" sz="1600" dirty="0"/>
                        <a:t>amser             gwylio’r teledu</a:t>
                      </a:r>
                    </a:p>
                    <a:p>
                      <a:r>
                        <a:rPr lang="cy-GB" sz="1600" dirty="0"/>
                        <a:t>o’r 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893348"/>
              </p:ext>
            </p:extLst>
          </p:nvPr>
        </p:nvGraphicFramePr>
        <p:xfrm>
          <a:off x="400478" y="2087253"/>
          <a:ext cx="5277652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65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0" dirty="0"/>
                    </a:p>
                    <a:p>
                      <a:r>
                        <a:rPr lang="cy-GB" b="0" dirty="0"/>
                        <a:t>Faint o’r gloch rwyt ti’n...?</a:t>
                      </a:r>
                    </a:p>
                    <a:p>
                      <a:r>
                        <a:rPr lang="cy-GB" b="0" dirty="0"/>
                        <a:t>Rydw i’n_______ am ...</a:t>
                      </a:r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Yr oriau ar y cloc</a:t>
                      </a:r>
                    </a:p>
                    <a:p>
                      <a:r>
                        <a:rPr lang="cy-GB" dirty="0"/>
                        <a:t>Y munudau ar y cloc</a:t>
                      </a:r>
                    </a:p>
                    <a:p>
                      <a:r>
                        <a:rPr lang="cy-GB" dirty="0"/>
                        <a:t>Faint o’r gloch ydy hi? Mae hi’n....</a:t>
                      </a:r>
                    </a:p>
                    <a:p>
                      <a:r>
                        <a:rPr lang="cy-GB" dirty="0"/>
                        <a:t>Geirfa ar gyfer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dyddiol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CA6CC-E634-2C55-3520-84B764C44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785365"/>
            <a:ext cx="8637073" cy="2541431"/>
          </a:xfrm>
        </p:spPr>
        <p:txBody>
          <a:bodyPr/>
          <a:lstStyle/>
          <a:p>
            <a:pPr algn="ctr"/>
            <a:r>
              <a:rPr lang="en-GB" dirty="0">
                <a:latin typeface="Sassoon Primary" pitchFamily="50" charset="0"/>
              </a:rPr>
              <a:t>Amser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B912BCA-DD82-38AF-6512-31A35D8EB9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994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53" name="Picture 1052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Blank Clock Faces for Exercises | Activity Shelter">
            <a:extLst>
              <a:ext uri="{FF2B5EF4-FFF2-40B4-BE49-F238E27FC236}">
                <a16:creationId xmlns:a16="http://schemas.microsoft.com/office/drawing/2014/main" id="{93F39238-B5D0-B0F4-87D3-4EE068203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0932" y="1041803"/>
            <a:ext cx="4873234" cy="487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91F5405-516F-2D8C-742D-00A6D3AD811F}"/>
              </a:ext>
            </a:extLst>
          </p:cNvPr>
          <p:cNvSpPr txBox="1"/>
          <p:nvPr/>
        </p:nvSpPr>
        <p:spPr>
          <a:xfrm>
            <a:off x="5178582" y="-70368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Sassoon Primary" pitchFamily="50" charset="0"/>
              </a:rPr>
              <a:t>Yr Oriau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D5FA414D-9551-13BF-E1C5-BF271699DCA8}"/>
              </a:ext>
            </a:extLst>
          </p:cNvPr>
          <p:cNvSpPr/>
          <p:nvPr/>
        </p:nvSpPr>
        <p:spPr>
          <a:xfrm>
            <a:off x="3067500" y="736513"/>
            <a:ext cx="1711250" cy="661938"/>
          </a:xfrm>
          <a:prstGeom prst="triangl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843AD-82D2-1143-38E1-51ACCA9735CF}"/>
              </a:ext>
            </a:extLst>
          </p:cNvPr>
          <p:cNvSpPr txBox="1"/>
          <p:nvPr/>
        </p:nvSpPr>
        <p:spPr>
          <a:xfrm>
            <a:off x="7430068" y="992383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un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D72F97-28FD-2228-65B8-33B84702702B}"/>
              </a:ext>
            </a:extLst>
          </p:cNvPr>
          <p:cNvSpPr txBox="1"/>
          <p:nvPr/>
        </p:nvSpPr>
        <p:spPr>
          <a:xfrm>
            <a:off x="8216648" y="1982019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69D073-D4ED-B2B9-F4CE-411BD614D300}"/>
              </a:ext>
            </a:extLst>
          </p:cNvPr>
          <p:cNvSpPr txBox="1"/>
          <p:nvPr/>
        </p:nvSpPr>
        <p:spPr>
          <a:xfrm>
            <a:off x="8514750" y="3096418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tri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B2DE7-118E-D2C1-3753-5F58325C944E}"/>
              </a:ext>
            </a:extLst>
          </p:cNvPr>
          <p:cNvSpPr txBox="1"/>
          <p:nvPr/>
        </p:nvSpPr>
        <p:spPr>
          <a:xfrm>
            <a:off x="8308273" y="4347664"/>
            <a:ext cx="1581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pedwar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B546E7-A7DD-AB95-5B73-3FFAB54721C5}"/>
              </a:ext>
            </a:extLst>
          </p:cNvPr>
          <p:cNvSpPr txBox="1"/>
          <p:nvPr/>
        </p:nvSpPr>
        <p:spPr>
          <a:xfrm>
            <a:off x="7169512" y="5504524"/>
            <a:ext cx="1345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pump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B3741F-2F02-436B-1160-DDA77E8579F1}"/>
              </a:ext>
            </a:extLst>
          </p:cNvPr>
          <p:cNvSpPr txBox="1"/>
          <p:nvPr/>
        </p:nvSpPr>
        <p:spPr>
          <a:xfrm>
            <a:off x="5516223" y="5752601"/>
            <a:ext cx="1610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chwech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1E66D4-967F-7012-68AF-CC9CB9DB7283}"/>
              </a:ext>
            </a:extLst>
          </p:cNvPr>
          <p:cNvSpPr txBox="1"/>
          <p:nvPr/>
        </p:nvSpPr>
        <p:spPr>
          <a:xfrm>
            <a:off x="3884469" y="5504524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F04DA9-E754-CA35-76D4-0C921D1D70B0}"/>
              </a:ext>
            </a:extLst>
          </p:cNvPr>
          <p:cNvSpPr txBox="1"/>
          <p:nvPr/>
        </p:nvSpPr>
        <p:spPr>
          <a:xfrm>
            <a:off x="2981738" y="4534715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wyth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A191E2-D806-18C2-7DDA-F72D4380EA53}"/>
              </a:ext>
            </a:extLst>
          </p:cNvPr>
          <p:cNvSpPr txBox="1"/>
          <p:nvPr/>
        </p:nvSpPr>
        <p:spPr>
          <a:xfrm>
            <a:off x="2596153" y="3151628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naw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EE0589-22B3-B7B3-2E88-ED795D0C45FC}"/>
              </a:ext>
            </a:extLst>
          </p:cNvPr>
          <p:cNvSpPr txBox="1"/>
          <p:nvPr/>
        </p:nvSpPr>
        <p:spPr>
          <a:xfrm>
            <a:off x="3053287" y="2107507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deg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490CD3-BBF8-A31A-B89B-AB170047A5BC}"/>
              </a:ext>
            </a:extLst>
          </p:cNvPr>
          <p:cNvSpPr txBox="1"/>
          <p:nvPr/>
        </p:nvSpPr>
        <p:spPr>
          <a:xfrm>
            <a:off x="5428074" y="500401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deuddeg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ED95E5-50BB-48A2-33D7-BB358C1310CE}"/>
              </a:ext>
            </a:extLst>
          </p:cNvPr>
          <p:cNvSpPr txBox="1"/>
          <p:nvPr/>
        </p:nvSpPr>
        <p:spPr>
          <a:xfrm>
            <a:off x="2943914" y="1023621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unarddeg</a:t>
            </a:r>
          </a:p>
        </p:txBody>
      </p:sp>
    </p:spTree>
    <p:extLst>
      <p:ext uri="{BB962C8B-B14F-4D97-AF65-F5344CB8AC3E}">
        <p14:creationId xmlns:p14="http://schemas.microsoft.com/office/powerpoint/2010/main" val="197079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2E3D3F-425F-A28C-85A4-09714D7B6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EF79C70-5DCC-7FEF-F939-B7019E1FF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53" name="Picture 1052">
            <a:extLst>
              <a:ext uri="{FF2B5EF4-FFF2-40B4-BE49-F238E27FC236}">
                <a16:creationId xmlns:a16="http://schemas.microsoft.com/office/drawing/2014/main" id="{FCF7DE0A-6FCF-538B-248C-89F855A7D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87549285-B095-F962-07DF-A186BA7C0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B50524E9-6945-FB6E-3F76-A032C5D2C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Blank Clock Faces for Exercises | Activity Shelter">
            <a:extLst>
              <a:ext uri="{FF2B5EF4-FFF2-40B4-BE49-F238E27FC236}">
                <a16:creationId xmlns:a16="http://schemas.microsoft.com/office/drawing/2014/main" id="{7AD4B99F-A83B-D225-5C14-4852BF61E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9218" y="1248763"/>
            <a:ext cx="4124043" cy="412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235655-0B38-C1B9-6FEC-1CB7C72CB3A5}"/>
              </a:ext>
            </a:extLst>
          </p:cNvPr>
          <p:cNvSpPr txBox="1"/>
          <p:nvPr/>
        </p:nvSpPr>
        <p:spPr>
          <a:xfrm>
            <a:off x="7427993" y="1184231"/>
            <a:ext cx="3264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9CAB5B-F0A7-0227-E49B-C55EF855A983}"/>
              </a:ext>
            </a:extLst>
          </p:cNvPr>
          <p:cNvSpPr txBox="1"/>
          <p:nvPr/>
        </p:nvSpPr>
        <p:spPr>
          <a:xfrm>
            <a:off x="8128168" y="2071276"/>
            <a:ext cx="4063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deg/deng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43FE7-FB48-DB2A-5809-50CBFF2B3BBC}"/>
              </a:ext>
            </a:extLst>
          </p:cNvPr>
          <p:cNvSpPr txBox="1"/>
          <p:nvPr/>
        </p:nvSpPr>
        <p:spPr>
          <a:xfrm>
            <a:off x="8383261" y="3103599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chwarter</a:t>
            </a:r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B9F649-4BE0-0ED1-F71C-55A049529CC8}"/>
              </a:ext>
            </a:extLst>
          </p:cNvPr>
          <p:cNvSpPr txBox="1"/>
          <p:nvPr/>
        </p:nvSpPr>
        <p:spPr>
          <a:xfrm>
            <a:off x="8162442" y="4108363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ugain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9BFFA8-6FAA-46F7-A1A4-5F04203A9A88}"/>
              </a:ext>
            </a:extLst>
          </p:cNvPr>
          <p:cNvSpPr txBox="1"/>
          <p:nvPr/>
        </p:nvSpPr>
        <p:spPr>
          <a:xfrm>
            <a:off x="7427993" y="4956166"/>
            <a:ext cx="476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ar hugain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798E6F-FBBC-8D99-0C80-1246FF99B86D}"/>
              </a:ext>
            </a:extLst>
          </p:cNvPr>
          <p:cNvSpPr txBox="1"/>
          <p:nvPr/>
        </p:nvSpPr>
        <p:spPr>
          <a:xfrm>
            <a:off x="4745061" y="5505957"/>
            <a:ext cx="3206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Sassoon Primary" pitchFamily="50" charset="0"/>
              </a:rPr>
              <a:t>hanner awr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8E81CF-5523-FCEC-BD0A-8BF3E07B96B3}"/>
              </a:ext>
            </a:extLst>
          </p:cNvPr>
          <p:cNvSpPr txBox="1"/>
          <p:nvPr/>
        </p:nvSpPr>
        <p:spPr>
          <a:xfrm>
            <a:off x="5541691" y="693789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o’r gloch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61937A-9348-7FC3-8770-2B3D98A53BD1}"/>
              </a:ext>
            </a:extLst>
          </p:cNvPr>
          <p:cNvSpPr txBox="1"/>
          <p:nvPr/>
        </p:nvSpPr>
        <p:spPr>
          <a:xfrm>
            <a:off x="5003990" y="-25916"/>
            <a:ext cx="2234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Sassoon Primary" pitchFamily="50" charset="0"/>
              </a:rPr>
              <a:t>Y Munudau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855B71-A639-1A0E-BFD1-1321FFF5BBFC}"/>
              </a:ext>
            </a:extLst>
          </p:cNvPr>
          <p:cNvSpPr txBox="1"/>
          <p:nvPr/>
        </p:nvSpPr>
        <p:spPr>
          <a:xfrm>
            <a:off x="1079598" y="4927131"/>
            <a:ext cx="476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ar hugain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6DEE60-D22E-F9D9-D056-735FB1C2148C}"/>
              </a:ext>
            </a:extLst>
          </p:cNvPr>
          <p:cNvSpPr txBox="1"/>
          <p:nvPr/>
        </p:nvSpPr>
        <p:spPr>
          <a:xfrm>
            <a:off x="1716382" y="4029730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ugain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30C878-0877-2144-60E3-3DA12352D3F3}"/>
              </a:ext>
            </a:extLst>
          </p:cNvPr>
          <p:cNvSpPr txBox="1"/>
          <p:nvPr/>
        </p:nvSpPr>
        <p:spPr>
          <a:xfrm>
            <a:off x="2195697" y="3042408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chwarter</a:t>
            </a:r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C02EE7-4A7B-00E7-7BB5-F71D4D49ECBF}"/>
              </a:ext>
            </a:extLst>
          </p:cNvPr>
          <p:cNvSpPr txBox="1"/>
          <p:nvPr/>
        </p:nvSpPr>
        <p:spPr>
          <a:xfrm>
            <a:off x="1195542" y="2037768"/>
            <a:ext cx="4063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deg/deng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78B3698-B1FB-D648-6ADB-360E34A7AC30}"/>
              </a:ext>
            </a:extLst>
          </p:cNvPr>
          <p:cNvSpPr txBox="1"/>
          <p:nvPr/>
        </p:nvSpPr>
        <p:spPr>
          <a:xfrm>
            <a:off x="2663986" y="1233680"/>
            <a:ext cx="3264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22FD242-3769-0EB1-029B-56335F766178}"/>
              </a:ext>
            </a:extLst>
          </p:cNvPr>
          <p:cNvCxnSpPr>
            <a:cxnSpLocks/>
          </p:cNvCxnSpPr>
          <p:nvPr/>
        </p:nvCxnSpPr>
        <p:spPr>
          <a:xfrm>
            <a:off x="6321238" y="1445841"/>
            <a:ext cx="1" cy="37719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407878B-C429-192F-6025-21BE2F83EEBC}"/>
              </a:ext>
            </a:extLst>
          </p:cNvPr>
          <p:cNvSpPr txBox="1"/>
          <p:nvPr/>
        </p:nvSpPr>
        <p:spPr>
          <a:xfrm>
            <a:off x="4855038" y="2891415"/>
            <a:ext cx="13238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7030A0"/>
                </a:solidFill>
                <a:latin typeface="Sassoon Primary" pitchFamily="50" charset="0"/>
              </a:rPr>
              <a:t>i’r awr nesaf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FD04B3-D9E4-53EB-A958-5F6B58F83EB8}"/>
              </a:ext>
            </a:extLst>
          </p:cNvPr>
          <p:cNvSpPr txBox="1"/>
          <p:nvPr/>
        </p:nvSpPr>
        <p:spPr>
          <a:xfrm>
            <a:off x="6420421" y="2900624"/>
            <a:ext cx="13238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0000"/>
                </a:solidFill>
                <a:latin typeface="Sassoon Primary" pitchFamily="50" charset="0"/>
              </a:rPr>
              <a:t>wedi’r </a:t>
            </a:r>
          </a:p>
          <a:p>
            <a:pPr algn="ctr"/>
            <a:r>
              <a:rPr lang="en-GB" sz="1600" b="1" dirty="0">
                <a:solidFill>
                  <a:srgbClr val="FF0000"/>
                </a:solidFill>
                <a:latin typeface="Sassoon Primary" pitchFamily="50" charset="0"/>
              </a:rPr>
              <a:t>awr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E66C4-883C-B72C-36AE-AF64FBFCE8B6}"/>
              </a:ext>
            </a:extLst>
          </p:cNvPr>
          <p:cNvSpPr txBox="1"/>
          <p:nvPr/>
        </p:nvSpPr>
        <p:spPr>
          <a:xfrm>
            <a:off x="220073" y="235694"/>
            <a:ext cx="18348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TM ar ôl ‘i’ (e.e. chwarter i 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</p:spTree>
    <p:extLst>
      <p:ext uri="{BB962C8B-B14F-4D97-AF65-F5344CB8AC3E}">
        <p14:creationId xmlns:p14="http://schemas.microsoft.com/office/powerpoint/2010/main" val="272834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5" grpId="0"/>
      <p:bldP spid="2" grpId="0"/>
      <p:bldP spid="3" grpId="0"/>
      <p:bldP spid="17" grpId="0"/>
      <p:bldP spid="18" grpId="0"/>
      <p:bldP spid="1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A89E2-C8B0-4025-4A99-138E1D0CC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0E9908B-9AE7-2C57-B571-BAD900A176A6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dd</a:t>
            </a:r>
            <a:r>
              <a:rPr lang="en-GB" sz="2800" dirty="0">
                <a:latin typeface="Sassoon Primary" pitchFamily="50" charset="0"/>
              </a:rPr>
              <a:t>eng munud wedi tri.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68CB8F-BC8A-BA14-0A00-FC81FD76C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048" y="2851682"/>
            <a:ext cx="3115904" cy="3075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904D85-9095-1BE5-8788-838BB00C2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42F-014E-AF11-8EB7-AEF7A45D3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91C703-44B8-9FBF-1803-A063F621AD14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ar hugain i chwech.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E84F6D-BD90-181B-1F75-5CC86D6E3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092" y="2782703"/>
            <a:ext cx="3175815" cy="320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2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357837-C28C-C0DF-4E02-2BD746CA3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2518E-0883-C293-DEE4-2BB13CE61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4EAF012-86A5-FB3C-065C-6D032B702BD2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i naw.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40B3A2-1E13-2A32-1D56-BCC629AFD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9415" y="2747985"/>
            <a:ext cx="3253169" cy="3210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1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3705F7-66E7-D123-F7D2-847046224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D6832-1532-9493-6E3B-2BF4439D5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9CE3130-1E90-9398-E1ED-AA24774A9AE7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wedi unarddeg.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16EDA0-2972-AFF6-FF07-9BAFA11DE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954" y="2826488"/>
            <a:ext cx="3200091" cy="3157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19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7003F2-FFFD-267E-FE15-B28541261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B781E-9872-0B9A-50A4-E8210C111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CFC836C-9006-D05C-B548-09B236275DB4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ugain munud i </a:t>
            </a:r>
            <a:r>
              <a:rPr lang="en-GB" sz="2800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2800" dirty="0">
                <a:latin typeface="Sassoon Primary" pitchFamily="50" charset="0"/>
              </a:rPr>
              <a:t>euddeg.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ACEAA8-C362-CDD0-0969-72834AF1D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148" y="2860749"/>
            <a:ext cx="3145704" cy="309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40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7EC563-1CB5-9EAE-830D-9F5D16562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31332"/>
              </p:ext>
            </p:extLst>
          </p:nvPr>
        </p:nvGraphicFramePr>
        <p:xfrm>
          <a:off x="534627" y="1289500"/>
          <a:ext cx="11122741" cy="2804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9451">
                  <a:extLst>
                    <a:ext uri="{9D8B030D-6E8A-4147-A177-3AD203B41FA5}">
                      <a16:colId xmlns:a16="http://schemas.microsoft.com/office/drawing/2014/main" val="3258322728"/>
                    </a:ext>
                  </a:extLst>
                </a:gridCol>
                <a:gridCol w="4203290">
                  <a:extLst>
                    <a:ext uri="{9D8B030D-6E8A-4147-A177-3AD203B41FA5}">
                      <a16:colId xmlns:a16="http://schemas.microsoft.com/office/drawing/2014/main" val="3481527664"/>
                    </a:ext>
                  </a:extLst>
                </a:gridCol>
              </a:tblGrid>
              <a:tr h="370840">
                <a:tc rowSpan="4"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Faint o’r gloch wyt ti’n…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codi?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18624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cael brecwast?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593161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gwylio’r teledu?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64522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mynd i’r gwely?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61520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A1F4B89-8F06-532E-F7D3-664D996827F2}"/>
              </a:ext>
            </a:extLst>
          </p:cNvPr>
          <p:cNvSpPr txBox="1"/>
          <p:nvPr/>
        </p:nvSpPr>
        <p:spPr>
          <a:xfrm>
            <a:off x="5321708" y="280219"/>
            <a:ext cx="1548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Sassoon Primary" pitchFamily="50" charset="0"/>
              </a:rPr>
              <a:t>Dril 1</a:t>
            </a:r>
          </a:p>
        </p:txBody>
      </p:sp>
    </p:spTree>
    <p:extLst>
      <p:ext uri="{BB962C8B-B14F-4D97-AF65-F5344CB8AC3E}">
        <p14:creationId xmlns:p14="http://schemas.microsoft.com/office/powerpoint/2010/main" val="137443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657848-AFA8-AC6B-5D66-EAA8EAC66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327AE80-87CD-239A-226B-6C416943F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2544614"/>
              </p:ext>
            </p:extLst>
          </p:nvPr>
        </p:nvGraphicFramePr>
        <p:xfrm>
          <a:off x="246623" y="1429971"/>
          <a:ext cx="11698749" cy="2406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5252">
                  <a:extLst>
                    <a:ext uri="{9D8B030D-6E8A-4147-A177-3AD203B41FA5}">
                      <a16:colId xmlns:a16="http://schemas.microsoft.com/office/drawing/2014/main" val="1299811251"/>
                    </a:ext>
                  </a:extLst>
                </a:gridCol>
                <a:gridCol w="3583858">
                  <a:extLst>
                    <a:ext uri="{9D8B030D-6E8A-4147-A177-3AD203B41FA5}">
                      <a16:colId xmlns:a16="http://schemas.microsoft.com/office/drawing/2014/main" val="4243816480"/>
                    </a:ext>
                  </a:extLst>
                </a:gridCol>
                <a:gridCol w="5589639">
                  <a:extLst>
                    <a:ext uri="{9D8B030D-6E8A-4147-A177-3AD203B41FA5}">
                      <a16:colId xmlns:a16="http://schemas.microsoft.com/office/drawing/2014/main" val="522810580"/>
                    </a:ext>
                  </a:extLst>
                </a:gridCol>
              </a:tblGrid>
              <a:tr h="601748">
                <a:tc rowSpan="4"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Rydw i’n…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codi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saith o’r gloch.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393310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cael brecwast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hanner awr wedi saith.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594547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gwylio’r teledu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chwarter i </a:t>
                      </a:r>
                      <a:r>
                        <a:rPr lang="en-GB" sz="3200" u="sng" dirty="0">
                          <a:solidFill>
                            <a:srgbClr val="00B05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en-GB" sz="3200" dirty="0">
                          <a:latin typeface="Sassoon Primary" pitchFamily="50" charset="0"/>
                        </a:rPr>
                        <a:t>edwar.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9660284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mynd i’r gwely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</a:t>
                      </a:r>
                      <a:r>
                        <a:rPr lang="en-GB" sz="3200" u="sng" dirty="0">
                          <a:solidFill>
                            <a:srgbClr val="00B05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sz="3200" dirty="0">
                          <a:latin typeface="Sassoon Primary" pitchFamily="50" charset="0"/>
                        </a:rPr>
                        <a:t>eg o’r gloch.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33231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96690A6-3DAF-EFCA-8217-DAF2642F8108}"/>
              </a:ext>
            </a:extLst>
          </p:cNvPr>
          <p:cNvSpPr txBox="1"/>
          <p:nvPr/>
        </p:nvSpPr>
        <p:spPr>
          <a:xfrm>
            <a:off x="9836353" y="5220929"/>
            <a:ext cx="21090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Sassoon Primary" pitchFamily="50" charset="0"/>
              </a:rPr>
              <a:t>*Cofiwch: TM ar ôl ‘i’ ac ‘am’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172123-4F1C-8CC3-A107-1AFF2F55186E}"/>
              </a:ext>
            </a:extLst>
          </p:cNvPr>
          <p:cNvSpPr txBox="1"/>
          <p:nvPr/>
        </p:nvSpPr>
        <p:spPr>
          <a:xfrm>
            <a:off x="5321708" y="280219"/>
            <a:ext cx="1548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Sassoon Primary" pitchFamily="50" charset="0"/>
              </a:rPr>
              <a:t>Dril 2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1C103B7-EF2D-8013-D720-821A313B7282}"/>
              </a:ext>
            </a:extLst>
          </p:cNvPr>
          <p:cNvCxnSpPr>
            <a:cxnSpLocks/>
          </p:cNvCxnSpPr>
          <p:nvPr/>
        </p:nvCxnSpPr>
        <p:spPr>
          <a:xfrm flipH="1" flipV="1">
            <a:off x="7344697" y="3716594"/>
            <a:ext cx="2491656" cy="171143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4C7B5EA-ADDC-E0BA-CBE2-925A1C9CFCC9}"/>
              </a:ext>
            </a:extLst>
          </p:cNvPr>
          <p:cNvCxnSpPr>
            <a:cxnSpLocks/>
          </p:cNvCxnSpPr>
          <p:nvPr/>
        </p:nvCxnSpPr>
        <p:spPr>
          <a:xfrm flipH="1" flipV="1">
            <a:off x="9306232" y="3238193"/>
            <a:ext cx="1584630" cy="1864749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9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60C941-283A-B08D-1BDD-7605B29BA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F20BF-E2E1-87A5-333C-C01FCC0B0B5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latin typeface="Sassoon Primary" pitchFamily="50" charset="0"/>
              </a:rPr>
              <a:t>Gwaith </a:t>
            </a:r>
            <a:r>
              <a:rPr lang="en-GB" sz="5400" b="1" dirty="0" err="1">
                <a:latin typeface="Sassoon Primary" pitchFamily="50" charset="0"/>
              </a:rPr>
              <a:t>Pâr</a:t>
            </a:r>
            <a:endParaRPr lang="en-GB" sz="5400" b="1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863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F367CC-6CDF-7B3E-69B0-0559EFF29D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63" t="14392" r="14234" b="7935"/>
          <a:stretch/>
        </p:blipFill>
        <p:spPr>
          <a:xfrm>
            <a:off x="624348" y="70144"/>
            <a:ext cx="10943303" cy="678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305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39928E4B-10BF-4344-9B2F-1ED6ABA83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9" t="6620"/>
          <a:stretch/>
        </p:blipFill>
        <p:spPr>
          <a:xfrm>
            <a:off x="4258733" y="4495613"/>
            <a:ext cx="4282434" cy="21360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1540C6-6EC7-FAAA-3135-50A9C89D26E6}"/>
              </a:ext>
            </a:extLst>
          </p:cNvPr>
          <p:cNvSpPr txBox="1"/>
          <p:nvPr/>
        </p:nvSpPr>
        <p:spPr>
          <a:xfrm>
            <a:off x="5102942" y="147484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F2F76F-F98B-0CCF-5208-4D20A8AE74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806270"/>
              </p:ext>
            </p:extLst>
          </p:nvPr>
        </p:nvGraphicFramePr>
        <p:xfrm>
          <a:off x="2841860" y="1022731"/>
          <a:ext cx="613369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33690">
                  <a:extLst>
                    <a:ext uri="{9D8B030D-6E8A-4147-A177-3AD203B41FA5}">
                      <a16:colId xmlns:a16="http://schemas.microsoft.com/office/drawing/2014/main" val="1090982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C: Faint o’r gloch wyt ti’n________?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43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A: Rydw i’n_____ am________.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543617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4F3A1FC-4260-8319-6DF2-BC1063986D45}"/>
              </a:ext>
            </a:extLst>
          </p:cNvPr>
          <p:cNvSpPr txBox="1"/>
          <p:nvPr/>
        </p:nvSpPr>
        <p:spPr>
          <a:xfrm>
            <a:off x="9291484" y="147484"/>
            <a:ext cx="2743200" cy="5324535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>
                <a:latin typeface="Sassoon Primary" pitchFamily="50" charset="0"/>
              </a:rPr>
              <a:t>Bocs</a:t>
            </a:r>
            <a:r>
              <a:rPr lang="en-GB" sz="2800" u="sng" dirty="0">
                <a:latin typeface="Sassoon Primary" pitchFamily="50" charset="0"/>
              </a:rPr>
              <a:t> </a:t>
            </a:r>
            <a:r>
              <a:rPr lang="en-GB" sz="2800" u="sng" dirty="0" err="1">
                <a:latin typeface="Sassoon Primary" pitchFamily="50" charset="0"/>
              </a:rPr>
              <a:t>Bendigedig</a:t>
            </a:r>
            <a:endParaRPr lang="en-GB" sz="2800" u="sng" dirty="0">
              <a:latin typeface="Sassoon Primary" pitchFamily="50" charset="0"/>
            </a:endParaRPr>
          </a:p>
          <a:p>
            <a:pPr algn="ctr"/>
            <a:endParaRPr lang="en-GB" sz="2800" dirty="0">
              <a:latin typeface="Sassoon Primary" pitchFamily="50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fel arfer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ar ôl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erbyn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cyn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tua </a:t>
            </a:r>
            <a:r>
              <a:rPr lang="en-GB" sz="2400" i="1" dirty="0">
                <a:solidFill>
                  <a:srgbClr val="0070C0"/>
                </a:solidFill>
                <a:latin typeface="Sassoon Primary" pitchFamily="50" charset="0"/>
              </a:rPr>
              <a:t>(*</a:t>
            </a:r>
            <a:r>
              <a:rPr lang="en-GB" sz="2400" i="1" dirty="0" err="1">
                <a:solidFill>
                  <a:srgbClr val="0070C0"/>
                </a:solidFill>
                <a:latin typeface="Sassoon Primary" pitchFamily="50" charset="0"/>
              </a:rPr>
              <a:t>TLl</a:t>
            </a:r>
            <a:r>
              <a:rPr lang="en-GB" sz="2400" i="1" dirty="0">
                <a:solidFill>
                  <a:srgbClr val="0070C0"/>
                </a:solidFill>
                <a:latin typeface="Sassoon Primary" pitchFamily="50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tan </a:t>
            </a:r>
            <a:r>
              <a:rPr lang="en-GB" sz="2000" i="1" dirty="0">
                <a:solidFill>
                  <a:srgbClr val="00B050"/>
                </a:solidFill>
                <a:latin typeface="Sassoon Primary" pitchFamily="50" charset="0"/>
              </a:rPr>
              <a:t>(*TM)</a:t>
            </a:r>
          </a:p>
          <a:p>
            <a:endParaRPr lang="en-GB" sz="2800" i="1" dirty="0">
              <a:solidFill>
                <a:srgbClr val="00B050"/>
              </a:solidFill>
              <a:latin typeface="Sassoon Primary" pitchFamily="50" charset="0"/>
            </a:endParaRPr>
          </a:p>
          <a:p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(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Ydych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chi’n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gallu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ymestyn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eich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brawddegau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?)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7300BE2-758E-7A4A-8458-50797E61910F}"/>
              </a:ext>
            </a:extLst>
          </p:cNvPr>
          <p:cNvCxnSpPr>
            <a:cxnSpLocks/>
          </p:cNvCxnSpPr>
          <p:nvPr/>
        </p:nvCxnSpPr>
        <p:spPr>
          <a:xfrm>
            <a:off x="5908705" y="3872210"/>
            <a:ext cx="0" cy="908558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F0C8D9B-4B2A-4E74-7078-2C61FF21E33C}"/>
              </a:ext>
            </a:extLst>
          </p:cNvPr>
          <p:cNvCxnSpPr>
            <a:cxnSpLocks/>
          </p:cNvCxnSpPr>
          <p:nvPr/>
        </p:nvCxnSpPr>
        <p:spPr>
          <a:xfrm flipV="1">
            <a:off x="6083708" y="1963000"/>
            <a:ext cx="0" cy="770471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6494C1A-4390-03E3-4F49-9FFA74602433}"/>
              </a:ext>
            </a:extLst>
          </p:cNvPr>
          <p:cNvSpPr txBox="1"/>
          <p:nvPr/>
        </p:nvSpPr>
        <p:spPr>
          <a:xfrm>
            <a:off x="5546905" y="2702659"/>
            <a:ext cx="183483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TM ar ôl ‘am’ (e.e. am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b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um munud wedi un) ac ‘i’ (e.e. chwarter i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22D1D20-920D-8781-4507-831EC0430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43" y="2851921"/>
            <a:ext cx="3789512" cy="3931751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682093F-2007-5615-ACF4-3540B140E321}"/>
              </a:ext>
            </a:extLst>
          </p:cNvPr>
          <p:cNvCxnSpPr>
            <a:cxnSpLocks/>
          </p:cNvCxnSpPr>
          <p:nvPr/>
        </p:nvCxnSpPr>
        <p:spPr>
          <a:xfrm flipV="1">
            <a:off x="2174967" y="1891782"/>
            <a:ext cx="3056004" cy="96013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2A7E5BC-20BC-3EC1-BDA0-158EE871E270}"/>
              </a:ext>
            </a:extLst>
          </p:cNvPr>
          <p:cNvCxnSpPr>
            <a:cxnSpLocks/>
          </p:cNvCxnSpPr>
          <p:nvPr/>
        </p:nvCxnSpPr>
        <p:spPr>
          <a:xfrm flipH="1" flipV="1">
            <a:off x="6971878" y="1763166"/>
            <a:ext cx="733281" cy="273244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FE35C1D3-21FC-9D83-4F9D-5D95B32CFE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9" t="2694" r="6263" b="881"/>
          <a:stretch/>
        </p:blipFill>
        <p:spPr>
          <a:xfrm>
            <a:off x="18946" y="32204"/>
            <a:ext cx="2291328" cy="18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11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38B47-9E03-0583-E159-EEBE7C2BBE7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err="1">
                <a:latin typeface="Sassoon Primary" pitchFamily="50" charset="0"/>
              </a:rPr>
              <a:t>Rhannwch</a:t>
            </a:r>
            <a:r>
              <a:rPr lang="en-GB" sz="4000" dirty="0">
                <a:latin typeface="Sassoon Primary" pitchFamily="50" charset="0"/>
              </a:rPr>
              <a:t> un </a:t>
            </a:r>
            <a:r>
              <a:rPr lang="en-GB" sz="4000" dirty="0" err="1">
                <a:latin typeface="Sassoon Primary" pitchFamily="50" charset="0"/>
              </a:rPr>
              <a:t>frawddeg</a:t>
            </a:r>
            <a:r>
              <a:rPr lang="en-GB" sz="4000" dirty="0">
                <a:latin typeface="Sassoon Primary" pitchFamily="50" charset="0"/>
              </a:rPr>
              <a:t> am </a:t>
            </a:r>
            <a:r>
              <a:rPr lang="en-GB" sz="4000" dirty="0" err="1">
                <a:latin typeface="Sassoon Primary" pitchFamily="50" charset="0"/>
              </a:rPr>
              <a:t>eich</a:t>
            </a:r>
            <a:r>
              <a:rPr lang="en-GB" sz="4000" dirty="0">
                <a:latin typeface="Sassoon Primary" pitchFamily="50" charset="0"/>
              </a:rPr>
              <a:t> partner.</a:t>
            </a:r>
          </a:p>
        </p:txBody>
      </p:sp>
    </p:spTree>
    <p:extLst>
      <p:ext uri="{BB962C8B-B14F-4D97-AF65-F5344CB8AC3E}">
        <p14:creationId xmlns:p14="http://schemas.microsoft.com/office/powerpoint/2010/main" val="3018240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DAD123-C34A-8340-26C3-3ED201D26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5C427-0FCC-0C99-8EBC-8D5B80061C0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 err="1">
                <a:latin typeface="Sassoon Primary" pitchFamily="50" charset="0"/>
              </a:rPr>
              <a:t>Gweithgareddau</a:t>
            </a:r>
            <a:endParaRPr lang="en-GB" sz="5400" b="1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636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46DC72-E324-F260-4625-0C4AB0C3E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7C08CB-4E02-98E1-91E5-B31F602B85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25" t="2458" r="884" b="1385"/>
          <a:stretch/>
        </p:blipFill>
        <p:spPr>
          <a:xfrm rot="16200000">
            <a:off x="1770979" y="-1447800"/>
            <a:ext cx="6821241" cy="975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10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FDD24-2409-2191-2CBD-73C111D6B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FF0483-D3D0-4F27-4C6C-6716D986B8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974"/>
          <a:stretch/>
        </p:blipFill>
        <p:spPr>
          <a:xfrm>
            <a:off x="2889946" y="55479"/>
            <a:ext cx="6412107" cy="674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54527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4416</TotalTime>
  <Words>532</Words>
  <Application>Microsoft Office PowerPoint</Application>
  <PresentationFormat>Widescreen</PresentationFormat>
  <Paragraphs>119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Gill Sans MT</vt:lpstr>
      <vt:lpstr>Sassoon Primary</vt:lpstr>
      <vt:lpstr>Gallery</vt:lpstr>
      <vt:lpstr>PowerPoint Presentation</vt:lpstr>
      <vt:lpstr>PowerPoint Presentation</vt:lpstr>
      <vt:lpstr>Amser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41</cp:revision>
  <dcterms:created xsi:type="dcterms:W3CDTF">2024-10-19T07:56:13Z</dcterms:created>
  <dcterms:modified xsi:type="dcterms:W3CDTF">2024-10-22T21:02:15Z</dcterms:modified>
</cp:coreProperties>
</file>