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"/>
  </p:notesMasterIdLst>
  <p:sldIdLst>
    <p:sldId id="263" r:id="rId2"/>
    <p:sldId id="259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B794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3"/>
    <p:restoredTop sz="94715"/>
  </p:normalViewPr>
  <p:slideViewPr>
    <p:cSldViewPr snapToGrid="0" snapToObjects="1">
      <p:cViewPr>
        <p:scale>
          <a:sx n="98" d="100"/>
          <a:sy n="98" d="100"/>
        </p:scale>
        <p:origin x="264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B84E63-99ED-3949-8320-1DB73C4056A7}" type="datetimeFigureOut">
              <a:rPr lang="en-US" smtClean="0"/>
              <a:t>3/19/19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408FDC-FB8D-394D-8CEA-318832D808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9584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408FDC-FB8D-394D-8CEA-318832D8081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90836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20EE3-9B96-2941-A4DF-E735EF42E6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04265E-88B4-634D-AC68-7D5BE81908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B401F5-7713-7D43-9944-954B3A11A7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542D6-9FD5-E44A-857E-8E47250BB7BA}" type="datetimeFigureOut">
              <a:rPr lang="en-US" smtClean="0"/>
              <a:t>3/19/19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A17E38-5D4C-4E45-9EC6-0F9C82DD66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9339A4-0C1F-9B42-93CE-10DA1C5394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E0221-EB91-D64A-A1A6-27E462681D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51383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E8EA5-1A37-BE4F-AA73-E1E464446A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B13C07-A535-9B41-8FA2-DEDB458F28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BAC3E9-F114-9B43-9C88-26A2764A7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542D6-9FD5-E44A-857E-8E47250BB7BA}" type="datetimeFigureOut">
              <a:rPr lang="en-US" smtClean="0"/>
              <a:t>3/19/19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BE6844-3A55-3E46-9BFD-8784E9F2B4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5F3782-1537-DC4E-8043-E6D186885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E0221-EB91-D64A-A1A6-27E462681D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1415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15316-3B86-5549-9310-6D985A0197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298E6A-32DA-884A-A280-CC35715608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A41167-602D-184D-B2E4-AAAF760BF6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542D6-9FD5-E44A-857E-8E47250BB7BA}" type="datetimeFigureOut">
              <a:rPr lang="en-US" smtClean="0"/>
              <a:t>3/19/19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FB8184-362E-264D-AC43-F5E3265D40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569B25-03ED-1C44-910A-015670BF8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E0221-EB91-D64A-A1A6-27E462681D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2541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EFE8E-C070-2640-8376-3FD9439AC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35604A-280E-7A46-B46E-D8BD72803D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7A001E-650E-C044-83E8-A34D0E8C69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9AEC13-BCAF-364E-A36F-DE8138C92A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542D6-9FD5-E44A-857E-8E47250BB7BA}" type="datetimeFigureOut">
              <a:rPr lang="en-US" smtClean="0"/>
              <a:t>3/19/19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5CC0B-F199-8548-ADFD-BF287658B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7F3BB9-93EE-B94E-9986-84AFFA9CA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E0221-EB91-D64A-A1A6-27E462681D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03369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209C8-7D8D-C947-BB18-7C74818F7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8544B5-E421-7845-818E-7806021F91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4E7AF6-8FAC-3D46-9430-99A5692443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0D178D-28CF-D046-9778-B5E157F5A8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08EE0D-0E9C-544D-8915-63A44A1257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EDD184E-A8DD-194C-A9DC-0050E0BCCE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542D6-9FD5-E44A-857E-8E47250BB7BA}" type="datetimeFigureOut">
              <a:rPr lang="en-US" smtClean="0"/>
              <a:t>3/19/19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552DE13-AFBE-534E-869C-6D71A67CB8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6FEE9E-5118-6949-85F9-46548D55F7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E0221-EB91-D64A-A1A6-27E462681D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78742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2ABA9-4BF5-714D-A0C5-44F1756D7B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CFFBD7-EE4C-4941-AFB4-29094EF94B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542D6-9FD5-E44A-857E-8E47250BB7BA}" type="datetimeFigureOut">
              <a:rPr lang="en-US" smtClean="0"/>
              <a:t>3/19/19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D8D5CE-4999-5C47-B414-1FA0A3B633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B54ACD-7A70-3E43-A5E7-DA42ECF37A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E0221-EB91-D64A-A1A6-27E462681D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234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B71ABF-DC17-1E43-AB36-E0359FEF2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542D6-9FD5-E44A-857E-8E47250BB7BA}" type="datetimeFigureOut">
              <a:rPr lang="en-US" smtClean="0"/>
              <a:t>3/19/19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F12D94F-00E0-1149-B3A2-531F98CF3E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E4E3AA-94AE-E348-A3A7-C4C4E498F6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E0221-EB91-D64A-A1A6-27E462681D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4020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6A3CC-37A4-FF45-99DF-45980AB4FC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89F001-1667-534B-B503-E9FE18EB87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A95084-1F23-F24A-BEEA-19B27A84C0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7A46EE-B747-3044-9F35-E83D962D57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542D6-9FD5-E44A-857E-8E47250BB7BA}" type="datetimeFigureOut">
              <a:rPr lang="en-US" smtClean="0"/>
              <a:t>3/19/19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A02C9D-1ECF-4F42-9A91-F7A7214571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D9CD30-57D1-1843-BF0E-3C87B49894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E0221-EB91-D64A-A1A6-27E462681D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7763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4388D-9126-3F4C-9CC9-6D03E34A76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362CB0-1A31-BF4E-A56B-5C418BE4F6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CD06D4-ECD8-404A-9A50-2FE10CF55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771116-DAB4-BD4B-9C50-3D5C5E8719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542D6-9FD5-E44A-857E-8E47250BB7BA}" type="datetimeFigureOut">
              <a:rPr lang="en-US" smtClean="0"/>
              <a:t>3/19/19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314C8F-5C8E-434B-810E-62EA5E28B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9DA2B0-DCDA-2845-B861-6CBD0673E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E0221-EB91-D64A-A1A6-27E462681D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51993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819BF-B325-2B44-A5A6-5905CC3342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B5FFC3-3466-604E-88EC-BC5B32F72A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D077B7-BB71-F34F-B5E7-29F341A7FA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542D6-9FD5-E44A-857E-8E47250BB7BA}" type="datetimeFigureOut">
              <a:rPr lang="en-US" smtClean="0"/>
              <a:t>3/19/19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0F904D-E838-674F-8A33-9C82862A46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4C774A-C58E-F545-A13D-6DD7387607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E0221-EB91-D64A-A1A6-27E462681D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24159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69B66F2-3152-254D-ADED-F99BFFE6E1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545598-ECF6-7D48-B952-5A1C270A4B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D3E369-7913-124C-96B8-39B84F26D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542D6-9FD5-E44A-857E-8E47250BB7BA}" type="datetimeFigureOut">
              <a:rPr lang="en-US" smtClean="0"/>
              <a:t>3/19/19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EEBF2-0048-F742-BA2C-8F95E0DB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69484E-67D6-5D48-83AB-BC6BDBA976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E0221-EB91-D64A-A1A6-27E462681D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6218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634015-CF70-8243-A496-6CC55A454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0188FF-B6F0-E746-80FD-2B2F9AE6CB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A3414A-5E56-D94B-A599-5631B5DCBE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1542D6-9FD5-E44A-857E-8E47250BB7BA}" type="datetimeFigureOut">
              <a:rPr lang="en-US" smtClean="0"/>
              <a:t>3/19/19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27BF08-690D-9A49-889F-8A5BF25F6E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43E9DD-E5FB-444D-AFE9-DB9413D5BC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DE0221-EB91-D64A-A1A6-27E462681D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4768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2.png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ckn-jump-adventure.com/en/accueil/rock-climbing-sport-trad-green-multipitches-routes-jura-ain-bugey-pays-de-gex-ferney-voltaire-peron-divonne-les-bains-geneva-swiss-lausanne-nyon-ch/trads-and-sports-multi-pitches-routes-jura-ain-bugey-pays-de-gex-geneva-lausanne-nyon-haute-savoie-chartreuse-verdon-presles-orpierre-corsica-buis-les-baronnies-ardeche-nice-calanques/" TargetMode="External"/><Relationship Id="rId2" Type="http://schemas.openxmlformats.org/officeDocument/2006/relationships/hyperlink" Target="https://www.spectrumofteachingstyles.org/pdfs/ebook/Teaching_Physical_Edu_1st_Online_old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hysical-literacy.org.uk/" TargetMode="External"/><Relationship Id="rId4" Type="http://schemas.openxmlformats.org/officeDocument/2006/relationships/hyperlink" Target="http://www.suavv.com/style/rain-rain-go-awa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DE4E480-9835-C24E-B4C2-E4A91109484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89920" l="9976" r="94822">
                        <a14:foregroundMark x1="66897" y1="53929" x2="66897" y2="53929"/>
                        <a14:foregroundMark x1="66793" y1="54556" x2="79013" y2="58200"/>
                        <a14:foregroundMark x1="67380" y1="57574" x2="70211" y2="57802"/>
                        <a14:foregroundMark x1="87332" y1="58257" x2="91612" y2="58087"/>
                        <a14:backgroundMark x1="20228" y1="16743" x2="20228" y2="16743"/>
                        <a14:backgroundMark x1="19745" y1="17369" x2="35071" y2="23235"/>
                        <a14:backgroundMark x1="32137" y1="33713" x2="56990" y2="17198"/>
                        <a14:backgroundMark x1="60649" y1="37187" x2="60787" y2="797"/>
                        <a14:backgroundMark x1="67518" y1="35934" x2="70935" y2="36162"/>
                        <a14:backgroundMark x1="67035" y1="61845" x2="86365" y2="76993"/>
                        <a14:backgroundMark x1="69831" y1="61219" x2="69831" y2="61219"/>
                        <a14:backgroundMark x1="71419" y1="63440" x2="71419" y2="63440"/>
                        <a14:backgroundMark x1="75837" y1="64066" x2="75837" y2="64066"/>
                        <a14:backgroundMark x1="75423" y1="64579" x2="90680" y2="64579"/>
                        <a14:backgroundMark x1="86987" y1="62301" x2="87573" y2="64180"/>
                      </a14:backgroundRemoval>
                    </a14:imgEffect>
                  </a14:imgLayer>
                </a14:imgProps>
              </a:ext>
            </a:extLst>
          </a:blip>
          <a:srcRect l="64124" r="4472" b="36967"/>
          <a:stretch/>
        </p:blipFill>
        <p:spPr>
          <a:xfrm>
            <a:off x="11325497" y="5780501"/>
            <a:ext cx="896042" cy="109016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D6F110D-69C6-5C4F-9FD1-6A8A3F4512B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8589" l="269" r="80511">
                        <a14:backgroundMark x1="30376" y1="58065" x2="30376" y2="58065"/>
                        <a14:backgroundMark x1="43952" y1="52823" x2="43952" y2="52823"/>
                        <a14:backgroundMark x1="42339" y1="43750" x2="42339" y2="43750"/>
                        <a14:backgroundMark x1="35215" y1="37903" x2="35215" y2="37903"/>
                        <a14:backgroundMark x1="32527" y1="40625" x2="32527" y2="40625"/>
                      </a14:backgroundRemoval>
                    </a14:imgEffect>
                  </a14:imgLayer>
                </a14:imgProps>
              </a:ext>
            </a:extLst>
          </a:blip>
          <a:srcRect l="10862" r="50114" b="2222"/>
          <a:stretch/>
        </p:blipFill>
        <p:spPr>
          <a:xfrm>
            <a:off x="-1" y="0"/>
            <a:ext cx="2007229" cy="685800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6E209768-1B32-0549-87D7-9B18B1341341}"/>
              </a:ext>
            </a:extLst>
          </p:cNvPr>
          <p:cNvSpPr/>
          <p:nvPr/>
        </p:nvSpPr>
        <p:spPr>
          <a:xfrm>
            <a:off x="5969141" y="698859"/>
            <a:ext cx="1843377" cy="338554"/>
          </a:xfrm>
          <a:prstGeom prst="rect">
            <a:avLst/>
          </a:prstGeom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  <a:latin typeface="Kohinoor Bangla" panose="02000000000000000000" pitchFamily="2" charset="77"/>
                <a:cs typeface="Kohinoor Bangla" panose="02000000000000000000" pitchFamily="2" charset="77"/>
              </a:rPr>
              <a:t>Physical Literacy</a:t>
            </a:r>
          </a:p>
        </p:txBody>
      </p:sp>
      <p:sp>
        <p:nvSpPr>
          <p:cNvPr id="26" name="Cloud 25">
            <a:extLst>
              <a:ext uri="{FF2B5EF4-FFF2-40B4-BE49-F238E27FC236}">
                <a16:creationId xmlns:a16="http://schemas.microsoft.com/office/drawing/2014/main" id="{111C8009-5E37-8546-9FD8-2BDFEF416FB2}"/>
              </a:ext>
            </a:extLst>
          </p:cNvPr>
          <p:cNvSpPr/>
          <p:nvPr/>
        </p:nvSpPr>
        <p:spPr>
          <a:xfrm>
            <a:off x="5413472" y="228437"/>
            <a:ext cx="2954717" cy="1279398"/>
          </a:xfrm>
          <a:prstGeom prst="cloud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E72589A-9863-914F-B01C-E7B33464BC07}"/>
              </a:ext>
            </a:extLst>
          </p:cNvPr>
          <p:cNvSpPr/>
          <p:nvPr/>
        </p:nvSpPr>
        <p:spPr>
          <a:xfrm>
            <a:off x="5105564" y="2036315"/>
            <a:ext cx="34977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solidFill>
                  <a:schemeClr val="bg1"/>
                </a:solidFill>
                <a:latin typeface="Kohinoor Bangla" panose="02000000000000000000" pitchFamily="2" charset="77"/>
                <a:ea typeface="Times New Roman" panose="02020603050405020304" pitchFamily="18" charset="0"/>
                <a:cs typeface="Kohinoor Bangla" panose="02000000000000000000" pitchFamily="2" charset="77"/>
              </a:rPr>
              <a:t>“should result in increased pupil confidence, self-esteem and personal growth, which in turn will foster pupils’ motivation to continue to make personal choices to challenge themselves in more demanding OAE experiences”. </a:t>
            </a:r>
          </a:p>
          <a:p>
            <a:pPr algn="ctr"/>
            <a:r>
              <a:rPr lang="en-GB" sz="1200" dirty="0">
                <a:solidFill>
                  <a:schemeClr val="bg1"/>
                </a:solidFill>
                <a:latin typeface="Kohinoor Bangla" panose="02000000000000000000" pitchFamily="2" charset="77"/>
                <a:ea typeface="Calibri" panose="020F0502020204030204" pitchFamily="34" charset="0"/>
                <a:cs typeface="Kohinoor Bangla" panose="02000000000000000000" pitchFamily="2" charset="77"/>
              </a:rPr>
              <a:t>(Williams and Wainwright, 2015, p.594) </a:t>
            </a:r>
            <a:endParaRPr lang="en-US" sz="1200" dirty="0">
              <a:solidFill>
                <a:schemeClr val="bg1"/>
              </a:solidFill>
              <a:latin typeface="Kohinoor Bangla" panose="02000000000000000000" pitchFamily="2" charset="77"/>
              <a:cs typeface="Kohinoor Bangla" panose="02000000000000000000" pitchFamily="2" charset="77"/>
            </a:endParaRP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D6A04D2B-D4BC-8F4E-A57F-E85AEF8B3DB4}"/>
              </a:ext>
            </a:extLst>
          </p:cNvPr>
          <p:cNvCxnSpPr>
            <a:cxnSpLocks/>
          </p:cNvCxnSpPr>
          <p:nvPr/>
        </p:nvCxnSpPr>
        <p:spPr>
          <a:xfrm>
            <a:off x="8652205" y="26844"/>
            <a:ext cx="0" cy="6831156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Rectangle 80">
            <a:extLst>
              <a:ext uri="{FF2B5EF4-FFF2-40B4-BE49-F238E27FC236}">
                <a16:creationId xmlns:a16="http://schemas.microsoft.com/office/drawing/2014/main" id="{B3DBD750-5B62-1742-89D9-255985257473}"/>
              </a:ext>
            </a:extLst>
          </p:cNvPr>
          <p:cNvSpPr/>
          <p:nvPr/>
        </p:nvSpPr>
        <p:spPr>
          <a:xfrm>
            <a:off x="5167015" y="3420089"/>
            <a:ext cx="337488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solidFill>
                  <a:schemeClr val="bg1"/>
                </a:solidFill>
                <a:latin typeface="Kohinoor Bangla" panose="02000000000000000000" pitchFamily="2" charset="77"/>
                <a:ea typeface="Times New Roman" panose="02020603050405020304" pitchFamily="18" charset="0"/>
                <a:cs typeface="Kohinoor Bangla" panose="02000000000000000000" pitchFamily="2" charset="77"/>
              </a:rPr>
              <a:t>“Becoming technically competent in physical activity builds self-esteem and personal growth and lays the foundation for future lifelong activity.”</a:t>
            </a:r>
          </a:p>
          <a:p>
            <a:pPr algn="ctr"/>
            <a:r>
              <a:rPr lang="en-GB" sz="1200" dirty="0">
                <a:solidFill>
                  <a:schemeClr val="bg1"/>
                </a:solidFill>
                <a:latin typeface="Kohinoor Bangla" panose="02000000000000000000" pitchFamily="2" charset="77"/>
                <a:ea typeface="Calibri" panose="020F0502020204030204" pitchFamily="34" charset="0"/>
                <a:cs typeface="Kohinoor Bangla" panose="02000000000000000000" pitchFamily="2" charset="77"/>
              </a:rPr>
              <a:t>(Williams and Wainwright, 2015, p. 529) </a:t>
            </a:r>
            <a:endParaRPr lang="en-US" sz="1200" dirty="0">
              <a:solidFill>
                <a:schemeClr val="bg1"/>
              </a:solidFill>
              <a:latin typeface="Kohinoor Bangla" panose="02000000000000000000" pitchFamily="2" charset="77"/>
              <a:cs typeface="Kohinoor Bangla" panose="02000000000000000000" pitchFamily="2" charset="77"/>
            </a:endParaRPr>
          </a:p>
        </p:txBody>
      </p:sp>
      <p:cxnSp>
        <p:nvCxnSpPr>
          <p:cNvPr id="79" name="Straight Arrow Connector 78">
            <a:extLst>
              <a:ext uri="{FF2B5EF4-FFF2-40B4-BE49-F238E27FC236}">
                <a16:creationId xmlns:a16="http://schemas.microsoft.com/office/drawing/2014/main" id="{08172AC5-D0B1-824B-B7A2-0C527135DEAA}"/>
              </a:ext>
            </a:extLst>
          </p:cNvPr>
          <p:cNvCxnSpPr>
            <a:stCxn id="28" idx="2"/>
            <a:endCxn id="81" idx="0"/>
          </p:cNvCxnSpPr>
          <p:nvPr/>
        </p:nvCxnSpPr>
        <p:spPr>
          <a:xfrm>
            <a:off x="6854458" y="3236644"/>
            <a:ext cx="0" cy="183445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29B0E3D2-FD28-CA44-BAA9-87BE32E0C6A2}"/>
              </a:ext>
            </a:extLst>
          </p:cNvPr>
          <p:cNvCxnSpPr>
            <a:cxnSpLocks/>
          </p:cNvCxnSpPr>
          <p:nvPr/>
        </p:nvCxnSpPr>
        <p:spPr>
          <a:xfrm flipH="1" flipV="1">
            <a:off x="5145641" y="4664983"/>
            <a:ext cx="3506564" cy="5861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A6F47B31-E62B-A449-A92D-D288A1EF5129}"/>
              </a:ext>
            </a:extLst>
          </p:cNvPr>
          <p:cNvSpPr txBox="1"/>
          <p:nvPr/>
        </p:nvSpPr>
        <p:spPr>
          <a:xfrm>
            <a:off x="5205984" y="4701477"/>
            <a:ext cx="356933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u="sng" dirty="0">
                <a:solidFill>
                  <a:schemeClr val="bg1"/>
                </a:solidFill>
                <a:latin typeface="Kohinoor Bangla" panose="02000000000000000000" pitchFamily="2" charset="77"/>
                <a:cs typeface="Kohinoor Bangla" panose="02000000000000000000" pitchFamily="2" charset="77"/>
              </a:rPr>
              <a:t>Instructional Model For Physical Education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1"/>
                </a:solidFill>
                <a:latin typeface="Kohinoor Bangla" panose="02000000000000000000" pitchFamily="2" charset="77"/>
                <a:cs typeface="Kohinoor Bangla" panose="02000000000000000000" pitchFamily="2" charset="77"/>
              </a:rPr>
              <a:t>Direct Instruction.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1"/>
                </a:solidFill>
                <a:latin typeface="Kohinoor Bangla" panose="02000000000000000000" pitchFamily="2" charset="77"/>
                <a:cs typeface="Kohinoor Bangla" panose="02000000000000000000" pitchFamily="2" charset="77"/>
              </a:rPr>
              <a:t>Personalized System for Instruction.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1"/>
                </a:solidFill>
                <a:latin typeface="Kohinoor Bangla" panose="02000000000000000000" pitchFamily="2" charset="77"/>
                <a:cs typeface="Kohinoor Bangla" panose="02000000000000000000" pitchFamily="2" charset="77"/>
              </a:rPr>
              <a:t>Cooperative Learning.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1"/>
                </a:solidFill>
                <a:latin typeface="Kohinoor Bangla" panose="02000000000000000000" pitchFamily="2" charset="77"/>
                <a:cs typeface="Kohinoor Bangla" panose="02000000000000000000" pitchFamily="2" charset="77"/>
              </a:rPr>
              <a:t>Sport Education.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1"/>
                </a:solidFill>
                <a:latin typeface="Kohinoor Bangla" panose="02000000000000000000" pitchFamily="2" charset="77"/>
                <a:cs typeface="Kohinoor Bangla" panose="02000000000000000000" pitchFamily="2" charset="77"/>
              </a:rPr>
              <a:t>Peer Teaching.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1"/>
                </a:solidFill>
                <a:latin typeface="Kohinoor Bangla" panose="02000000000000000000" pitchFamily="2" charset="77"/>
                <a:cs typeface="Kohinoor Bangla" panose="02000000000000000000" pitchFamily="2" charset="77"/>
              </a:rPr>
              <a:t>Inquiry Teaching.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1"/>
                </a:solidFill>
                <a:latin typeface="Kohinoor Bangla" panose="02000000000000000000" pitchFamily="2" charset="77"/>
                <a:cs typeface="Kohinoor Bangla" panose="02000000000000000000" pitchFamily="2" charset="77"/>
              </a:rPr>
              <a:t>Target Games.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1"/>
                </a:solidFill>
                <a:latin typeface="Kohinoor Bangla" panose="02000000000000000000" pitchFamily="2" charset="77"/>
                <a:cs typeface="Kohinoor Bangla" panose="02000000000000000000" pitchFamily="2" charset="77"/>
              </a:rPr>
              <a:t>Teaching Personal and Social Responsibility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E72F5FAA-BED0-B747-A5BF-4C60C6A79881}"/>
              </a:ext>
            </a:extLst>
          </p:cNvPr>
          <p:cNvSpPr txBox="1"/>
          <p:nvPr/>
        </p:nvSpPr>
        <p:spPr>
          <a:xfrm>
            <a:off x="5204408" y="6582944"/>
            <a:ext cx="16040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Kohinoor Bangla" panose="02000000000000000000" pitchFamily="2" charset="77"/>
                <a:cs typeface="Kohinoor Bangla" panose="02000000000000000000" pitchFamily="2" charset="77"/>
              </a:rPr>
              <a:t>(Metzler, 2012, p. 23)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D9B3D12-7CF4-5040-9092-8365C6EC0E2D}"/>
              </a:ext>
            </a:extLst>
          </p:cNvPr>
          <p:cNvSpPr/>
          <p:nvPr/>
        </p:nvSpPr>
        <p:spPr>
          <a:xfrm>
            <a:off x="1675350" y="817525"/>
            <a:ext cx="3306212" cy="584775"/>
          </a:xfrm>
          <a:prstGeom prst="rect">
            <a:avLst/>
          </a:prstGeom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  <a:latin typeface="Kohinoor Bangla" panose="02000000000000000000" pitchFamily="2" charset="77"/>
                <a:cs typeface="Kohinoor Bangla" panose="02000000000000000000" pitchFamily="2" charset="77"/>
              </a:rPr>
              <a:t>Personal Growth Through Adventure</a:t>
            </a:r>
          </a:p>
        </p:txBody>
      </p:sp>
      <p:sp>
        <p:nvSpPr>
          <p:cNvPr id="34" name="Cloud 33">
            <a:extLst>
              <a:ext uri="{FF2B5EF4-FFF2-40B4-BE49-F238E27FC236}">
                <a16:creationId xmlns:a16="http://schemas.microsoft.com/office/drawing/2014/main" id="{164769C2-5051-A444-B10C-F2C91F9B138B}"/>
              </a:ext>
            </a:extLst>
          </p:cNvPr>
          <p:cNvSpPr/>
          <p:nvPr/>
        </p:nvSpPr>
        <p:spPr>
          <a:xfrm>
            <a:off x="1831607" y="228437"/>
            <a:ext cx="2993699" cy="1762952"/>
          </a:xfrm>
          <a:prstGeom prst="cloud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BEBC17D1-7D6F-1B49-B070-9951EC3218E1}"/>
              </a:ext>
            </a:extLst>
          </p:cNvPr>
          <p:cNvSpPr/>
          <p:nvPr/>
        </p:nvSpPr>
        <p:spPr>
          <a:xfrm>
            <a:off x="1619508" y="3390388"/>
            <a:ext cx="3612541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solidFill>
                  <a:schemeClr val="bg1"/>
                </a:solidFill>
                <a:latin typeface="Kohinoor Bangla" panose="02000000000000000000" pitchFamily="2" charset="77"/>
                <a:ea typeface="Times New Roman" panose="02020603050405020304" pitchFamily="18" charset="0"/>
                <a:cs typeface="Kohinoor Bangla" panose="02000000000000000000" pitchFamily="2" charset="77"/>
              </a:rPr>
              <a:t>“Challenge by choice recognises the importance of pupils taking increasing responsibility for their own learning through their choice of the level of their engagement.” </a:t>
            </a:r>
          </a:p>
          <a:p>
            <a:pPr algn="ctr"/>
            <a:r>
              <a:rPr lang="en-GB" sz="1200" dirty="0">
                <a:solidFill>
                  <a:schemeClr val="bg1"/>
                </a:solidFill>
                <a:latin typeface="Kohinoor Bangla" panose="02000000000000000000" pitchFamily="2" charset="77"/>
                <a:ea typeface="Calibri" panose="020F0502020204030204" pitchFamily="34" charset="0"/>
                <a:cs typeface="Kohinoor Bangla" panose="02000000000000000000" pitchFamily="2" charset="77"/>
              </a:rPr>
              <a:t>(Williams and Wainwright, 2015, p. 593) </a:t>
            </a:r>
            <a:endParaRPr lang="en-US" sz="1200" dirty="0">
              <a:solidFill>
                <a:schemeClr val="bg1"/>
              </a:solidFill>
              <a:latin typeface="Kohinoor Bangla" panose="02000000000000000000" pitchFamily="2" charset="77"/>
              <a:cs typeface="Kohinoor Bangla" panose="02000000000000000000" pitchFamily="2" charset="77"/>
            </a:endParaRP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6F32CCA6-4258-B147-A61E-BDC6DBF081B1}"/>
              </a:ext>
            </a:extLst>
          </p:cNvPr>
          <p:cNvCxnSpPr>
            <a:cxnSpLocks/>
          </p:cNvCxnSpPr>
          <p:nvPr/>
        </p:nvCxnSpPr>
        <p:spPr>
          <a:xfrm>
            <a:off x="5117931" y="26844"/>
            <a:ext cx="0" cy="6831156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Rectangle 39">
            <a:extLst>
              <a:ext uri="{FF2B5EF4-FFF2-40B4-BE49-F238E27FC236}">
                <a16:creationId xmlns:a16="http://schemas.microsoft.com/office/drawing/2014/main" id="{8994EB92-F040-8B4B-AAF2-29C0F9850894}"/>
              </a:ext>
            </a:extLst>
          </p:cNvPr>
          <p:cNvSpPr/>
          <p:nvPr/>
        </p:nvSpPr>
        <p:spPr>
          <a:xfrm>
            <a:off x="1776215" y="4779816"/>
            <a:ext cx="3105736" cy="830997"/>
          </a:xfrm>
          <a:prstGeom prst="rect">
            <a:avLst/>
          </a:prstGeom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Kohinoor Bangla" panose="02000000000000000000" pitchFamily="2" charset="77"/>
                <a:cs typeface="Kohinoor Bangla" panose="02000000000000000000" pitchFamily="2" charset="77"/>
              </a:rPr>
              <a:t>“</a:t>
            </a:r>
            <a:r>
              <a:rPr lang="en-GB" sz="1200" dirty="0">
                <a:solidFill>
                  <a:schemeClr val="bg1"/>
                </a:solidFill>
                <a:latin typeface="Kohinoor Bangla" panose="02000000000000000000" pitchFamily="2" charset="77"/>
                <a:cs typeface="Kohinoor Bangla" panose="02000000000000000000" pitchFamily="2" charset="77"/>
              </a:rPr>
              <a:t>We learn about ourselves as we learn about and interact with others and the environment in which we live.”</a:t>
            </a:r>
            <a:endParaRPr lang="en-US" sz="1200" dirty="0">
              <a:solidFill>
                <a:schemeClr val="bg1"/>
              </a:solidFill>
              <a:latin typeface="Kohinoor Bangla" panose="02000000000000000000" pitchFamily="2" charset="77"/>
              <a:cs typeface="Kohinoor Bangla" panose="02000000000000000000" pitchFamily="2" charset="77"/>
            </a:endParaRP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Kohinoor Bangla" panose="02000000000000000000" pitchFamily="2" charset="77"/>
                <a:cs typeface="Kohinoor Bangla" panose="02000000000000000000" pitchFamily="2" charset="77"/>
              </a:rPr>
              <a:t>(Hopkins and </a:t>
            </a:r>
            <a:r>
              <a:rPr lang="en-US" sz="1200" dirty="0" err="1">
                <a:solidFill>
                  <a:schemeClr val="bg1"/>
                </a:solidFill>
                <a:latin typeface="Kohinoor Bangla" panose="02000000000000000000" pitchFamily="2" charset="77"/>
                <a:cs typeface="Kohinoor Bangla" panose="02000000000000000000" pitchFamily="2" charset="77"/>
              </a:rPr>
              <a:t>Putnum</a:t>
            </a:r>
            <a:r>
              <a:rPr lang="en-US" sz="1200" dirty="0">
                <a:solidFill>
                  <a:schemeClr val="bg1"/>
                </a:solidFill>
                <a:latin typeface="Kohinoor Bangla" panose="02000000000000000000" pitchFamily="2" charset="77"/>
                <a:cs typeface="Kohinoor Bangla" panose="02000000000000000000" pitchFamily="2" charset="77"/>
              </a:rPr>
              <a:t>, 2012, p. 11)</a:t>
            </a:r>
          </a:p>
        </p:txBody>
      </p: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4B527C9F-4610-A748-B405-5DC938194EBD}"/>
              </a:ext>
            </a:extLst>
          </p:cNvPr>
          <p:cNvCxnSpPr>
            <a:cxnSpLocks/>
            <a:endCxn id="40" idx="0"/>
          </p:cNvCxnSpPr>
          <p:nvPr/>
        </p:nvCxnSpPr>
        <p:spPr>
          <a:xfrm>
            <a:off x="3328981" y="4409880"/>
            <a:ext cx="102" cy="369936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Rectangle 46">
            <a:extLst>
              <a:ext uri="{FF2B5EF4-FFF2-40B4-BE49-F238E27FC236}">
                <a16:creationId xmlns:a16="http://schemas.microsoft.com/office/drawing/2014/main" id="{5CCEEE75-8D6E-7B43-BEE6-7FF3865988CD}"/>
              </a:ext>
            </a:extLst>
          </p:cNvPr>
          <p:cNvSpPr/>
          <p:nvPr/>
        </p:nvSpPr>
        <p:spPr>
          <a:xfrm>
            <a:off x="1792998" y="5980749"/>
            <a:ext cx="306797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GB" sz="1200" dirty="0">
                <a:solidFill>
                  <a:schemeClr val="bg1"/>
                </a:solidFill>
                <a:latin typeface="Kohinoor Bangla" panose="02000000000000000000" pitchFamily="2" charset="77"/>
                <a:ea typeface="Times New Roman" panose="02020603050405020304" pitchFamily="18" charset="0"/>
                <a:cs typeface="Kohinoor Bangla" panose="02000000000000000000" pitchFamily="2" charset="77"/>
              </a:rPr>
              <a:t>“experience is the basis of self-discovery.”</a:t>
            </a:r>
          </a:p>
          <a:p>
            <a:pPr algn="ctr"/>
            <a:r>
              <a:rPr lang="en-GB" sz="1200" dirty="0">
                <a:solidFill>
                  <a:schemeClr val="bg1"/>
                </a:solidFill>
                <a:latin typeface="Kohinoor Bangla" panose="02000000000000000000" pitchFamily="2" charset="77"/>
                <a:ea typeface="Times New Roman" panose="02020603050405020304" pitchFamily="18" charset="0"/>
                <a:cs typeface="Kohinoor Bangla" panose="02000000000000000000" pitchFamily="2" charset="77"/>
              </a:rPr>
              <a:t> </a:t>
            </a:r>
            <a:r>
              <a:rPr lang="en-US" sz="1200" dirty="0">
                <a:solidFill>
                  <a:schemeClr val="bg1"/>
                </a:solidFill>
                <a:latin typeface="Kohinoor Bangla" panose="02000000000000000000" pitchFamily="2" charset="77"/>
                <a:cs typeface="Kohinoor Bangla" panose="02000000000000000000" pitchFamily="2" charset="77"/>
              </a:rPr>
              <a:t>(Hopkins and </a:t>
            </a:r>
            <a:r>
              <a:rPr lang="en-US" sz="1200" dirty="0" err="1">
                <a:solidFill>
                  <a:schemeClr val="bg1"/>
                </a:solidFill>
                <a:latin typeface="Kohinoor Bangla" panose="02000000000000000000" pitchFamily="2" charset="77"/>
                <a:cs typeface="Kohinoor Bangla" panose="02000000000000000000" pitchFamily="2" charset="77"/>
              </a:rPr>
              <a:t>Putnum</a:t>
            </a:r>
            <a:r>
              <a:rPr lang="en-US" sz="1200" dirty="0">
                <a:solidFill>
                  <a:schemeClr val="bg1"/>
                </a:solidFill>
                <a:latin typeface="Kohinoor Bangla" panose="02000000000000000000" pitchFamily="2" charset="77"/>
                <a:cs typeface="Kohinoor Bangla" panose="02000000000000000000" pitchFamily="2" charset="77"/>
              </a:rPr>
              <a:t>, 2012, p. 11)</a:t>
            </a:r>
            <a:endParaRPr lang="en-US" sz="1400" dirty="0">
              <a:solidFill>
                <a:schemeClr val="bg1"/>
              </a:solidFill>
              <a:latin typeface="Kohinoor Bangla" panose="02000000000000000000" pitchFamily="2" charset="77"/>
              <a:cs typeface="Kohinoor Bangla" panose="02000000000000000000" pitchFamily="2" charset="77"/>
            </a:endParaRPr>
          </a:p>
        </p:txBody>
      </p: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6365147F-CCC2-264D-85CA-B04EF64774B2}"/>
              </a:ext>
            </a:extLst>
          </p:cNvPr>
          <p:cNvCxnSpPr>
            <a:cxnSpLocks/>
            <a:stCxn id="40" idx="2"/>
            <a:endCxn id="47" idx="0"/>
          </p:cNvCxnSpPr>
          <p:nvPr/>
        </p:nvCxnSpPr>
        <p:spPr>
          <a:xfrm flipH="1">
            <a:off x="3326985" y="5610813"/>
            <a:ext cx="2098" cy="369936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65690861-6F38-6D4F-AB8F-BE845C97849E}"/>
              </a:ext>
            </a:extLst>
          </p:cNvPr>
          <p:cNvCxnSpPr>
            <a:cxnSpLocks/>
            <a:stCxn id="50" idx="2"/>
          </p:cNvCxnSpPr>
          <p:nvPr/>
        </p:nvCxnSpPr>
        <p:spPr>
          <a:xfrm>
            <a:off x="3326985" y="3037878"/>
            <a:ext cx="1996" cy="356339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Rectangle 49">
            <a:extLst>
              <a:ext uri="{FF2B5EF4-FFF2-40B4-BE49-F238E27FC236}">
                <a16:creationId xmlns:a16="http://schemas.microsoft.com/office/drawing/2014/main" id="{04B93B3A-805A-B346-9732-963F6F605000}"/>
              </a:ext>
            </a:extLst>
          </p:cNvPr>
          <p:cNvSpPr/>
          <p:nvPr/>
        </p:nvSpPr>
        <p:spPr>
          <a:xfrm>
            <a:off x="1672408" y="2206881"/>
            <a:ext cx="330915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solidFill>
                  <a:schemeClr val="bg1"/>
                </a:solidFill>
                <a:latin typeface="Kohinoor Bangla" panose="02000000000000000000" pitchFamily="2" charset="77"/>
                <a:cs typeface="Kohinoor Bangla" panose="02000000000000000000" pitchFamily="2" charset="77"/>
              </a:rPr>
              <a:t>“these activities involve us in ‘extending our being’ and it is in this essential novelty that their value lies.”</a:t>
            </a:r>
          </a:p>
          <a:p>
            <a:pPr algn="ctr"/>
            <a:r>
              <a:rPr lang="en-GB" sz="1200" dirty="0">
                <a:solidFill>
                  <a:schemeClr val="bg1"/>
                </a:solidFill>
                <a:latin typeface="Kohinoor Bangla" panose="02000000000000000000" pitchFamily="2" charset="77"/>
                <a:cs typeface="Kohinoor Bangla" panose="02000000000000000000" pitchFamily="2" charset="77"/>
              </a:rPr>
              <a:t>(Hopkins and Putnam, 2012, p. 6)</a:t>
            </a: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787CD5F9-61E6-7747-9454-FAFED51617E6}"/>
              </a:ext>
            </a:extLst>
          </p:cNvPr>
          <p:cNvSpPr/>
          <p:nvPr/>
        </p:nvSpPr>
        <p:spPr>
          <a:xfrm>
            <a:off x="8678270" y="814616"/>
            <a:ext cx="3306212" cy="584775"/>
          </a:xfrm>
          <a:prstGeom prst="rect">
            <a:avLst/>
          </a:prstGeom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  <a:latin typeface="Kohinoor Bangla" panose="02000000000000000000" pitchFamily="2" charset="77"/>
                <a:cs typeface="Kohinoor Bangla" panose="02000000000000000000" pitchFamily="2" charset="77"/>
              </a:rPr>
              <a:t>The Outdoor and Adventure Education Model</a:t>
            </a:r>
          </a:p>
        </p:txBody>
      </p:sp>
      <p:sp>
        <p:nvSpPr>
          <p:cNvPr id="53" name="Cloud 52">
            <a:extLst>
              <a:ext uri="{FF2B5EF4-FFF2-40B4-BE49-F238E27FC236}">
                <a16:creationId xmlns:a16="http://schemas.microsoft.com/office/drawing/2014/main" id="{95805A20-4F54-E84B-8DA8-332F1B9131E5}"/>
              </a:ext>
            </a:extLst>
          </p:cNvPr>
          <p:cNvSpPr/>
          <p:nvPr/>
        </p:nvSpPr>
        <p:spPr>
          <a:xfrm>
            <a:off x="8823419" y="222620"/>
            <a:ext cx="3015915" cy="1768769"/>
          </a:xfrm>
          <a:prstGeom prst="cloud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4F488AB6-6096-914C-82FE-8D74013501F5}"/>
              </a:ext>
            </a:extLst>
          </p:cNvPr>
          <p:cNvSpPr/>
          <p:nvPr/>
        </p:nvSpPr>
        <p:spPr>
          <a:xfrm>
            <a:off x="8783864" y="2206881"/>
            <a:ext cx="334606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solidFill>
                  <a:schemeClr val="bg1"/>
                </a:solidFill>
                <a:latin typeface="Kohinoor Bangla" panose="02000000000000000000" pitchFamily="2" charset="77"/>
                <a:ea typeface="Calibri" panose="020F0502020204030204" pitchFamily="34" charset="0"/>
                <a:cs typeface="Kohinoor Bangla" panose="02000000000000000000" pitchFamily="2" charset="77"/>
              </a:rPr>
              <a:t>“pupils are physically engaged and have the opportunity to develop basic knowledge and skills in moving, living and being safe outdoors in land and water environments”</a:t>
            </a:r>
          </a:p>
          <a:p>
            <a:pPr algn="ctr"/>
            <a:r>
              <a:rPr lang="en-GB" sz="1200" dirty="0">
                <a:solidFill>
                  <a:schemeClr val="bg1"/>
                </a:solidFill>
                <a:latin typeface="Kohinoor Bangla" panose="02000000000000000000" pitchFamily="2" charset="77"/>
                <a:cs typeface="Kohinoor Bangla" panose="02000000000000000000" pitchFamily="2" charset="77"/>
              </a:rPr>
              <a:t>(Williams and Wainwright, 2015, p. 529) </a:t>
            </a:r>
            <a:endParaRPr lang="en-US" sz="1200" dirty="0">
              <a:solidFill>
                <a:schemeClr val="bg1"/>
              </a:solidFill>
              <a:latin typeface="Kohinoor Bangla" panose="02000000000000000000" pitchFamily="2" charset="77"/>
              <a:cs typeface="Kohinoor Bangla" panose="02000000000000000000" pitchFamily="2" charset="77"/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DBAD5E9F-CAFF-C641-B120-8DE51EB80277}"/>
              </a:ext>
            </a:extLst>
          </p:cNvPr>
          <p:cNvSpPr/>
          <p:nvPr/>
        </p:nvSpPr>
        <p:spPr>
          <a:xfrm>
            <a:off x="8753552" y="3442422"/>
            <a:ext cx="340668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solidFill>
                  <a:schemeClr val="bg1"/>
                </a:solidFill>
                <a:latin typeface="Kohinoor Bangla" panose="02000000000000000000" pitchFamily="2" charset="77"/>
                <a:ea typeface="Times New Roman" panose="02020603050405020304" pitchFamily="18" charset="0"/>
                <a:cs typeface="Kohinoor Bangla" panose="02000000000000000000" pitchFamily="2" charset="77"/>
              </a:rPr>
              <a:t>“a model for OAE must ensure that pupils are active and engaged in order that their experiences are meaningful for current and future learning.” </a:t>
            </a:r>
          </a:p>
          <a:p>
            <a:pPr algn="ctr"/>
            <a:r>
              <a:rPr lang="en-GB" sz="1200" dirty="0">
                <a:solidFill>
                  <a:schemeClr val="bg1"/>
                </a:solidFill>
                <a:latin typeface="Kohinoor Bangla" panose="02000000000000000000" pitchFamily="2" charset="77"/>
                <a:ea typeface="Times New Roman" panose="02020603050405020304" pitchFamily="18" charset="0"/>
                <a:cs typeface="Kohinoor Bangla" panose="02000000000000000000" pitchFamily="2" charset="77"/>
              </a:rPr>
              <a:t>(Williams and Wainwright, 2015, p. 484)</a:t>
            </a:r>
            <a:r>
              <a:rPr lang="en-GB" sz="1200" dirty="0">
                <a:solidFill>
                  <a:schemeClr val="bg1"/>
                </a:solidFill>
                <a:latin typeface="Kohinoor Bangla" panose="02000000000000000000" pitchFamily="2" charset="77"/>
                <a:ea typeface="Calibri" panose="020F0502020204030204" pitchFamily="34" charset="0"/>
                <a:cs typeface="Kohinoor Bangla" panose="02000000000000000000" pitchFamily="2" charset="77"/>
              </a:rPr>
              <a:t> </a:t>
            </a:r>
            <a:endParaRPr lang="en-US" sz="1200" dirty="0">
              <a:solidFill>
                <a:schemeClr val="bg1"/>
              </a:solidFill>
              <a:latin typeface="Kohinoor Bangla" panose="02000000000000000000" pitchFamily="2" charset="77"/>
              <a:cs typeface="Kohinoor Bangla" panose="02000000000000000000" pitchFamily="2" charset="77"/>
            </a:endParaRP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BC508EB9-400F-B948-8B3A-ABBFF9FCD7BA}"/>
              </a:ext>
            </a:extLst>
          </p:cNvPr>
          <p:cNvSpPr/>
          <p:nvPr/>
        </p:nvSpPr>
        <p:spPr>
          <a:xfrm>
            <a:off x="8691403" y="4677963"/>
            <a:ext cx="3530986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solidFill>
                  <a:schemeClr val="bg1"/>
                </a:solidFill>
                <a:latin typeface="Kohinoor Bangla" panose="02000000000000000000" pitchFamily="2" charset="77"/>
                <a:ea typeface="Times New Roman" panose="02020603050405020304" pitchFamily="18" charset="0"/>
                <a:cs typeface="Kohinoor Bangla" panose="02000000000000000000" pitchFamily="2" charset="77"/>
              </a:rPr>
              <a:t>“the weather is one of the unique concerns for the model, and it would be far better that schools provide undercover outdoor spaces and wet weather clothing to support school-based, multisensory, outdoor learning experiences than for pupils to stay indoors.”</a:t>
            </a:r>
            <a:r>
              <a:rPr lang="en-GB" sz="1200" dirty="0">
                <a:solidFill>
                  <a:schemeClr val="bg1"/>
                </a:solidFill>
                <a:latin typeface="Kohinoor Bangla" panose="02000000000000000000" pitchFamily="2" charset="77"/>
                <a:cs typeface="Kohinoor Bangla" panose="02000000000000000000" pitchFamily="2" charset="77"/>
              </a:rPr>
              <a:t> </a:t>
            </a:r>
          </a:p>
          <a:p>
            <a:pPr algn="ctr"/>
            <a:r>
              <a:rPr lang="en-GB" sz="1200" dirty="0">
                <a:solidFill>
                  <a:schemeClr val="bg1"/>
                </a:solidFill>
                <a:latin typeface="Kohinoor Bangla" panose="02000000000000000000" pitchFamily="2" charset="77"/>
                <a:cs typeface="Kohinoor Bangla" panose="02000000000000000000" pitchFamily="2" charset="77"/>
              </a:rPr>
              <a:t>(Williams and Wainwright, 2015, p. 591)</a:t>
            </a:r>
            <a:endParaRPr lang="en-US" sz="1200" dirty="0">
              <a:solidFill>
                <a:schemeClr val="bg1"/>
              </a:solidFill>
              <a:latin typeface="Kohinoor Bangla" panose="02000000000000000000" pitchFamily="2" charset="77"/>
              <a:cs typeface="Kohinoor Bangla" panose="02000000000000000000" pitchFamily="2" charset="77"/>
            </a:endParaRPr>
          </a:p>
        </p:txBody>
      </p: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EF095EF5-A0F7-8A48-AB1D-F41F3A39F07C}"/>
              </a:ext>
            </a:extLst>
          </p:cNvPr>
          <p:cNvCxnSpPr>
            <a:cxnSpLocks/>
            <a:stCxn id="54" idx="2"/>
            <a:endCxn id="55" idx="0"/>
          </p:cNvCxnSpPr>
          <p:nvPr/>
        </p:nvCxnSpPr>
        <p:spPr>
          <a:xfrm>
            <a:off x="10456897" y="3222544"/>
            <a:ext cx="0" cy="219878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Arrow Connector 58">
            <a:extLst>
              <a:ext uri="{FF2B5EF4-FFF2-40B4-BE49-F238E27FC236}">
                <a16:creationId xmlns:a16="http://schemas.microsoft.com/office/drawing/2014/main" id="{C3B94D65-AF69-4247-9949-C0611B1F2CF8}"/>
              </a:ext>
            </a:extLst>
          </p:cNvPr>
          <p:cNvCxnSpPr>
            <a:cxnSpLocks/>
            <a:stCxn id="55" idx="2"/>
            <a:endCxn id="56" idx="0"/>
          </p:cNvCxnSpPr>
          <p:nvPr/>
        </p:nvCxnSpPr>
        <p:spPr>
          <a:xfrm flipH="1">
            <a:off x="10456896" y="4458085"/>
            <a:ext cx="1" cy="219878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99556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EFE2F-371C-C241-9B7A-C26BF52E02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4495"/>
            <a:ext cx="10515600" cy="790575"/>
          </a:xfrm>
        </p:spPr>
        <p:txBody>
          <a:bodyPr>
            <a:normAutofit/>
          </a:bodyPr>
          <a:lstStyle/>
          <a:p>
            <a:r>
              <a:rPr lang="en-US" sz="4000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36EB5-1C3D-C441-8A4F-FAEF4FAA7C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98806"/>
            <a:ext cx="10515600" cy="585919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1400" dirty="0">
                <a:latin typeface="Kohinoor Bangla" panose="02000000000000000000" pitchFamily="2" charset="77"/>
                <a:cs typeface="Kohinoor Bangla" panose="02000000000000000000" pitchFamily="2" charset="77"/>
              </a:rPr>
              <a:t>Hopkins, D. and Putnam, R. (2012) </a:t>
            </a:r>
            <a:r>
              <a:rPr lang="en-US" sz="1400" i="1" dirty="0">
                <a:latin typeface="Kohinoor Bangla" panose="02000000000000000000" pitchFamily="2" charset="77"/>
                <a:cs typeface="Kohinoor Bangla" panose="02000000000000000000" pitchFamily="2" charset="77"/>
              </a:rPr>
              <a:t>Personal Growth Through Adventure. </a:t>
            </a:r>
            <a:r>
              <a:rPr lang="en-US" sz="1400" dirty="0">
                <a:latin typeface="Kohinoor Bangla" panose="02000000000000000000" pitchFamily="2" charset="77"/>
                <a:cs typeface="Kohinoor Bangla" panose="02000000000000000000" pitchFamily="2" charset="77"/>
              </a:rPr>
              <a:t>New York: Routledge.</a:t>
            </a:r>
          </a:p>
          <a:p>
            <a:pPr marL="0" indent="0">
              <a:buNone/>
            </a:pPr>
            <a:endParaRPr lang="en-GB" sz="1400" dirty="0">
              <a:latin typeface="Kohinoor Bangla" panose="02000000000000000000" pitchFamily="2" charset="77"/>
              <a:cs typeface="Kohinoor Bangla" panose="02000000000000000000" pitchFamily="2" charset="77"/>
            </a:endParaRPr>
          </a:p>
          <a:p>
            <a:pPr marL="0" indent="0">
              <a:buNone/>
            </a:pPr>
            <a:r>
              <a:rPr lang="en-GB" sz="1400" dirty="0">
                <a:latin typeface="Kohinoor Bangla" panose="02000000000000000000" pitchFamily="2" charset="77"/>
                <a:cs typeface="Kohinoor Bangla" panose="02000000000000000000" pitchFamily="2" charset="77"/>
              </a:rPr>
              <a:t>Metzler, M. W. (2012) </a:t>
            </a:r>
            <a:r>
              <a:rPr lang="en-GB" sz="1400" i="1" dirty="0">
                <a:latin typeface="Kohinoor Bangla" panose="02000000000000000000" pitchFamily="2" charset="77"/>
                <a:cs typeface="Kohinoor Bangla" panose="02000000000000000000" pitchFamily="2" charset="77"/>
              </a:rPr>
              <a:t>Instructional Models in Physical Education. </a:t>
            </a:r>
            <a:r>
              <a:rPr lang="en-GB" sz="1400" dirty="0">
                <a:latin typeface="Kohinoor Bangla" panose="02000000000000000000" pitchFamily="2" charset="77"/>
                <a:cs typeface="Kohinoor Bangla" panose="02000000000000000000" pitchFamily="2" charset="77"/>
              </a:rPr>
              <a:t>3</a:t>
            </a:r>
            <a:r>
              <a:rPr lang="en-GB" sz="1400" baseline="30000" dirty="0">
                <a:latin typeface="Kohinoor Bangla" panose="02000000000000000000" pitchFamily="2" charset="77"/>
                <a:cs typeface="Kohinoor Bangla" panose="02000000000000000000" pitchFamily="2" charset="77"/>
              </a:rPr>
              <a:t>rd</a:t>
            </a:r>
            <a:r>
              <a:rPr lang="en-GB" sz="1400" dirty="0">
                <a:latin typeface="Kohinoor Bangla" panose="02000000000000000000" pitchFamily="2" charset="77"/>
                <a:cs typeface="Kohinoor Bangla" panose="02000000000000000000" pitchFamily="2" charset="77"/>
              </a:rPr>
              <a:t> Ed. Arizona: Holcomb Hathaway, Publishers, Inc.</a:t>
            </a:r>
          </a:p>
          <a:p>
            <a:pPr marL="0" indent="0">
              <a:buNone/>
            </a:pPr>
            <a:endParaRPr lang="en-GB" sz="1400" dirty="0">
              <a:latin typeface="Kohinoor Bangla" panose="02000000000000000000" pitchFamily="2" charset="77"/>
              <a:cs typeface="Kohinoor Bangla" panose="02000000000000000000" pitchFamily="2" charset="77"/>
            </a:endParaRPr>
          </a:p>
          <a:p>
            <a:pPr marL="0" indent="0">
              <a:buNone/>
            </a:pPr>
            <a:r>
              <a:rPr lang="en-GB" sz="1400" dirty="0" err="1">
                <a:latin typeface="Kohinoor Bangla" panose="02000000000000000000" pitchFamily="2" charset="77"/>
                <a:cs typeface="Kohinoor Bangla" panose="02000000000000000000" pitchFamily="2" charset="77"/>
              </a:rPr>
              <a:t>Mosston</a:t>
            </a:r>
            <a:r>
              <a:rPr lang="en-GB" sz="1400" dirty="0">
                <a:latin typeface="Kohinoor Bangla" panose="02000000000000000000" pitchFamily="2" charset="77"/>
                <a:cs typeface="Kohinoor Bangla" panose="02000000000000000000" pitchFamily="2" charset="77"/>
              </a:rPr>
              <a:t>, M and Ashworth, S. (2008) </a:t>
            </a:r>
            <a:r>
              <a:rPr lang="en-GB" sz="1400" i="1" dirty="0">
                <a:latin typeface="Kohinoor Bangla" panose="02000000000000000000" pitchFamily="2" charset="77"/>
                <a:cs typeface="Kohinoor Bangla" panose="02000000000000000000" pitchFamily="2" charset="77"/>
              </a:rPr>
              <a:t>Teaching Physical Education</a:t>
            </a:r>
            <a:r>
              <a:rPr lang="en-GB" sz="1400" dirty="0">
                <a:latin typeface="Kohinoor Bangla" panose="02000000000000000000" pitchFamily="2" charset="77"/>
                <a:cs typeface="Kohinoor Bangla" panose="02000000000000000000" pitchFamily="2" charset="77"/>
              </a:rPr>
              <a:t>. 1</a:t>
            </a:r>
            <a:r>
              <a:rPr lang="en-GB" sz="1400" baseline="30000" dirty="0">
                <a:latin typeface="Kohinoor Bangla" panose="02000000000000000000" pitchFamily="2" charset="77"/>
                <a:cs typeface="Kohinoor Bangla" panose="02000000000000000000" pitchFamily="2" charset="77"/>
              </a:rPr>
              <a:t>st</a:t>
            </a:r>
            <a:r>
              <a:rPr lang="en-GB" sz="1400" dirty="0">
                <a:latin typeface="Kohinoor Bangla" panose="02000000000000000000" pitchFamily="2" charset="77"/>
                <a:cs typeface="Kohinoor Bangla" panose="02000000000000000000" pitchFamily="2" charset="77"/>
              </a:rPr>
              <a:t> Ed. </a:t>
            </a:r>
            <a:r>
              <a:rPr lang="en-GB" sz="1400" u="sng" dirty="0">
                <a:latin typeface="Kohinoor Bangla" panose="02000000000000000000" pitchFamily="2" charset="77"/>
                <a:cs typeface="Kohinoor Bangla" panose="02000000000000000000" pitchFamily="2" charset="77"/>
                <a:hlinkClick r:id="rId2"/>
              </a:rPr>
              <a:t>https://www.spectrumofteachingstyles.org/pdfs/ebook/Teaching_Physical_Edu_1st_Online_old.pdf</a:t>
            </a:r>
            <a:r>
              <a:rPr lang="en-GB" sz="1400" dirty="0">
                <a:latin typeface="Kohinoor Bangla" panose="02000000000000000000" pitchFamily="2" charset="77"/>
                <a:cs typeface="Kohinoor Bangla" panose="02000000000000000000" pitchFamily="2" charset="77"/>
              </a:rPr>
              <a:t>: Spectrum of Teaching Styles. </a:t>
            </a:r>
          </a:p>
          <a:p>
            <a:pPr marL="0" indent="0">
              <a:buNone/>
            </a:pPr>
            <a:endParaRPr lang="en-US" sz="1400" dirty="0">
              <a:latin typeface="Kohinoor Bangla" panose="02000000000000000000" pitchFamily="2" charset="77"/>
              <a:cs typeface="Kohinoor Bangla" panose="02000000000000000000" pitchFamily="2" charset="77"/>
            </a:endParaRPr>
          </a:p>
          <a:p>
            <a:pPr marL="0" indent="0">
              <a:buNone/>
            </a:pPr>
            <a:r>
              <a:rPr lang="en-US" sz="1400" dirty="0" err="1">
                <a:latin typeface="Kohinoor Bangla" panose="02000000000000000000" pitchFamily="2" charset="77"/>
                <a:cs typeface="Kohinoor Bangla" panose="02000000000000000000" pitchFamily="2" charset="77"/>
              </a:rPr>
              <a:t>Rock’n</a:t>
            </a:r>
            <a:r>
              <a:rPr lang="en-US" sz="1400" dirty="0">
                <a:latin typeface="Kohinoor Bangla" panose="02000000000000000000" pitchFamily="2" charset="77"/>
                <a:cs typeface="Kohinoor Bangla" panose="02000000000000000000" pitchFamily="2" charset="77"/>
              </a:rPr>
              <a:t> Jump Adventure. (2019) </a:t>
            </a:r>
            <a:r>
              <a:rPr lang="en-US" sz="1400" i="1" dirty="0">
                <a:latin typeface="Kohinoor Bangla" panose="02000000000000000000" pitchFamily="2" charset="77"/>
                <a:cs typeface="Kohinoor Bangla" panose="02000000000000000000" pitchFamily="2" charset="77"/>
              </a:rPr>
              <a:t>Rock Climbing, </a:t>
            </a:r>
            <a:r>
              <a:rPr lang="en-US" sz="1400" i="1" dirty="0" err="1">
                <a:latin typeface="Kohinoor Bangla" panose="02000000000000000000" pitchFamily="2" charset="77"/>
                <a:cs typeface="Kohinoor Bangla" panose="02000000000000000000" pitchFamily="2" charset="77"/>
              </a:rPr>
              <a:t>Multipitches</a:t>
            </a:r>
            <a:r>
              <a:rPr lang="en-US" sz="1400" i="1" dirty="0">
                <a:latin typeface="Kohinoor Bangla" panose="02000000000000000000" pitchFamily="2" charset="77"/>
                <a:cs typeface="Kohinoor Bangla" panose="02000000000000000000" pitchFamily="2" charset="77"/>
              </a:rPr>
              <a:t> Climbing Routes</a:t>
            </a:r>
            <a:r>
              <a:rPr lang="en-US" sz="1400" dirty="0">
                <a:latin typeface="Kohinoor Bangla" panose="02000000000000000000" pitchFamily="2" charset="77"/>
                <a:cs typeface="Kohinoor Bangla" panose="02000000000000000000" pitchFamily="2" charset="77"/>
              </a:rPr>
              <a:t> [Image]. Available at: </a:t>
            </a:r>
            <a:r>
              <a:rPr lang="en-US" sz="1400" dirty="0">
                <a:latin typeface="Kohinoor Bangla" panose="02000000000000000000" pitchFamily="2" charset="77"/>
                <a:cs typeface="Kohinoor Bangla" panose="02000000000000000000" pitchFamily="2" charset="77"/>
                <a:hlinkClick r:id="rId3"/>
              </a:rPr>
              <a:t>http://www.rockn-jump-adventure.com/en/accueil/rock-climbing-sport-trad-green-multipitches-routes-jura-ain-bugey-pays-de-gex-ferney-voltaire-peron-divonne-les-bains-geneva-swiss-lausanne-nyon-ch/trads-and-sports-multi-pitches-routes-jura-ain-bugey-pays-de</a:t>
            </a:r>
            <a:r>
              <a:rPr lang="en-US" sz="1400" dirty="0">
                <a:latin typeface="Kohinoor Bangla" panose="02000000000000000000" pitchFamily="2" charset="77"/>
                <a:cs typeface="Kohinoor Bangla" panose="02000000000000000000" pitchFamily="2" charset="77"/>
              </a:rPr>
              <a:t> (Accessed: 17</a:t>
            </a:r>
            <a:r>
              <a:rPr lang="en-US" sz="1400" baseline="30000" dirty="0">
                <a:latin typeface="Kohinoor Bangla" panose="02000000000000000000" pitchFamily="2" charset="77"/>
                <a:cs typeface="Kohinoor Bangla" panose="02000000000000000000" pitchFamily="2" charset="77"/>
              </a:rPr>
              <a:t>th</a:t>
            </a:r>
            <a:r>
              <a:rPr lang="en-US" sz="1400" dirty="0">
                <a:latin typeface="Kohinoor Bangla" panose="02000000000000000000" pitchFamily="2" charset="77"/>
                <a:cs typeface="Kohinoor Bangla" panose="02000000000000000000" pitchFamily="2" charset="77"/>
              </a:rPr>
              <a:t> March 2019).</a:t>
            </a:r>
          </a:p>
          <a:p>
            <a:pPr marL="0" indent="0">
              <a:buNone/>
            </a:pPr>
            <a:endParaRPr lang="en-US" sz="1400" dirty="0">
              <a:latin typeface="Kohinoor Bangla" panose="02000000000000000000" pitchFamily="2" charset="77"/>
              <a:cs typeface="Kohinoor Bangla" panose="02000000000000000000" pitchFamily="2" charset="77"/>
            </a:endParaRPr>
          </a:p>
          <a:p>
            <a:pPr marL="0" indent="0">
              <a:buNone/>
            </a:pPr>
            <a:r>
              <a:rPr lang="en-GB" sz="1400" dirty="0">
                <a:latin typeface="Kohinoor Bangla" panose="02000000000000000000" pitchFamily="2" charset="77"/>
                <a:cs typeface="Kohinoor Bangla" panose="02000000000000000000" pitchFamily="2" charset="77"/>
              </a:rPr>
              <a:t>SUAVV (2017) </a:t>
            </a:r>
            <a:r>
              <a:rPr lang="en-GB" sz="1400" i="1" dirty="0">
                <a:latin typeface="Kohinoor Bangla" panose="02000000000000000000" pitchFamily="2" charset="77"/>
                <a:cs typeface="Kohinoor Bangla" panose="02000000000000000000" pitchFamily="2" charset="77"/>
              </a:rPr>
              <a:t>Rain, Rain, Go Away! Rain Boots for Men. </a:t>
            </a:r>
            <a:r>
              <a:rPr lang="en-GB" sz="1400" dirty="0">
                <a:latin typeface="Kohinoor Bangla" panose="02000000000000000000" pitchFamily="2" charset="77"/>
                <a:cs typeface="Kohinoor Bangla" panose="02000000000000000000" pitchFamily="2" charset="77"/>
              </a:rPr>
              <a:t>[Images]. Available at: </a:t>
            </a:r>
            <a:r>
              <a:rPr lang="en-GB" sz="1400" dirty="0">
                <a:latin typeface="Kohinoor Bangla" panose="02000000000000000000" pitchFamily="2" charset="77"/>
                <a:cs typeface="Kohinoor Bangla" panose="02000000000000000000" pitchFamily="2" charset="77"/>
                <a:hlinkClick r:id="rId4"/>
              </a:rPr>
              <a:t>http://www.suavv.com/style/rain-rain-go-away/</a:t>
            </a:r>
            <a:r>
              <a:rPr lang="en-GB" sz="1400" dirty="0">
                <a:latin typeface="Kohinoor Bangla" panose="02000000000000000000" pitchFamily="2" charset="77"/>
                <a:cs typeface="Kohinoor Bangla" panose="02000000000000000000" pitchFamily="2" charset="77"/>
              </a:rPr>
              <a:t> (Accessed: 20</a:t>
            </a:r>
            <a:r>
              <a:rPr lang="en-GB" sz="1400" baseline="30000" dirty="0">
                <a:latin typeface="Kohinoor Bangla" panose="02000000000000000000" pitchFamily="2" charset="77"/>
                <a:cs typeface="Kohinoor Bangla" panose="02000000000000000000" pitchFamily="2" charset="77"/>
              </a:rPr>
              <a:t>th</a:t>
            </a:r>
            <a:r>
              <a:rPr lang="en-GB" sz="1400" dirty="0">
                <a:latin typeface="Kohinoor Bangla" panose="02000000000000000000" pitchFamily="2" charset="77"/>
                <a:cs typeface="Kohinoor Bangla" panose="02000000000000000000" pitchFamily="2" charset="77"/>
              </a:rPr>
              <a:t> March 2019).</a:t>
            </a:r>
          </a:p>
          <a:p>
            <a:pPr marL="0" indent="0">
              <a:buNone/>
            </a:pPr>
            <a:endParaRPr lang="en-US" sz="1400" dirty="0">
              <a:latin typeface="Kohinoor Bangla" panose="02000000000000000000" pitchFamily="2" charset="77"/>
              <a:cs typeface="Kohinoor Bangla" panose="02000000000000000000" pitchFamily="2" charset="77"/>
            </a:endParaRPr>
          </a:p>
          <a:p>
            <a:pPr marL="0" indent="0">
              <a:buNone/>
            </a:pPr>
            <a:r>
              <a:rPr lang="en-GB" sz="1400" dirty="0">
                <a:latin typeface="Kohinoor Bangla" panose="02000000000000000000" pitchFamily="2" charset="77"/>
                <a:cs typeface="Kohinoor Bangla" panose="02000000000000000000" pitchFamily="2" charset="77"/>
              </a:rPr>
              <a:t>The International Physical Literacy Association (2017) </a:t>
            </a:r>
            <a:r>
              <a:rPr lang="en-GB" sz="1400" i="1" dirty="0">
                <a:latin typeface="Kohinoor Bangla" panose="02000000000000000000" pitchFamily="2" charset="77"/>
                <a:cs typeface="Kohinoor Bangla" panose="02000000000000000000" pitchFamily="2" charset="77"/>
              </a:rPr>
              <a:t>Physical Literacy. </a:t>
            </a:r>
            <a:r>
              <a:rPr lang="en-GB" sz="1400" dirty="0">
                <a:latin typeface="Kohinoor Bangla" panose="02000000000000000000" pitchFamily="2" charset="77"/>
                <a:cs typeface="Kohinoor Bangla" panose="02000000000000000000" pitchFamily="2" charset="77"/>
              </a:rPr>
              <a:t>Available at: </a:t>
            </a:r>
            <a:r>
              <a:rPr lang="en-GB" sz="1400" u="sng" dirty="0">
                <a:latin typeface="Kohinoor Bangla" panose="02000000000000000000" pitchFamily="2" charset="77"/>
                <a:cs typeface="Kohinoor Bangla" panose="02000000000000000000" pitchFamily="2" charset="77"/>
                <a:hlinkClick r:id="rId5"/>
              </a:rPr>
              <a:t>https://www.physical-literacy.org.uk</a:t>
            </a:r>
            <a:r>
              <a:rPr lang="en-GB" sz="1400" dirty="0">
                <a:latin typeface="Kohinoor Bangla" panose="02000000000000000000" pitchFamily="2" charset="77"/>
                <a:cs typeface="Kohinoor Bangla" panose="02000000000000000000" pitchFamily="2" charset="77"/>
              </a:rPr>
              <a:t> (Accessed: 17</a:t>
            </a:r>
            <a:r>
              <a:rPr lang="en-GB" sz="1400" baseline="30000" dirty="0">
                <a:latin typeface="Kohinoor Bangla" panose="02000000000000000000" pitchFamily="2" charset="77"/>
                <a:cs typeface="Kohinoor Bangla" panose="02000000000000000000" pitchFamily="2" charset="77"/>
              </a:rPr>
              <a:t>th</a:t>
            </a:r>
            <a:r>
              <a:rPr lang="en-GB" sz="1400" dirty="0">
                <a:latin typeface="Kohinoor Bangla" panose="02000000000000000000" pitchFamily="2" charset="77"/>
                <a:cs typeface="Kohinoor Bangla" panose="02000000000000000000" pitchFamily="2" charset="77"/>
              </a:rPr>
              <a:t> March 2019).</a:t>
            </a:r>
            <a:endParaRPr lang="en-US" sz="1400" dirty="0">
              <a:latin typeface="Kohinoor Bangla" panose="02000000000000000000" pitchFamily="2" charset="77"/>
              <a:cs typeface="Kohinoor Bangla" panose="02000000000000000000" pitchFamily="2" charset="77"/>
            </a:endParaRPr>
          </a:p>
          <a:p>
            <a:pPr marL="0" indent="0">
              <a:buNone/>
            </a:pPr>
            <a:endParaRPr lang="en-US" sz="1400" dirty="0">
              <a:latin typeface="Kohinoor Bangla" panose="02000000000000000000" pitchFamily="2" charset="77"/>
              <a:cs typeface="Kohinoor Bangla" panose="02000000000000000000" pitchFamily="2" charset="77"/>
            </a:endParaRPr>
          </a:p>
          <a:p>
            <a:pPr marL="0" indent="0">
              <a:buNone/>
            </a:pPr>
            <a:r>
              <a:rPr lang="en-US" sz="1400" dirty="0">
                <a:latin typeface="Kohinoor Bangla" panose="02000000000000000000" pitchFamily="2" charset="77"/>
                <a:cs typeface="Kohinoor Bangla" panose="02000000000000000000" pitchFamily="2" charset="77"/>
              </a:rPr>
              <a:t>Williams, A. and Wainwright, N. (2015) ‘</a:t>
            </a:r>
            <a:r>
              <a:rPr lang="en-US" sz="1400" i="1" dirty="0">
                <a:latin typeface="Kohinoor Bangla" panose="02000000000000000000" pitchFamily="2" charset="77"/>
                <a:cs typeface="Kohinoor Bangla" panose="02000000000000000000" pitchFamily="2" charset="77"/>
              </a:rPr>
              <a:t>A new pedagogical model for adventure in the curriculum: part one – advocating for the model’, Physical Education and Sport Pedagogy</a:t>
            </a:r>
            <a:r>
              <a:rPr lang="en-US" sz="1400" dirty="0">
                <a:latin typeface="Kohinoor Bangla" panose="02000000000000000000" pitchFamily="2" charset="77"/>
                <a:cs typeface="Kohinoor Bangla" panose="02000000000000000000" pitchFamily="2" charset="77"/>
              </a:rPr>
              <a:t>, 21(5), pp. 481 – 500. DOI: </a:t>
            </a:r>
            <a:r>
              <a:rPr lang="en-GB" sz="1400" dirty="0">
                <a:latin typeface="Kohinoor Bangla" panose="02000000000000000000" pitchFamily="2" charset="77"/>
                <a:cs typeface="Kohinoor Bangla" panose="02000000000000000000" pitchFamily="2" charset="77"/>
              </a:rPr>
              <a:t>10.1080/17408989.2015.1048211. </a:t>
            </a:r>
          </a:p>
          <a:p>
            <a:pPr marL="0" indent="0">
              <a:buNone/>
            </a:pPr>
            <a:endParaRPr lang="en-GB" sz="1400" dirty="0">
              <a:latin typeface="Kohinoor Bangla" panose="02000000000000000000" pitchFamily="2" charset="77"/>
              <a:cs typeface="Kohinoor Bangla" panose="02000000000000000000" pitchFamily="2" charset="77"/>
            </a:endParaRPr>
          </a:p>
          <a:p>
            <a:pPr marL="0" indent="0">
              <a:buNone/>
            </a:pPr>
            <a:r>
              <a:rPr lang="en-US" sz="1400" dirty="0">
                <a:latin typeface="Kohinoor Bangla" panose="02000000000000000000" pitchFamily="2" charset="77"/>
                <a:cs typeface="Kohinoor Bangla" panose="02000000000000000000" pitchFamily="2" charset="77"/>
              </a:rPr>
              <a:t>Williams, A. and Wainwright, N. (2015) ‘</a:t>
            </a:r>
            <a:r>
              <a:rPr lang="en-US" sz="1400" i="1" dirty="0">
                <a:latin typeface="Kohinoor Bangla" panose="02000000000000000000" pitchFamily="2" charset="77"/>
                <a:cs typeface="Kohinoor Bangla" panose="02000000000000000000" pitchFamily="2" charset="77"/>
              </a:rPr>
              <a:t>A new pedagogical model for adventure in the curriculum: part two – outlining the model’, Physical Education and Sport Pedagogy</a:t>
            </a:r>
            <a:r>
              <a:rPr lang="en-US" sz="1400" dirty="0">
                <a:latin typeface="Kohinoor Bangla" panose="02000000000000000000" pitchFamily="2" charset="77"/>
                <a:cs typeface="Kohinoor Bangla" panose="02000000000000000000" pitchFamily="2" charset="77"/>
              </a:rPr>
              <a:t>, 21(6), pp. 589 – 602. DOI: </a:t>
            </a:r>
            <a:r>
              <a:rPr lang="en-GB" sz="1400" dirty="0">
                <a:latin typeface="Kohinoor Bangla" panose="02000000000000000000" pitchFamily="2" charset="77"/>
                <a:cs typeface="Kohinoor Bangla" panose="02000000000000000000" pitchFamily="2" charset="77"/>
              </a:rPr>
              <a:t>10.1080/17408989.2015.1048212.</a:t>
            </a:r>
          </a:p>
        </p:txBody>
      </p:sp>
    </p:spTree>
    <p:extLst>
      <p:ext uri="{BB962C8B-B14F-4D97-AF65-F5344CB8AC3E}">
        <p14:creationId xmlns:p14="http://schemas.microsoft.com/office/powerpoint/2010/main" val="14106357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5861</TotalTime>
  <Words>699</Words>
  <Application>Microsoft Macintosh PowerPoint</Application>
  <PresentationFormat>Widescreen</PresentationFormat>
  <Paragraphs>48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Calibri Light</vt:lpstr>
      <vt:lpstr>Kohinoor Bangla</vt:lpstr>
      <vt:lpstr>Times New Roman</vt:lpstr>
      <vt:lpstr>Office Theme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tozer</dc:creator>
  <cp:lastModifiedBy>mark tozer</cp:lastModifiedBy>
  <cp:revision>70</cp:revision>
  <dcterms:created xsi:type="dcterms:W3CDTF">2019-03-11T13:46:19Z</dcterms:created>
  <dcterms:modified xsi:type="dcterms:W3CDTF">2019-03-20T20:24:58Z</dcterms:modified>
</cp:coreProperties>
</file>