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8.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9.xml" ContentType="application/vnd.openxmlformats-officedocument.theme+xml"/>
  <Override PartName="/ppt/slideLayouts/slideLayout80.xml" ContentType="application/vnd.openxmlformats-officedocument.presentationml.slideLayout+xml"/>
  <Override PartName="/ppt/theme/theme20.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21.xml" ContentType="application/vnd.openxmlformats-officedocument.theme+xml"/>
  <Override PartName="/ppt/slideLayouts/slideLayout92.xml" ContentType="application/vnd.openxmlformats-officedocument.presentationml.slideLayout+xml"/>
  <Override PartName="/ppt/theme/theme22.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2" r:id="rId21"/>
    <p:sldMasterId id="2147483748" r:id="rId22"/>
    <p:sldMasterId id="2147483760" r:id="rId23"/>
    <p:sldMasterId id="2147483803" r:id="rId24"/>
    <p:sldMasterId id="2147483815" r:id="rId25"/>
    <p:sldMasterId id="2147483832" r:id="rId26"/>
  </p:sldMasterIdLst>
  <p:notesMasterIdLst>
    <p:notesMasterId r:id="rId61"/>
  </p:notesMasterIdLst>
  <p:handoutMasterIdLst>
    <p:handoutMasterId r:id="rId62"/>
  </p:handoutMasterIdLst>
  <p:sldIdLst>
    <p:sldId id="497" r:id="rId27"/>
    <p:sldId id="273" r:id="rId28"/>
    <p:sldId id="500" r:id="rId29"/>
    <p:sldId id="501" r:id="rId30"/>
    <p:sldId id="374" r:id="rId31"/>
    <p:sldId id="477" r:id="rId32"/>
    <p:sldId id="478" r:id="rId33"/>
    <p:sldId id="416" r:id="rId34"/>
    <p:sldId id="410" r:id="rId35"/>
    <p:sldId id="467" r:id="rId36"/>
    <p:sldId id="274" r:id="rId37"/>
    <p:sldId id="275" r:id="rId38"/>
    <p:sldId id="277" r:id="rId39"/>
    <p:sldId id="367" r:id="rId40"/>
    <p:sldId id="1116" r:id="rId41"/>
    <p:sldId id="375" r:id="rId42"/>
    <p:sldId id="373" r:id="rId43"/>
    <p:sldId id="495" r:id="rId44"/>
    <p:sldId id="452" r:id="rId45"/>
    <p:sldId id="457" r:id="rId46"/>
    <p:sldId id="293" r:id="rId47"/>
    <p:sldId id="297" r:id="rId48"/>
    <p:sldId id="298" r:id="rId49"/>
    <p:sldId id="299" r:id="rId50"/>
    <p:sldId id="260" r:id="rId51"/>
    <p:sldId id="486" r:id="rId52"/>
    <p:sldId id="256" r:id="rId53"/>
    <p:sldId id="276" r:id="rId54"/>
    <p:sldId id="259" r:id="rId55"/>
    <p:sldId id="479" r:id="rId56"/>
    <p:sldId id="482" r:id="rId57"/>
    <p:sldId id="483" r:id="rId58"/>
    <p:sldId id="365" r:id="rId59"/>
    <p:sldId id="461" r:id="rId6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090748-A436-45DC-87FB-58B46EA290C6}" v="5" dt="2025-10-22T10:06:39.8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86524" autoAdjust="0"/>
  </p:normalViewPr>
  <p:slideViewPr>
    <p:cSldViewPr>
      <p:cViewPr varScale="1">
        <p:scale>
          <a:sx n="54" d="100"/>
          <a:sy n="54" d="100"/>
        </p:scale>
        <p:origin x="1554" y="78"/>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34" Type="http://schemas.openxmlformats.org/officeDocument/2006/relationships/slide" Target="slides/slide8.xml"/><Relationship Id="rId42" Type="http://schemas.openxmlformats.org/officeDocument/2006/relationships/slide" Target="slides/slide16.xml"/><Relationship Id="rId47" Type="http://schemas.openxmlformats.org/officeDocument/2006/relationships/slide" Target="slides/slide21.xml"/><Relationship Id="rId50" Type="http://schemas.openxmlformats.org/officeDocument/2006/relationships/slide" Target="slides/slide24.xml"/><Relationship Id="rId55" Type="http://schemas.openxmlformats.org/officeDocument/2006/relationships/slide" Target="slides/slide29.xml"/><Relationship Id="rId63" Type="http://schemas.openxmlformats.org/officeDocument/2006/relationships/commentAuthors" Target="commentAuthors.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6.xml"/><Relationship Id="rId37" Type="http://schemas.openxmlformats.org/officeDocument/2006/relationships/slide" Target="slides/slide11.xml"/><Relationship Id="rId40" Type="http://schemas.openxmlformats.org/officeDocument/2006/relationships/slide" Target="slides/slide14.xml"/><Relationship Id="rId45" Type="http://schemas.openxmlformats.org/officeDocument/2006/relationships/slide" Target="slides/slide19.xml"/><Relationship Id="rId53" Type="http://schemas.openxmlformats.org/officeDocument/2006/relationships/slide" Target="slides/slide27.xml"/><Relationship Id="rId58" Type="http://schemas.openxmlformats.org/officeDocument/2006/relationships/slide" Target="slides/slide32.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1.xml"/><Relationship Id="rId30" Type="http://schemas.openxmlformats.org/officeDocument/2006/relationships/slide" Target="slides/slide4.xml"/><Relationship Id="rId35" Type="http://schemas.openxmlformats.org/officeDocument/2006/relationships/slide" Target="slides/slide9.xml"/><Relationship Id="rId43" Type="http://schemas.openxmlformats.org/officeDocument/2006/relationships/slide" Target="slides/slide17.xml"/><Relationship Id="rId48" Type="http://schemas.openxmlformats.org/officeDocument/2006/relationships/slide" Target="slides/slide22.xml"/><Relationship Id="rId56" Type="http://schemas.openxmlformats.org/officeDocument/2006/relationships/slide" Target="slides/slide30.xml"/><Relationship Id="rId64"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7.xml"/><Relationship Id="rId38" Type="http://schemas.openxmlformats.org/officeDocument/2006/relationships/slide" Target="slides/slide12.xml"/><Relationship Id="rId46" Type="http://schemas.openxmlformats.org/officeDocument/2006/relationships/slide" Target="slides/slide20.xml"/><Relationship Id="rId59" Type="http://schemas.openxmlformats.org/officeDocument/2006/relationships/slide" Target="slides/slide33.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5.xml"/><Relationship Id="rId54" Type="http://schemas.openxmlformats.org/officeDocument/2006/relationships/slide" Target="slides/slide28.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2.xml"/><Relationship Id="rId36" Type="http://schemas.openxmlformats.org/officeDocument/2006/relationships/slide" Target="slides/slide10.xml"/><Relationship Id="rId49" Type="http://schemas.openxmlformats.org/officeDocument/2006/relationships/slide" Target="slides/slide23.xml"/><Relationship Id="rId57" Type="http://schemas.openxmlformats.org/officeDocument/2006/relationships/slide" Target="slides/slide31.xml"/><Relationship Id="rId10" Type="http://schemas.openxmlformats.org/officeDocument/2006/relationships/slideMaster" Target="slideMasters/slideMaster7.xml"/><Relationship Id="rId31" Type="http://schemas.openxmlformats.org/officeDocument/2006/relationships/slide" Target="slides/slide5.xml"/><Relationship Id="rId44" Type="http://schemas.openxmlformats.org/officeDocument/2006/relationships/slide" Target="slides/slide18.xml"/><Relationship Id="rId52" Type="http://schemas.openxmlformats.org/officeDocument/2006/relationships/slide" Target="slides/slide26.xml"/><Relationship Id="rId60" Type="http://schemas.openxmlformats.org/officeDocument/2006/relationships/slide" Target="slides/slide34.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ADD113-17F9-43EB-B9AE-D4CF8795F3C7}"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D33F0C96-15DC-499D-A213-0B81FCDF5112}">
      <dgm:prSet/>
      <dgm:spPr/>
      <dgm:t>
        <a:bodyPr/>
        <a:lstStyle/>
        <a:p>
          <a:r>
            <a:rPr lang="en-GB"/>
            <a:t>Advertising messages should be congruent with the values of local culture has been long advocated (Zhang and Gelb, 1996; Boddewyn et al., 1986; Belk et al., 1985; Harris, 1984; Hornik, 1980; Buzzell, 1968). </a:t>
          </a:r>
          <a:endParaRPr lang="en-US"/>
        </a:p>
      </dgm:t>
    </dgm:pt>
    <dgm:pt modelId="{2A1ADDA3-4203-4314-9BAC-01269F8C8A32}" type="parTrans" cxnId="{6F8A16EB-E43D-4B2D-AC5B-7A52BD5CC88B}">
      <dgm:prSet/>
      <dgm:spPr/>
      <dgm:t>
        <a:bodyPr/>
        <a:lstStyle/>
        <a:p>
          <a:endParaRPr lang="en-US"/>
        </a:p>
      </dgm:t>
    </dgm:pt>
    <dgm:pt modelId="{650413CF-8BE9-455A-AF3B-37AC2BC7720A}" type="sibTrans" cxnId="{6F8A16EB-E43D-4B2D-AC5B-7A52BD5CC88B}">
      <dgm:prSet/>
      <dgm:spPr/>
      <dgm:t>
        <a:bodyPr/>
        <a:lstStyle/>
        <a:p>
          <a:endParaRPr lang="en-US"/>
        </a:p>
      </dgm:t>
    </dgm:pt>
    <dgm:pt modelId="{33DE35BD-6D62-4607-AB9D-E4D9C5F9BE20}">
      <dgm:prSet/>
      <dgm:spPr/>
      <dgm:t>
        <a:bodyPr/>
        <a:lstStyle/>
        <a:p>
          <a:r>
            <a:rPr lang="en-GB"/>
            <a:t>Pollay and Gallagher (1990) summarized this position by noting that cultural values are the core of advertising messages and typical advertisements endorse, glamorize and reinforce cultural values. </a:t>
          </a:r>
          <a:endParaRPr lang="en-US"/>
        </a:p>
      </dgm:t>
    </dgm:pt>
    <dgm:pt modelId="{D08B6D66-1B12-4D09-8093-9B9AD203462B}" type="parTrans" cxnId="{CE4F3E95-5579-4FFD-8996-38C2F4DB094C}">
      <dgm:prSet/>
      <dgm:spPr/>
      <dgm:t>
        <a:bodyPr/>
        <a:lstStyle/>
        <a:p>
          <a:endParaRPr lang="en-US"/>
        </a:p>
      </dgm:t>
    </dgm:pt>
    <dgm:pt modelId="{87892305-020A-4115-B9EC-AD7CA9914E54}" type="sibTrans" cxnId="{CE4F3E95-5579-4FFD-8996-38C2F4DB094C}">
      <dgm:prSet/>
      <dgm:spPr/>
      <dgm:t>
        <a:bodyPr/>
        <a:lstStyle/>
        <a:p>
          <a:endParaRPr lang="en-US"/>
        </a:p>
      </dgm:t>
    </dgm:pt>
    <dgm:pt modelId="{3F48F551-7D18-419E-B1FB-A153CEBA63CD}">
      <dgm:prSet/>
      <dgm:spPr/>
      <dgm:t>
        <a:bodyPr/>
        <a:lstStyle/>
        <a:p>
          <a:r>
            <a:rPr lang="en-GB"/>
            <a:t>Empirical studies have found that advertisements reflecting (some) local cultural values are more persuasive than those that ignore them (Gregory and Munch, 1997; Taylor et al., 1997; Han and Shavitt, 1994; Hong et al., 1987; Madden et al., 1986; Marquez, 1975).</a:t>
          </a:r>
          <a:endParaRPr lang="en-US"/>
        </a:p>
      </dgm:t>
    </dgm:pt>
    <dgm:pt modelId="{E2BF6450-7EA8-4E1A-9B5A-8A5BE3BB2875}" type="parTrans" cxnId="{542D31F4-994B-4E19-99E3-3AE6A0E8678A}">
      <dgm:prSet/>
      <dgm:spPr/>
      <dgm:t>
        <a:bodyPr/>
        <a:lstStyle/>
        <a:p>
          <a:endParaRPr lang="en-US"/>
        </a:p>
      </dgm:t>
    </dgm:pt>
    <dgm:pt modelId="{B2419F34-B368-4F33-9C9C-D9B7DF4AFADA}" type="sibTrans" cxnId="{542D31F4-994B-4E19-99E3-3AE6A0E8678A}">
      <dgm:prSet/>
      <dgm:spPr/>
      <dgm:t>
        <a:bodyPr/>
        <a:lstStyle/>
        <a:p>
          <a:endParaRPr lang="en-US"/>
        </a:p>
      </dgm:t>
    </dgm:pt>
    <dgm:pt modelId="{9969028E-F175-42A7-A2EE-FA667BA8F4FC}" type="pres">
      <dgm:prSet presAssocID="{D7ADD113-17F9-43EB-B9AE-D4CF8795F3C7}" presName="vert0" presStyleCnt="0">
        <dgm:presLayoutVars>
          <dgm:dir/>
          <dgm:animOne val="branch"/>
          <dgm:animLvl val="lvl"/>
        </dgm:presLayoutVars>
      </dgm:prSet>
      <dgm:spPr/>
    </dgm:pt>
    <dgm:pt modelId="{914F8F9F-9ECC-4E38-B8FA-1BAD504DF0CB}" type="pres">
      <dgm:prSet presAssocID="{D33F0C96-15DC-499D-A213-0B81FCDF5112}" presName="thickLine" presStyleLbl="alignNode1" presStyleIdx="0" presStyleCnt="3"/>
      <dgm:spPr/>
    </dgm:pt>
    <dgm:pt modelId="{6DB10706-39DF-4DD2-A740-F6A2130910F9}" type="pres">
      <dgm:prSet presAssocID="{D33F0C96-15DC-499D-A213-0B81FCDF5112}" presName="horz1" presStyleCnt="0"/>
      <dgm:spPr/>
    </dgm:pt>
    <dgm:pt modelId="{584C6D45-AE6C-47D2-8015-900D8807D6C4}" type="pres">
      <dgm:prSet presAssocID="{D33F0C96-15DC-499D-A213-0B81FCDF5112}" presName="tx1" presStyleLbl="revTx" presStyleIdx="0" presStyleCnt="3"/>
      <dgm:spPr/>
    </dgm:pt>
    <dgm:pt modelId="{A50EB190-B433-4D72-9111-41EECC78347D}" type="pres">
      <dgm:prSet presAssocID="{D33F0C96-15DC-499D-A213-0B81FCDF5112}" presName="vert1" presStyleCnt="0"/>
      <dgm:spPr/>
    </dgm:pt>
    <dgm:pt modelId="{1CA46C63-3E07-4A9A-A6BA-A2DA24C48268}" type="pres">
      <dgm:prSet presAssocID="{33DE35BD-6D62-4607-AB9D-E4D9C5F9BE20}" presName="thickLine" presStyleLbl="alignNode1" presStyleIdx="1" presStyleCnt="3"/>
      <dgm:spPr/>
    </dgm:pt>
    <dgm:pt modelId="{273A10AB-0E52-4E0C-9C2A-3181FC24B7BE}" type="pres">
      <dgm:prSet presAssocID="{33DE35BD-6D62-4607-AB9D-E4D9C5F9BE20}" presName="horz1" presStyleCnt="0"/>
      <dgm:spPr/>
    </dgm:pt>
    <dgm:pt modelId="{215D857B-4C4E-45B0-B984-1BC72855B950}" type="pres">
      <dgm:prSet presAssocID="{33DE35BD-6D62-4607-AB9D-E4D9C5F9BE20}" presName="tx1" presStyleLbl="revTx" presStyleIdx="1" presStyleCnt="3"/>
      <dgm:spPr/>
    </dgm:pt>
    <dgm:pt modelId="{F9E4571E-705E-45CB-AD67-6064506E1E33}" type="pres">
      <dgm:prSet presAssocID="{33DE35BD-6D62-4607-AB9D-E4D9C5F9BE20}" presName="vert1" presStyleCnt="0"/>
      <dgm:spPr/>
    </dgm:pt>
    <dgm:pt modelId="{D17686A6-71D2-4532-8D79-CC7D054FA73C}" type="pres">
      <dgm:prSet presAssocID="{3F48F551-7D18-419E-B1FB-A153CEBA63CD}" presName="thickLine" presStyleLbl="alignNode1" presStyleIdx="2" presStyleCnt="3"/>
      <dgm:spPr/>
    </dgm:pt>
    <dgm:pt modelId="{E76BF1C1-D8C0-4F96-B222-DD2ED532D231}" type="pres">
      <dgm:prSet presAssocID="{3F48F551-7D18-419E-B1FB-A153CEBA63CD}" presName="horz1" presStyleCnt="0"/>
      <dgm:spPr/>
    </dgm:pt>
    <dgm:pt modelId="{054B4EEF-6393-4586-9D69-43929FF63E43}" type="pres">
      <dgm:prSet presAssocID="{3F48F551-7D18-419E-B1FB-A153CEBA63CD}" presName="tx1" presStyleLbl="revTx" presStyleIdx="2" presStyleCnt="3"/>
      <dgm:spPr/>
    </dgm:pt>
    <dgm:pt modelId="{073D12F0-DD05-4E6A-8DCE-7A248D836CCF}" type="pres">
      <dgm:prSet presAssocID="{3F48F551-7D18-419E-B1FB-A153CEBA63CD}" presName="vert1" presStyleCnt="0"/>
      <dgm:spPr/>
    </dgm:pt>
  </dgm:ptLst>
  <dgm:cxnLst>
    <dgm:cxn modelId="{98FDB53F-A2C4-470D-BC9A-298BE5171C50}" type="presOf" srcId="{D33F0C96-15DC-499D-A213-0B81FCDF5112}" destId="{584C6D45-AE6C-47D2-8015-900D8807D6C4}" srcOrd="0" destOrd="0" presId="urn:microsoft.com/office/officeart/2008/layout/LinedList"/>
    <dgm:cxn modelId="{BE599979-DFE4-4126-BF29-E54B2A2E72E0}" type="presOf" srcId="{D7ADD113-17F9-43EB-B9AE-D4CF8795F3C7}" destId="{9969028E-F175-42A7-A2EE-FA667BA8F4FC}" srcOrd="0" destOrd="0" presId="urn:microsoft.com/office/officeart/2008/layout/LinedList"/>
    <dgm:cxn modelId="{CE4F3E95-5579-4FFD-8996-38C2F4DB094C}" srcId="{D7ADD113-17F9-43EB-B9AE-D4CF8795F3C7}" destId="{33DE35BD-6D62-4607-AB9D-E4D9C5F9BE20}" srcOrd="1" destOrd="0" parTransId="{D08B6D66-1B12-4D09-8093-9B9AD203462B}" sibTransId="{87892305-020A-4115-B9EC-AD7CA9914E54}"/>
    <dgm:cxn modelId="{A4CD41C6-6134-4886-96B4-AD301B8A5A56}" type="presOf" srcId="{33DE35BD-6D62-4607-AB9D-E4D9C5F9BE20}" destId="{215D857B-4C4E-45B0-B984-1BC72855B950}" srcOrd="0" destOrd="0" presId="urn:microsoft.com/office/officeart/2008/layout/LinedList"/>
    <dgm:cxn modelId="{6F8A16EB-E43D-4B2D-AC5B-7A52BD5CC88B}" srcId="{D7ADD113-17F9-43EB-B9AE-D4CF8795F3C7}" destId="{D33F0C96-15DC-499D-A213-0B81FCDF5112}" srcOrd="0" destOrd="0" parTransId="{2A1ADDA3-4203-4314-9BAC-01269F8C8A32}" sibTransId="{650413CF-8BE9-455A-AF3B-37AC2BC7720A}"/>
    <dgm:cxn modelId="{542D31F4-994B-4E19-99E3-3AE6A0E8678A}" srcId="{D7ADD113-17F9-43EB-B9AE-D4CF8795F3C7}" destId="{3F48F551-7D18-419E-B1FB-A153CEBA63CD}" srcOrd="2" destOrd="0" parTransId="{E2BF6450-7EA8-4E1A-9B5A-8A5BE3BB2875}" sibTransId="{B2419F34-B368-4F33-9C9C-D9B7DF4AFADA}"/>
    <dgm:cxn modelId="{1D2775FD-16F2-4A8F-9C34-B4AE2D9C3161}" type="presOf" srcId="{3F48F551-7D18-419E-B1FB-A153CEBA63CD}" destId="{054B4EEF-6393-4586-9D69-43929FF63E43}" srcOrd="0" destOrd="0" presId="urn:microsoft.com/office/officeart/2008/layout/LinedList"/>
    <dgm:cxn modelId="{B09B69AA-AB77-43CD-A198-0BFCF3DDB126}" type="presParOf" srcId="{9969028E-F175-42A7-A2EE-FA667BA8F4FC}" destId="{914F8F9F-9ECC-4E38-B8FA-1BAD504DF0CB}" srcOrd="0" destOrd="0" presId="urn:microsoft.com/office/officeart/2008/layout/LinedList"/>
    <dgm:cxn modelId="{A859508B-914A-4853-91EF-A7760B90C591}" type="presParOf" srcId="{9969028E-F175-42A7-A2EE-FA667BA8F4FC}" destId="{6DB10706-39DF-4DD2-A740-F6A2130910F9}" srcOrd="1" destOrd="0" presId="urn:microsoft.com/office/officeart/2008/layout/LinedList"/>
    <dgm:cxn modelId="{9A236097-2F87-41B0-81C0-CC0B29C82841}" type="presParOf" srcId="{6DB10706-39DF-4DD2-A740-F6A2130910F9}" destId="{584C6D45-AE6C-47D2-8015-900D8807D6C4}" srcOrd="0" destOrd="0" presId="urn:microsoft.com/office/officeart/2008/layout/LinedList"/>
    <dgm:cxn modelId="{797020BD-844A-4518-9EC9-2E4A364E52CD}" type="presParOf" srcId="{6DB10706-39DF-4DD2-A740-F6A2130910F9}" destId="{A50EB190-B433-4D72-9111-41EECC78347D}" srcOrd="1" destOrd="0" presId="urn:microsoft.com/office/officeart/2008/layout/LinedList"/>
    <dgm:cxn modelId="{603BABF3-EFC2-43CD-8187-81C3CC6BAEA7}" type="presParOf" srcId="{9969028E-F175-42A7-A2EE-FA667BA8F4FC}" destId="{1CA46C63-3E07-4A9A-A6BA-A2DA24C48268}" srcOrd="2" destOrd="0" presId="urn:microsoft.com/office/officeart/2008/layout/LinedList"/>
    <dgm:cxn modelId="{B7D1F447-6117-4643-8435-B14A58F9C9D6}" type="presParOf" srcId="{9969028E-F175-42A7-A2EE-FA667BA8F4FC}" destId="{273A10AB-0E52-4E0C-9C2A-3181FC24B7BE}" srcOrd="3" destOrd="0" presId="urn:microsoft.com/office/officeart/2008/layout/LinedList"/>
    <dgm:cxn modelId="{C4A7E63C-6DB6-4925-85E3-AF3583ABE722}" type="presParOf" srcId="{273A10AB-0E52-4E0C-9C2A-3181FC24B7BE}" destId="{215D857B-4C4E-45B0-B984-1BC72855B950}" srcOrd="0" destOrd="0" presId="urn:microsoft.com/office/officeart/2008/layout/LinedList"/>
    <dgm:cxn modelId="{9E8BFD47-2B61-4BDD-91AC-8D72D78D3447}" type="presParOf" srcId="{273A10AB-0E52-4E0C-9C2A-3181FC24B7BE}" destId="{F9E4571E-705E-45CB-AD67-6064506E1E33}" srcOrd="1" destOrd="0" presId="urn:microsoft.com/office/officeart/2008/layout/LinedList"/>
    <dgm:cxn modelId="{7D174CE3-DB1E-41D8-BDC7-901C7C9DCEE5}" type="presParOf" srcId="{9969028E-F175-42A7-A2EE-FA667BA8F4FC}" destId="{D17686A6-71D2-4532-8D79-CC7D054FA73C}" srcOrd="4" destOrd="0" presId="urn:microsoft.com/office/officeart/2008/layout/LinedList"/>
    <dgm:cxn modelId="{C6922C50-EDEB-4107-8A3B-CFBF8BE01E31}" type="presParOf" srcId="{9969028E-F175-42A7-A2EE-FA667BA8F4FC}" destId="{E76BF1C1-D8C0-4F96-B222-DD2ED532D231}" srcOrd="5" destOrd="0" presId="urn:microsoft.com/office/officeart/2008/layout/LinedList"/>
    <dgm:cxn modelId="{75230A10-4B9F-43B3-BC20-5D18907DFD27}" type="presParOf" srcId="{E76BF1C1-D8C0-4F96-B222-DD2ED532D231}" destId="{054B4EEF-6393-4586-9D69-43929FF63E43}" srcOrd="0" destOrd="0" presId="urn:microsoft.com/office/officeart/2008/layout/LinedList"/>
    <dgm:cxn modelId="{FEE90C48-E946-42BF-90B2-47012F71DFF0}" type="presParOf" srcId="{E76BF1C1-D8C0-4F96-B222-DD2ED532D231}" destId="{073D12F0-DD05-4E6A-8DCE-7A248D836CC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21E49A-D3C1-45AC-9DC4-2FE1A54F9BA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0678FBD-60E2-49F4-B1F3-252A272AC212}">
      <dgm:prSet/>
      <dgm:spPr/>
      <dgm:t>
        <a:bodyPr/>
        <a:lstStyle/>
        <a:p>
          <a:r>
            <a:rPr lang="en-GB" dirty="0"/>
            <a:t>The reference list is presented in </a:t>
          </a:r>
          <a:r>
            <a:rPr lang="en-GB" b="1" dirty="0"/>
            <a:t>alphabetical order </a:t>
          </a:r>
          <a:r>
            <a:rPr lang="en-GB" dirty="0"/>
            <a:t>(by author’s surname or organisation)</a:t>
          </a:r>
          <a:endParaRPr lang="en-US" dirty="0"/>
        </a:p>
      </dgm:t>
    </dgm:pt>
    <dgm:pt modelId="{46D3D6DE-D284-4E8A-9A5F-60913DD2BC1D}" type="parTrans" cxnId="{656C8CB0-A2C8-4077-8187-8E50E040BF3B}">
      <dgm:prSet/>
      <dgm:spPr/>
      <dgm:t>
        <a:bodyPr/>
        <a:lstStyle/>
        <a:p>
          <a:endParaRPr lang="en-US"/>
        </a:p>
      </dgm:t>
    </dgm:pt>
    <dgm:pt modelId="{ADE5CC08-DC6E-4F2E-AC08-DEE65E0C684D}" type="sibTrans" cxnId="{656C8CB0-A2C8-4077-8187-8E50E040BF3B}">
      <dgm:prSet/>
      <dgm:spPr/>
      <dgm:t>
        <a:bodyPr/>
        <a:lstStyle/>
        <a:p>
          <a:endParaRPr lang="en-US"/>
        </a:p>
      </dgm:t>
    </dgm:pt>
    <dgm:pt modelId="{823AFC25-ED06-4F7C-9E75-89C3E7B0ADAF}">
      <dgm:prSet/>
      <dgm:spPr/>
      <dgm:t>
        <a:bodyPr/>
        <a:lstStyle/>
        <a:p>
          <a:r>
            <a:rPr lang="en-GB"/>
            <a:t>Within it you will </a:t>
          </a:r>
          <a:r>
            <a:rPr lang="en-GB" b="1"/>
            <a:t>complete</a:t>
          </a:r>
          <a:r>
            <a:rPr lang="en-GB"/>
            <a:t> the </a:t>
          </a:r>
          <a:r>
            <a:rPr lang="en-GB" b="1"/>
            <a:t>information</a:t>
          </a:r>
          <a:r>
            <a:rPr lang="en-GB"/>
            <a:t> provided in the citations, so that the reader has all the </a:t>
          </a:r>
          <a:r>
            <a:rPr lang="en-GB" b="1"/>
            <a:t>necessary information </a:t>
          </a:r>
          <a:r>
            <a:rPr lang="en-GB"/>
            <a:t>to find the </a:t>
          </a:r>
          <a:r>
            <a:rPr lang="en-GB" b="1"/>
            <a:t>original </a:t>
          </a:r>
          <a:r>
            <a:rPr lang="en-GB"/>
            <a:t>sources.</a:t>
          </a:r>
          <a:endParaRPr lang="en-US"/>
        </a:p>
      </dgm:t>
    </dgm:pt>
    <dgm:pt modelId="{92F5BDB7-56CE-4005-91BD-D77D76A8D4B3}" type="parTrans" cxnId="{EFF60CB9-9FDB-4ECF-ACC1-442A9166D51A}">
      <dgm:prSet/>
      <dgm:spPr/>
      <dgm:t>
        <a:bodyPr/>
        <a:lstStyle/>
        <a:p>
          <a:endParaRPr lang="en-US"/>
        </a:p>
      </dgm:t>
    </dgm:pt>
    <dgm:pt modelId="{3129FEB5-8405-44F5-82CA-D98636B21B78}" type="sibTrans" cxnId="{EFF60CB9-9FDB-4ECF-ACC1-442A9166D51A}">
      <dgm:prSet/>
      <dgm:spPr/>
      <dgm:t>
        <a:bodyPr/>
        <a:lstStyle/>
        <a:p>
          <a:endParaRPr lang="en-US"/>
        </a:p>
      </dgm:t>
    </dgm:pt>
    <dgm:pt modelId="{B9BCC201-9CF5-44BB-9867-09757C939386}" type="pres">
      <dgm:prSet presAssocID="{C621E49A-D3C1-45AC-9DC4-2FE1A54F9BAB}" presName="hierChild1" presStyleCnt="0">
        <dgm:presLayoutVars>
          <dgm:chPref val="1"/>
          <dgm:dir/>
          <dgm:animOne val="branch"/>
          <dgm:animLvl val="lvl"/>
          <dgm:resizeHandles/>
        </dgm:presLayoutVars>
      </dgm:prSet>
      <dgm:spPr/>
    </dgm:pt>
    <dgm:pt modelId="{18E1DA3E-480F-42AB-BE0F-A98FA29DF6FE}" type="pres">
      <dgm:prSet presAssocID="{40678FBD-60E2-49F4-B1F3-252A272AC212}" presName="hierRoot1" presStyleCnt="0"/>
      <dgm:spPr/>
    </dgm:pt>
    <dgm:pt modelId="{2FF4A6A8-8605-40A0-A8D4-124EA46216BA}" type="pres">
      <dgm:prSet presAssocID="{40678FBD-60E2-49F4-B1F3-252A272AC212}" presName="composite" presStyleCnt="0"/>
      <dgm:spPr/>
    </dgm:pt>
    <dgm:pt modelId="{EA4BAA24-0499-4C21-B031-702D3FCB4423}" type="pres">
      <dgm:prSet presAssocID="{40678FBD-60E2-49F4-B1F3-252A272AC212}" presName="background" presStyleLbl="node0" presStyleIdx="0" presStyleCnt="2"/>
      <dgm:spPr/>
    </dgm:pt>
    <dgm:pt modelId="{9EF7DA33-C40B-410D-97D4-F49FB14F49FB}" type="pres">
      <dgm:prSet presAssocID="{40678FBD-60E2-49F4-B1F3-252A272AC212}" presName="text" presStyleLbl="fgAcc0" presStyleIdx="0" presStyleCnt="2">
        <dgm:presLayoutVars>
          <dgm:chPref val="3"/>
        </dgm:presLayoutVars>
      </dgm:prSet>
      <dgm:spPr/>
    </dgm:pt>
    <dgm:pt modelId="{89065448-BD2D-48C2-B5B8-22AE019BCF92}" type="pres">
      <dgm:prSet presAssocID="{40678FBD-60E2-49F4-B1F3-252A272AC212}" presName="hierChild2" presStyleCnt="0"/>
      <dgm:spPr/>
    </dgm:pt>
    <dgm:pt modelId="{4E9F01C6-4727-450B-8480-86622300409D}" type="pres">
      <dgm:prSet presAssocID="{823AFC25-ED06-4F7C-9E75-89C3E7B0ADAF}" presName="hierRoot1" presStyleCnt="0"/>
      <dgm:spPr/>
    </dgm:pt>
    <dgm:pt modelId="{E57723A2-2440-4894-B5E2-A21138BB47DC}" type="pres">
      <dgm:prSet presAssocID="{823AFC25-ED06-4F7C-9E75-89C3E7B0ADAF}" presName="composite" presStyleCnt="0"/>
      <dgm:spPr/>
    </dgm:pt>
    <dgm:pt modelId="{0AE52EB3-B83A-4AC4-B37E-363DF82F0AD7}" type="pres">
      <dgm:prSet presAssocID="{823AFC25-ED06-4F7C-9E75-89C3E7B0ADAF}" presName="background" presStyleLbl="node0" presStyleIdx="1" presStyleCnt="2"/>
      <dgm:spPr/>
    </dgm:pt>
    <dgm:pt modelId="{75224B56-781B-48D5-A063-C1D2DDF60A7E}" type="pres">
      <dgm:prSet presAssocID="{823AFC25-ED06-4F7C-9E75-89C3E7B0ADAF}" presName="text" presStyleLbl="fgAcc0" presStyleIdx="1" presStyleCnt="2">
        <dgm:presLayoutVars>
          <dgm:chPref val="3"/>
        </dgm:presLayoutVars>
      </dgm:prSet>
      <dgm:spPr/>
    </dgm:pt>
    <dgm:pt modelId="{7F797C34-442E-40CE-AA6C-288ADB3C5235}" type="pres">
      <dgm:prSet presAssocID="{823AFC25-ED06-4F7C-9E75-89C3E7B0ADAF}" presName="hierChild2" presStyleCnt="0"/>
      <dgm:spPr/>
    </dgm:pt>
  </dgm:ptLst>
  <dgm:cxnLst>
    <dgm:cxn modelId="{41B3C25E-7171-407A-BFE3-DCF84D1604F7}" type="presOf" srcId="{40678FBD-60E2-49F4-B1F3-252A272AC212}" destId="{9EF7DA33-C40B-410D-97D4-F49FB14F49FB}" srcOrd="0" destOrd="0" presId="urn:microsoft.com/office/officeart/2005/8/layout/hierarchy1"/>
    <dgm:cxn modelId="{1D2BFB54-4299-45D9-88F7-F624316489E3}" type="presOf" srcId="{C621E49A-D3C1-45AC-9DC4-2FE1A54F9BAB}" destId="{B9BCC201-9CF5-44BB-9867-09757C939386}" srcOrd="0" destOrd="0" presId="urn:microsoft.com/office/officeart/2005/8/layout/hierarchy1"/>
    <dgm:cxn modelId="{656C8CB0-A2C8-4077-8187-8E50E040BF3B}" srcId="{C621E49A-D3C1-45AC-9DC4-2FE1A54F9BAB}" destId="{40678FBD-60E2-49F4-B1F3-252A272AC212}" srcOrd="0" destOrd="0" parTransId="{46D3D6DE-D284-4E8A-9A5F-60913DD2BC1D}" sibTransId="{ADE5CC08-DC6E-4F2E-AC08-DEE65E0C684D}"/>
    <dgm:cxn modelId="{EFF60CB9-9FDB-4ECF-ACC1-442A9166D51A}" srcId="{C621E49A-D3C1-45AC-9DC4-2FE1A54F9BAB}" destId="{823AFC25-ED06-4F7C-9E75-89C3E7B0ADAF}" srcOrd="1" destOrd="0" parTransId="{92F5BDB7-56CE-4005-91BD-D77D76A8D4B3}" sibTransId="{3129FEB5-8405-44F5-82CA-D98636B21B78}"/>
    <dgm:cxn modelId="{907747BD-26B1-42F1-9586-30E233D77ED1}" type="presOf" srcId="{823AFC25-ED06-4F7C-9E75-89C3E7B0ADAF}" destId="{75224B56-781B-48D5-A063-C1D2DDF60A7E}" srcOrd="0" destOrd="0" presId="urn:microsoft.com/office/officeart/2005/8/layout/hierarchy1"/>
    <dgm:cxn modelId="{E139FC49-1E6F-46F6-B543-A7AF344E30FF}" type="presParOf" srcId="{B9BCC201-9CF5-44BB-9867-09757C939386}" destId="{18E1DA3E-480F-42AB-BE0F-A98FA29DF6FE}" srcOrd="0" destOrd="0" presId="urn:microsoft.com/office/officeart/2005/8/layout/hierarchy1"/>
    <dgm:cxn modelId="{BBB41D80-A6CD-468E-8768-6AB83B343356}" type="presParOf" srcId="{18E1DA3E-480F-42AB-BE0F-A98FA29DF6FE}" destId="{2FF4A6A8-8605-40A0-A8D4-124EA46216BA}" srcOrd="0" destOrd="0" presId="urn:microsoft.com/office/officeart/2005/8/layout/hierarchy1"/>
    <dgm:cxn modelId="{677DE39D-1DE3-481C-8833-94445CEBFA58}" type="presParOf" srcId="{2FF4A6A8-8605-40A0-A8D4-124EA46216BA}" destId="{EA4BAA24-0499-4C21-B031-702D3FCB4423}" srcOrd="0" destOrd="0" presId="urn:microsoft.com/office/officeart/2005/8/layout/hierarchy1"/>
    <dgm:cxn modelId="{A88B5056-FEB1-4BCA-BA72-CEC50B135582}" type="presParOf" srcId="{2FF4A6A8-8605-40A0-A8D4-124EA46216BA}" destId="{9EF7DA33-C40B-410D-97D4-F49FB14F49FB}" srcOrd="1" destOrd="0" presId="urn:microsoft.com/office/officeart/2005/8/layout/hierarchy1"/>
    <dgm:cxn modelId="{6C8B7CC5-B76E-48EC-A612-BD8C82703319}" type="presParOf" srcId="{18E1DA3E-480F-42AB-BE0F-A98FA29DF6FE}" destId="{89065448-BD2D-48C2-B5B8-22AE019BCF92}" srcOrd="1" destOrd="0" presId="urn:microsoft.com/office/officeart/2005/8/layout/hierarchy1"/>
    <dgm:cxn modelId="{6F0EDC2D-C520-49D1-9240-554A0C0C0D20}" type="presParOf" srcId="{B9BCC201-9CF5-44BB-9867-09757C939386}" destId="{4E9F01C6-4727-450B-8480-86622300409D}" srcOrd="1" destOrd="0" presId="urn:microsoft.com/office/officeart/2005/8/layout/hierarchy1"/>
    <dgm:cxn modelId="{6E4D22E3-69DC-43B3-90A0-12EAAFEA1E6D}" type="presParOf" srcId="{4E9F01C6-4727-450B-8480-86622300409D}" destId="{E57723A2-2440-4894-B5E2-A21138BB47DC}" srcOrd="0" destOrd="0" presId="urn:microsoft.com/office/officeart/2005/8/layout/hierarchy1"/>
    <dgm:cxn modelId="{9E31523D-DCB4-46D4-A4EA-0DA393445685}" type="presParOf" srcId="{E57723A2-2440-4894-B5E2-A21138BB47DC}" destId="{0AE52EB3-B83A-4AC4-B37E-363DF82F0AD7}" srcOrd="0" destOrd="0" presId="urn:microsoft.com/office/officeart/2005/8/layout/hierarchy1"/>
    <dgm:cxn modelId="{F14691F8-809C-447A-BAB9-7F7A9BF81F3C}" type="presParOf" srcId="{E57723A2-2440-4894-B5E2-A21138BB47DC}" destId="{75224B56-781B-48D5-A063-C1D2DDF60A7E}" srcOrd="1" destOrd="0" presId="urn:microsoft.com/office/officeart/2005/8/layout/hierarchy1"/>
    <dgm:cxn modelId="{E50F8FC0-D0E7-400B-8A8F-8315660F458C}" type="presParOf" srcId="{4E9F01C6-4727-450B-8480-86622300409D}" destId="{7F797C34-442E-40CE-AA6C-288ADB3C52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F8F9F-9ECC-4E38-B8FA-1BAD504DF0CB}">
      <dsp:nvSpPr>
        <dsp:cNvPr id="0" name=""/>
        <dsp:cNvSpPr/>
      </dsp:nvSpPr>
      <dsp:spPr>
        <a:xfrm>
          <a:off x="0" y="1197"/>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4C6D45-AE6C-47D2-8015-900D8807D6C4}">
      <dsp:nvSpPr>
        <dsp:cNvPr id="0" name=""/>
        <dsp:cNvSpPr/>
      </dsp:nvSpPr>
      <dsp:spPr>
        <a:xfrm>
          <a:off x="0" y="1197"/>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Advertising messages should be congruent with the values of local culture has been long advocated (Zhang and Gelb, 1996; Boddewyn et al., 1986; Belk et al., 1985; Harris, 1984; Hornik, 1980; Buzzell, 1968). </a:t>
          </a:r>
          <a:endParaRPr lang="en-US" sz="1200" kern="1200"/>
        </a:p>
      </dsp:txBody>
      <dsp:txXfrm>
        <a:off x="0" y="1197"/>
        <a:ext cx="5614060" cy="816763"/>
      </dsp:txXfrm>
    </dsp:sp>
    <dsp:sp modelId="{1CA46C63-3E07-4A9A-A6BA-A2DA24C48268}">
      <dsp:nvSpPr>
        <dsp:cNvPr id="0" name=""/>
        <dsp:cNvSpPr/>
      </dsp:nvSpPr>
      <dsp:spPr>
        <a:xfrm>
          <a:off x="0" y="817961"/>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5D857B-4C4E-45B0-B984-1BC72855B950}">
      <dsp:nvSpPr>
        <dsp:cNvPr id="0" name=""/>
        <dsp:cNvSpPr/>
      </dsp:nvSpPr>
      <dsp:spPr>
        <a:xfrm>
          <a:off x="0" y="817961"/>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Pollay and Gallagher (1990) summarized this position by noting that cultural values are the core of advertising messages and typical advertisements endorse, glamorize and reinforce cultural values. </a:t>
          </a:r>
          <a:endParaRPr lang="en-US" sz="1200" kern="1200"/>
        </a:p>
      </dsp:txBody>
      <dsp:txXfrm>
        <a:off x="0" y="817961"/>
        <a:ext cx="5614060" cy="816763"/>
      </dsp:txXfrm>
    </dsp:sp>
    <dsp:sp modelId="{D17686A6-71D2-4532-8D79-CC7D054FA73C}">
      <dsp:nvSpPr>
        <dsp:cNvPr id="0" name=""/>
        <dsp:cNvSpPr/>
      </dsp:nvSpPr>
      <dsp:spPr>
        <a:xfrm>
          <a:off x="0" y="1634725"/>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54B4EEF-6393-4586-9D69-43929FF63E43}">
      <dsp:nvSpPr>
        <dsp:cNvPr id="0" name=""/>
        <dsp:cNvSpPr/>
      </dsp:nvSpPr>
      <dsp:spPr>
        <a:xfrm>
          <a:off x="0" y="1634725"/>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Empirical studies have found that advertisements reflecting (some) local cultural values are more persuasive than those that ignore them (Gregory and Munch, 1997; Taylor et al., 1997; Han and Shavitt, 1994; Hong et al., 1987; Madden et al., 1986; Marquez, 1975).</a:t>
          </a:r>
          <a:endParaRPr lang="en-US" sz="1200" kern="1200"/>
        </a:p>
      </dsp:txBody>
      <dsp:txXfrm>
        <a:off x="0" y="1634725"/>
        <a:ext cx="5614060" cy="8167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BAA24-0499-4C21-B031-702D3FCB4423}">
      <dsp:nvSpPr>
        <dsp:cNvPr id="0" name=""/>
        <dsp:cNvSpPr/>
      </dsp:nvSpPr>
      <dsp:spPr>
        <a:xfrm>
          <a:off x="685"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7DA33-C40B-410D-97D4-F49FB14F49FB}">
      <dsp:nvSpPr>
        <dsp:cNvPr id="0" name=""/>
        <dsp:cNvSpPr/>
      </dsp:nvSpPr>
      <dsp:spPr>
        <a:xfrm>
          <a:off x="268078"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reference list is presented in </a:t>
          </a:r>
          <a:r>
            <a:rPr lang="en-GB" sz="1500" b="1" kern="1200" dirty="0"/>
            <a:t>alphabetical order </a:t>
          </a:r>
          <a:r>
            <a:rPr lang="en-GB" sz="1500" kern="1200" dirty="0"/>
            <a:t>(by author’s surname or organisation)</a:t>
          </a:r>
          <a:endParaRPr lang="en-US" sz="1500" kern="1200" dirty="0"/>
        </a:p>
      </dsp:txBody>
      <dsp:txXfrm>
        <a:off x="312836" y="589341"/>
        <a:ext cx="2317020" cy="1438634"/>
      </dsp:txXfrm>
    </dsp:sp>
    <dsp:sp modelId="{0AE52EB3-B83A-4AC4-B37E-363DF82F0AD7}">
      <dsp:nvSpPr>
        <dsp:cNvPr id="0" name=""/>
        <dsp:cNvSpPr/>
      </dsp:nvSpPr>
      <dsp:spPr>
        <a:xfrm>
          <a:off x="2942008"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224B56-781B-48D5-A063-C1D2DDF60A7E}">
      <dsp:nvSpPr>
        <dsp:cNvPr id="0" name=""/>
        <dsp:cNvSpPr/>
      </dsp:nvSpPr>
      <dsp:spPr>
        <a:xfrm>
          <a:off x="3209401"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Within it you will </a:t>
          </a:r>
          <a:r>
            <a:rPr lang="en-GB" sz="1500" b="1" kern="1200"/>
            <a:t>complete</a:t>
          </a:r>
          <a:r>
            <a:rPr lang="en-GB" sz="1500" kern="1200"/>
            <a:t> the </a:t>
          </a:r>
          <a:r>
            <a:rPr lang="en-GB" sz="1500" b="1" kern="1200"/>
            <a:t>information</a:t>
          </a:r>
          <a:r>
            <a:rPr lang="en-GB" sz="1500" kern="1200"/>
            <a:t> provided in the citations, so that the reader has all the </a:t>
          </a:r>
          <a:r>
            <a:rPr lang="en-GB" sz="1500" b="1" kern="1200"/>
            <a:t>necessary information </a:t>
          </a:r>
          <a:r>
            <a:rPr lang="en-GB" sz="1500" kern="1200"/>
            <a:t>to find the </a:t>
          </a:r>
          <a:r>
            <a:rPr lang="en-GB" sz="1500" b="1" kern="1200"/>
            <a:t>original </a:t>
          </a:r>
          <a:r>
            <a:rPr lang="en-GB" sz="1500" kern="1200"/>
            <a:t>sources.</a:t>
          </a:r>
          <a:endParaRPr lang="en-US" sz="1500" kern="1200"/>
        </a:p>
      </dsp:txBody>
      <dsp:txXfrm>
        <a:off x="3254159" y="589341"/>
        <a:ext cx="2317020" cy="14386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0AD800-86E1-4221-A827-DF8FF1E55102}" type="datetimeFigureOut">
              <a:rPr lang="en-GB" smtClean="0"/>
              <a:t>21/11/2025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4F5602-060E-4B41-B6B2-6DE0F8D6B4BC}" type="slidenum">
              <a:rPr lang="en-GB" smtClean="0"/>
              <a:t>‹#›</a:t>
            </a:fld>
            <a:endParaRPr lang="en-GB"/>
          </a:p>
        </p:txBody>
      </p:sp>
    </p:spTree>
    <p:extLst>
      <p:ext uri="{BB962C8B-B14F-4D97-AF65-F5344CB8AC3E}">
        <p14:creationId xmlns:p14="http://schemas.microsoft.com/office/powerpoint/2010/main" val="1713938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usw-elta.teachable.com/courses/marketing-strategy1/lectures/3950682"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Perceptual positioning maps</a:t>
            </a:r>
          </a:p>
          <a:p>
            <a:endParaRPr lang="en-GB" dirty="0"/>
          </a:p>
          <a:p>
            <a:r>
              <a:rPr lang="en-GB" dirty="0"/>
              <a:t>PESTLE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6</a:t>
            </a:fld>
            <a:endParaRPr lang="en-GB"/>
          </a:p>
        </p:txBody>
      </p:sp>
    </p:spTree>
    <p:extLst>
      <p:ext uri="{BB962C8B-B14F-4D97-AF65-F5344CB8AC3E}">
        <p14:creationId xmlns:p14="http://schemas.microsoft.com/office/powerpoint/2010/main" val="2759003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order to gather the information on what our customers needs and wants, we do market research </a:t>
            </a:r>
          </a:p>
          <a:p>
            <a:r>
              <a:rPr lang="en-GB" dirty="0"/>
              <a:t>Have any of you taken part in market research? </a:t>
            </a:r>
          </a:p>
          <a:p>
            <a:r>
              <a:rPr lang="en-GB" dirty="0"/>
              <a:t>Who has received a phone call for a survey? Or been stopped by someone?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2416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6340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Quantitative vs qualitative question example:</a:t>
            </a:r>
          </a:p>
          <a:p>
            <a:endParaRPr lang="en-GB" dirty="0"/>
          </a:p>
          <a:p>
            <a:r>
              <a:rPr lang="en-GB" dirty="0"/>
              <a:t>Quantitative – Do you like this product?  (binary yes or no answer) can be quantified and assigned numerical values.</a:t>
            </a:r>
          </a:p>
          <a:p>
            <a:endParaRPr lang="en-GB" dirty="0"/>
          </a:p>
          <a:p>
            <a:r>
              <a:rPr lang="en-GB" dirty="0"/>
              <a:t>Qualitative – How do you feel about this product? (forces an explanation) responses will need to include descriptions and provides opportunity to explain and justify, cannot be easily numerically assigned.   </a:t>
            </a:r>
          </a:p>
          <a:p>
            <a:pPr marL="0" indent="0">
              <a:lnSpc>
                <a:spcPct val="120000"/>
              </a:lnSpc>
              <a:buNone/>
            </a:pPr>
            <a:endParaRPr lang="en-GB" sz="1200"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6043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ways to target, who, when and how many we target can have impact.</a:t>
            </a:r>
          </a:p>
          <a:p>
            <a:r>
              <a:rPr lang="en-GB" dirty="0"/>
              <a:t>Can be affected by events social/political/leisure etc,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marketers we must consider going to where our target market go, this can be physical or online. How we interpret data must take into consideration how the data was gathered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8456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8483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product or service could be the addition of a minibar, a swimming pool, day care for children, be creative but remember we are more interested in the sorts of questions you would ask. </a:t>
            </a:r>
          </a:p>
          <a:p>
            <a:endParaRPr lang="en-GB" dirty="0"/>
          </a:p>
          <a:p>
            <a:r>
              <a:rPr lang="en-GB" dirty="0"/>
              <a:t>As an example a hotel in southern </a:t>
            </a:r>
            <a:r>
              <a:rPr lang="en-GB" dirty="0" err="1"/>
              <a:t>spain</a:t>
            </a:r>
            <a:r>
              <a:rPr lang="en-GB" dirty="0"/>
              <a:t> is considering including guided tours </a:t>
            </a:r>
          </a:p>
          <a:p>
            <a:r>
              <a:rPr lang="en-GB" dirty="0"/>
              <a:t>Questions might include, </a:t>
            </a:r>
          </a:p>
          <a:p>
            <a:r>
              <a:rPr lang="en-GB" dirty="0"/>
              <a:t>How much do you think is a fair price for a 2 hour guided tour?</a:t>
            </a:r>
          </a:p>
          <a:p>
            <a:r>
              <a:rPr lang="en-GB" dirty="0"/>
              <a:t>What kinds of sights would you like to be included.</a:t>
            </a:r>
          </a:p>
          <a:p>
            <a:endParaRPr lang="en-GB" dirty="0"/>
          </a:p>
          <a:p>
            <a:r>
              <a:rPr lang="en-GB" dirty="0"/>
              <a:t>(remember these questions are to ask prospective customers)</a:t>
            </a:r>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13</a:t>
            </a:fld>
            <a:endParaRPr lang="en-GB"/>
          </a:p>
        </p:txBody>
      </p:sp>
    </p:spTree>
    <p:extLst>
      <p:ext uri="{BB962C8B-B14F-4D97-AF65-F5344CB8AC3E}">
        <p14:creationId xmlns:p14="http://schemas.microsoft.com/office/powerpoint/2010/main" val="348809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p>
          <a:p>
            <a:endParaRPr lang="en-GB" dirty="0"/>
          </a:p>
          <a:p>
            <a:r>
              <a:rPr lang="en-GB" dirty="0" err="1"/>
              <a:t>e.g</a:t>
            </a:r>
            <a:r>
              <a:rPr lang="en-GB" dirty="0"/>
              <a:t> shared vison for all, keeps us on track, helps identify all areas that need to be considered, consistency etc...  </a:t>
            </a:r>
          </a:p>
        </p:txBody>
      </p:sp>
      <p:sp>
        <p:nvSpPr>
          <p:cNvPr id="4" name="Slide Number Placeholder 3"/>
          <p:cNvSpPr>
            <a:spLocks noGrp="1"/>
          </p:cNvSpPr>
          <p:nvPr>
            <p:ph type="sldNum" sz="quarter" idx="5"/>
          </p:nvPr>
        </p:nvSpPr>
        <p:spPr/>
        <p:txBody>
          <a:bodyPr/>
          <a:lstStyle/>
          <a:p>
            <a:fld id="{5C4F5602-060E-4B41-B6B2-6DE0F8D6B4BC}" type="slidenum">
              <a:rPr lang="en-GB" smtClean="0"/>
              <a:t>14</a:t>
            </a:fld>
            <a:endParaRPr lang="en-GB"/>
          </a:p>
        </p:txBody>
      </p:sp>
    </p:spTree>
    <p:extLst>
      <p:ext uri="{BB962C8B-B14F-4D97-AF65-F5344CB8AC3E}">
        <p14:creationId xmlns:p14="http://schemas.microsoft.com/office/powerpoint/2010/main" val="473777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r>
              <a:rPr lang="en-GB" dirty="0" err="1"/>
              <a:t>e.g</a:t>
            </a:r>
            <a:r>
              <a:rPr lang="en-GB" dirty="0"/>
              <a:t> shared vison for all, keeps us on track, helps identify all areas that need to be considered, consistency etc...  </a:t>
            </a:r>
          </a:p>
        </p:txBody>
      </p:sp>
      <p:sp>
        <p:nvSpPr>
          <p:cNvPr id="4" name="Slide Number Placeholder 3"/>
          <p:cNvSpPr>
            <a:spLocks noGrp="1"/>
          </p:cNvSpPr>
          <p:nvPr>
            <p:ph type="sldNum" sz="quarter" idx="5"/>
          </p:nvPr>
        </p:nvSpPr>
        <p:spPr/>
        <p:txBody>
          <a:bodyPr/>
          <a:lstStyle/>
          <a:p>
            <a:fld id="{5C4F5602-060E-4B41-B6B2-6DE0F8D6B4BC}" type="slidenum">
              <a:rPr lang="en-GB" smtClean="0"/>
              <a:t>15</a:t>
            </a:fld>
            <a:endParaRPr lang="en-GB"/>
          </a:p>
        </p:txBody>
      </p:sp>
    </p:spTree>
    <p:extLst>
      <p:ext uri="{BB962C8B-B14F-4D97-AF65-F5344CB8AC3E}">
        <p14:creationId xmlns:p14="http://schemas.microsoft.com/office/powerpoint/2010/main" val="4737773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assessment 2 you have a selection of hotels you can choose from however the savvy amongst you will use the hotel selection from your 1</a:t>
            </a:r>
            <a:r>
              <a:rPr lang="en-GB" baseline="30000" dirty="0"/>
              <a:t>st</a:t>
            </a:r>
            <a:r>
              <a:rPr lang="en-GB" dirty="0"/>
              <a:t> assessment as this will mean you already have a good idea of your hotels situation</a:t>
            </a:r>
          </a:p>
          <a:p>
            <a:r>
              <a:rPr lang="en-GB" dirty="0"/>
              <a:t>From assessment 1 you can identify weaknesses or difficulties where the brand may not be performing as well as possible, you can use this to identify and create a SMART target</a:t>
            </a:r>
          </a:p>
          <a:p>
            <a:endParaRPr lang="en-GB" dirty="0"/>
          </a:p>
          <a:p>
            <a:r>
              <a:rPr lang="en-GB" dirty="0" err="1"/>
              <a:t>e.g</a:t>
            </a:r>
            <a:r>
              <a:rPr lang="en-GB" dirty="0"/>
              <a:t> </a:t>
            </a:r>
            <a:r>
              <a:rPr lang="en-GB" dirty="0" err="1"/>
              <a:t>moxy</a:t>
            </a:r>
            <a:r>
              <a:rPr lang="en-GB" dirty="0"/>
              <a:t> hotel caters to the young and trendy but under utilise social media which is a priority channel for their target consumer profiles</a:t>
            </a:r>
          </a:p>
          <a:p>
            <a:endParaRPr lang="en-GB" dirty="0"/>
          </a:p>
          <a:p>
            <a:r>
              <a:rPr lang="en-GB" dirty="0"/>
              <a:t>So a SMART target for them may be “ the brand will Aim to release marketing communications via Twitter Instagram and ticktock twice per day in order to achieve 100,000 online interactions over an 18 month campaign measured utilising the </a:t>
            </a:r>
            <a:r>
              <a:rPr lang="en-GB" dirty="0" err="1"/>
              <a:t>hubspot</a:t>
            </a:r>
            <a:r>
              <a:rPr lang="en-GB" dirty="0"/>
              <a:t> social media management tool” </a:t>
            </a:r>
          </a:p>
          <a:p>
            <a:endParaRPr lang="en-GB" dirty="0"/>
          </a:p>
          <a:p>
            <a:r>
              <a:rPr lang="en-GB" dirty="0"/>
              <a:t>You will need to include a SMART target as part of your assessment 2. </a:t>
            </a:r>
          </a:p>
          <a:p>
            <a:endParaRPr lang="en-GB" dirty="0"/>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Hilton Hotel</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err="1">
                <a:effectLst/>
                <a:latin typeface="Arial" panose="020B0604020202020204" pitchFamily="34" charset="0"/>
                <a:ea typeface="Times New Roman" panose="02020603050405020304" pitchFamily="18" charset="0"/>
              </a:rPr>
              <a:t>JoandJoe</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Grand Hyatt</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solidFill>
                  <a:srgbClr val="FF0000"/>
                </a:solidFill>
                <a:effectLst/>
                <a:latin typeface="Arial" panose="020B0604020202020204" pitchFamily="34" charset="0"/>
                <a:ea typeface="Times New Roman" panose="02020603050405020304" pitchFamily="18" charset="0"/>
              </a:rPr>
              <a:t>Holiday Inn</a:t>
            </a:r>
            <a:endParaRPr lang="en-GB" sz="1800" b="1" dirty="0">
              <a:solidFill>
                <a:srgbClr val="FF0000"/>
              </a:solidFill>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Six Senses</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Best Western</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Raffles</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Ibis</a:t>
            </a:r>
            <a:endParaRPr lang="en-GB" sz="1800" b="1"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16</a:t>
            </a:fld>
            <a:endParaRPr lang="en-GB"/>
          </a:p>
        </p:txBody>
      </p:sp>
    </p:spTree>
    <p:extLst>
      <p:ext uri="{BB962C8B-B14F-4D97-AF65-F5344CB8AC3E}">
        <p14:creationId xmlns:p14="http://schemas.microsoft.com/office/powerpoint/2010/main" val="1491463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mins to think of a skill or ability you would like to develop and set a SMART target. </a:t>
            </a:r>
          </a:p>
        </p:txBody>
      </p:sp>
      <p:sp>
        <p:nvSpPr>
          <p:cNvPr id="4" name="Slide Number Placeholder 3"/>
          <p:cNvSpPr>
            <a:spLocks noGrp="1"/>
          </p:cNvSpPr>
          <p:nvPr>
            <p:ph type="sldNum" sz="quarter" idx="5"/>
          </p:nvPr>
        </p:nvSpPr>
        <p:spPr/>
        <p:txBody>
          <a:bodyPr/>
          <a:lstStyle/>
          <a:p>
            <a:fld id="{5C4F5602-060E-4B41-B6B2-6DE0F8D6B4BC}" type="slidenum">
              <a:rPr lang="en-GB" smtClean="0"/>
              <a:t>17</a:t>
            </a:fld>
            <a:endParaRPr lang="en-GB"/>
          </a:p>
        </p:txBody>
      </p:sp>
    </p:spTree>
    <p:extLst>
      <p:ext uri="{BB962C8B-B14F-4D97-AF65-F5344CB8AC3E}">
        <p14:creationId xmlns:p14="http://schemas.microsoft.com/office/powerpoint/2010/main" val="3953754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section of SOSTAC is strategy </a:t>
            </a:r>
          </a:p>
        </p:txBody>
      </p:sp>
      <p:sp>
        <p:nvSpPr>
          <p:cNvPr id="4" name="Slide Number Placeholder 3"/>
          <p:cNvSpPr>
            <a:spLocks noGrp="1"/>
          </p:cNvSpPr>
          <p:nvPr>
            <p:ph type="sldNum" sz="quarter" idx="5"/>
          </p:nvPr>
        </p:nvSpPr>
        <p:spPr/>
        <p:txBody>
          <a:bodyPr/>
          <a:lstStyle/>
          <a:p>
            <a:fld id="{5C4F5602-060E-4B41-B6B2-6DE0F8D6B4BC}" type="slidenum">
              <a:rPr lang="en-GB" smtClean="0"/>
              <a:t>19</a:t>
            </a:fld>
            <a:endParaRPr lang="en-GB"/>
          </a:p>
        </p:txBody>
      </p:sp>
    </p:spTree>
    <p:extLst>
      <p:ext uri="{BB962C8B-B14F-4D97-AF65-F5344CB8AC3E}">
        <p14:creationId xmlns:p14="http://schemas.microsoft.com/office/powerpoint/2010/main" val="16668754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DD3BEBB-1D0B-4872-976F-CCC7F21D4AA7}"/>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655C76BF-14F8-42C9-938D-83EE696EEE4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a:latin typeface="Arial" panose="020B0604020202020204" pitchFamily="34" charset="0"/>
                <a:cs typeface="Arial" panose="020B0604020202020204" pitchFamily="34" charset="0"/>
              </a:rPr>
              <a:t>Ansofs</a:t>
            </a:r>
            <a:r>
              <a:rPr lang="en-US" altLang="en-US" dirty="0">
                <a:latin typeface="Arial" panose="020B0604020202020204" pitchFamily="34" charset="0"/>
                <a:cs typeface="Arial" panose="020B0604020202020204" pitchFamily="34" charset="0"/>
              </a:rPr>
              <a:t> matrix offers a number of market development strategies </a:t>
            </a:r>
          </a:p>
        </p:txBody>
      </p:sp>
    </p:spTree>
    <p:extLst>
      <p:ext uri="{BB962C8B-B14F-4D97-AF65-F5344CB8AC3E}">
        <p14:creationId xmlns:p14="http://schemas.microsoft.com/office/powerpoint/2010/main" val="3174990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r>
              <a:rPr lang="en-US" b="1" dirty="0"/>
              <a:t>So what are these strategies? And how do they compare?</a:t>
            </a:r>
          </a:p>
          <a:p>
            <a:pPr eaLnBrk="1" hangingPunct="1"/>
            <a:endParaRPr lang="en-US" b="1" dirty="0"/>
          </a:p>
          <a:p>
            <a:pPr eaLnBrk="1" hangingPunct="1"/>
            <a:r>
              <a:rPr lang="en-US" b="1" dirty="0"/>
              <a:t>MP: It involves marketing existing </a:t>
            </a:r>
            <a:r>
              <a:rPr lang="en-US" b="1" dirty="0" err="1"/>
              <a:t>Pdcts</a:t>
            </a:r>
            <a:r>
              <a:rPr lang="en-US" b="1" dirty="0"/>
              <a:t> onto existing </a:t>
            </a:r>
            <a:r>
              <a:rPr lang="en-US" b="1" dirty="0" err="1"/>
              <a:t>Mkts</a:t>
            </a:r>
            <a:r>
              <a:rPr lang="en-US" b="1" dirty="0"/>
              <a:t> – only better. It is a strategy that aims at doing better one is already doing well.</a:t>
            </a:r>
            <a:endParaRPr lang="en-US" dirty="0"/>
          </a:p>
          <a:p>
            <a:pPr eaLnBrk="1" hangingPunct="1"/>
            <a:r>
              <a:rPr lang="en-US" b="1" dirty="0"/>
              <a:t>Objective is to increase market share, reduce churn and expand revenues (through ARPU)</a:t>
            </a:r>
            <a:r>
              <a:rPr lang="en-US" dirty="0"/>
              <a:t>.</a:t>
            </a:r>
          </a:p>
          <a:p>
            <a:pPr eaLnBrk="1" hangingPunct="1"/>
            <a:endParaRPr lang="en-US" dirty="0"/>
          </a:p>
          <a:p>
            <a:pPr eaLnBrk="1" hangingPunct="1"/>
            <a:r>
              <a:rPr lang="en-US" b="1" dirty="0"/>
              <a:t>Ways to do it</a:t>
            </a:r>
            <a:r>
              <a:rPr lang="en-US" dirty="0"/>
              <a:t>: brand investment, customer care, added functionalities, online support tools, etc. but also bundling – selling you more than what you bargained for.</a:t>
            </a:r>
          </a:p>
          <a:p>
            <a:pPr eaLnBrk="1" hangingPunct="1"/>
            <a:endParaRPr lang="en-US" dirty="0"/>
          </a:p>
          <a:p>
            <a:pPr eaLnBrk="1" hangingPunct="1"/>
            <a:r>
              <a:rPr lang="en-US" b="1" dirty="0"/>
              <a:t>Low risk strategy as it is based on what the firm has already been doing for some time</a:t>
            </a:r>
            <a:r>
              <a:rPr lang="en-US" dirty="0"/>
              <a:t> - you try to be better at it.</a:t>
            </a:r>
          </a:p>
          <a:p>
            <a:pPr eaLnBrk="1" hangingPunct="1"/>
            <a:r>
              <a:rPr lang="en-US" dirty="0"/>
              <a:t>Low risk, high success rate, as earlier examples demonstrate.</a:t>
            </a:r>
          </a:p>
          <a:p>
            <a:pPr eaLnBrk="1" hangingPunct="1"/>
            <a:endParaRPr lang="en-US" dirty="0"/>
          </a:p>
        </p:txBody>
      </p:sp>
    </p:spTree>
    <p:extLst>
      <p:ext uri="{BB962C8B-B14F-4D97-AF65-F5344CB8AC3E}">
        <p14:creationId xmlns:p14="http://schemas.microsoft.com/office/powerpoint/2010/main" val="9731554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r>
              <a:rPr lang="en-GB" b="1" dirty="0"/>
              <a:t>PD: new product to existing market </a:t>
            </a:r>
            <a:r>
              <a:rPr lang="en-GB" b="1" dirty="0">
                <a:sym typeface="Wingdings" pitchFamily="2" charset="2"/>
              </a:rPr>
              <a:t></a:t>
            </a:r>
            <a:r>
              <a:rPr lang="en-GB" b="1" dirty="0"/>
              <a:t> implies substantial modifications to existing products to extend the lifecycle of the product</a:t>
            </a:r>
            <a:r>
              <a:rPr lang="en-GB" dirty="0"/>
              <a:t>.</a:t>
            </a:r>
          </a:p>
          <a:p>
            <a:pPr eaLnBrk="1" hangingPunct="1">
              <a:buFont typeface="Wingdings" pitchFamily="2" charset="2"/>
              <a:buChar char="à"/>
            </a:pPr>
            <a:r>
              <a:rPr lang="en-GB" dirty="0"/>
              <a:t>Example: the 5</a:t>
            </a:r>
            <a:r>
              <a:rPr lang="en-GB" baseline="30000" dirty="0"/>
              <a:t>th</a:t>
            </a:r>
            <a:r>
              <a:rPr lang="en-GB" dirty="0"/>
              <a:t>, 6</a:t>
            </a:r>
            <a:r>
              <a:rPr lang="en-GB" baseline="30000" dirty="0"/>
              <a:t>th</a:t>
            </a:r>
            <a:r>
              <a:rPr lang="en-GB" dirty="0"/>
              <a:t>, or 7</a:t>
            </a:r>
            <a:r>
              <a:rPr lang="en-GB" baseline="30000" dirty="0"/>
              <a:t>th</a:t>
            </a:r>
            <a:r>
              <a:rPr lang="en-GB" dirty="0"/>
              <a:t> edition of a textbook. Most of the material used remains the same, only incremental changes are implemented</a:t>
            </a:r>
          </a:p>
          <a:p>
            <a:pPr eaLnBrk="1" hangingPunct="1">
              <a:buFont typeface="Wingdings" pitchFamily="2" charset="2"/>
              <a:buChar char="à"/>
            </a:pPr>
            <a:r>
              <a:rPr lang="en-GB" dirty="0"/>
              <a:t>Walkman, ~CD player, mp3 player, bone conductor headphones, folding phones largely</a:t>
            </a:r>
            <a:r>
              <a:rPr lang="en-GB" baseline="0" dirty="0"/>
              <a:t> modified product for similar customers</a:t>
            </a:r>
          </a:p>
          <a:p>
            <a:pPr eaLnBrk="1" hangingPunct="1">
              <a:buFont typeface="Wingdings" pitchFamily="2" charset="2"/>
              <a:buChar char="à"/>
            </a:pPr>
            <a:endParaRPr lang="en-GB" baseline="0" dirty="0"/>
          </a:p>
          <a:p>
            <a:pPr eaLnBrk="1" hangingPunct="1">
              <a:buFont typeface="Wingdings" pitchFamily="2" charset="2"/>
              <a:buChar char="à"/>
            </a:pPr>
            <a:r>
              <a:rPr lang="en-GB" baseline="0" dirty="0"/>
              <a:t>Expensive and risky. Developing products take R&amp;D and by the time you release the tech may have moved on </a:t>
            </a:r>
            <a:r>
              <a:rPr lang="en-GB" baseline="0" dirty="0" err="1"/>
              <a:t>e.g</a:t>
            </a:r>
            <a:r>
              <a:rPr lang="en-GB" baseline="0" dirty="0"/>
              <a:t>  </a:t>
            </a:r>
            <a:endParaRPr lang="en-GB" dirty="0"/>
          </a:p>
          <a:p>
            <a:pPr eaLnBrk="1" hangingPunct="1"/>
            <a:endParaRPr lang="en-GB" dirty="0"/>
          </a:p>
        </p:txBody>
      </p:sp>
    </p:spTree>
    <p:extLst>
      <p:ext uri="{BB962C8B-B14F-4D97-AF65-F5344CB8AC3E}">
        <p14:creationId xmlns:p14="http://schemas.microsoft.com/office/powerpoint/2010/main" val="26137502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r>
              <a:rPr lang="en-US" b="1" dirty="0"/>
              <a:t>MD – offering existing products in new markets</a:t>
            </a:r>
            <a:r>
              <a:rPr lang="en-US" dirty="0"/>
              <a:t> </a:t>
            </a:r>
            <a:r>
              <a:rPr lang="en-US" dirty="0">
                <a:sym typeface="Wingdings" pitchFamily="2" charset="2"/>
              </a:rPr>
              <a:t> </a:t>
            </a:r>
            <a:r>
              <a:rPr lang="en-US" dirty="0"/>
              <a:t>similar to a </a:t>
            </a:r>
            <a:r>
              <a:rPr lang="en-US" dirty="0" err="1"/>
              <a:t>strat</a:t>
            </a:r>
            <a:r>
              <a:rPr lang="en-US" dirty="0"/>
              <a:t> of </a:t>
            </a:r>
            <a:r>
              <a:rPr lang="en-US" dirty="0" err="1"/>
              <a:t>specialisation</a:t>
            </a:r>
            <a:r>
              <a:rPr lang="en-US" dirty="0"/>
              <a:t>.</a:t>
            </a:r>
          </a:p>
          <a:p>
            <a:pPr eaLnBrk="1" hangingPunct="1"/>
            <a:r>
              <a:rPr lang="en-US" b="1" dirty="0"/>
              <a:t> Aim: to try and reach out to consumers or markets that were not the original target market by making changes to products and making them more suited to the needs of related markets</a:t>
            </a:r>
            <a:endParaRPr lang="en-US" dirty="0"/>
          </a:p>
          <a:p>
            <a:pPr eaLnBrk="1" hangingPunct="1"/>
            <a:r>
              <a:rPr lang="en-US" dirty="0">
                <a:sym typeface="Wingdings" pitchFamily="2" charset="2"/>
              </a:rPr>
              <a:t> </a:t>
            </a:r>
            <a:r>
              <a:rPr lang="en-US" dirty="0"/>
              <a:t>Low risk, as product is based on firm's own resources and capabilities. Can be very successful, but danger in loosing sight of your main market. </a:t>
            </a:r>
          </a:p>
          <a:p>
            <a:pPr eaLnBrk="1" hangingPunct="1"/>
            <a:endParaRPr lang="en-GB" dirty="0"/>
          </a:p>
          <a:p>
            <a:pPr eaLnBrk="1" hangingPunct="1"/>
            <a:r>
              <a:rPr lang="en-GB" b="1" dirty="0"/>
              <a:t>Can also be a source of cost</a:t>
            </a:r>
            <a:r>
              <a:rPr lang="en-GB" dirty="0"/>
              <a:t>: need to make changes to the products to suit related markets’ tastes and usages.</a:t>
            </a:r>
          </a:p>
          <a:p>
            <a:pPr eaLnBrk="1" hangingPunct="1"/>
            <a:endParaRPr lang="en-GB" dirty="0"/>
          </a:p>
          <a:p>
            <a:r>
              <a:rPr lang="en-GB" sz="1200" b="0" i="0" kern="1200" dirty="0">
                <a:solidFill>
                  <a:schemeClr val="tx1"/>
                </a:solidFill>
                <a:effectLst/>
                <a:latin typeface="+mn-lt"/>
                <a:ea typeface="+mn-ea"/>
                <a:cs typeface="+mn-cs"/>
              </a:rPr>
              <a:t>I read a fascinating story about a baking soda manufacturer whose sales were declining because more ladies were working full time and so were not doing as much baking anymore. The baking soda manufacturer surveyed their clients and discovered that their clients were actually using baking soda for dozens of uses that were nothing to do with baking. They used baking soda as a fridge deodorant, a washing powder, a stain remover and much more.</a:t>
            </a:r>
          </a:p>
          <a:p>
            <a:r>
              <a:rPr lang="en-GB" sz="1200" b="0" i="0" kern="1200" dirty="0">
                <a:solidFill>
                  <a:schemeClr val="tx1"/>
                </a:solidFill>
                <a:effectLst/>
                <a:latin typeface="+mn-lt"/>
                <a:ea typeface="+mn-ea"/>
                <a:cs typeface="+mn-cs"/>
              </a:rPr>
              <a:t>The baking soda manufacturer created a wide range of brand new products like fridge deodorizers, laundry powders </a:t>
            </a:r>
            <a:r>
              <a:rPr lang="en-GB" sz="1200" b="0" i="0" kern="1200" dirty="0" err="1">
                <a:solidFill>
                  <a:schemeClr val="tx1"/>
                </a:solidFill>
                <a:effectLst/>
                <a:latin typeface="+mn-lt"/>
                <a:ea typeface="+mn-ea"/>
                <a:cs typeface="+mn-cs"/>
              </a:rPr>
              <a:t>etc</a:t>
            </a:r>
            <a:r>
              <a:rPr lang="en-GB" sz="1200" b="0" i="0" kern="1200" dirty="0">
                <a:solidFill>
                  <a:schemeClr val="tx1"/>
                </a:solidFill>
                <a:effectLst/>
                <a:latin typeface="+mn-lt"/>
                <a:ea typeface="+mn-ea"/>
                <a:cs typeface="+mn-cs"/>
              </a:rPr>
              <a:t> based on this feedback. And they made millions of dollars of brand new sales as a result of these new uses for baking soda.</a:t>
            </a:r>
          </a:p>
          <a:p>
            <a:pPr eaLnBrk="1" hangingPunct="1"/>
            <a:endParaRPr lang="en-US" dirty="0"/>
          </a:p>
        </p:txBody>
      </p:sp>
    </p:spTree>
    <p:extLst>
      <p:ext uri="{BB962C8B-B14F-4D97-AF65-F5344CB8AC3E}">
        <p14:creationId xmlns:p14="http://schemas.microsoft.com/office/powerpoint/2010/main" val="28407431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Diversification drivers- less of a concern for marketers when managing an existing brand</a:t>
            </a:r>
          </a:p>
          <a:p>
            <a:r>
              <a:rPr lang="fi-FI" sz="2400" i="1" dirty="0" err="1">
                <a:solidFill>
                  <a:srgbClr val="0070C0"/>
                </a:solidFill>
              </a:rPr>
              <a:t>Synergies</a:t>
            </a:r>
            <a:r>
              <a:rPr lang="fi-FI" sz="2400" dirty="0">
                <a:solidFill>
                  <a:srgbClr val="0070C0"/>
                </a:solidFill>
              </a:rPr>
              <a:t> </a:t>
            </a:r>
            <a:r>
              <a:rPr lang="fi-FI" sz="2400" dirty="0" err="1"/>
              <a:t>with</a:t>
            </a:r>
            <a:r>
              <a:rPr lang="fi-FI" sz="2400" dirty="0"/>
              <a:t> </a:t>
            </a:r>
            <a:r>
              <a:rPr lang="fi-FI" sz="2400" dirty="0" err="1"/>
              <a:t>already</a:t>
            </a:r>
            <a:r>
              <a:rPr lang="fi-FI" sz="2400" dirty="0"/>
              <a:t> </a:t>
            </a:r>
            <a:r>
              <a:rPr lang="fi-FI" sz="2400" dirty="0" err="1"/>
              <a:t>existing</a:t>
            </a:r>
            <a:r>
              <a:rPr lang="fi-FI" sz="2400" dirty="0"/>
              <a:t> </a:t>
            </a:r>
            <a:r>
              <a:rPr lang="fi-FI" sz="2400" i="1" dirty="0">
                <a:solidFill>
                  <a:srgbClr val="0070C0"/>
                </a:solidFill>
              </a:rPr>
              <a:t>products</a:t>
            </a:r>
          </a:p>
          <a:p>
            <a:pPr lvl="1"/>
            <a:r>
              <a:rPr lang="fi-FI" i="1" dirty="0" err="1"/>
              <a:t>Similar</a:t>
            </a:r>
            <a:r>
              <a:rPr lang="fi-FI" i="1" dirty="0"/>
              <a:t> </a:t>
            </a:r>
            <a:r>
              <a:rPr lang="fi-FI" i="1" dirty="0" err="1"/>
              <a:t>materials</a:t>
            </a:r>
            <a:r>
              <a:rPr lang="fi-FI" i="1" dirty="0"/>
              <a:t>, </a:t>
            </a:r>
            <a:r>
              <a:rPr lang="fi-FI" i="1" dirty="0" err="1"/>
              <a:t>can</a:t>
            </a:r>
            <a:r>
              <a:rPr lang="fi-FI" i="1" dirty="0"/>
              <a:t> </a:t>
            </a:r>
            <a:r>
              <a:rPr lang="fi-FI" i="1" dirty="0" err="1"/>
              <a:t>utilize</a:t>
            </a:r>
            <a:r>
              <a:rPr lang="fi-FI" i="1" dirty="0"/>
              <a:t> </a:t>
            </a:r>
            <a:r>
              <a:rPr lang="fi-FI" i="1" dirty="0" err="1"/>
              <a:t>same</a:t>
            </a:r>
            <a:r>
              <a:rPr lang="fi-FI" i="1" dirty="0"/>
              <a:t> </a:t>
            </a:r>
            <a:r>
              <a:rPr lang="fi-FI" i="1" dirty="0" err="1"/>
              <a:t>manufacturing</a:t>
            </a:r>
            <a:r>
              <a:rPr lang="fi-FI" i="1" dirty="0"/>
              <a:t> </a:t>
            </a:r>
            <a:r>
              <a:rPr lang="fi-FI" i="1" dirty="0" err="1"/>
              <a:t>plants</a:t>
            </a:r>
            <a:r>
              <a:rPr lang="fi-FI" i="1" dirty="0"/>
              <a:t>, </a:t>
            </a:r>
            <a:r>
              <a:rPr lang="fi-FI" i="1" dirty="0" err="1"/>
              <a:t>machines</a:t>
            </a:r>
            <a:r>
              <a:rPr lang="fi-FI" i="1" dirty="0"/>
              <a:t>, </a:t>
            </a:r>
            <a:r>
              <a:rPr lang="fi-FI" i="1" dirty="0" err="1"/>
              <a:t>processess</a:t>
            </a:r>
            <a:r>
              <a:rPr lang="fi-FI" i="1" dirty="0"/>
              <a:t> etc.</a:t>
            </a:r>
          </a:p>
          <a:p>
            <a:r>
              <a:rPr lang="fi-FI" sz="2400" i="1" dirty="0" err="1">
                <a:solidFill>
                  <a:srgbClr val="0070C0"/>
                </a:solidFill>
              </a:rPr>
              <a:t>Synergies</a:t>
            </a:r>
            <a:r>
              <a:rPr lang="fi-FI" sz="2400" dirty="0">
                <a:solidFill>
                  <a:srgbClr val="0070C0"/>
                </a:solidFill>
              </a:rPr>
              <a:t> </a:t>
            </a:r>
            <a:r>
              <a:rPr lang="fi-FI" sz="2400" dirty="0" err="1"/>
              <a:t>with</a:t>
            </a:r>
            <a:r>
              <a:rPr lang="fi-FI" sz="2400" dirty="0"/>
              <a:t> </a:t>
            </a:r>
            <a:r>
              <a:rPr lang="fi-FI" sz="2400" dirty="0" err="1"/>
              <a:t>already</a:t>
            </a:r>
            <a:r>
              <a:rPr lang="fi-FI" sz="2400" dirty="0"/>
              <a:t> </a:t>
            </a:r>
            <a:r>
              <a:rPr lang="fi-FI" sz="2400" dirty="0" err="1"/>
              <a:t>existing</a:t>
            </a:r>
            <a:r>
              <a:rPr lang="fi-FI" sz="2400" dirty="0"/>
              <a:t> </a:t>
            </a:r>
            <a:r>
              <a:rPr lang="fi-FI" sz="2400" i="1" dirty="0" err="1">
                <a:solidFill>
                  <a:srgbClr val="0070C0"/>
                </a:solidFill>
              </a:rPr>
              <a:t>skills</a:t>
            </a:r>
            <a:r>
              <a:rPr lang="fi-FI" sz="2400" dirty="0">
                <a:solidFill>
                  <a:srgbClr val="0070C0"/>
                </a:solidFill>
              </a:rPr>
              <a:t> </a:t>
            </a:r>
            <a:r>
              <a:rPr lang="fi-FI" sz="2400" dirty="0"/>
              <a:t>and </a:t>
            </a:r>
            <a:r>
              <a:rPr lang="fi-FI" sz="2400" i="1" dirty="0" err="1">
                <a:solidFill>
                  <a:srgbClr val="0070C0"/>
                </a:solidFill>
              </a:rPr>
              <a:t>competencies</a:t>
            </a:r>
            <a:endParaRPr lang="fi-FI" sz="2400" i="1" dirty="0">
              <a:solidFill>
                <a:srgbClr val="0070C0"/>
              </a:solidFill>
            </a:endParaRPr>
          </a:p>
          <a:p>
            <a:pPr lvl="1"/>
            <a:r>
              <a:rPr lang="fi-FI" i="1" dirty="0" err="1"/>
              <a:t>Leadership</a:t>
            </a:r>
            <a:r>
              <a:rPr lang="fi-FI" i="1" dirty="0"/>
              <a:t> </a:t>
            </a:r>
            <a:r>
              <a:rPr lang="fi-FI" i="1" dirty="0" err="1"/>
              <a:t>capabilities</a:t>
            </a:r>
            <a:r>
              <a:rPr lang="fi-FI" i="1" dirty="0"/>
              <a:t>, </a:t>
            </a:r>
            <a:r>
              <a:rPr lang="fi-FI" i="1" dirty="0" err="1"/>
              <a:t>experience</a:t>
            </a:r>
            <a:r>
              <a:rPr lang="fi-FI" i="1" dirty="0"/>
              <a:t>, </a:t>
            </a:r>
            <a:r>
              <a:rPr lang="fi-FI" i="1" dirty="0" err="1"/>
              <a:t>knowledge</a:t>
            </a:r>
            <a:r>
              <a:rPr lang="fi-FI" i="1" dirty="0"/>
              <a:t> of </a:t>
            </a:r>
            <a:r>
              <a:rPr lang="fi-FI" i="1" dirty="0" err="1"/>
              <a:t>markets</a:t>
            </a:r>
            <a:r>
              <a:rPr lang="fi-FI" i="1" dirty="0"/>
              <a:t> and </a:t>
            </a:r>
            <a:r>
              <a:rPr lang="fi-FI" i="1" dirty="0" err="1"/>
              <a:t>customers</a:t>
            </a:r>
            <a:endParaRPr lang="fi-FI" i="1" dirty="0"/>
          </a:p>
          <a:p>
            <a:r>
              <a:rPr lang="fi-FI" sz="2400" dirty="0" err="1"/>
              <a:t>Often</a:t>
            </a:r>
            <a:r>
              <a:rPr lang="fi-FI" sz="2400" dirty="0"/>
              <a:t> </a:t>
            </a:r>
            <a:r>
              <a:rPr lang="fi-FI" sz="2400" dirty="0" err="1"/>
              <a:t>acts</a:t>
            </a:r>
            <a:r>
              <a:rPr lang="fi-FI" sz="2400" dirty="0"/>
              <a:t> as </a:t>
            </a:r>
            <a:r>
              <a:rPr lang="fi-FI" sz="2400" dirty="0" err="1"/>
              <a:t>platform</a:t>
            </a:r>
            <a:r>
              <a:rPr lang="fi-FI" sz="2400" dirty="0"/>
              <a:t> for </a:t>
            </a:r>
            <a:r>
              <a:rPr lang="fi-FI" sz="2400" dirty="0" err="1">
                <a:solidFill>
                  <a:srgbClr val="0070C0"/>
                </a:solidFill>
              </a:rPr>
              <a:t>international</a:t>
            </a:r>
            <a:r>
              <a:rPr lang="fi-FI" sz="2400" dirty="0">
                <a:solidFill>
                  <a:srgbClr val="0070C0"/>
                </a:solidFill>
              </a:rPr>
              <a:t> </a:t>
            </a:r>
            <a:r>
              <a:rPr lang="fi-FI" sz="2400" dirty="0" err="1">
                <a:solidFill>
                  <a:srgbClr val="0070C0"/>
                </a:solidFill>
              </a:rPr>
              <a:t>expansion</a:t>
            </a:r>
            <a:endParaRPr lang="fi-FI" sz="2400" dirty="0">
              <a:solidFill>
                <a:srgbClr val="0070C0"/>
              </a:solidFill>
            </a:endParaRPr>
          </a:p>
          <a:p>
            <a:pPr lvl="1"/>
            <a:r>
              <a:rPr lang="fi-FI" dirty="0" err="1"/>
              <a:t>Taking</a:t>
            </a:r>
            <a:r>
              <a:rPr lang="fi-FI" dirty="0"/>
              <a:t> </a:t>
            </a:r>
            <a:r>
              <a:rPr lang="fi-FI" dirty="0" err="1"/>
              <a:t>core</a:t>
            </a:r>
            <a:r>
              <a:rPr lang="fi-FI" dirty="0"/>
              <a:t> </a:t>
            </a:r>
            <a:r>
              <a:rPr lang="fi-FI" dirty="0" err="1"/>
              <a:t>competence</a:t>
            </a:r>
            <a:r>
              <a:rPr lang="fi-FI" dirty="0"/>
              <a:t> on </a:t>
            </a:r>
            <a:r>
              <a:rPr lang="fi-FI" dirty="0" err="1"/>
              <a:t>step</a:t>
            </a:r>
            <a:r>
              <a:rPr lang="fi-FI" dirty="0"/>
              <a:t> </a:t>
            </a:r>
            <a:r>
              <a:rPr lang="fi-FI" dirty="0" err="1"/>
              <a:t>further</a:t>
            </a:r>
            <a:endParaRPr lang="fi-FI" dirty="0"/>
          </a:p>
          <a:p>
            <a:pPr lvl="1"/>
            <a:r>
              <a:rPr lang="fi-FI" i="1" dirty="0"/>
              <a:t>i.e. </a:t>
            </a:r>
            <a:r>
              <a:rPr lang="fi-FI" i="1" dirty="0" err="1"/>
              <a:t>Higher</a:t>
            </a:r>
            <a:r>
              <a:rPr lang="fi-FI" i="1" dirty="0"/>
              <a:t> </a:t>
            </a:r>
            <a:r>
              <a:rPr lang="fi-FI" i="1" dirty="0" err="1"/>
              <a:t>value</a:t>
            </a:r>
            <a:r>
              <a:rPr lang="fi-FI" i="1" dirty="0"/>
              <a:t> </a:t>
            </a:r>
            <a:r>
              <a:rPr lang="fi-FI" i="1" dirty="0" err="1"/>
              <a:t>product</a:t>
            </a:r>
            <a:r>
              <a:rPr lang="fi-FI" i="1" dirty="0"/>
              <a:t> for </a:t>
            </a:r>
            <a:r>
              <a:rPr lang="fi-FI" i="1" dirty="0" err="1"/>
              <a:t>developed</a:t>
            </a:r>
            <a:r>
              <a:rPr lang="fi-FI" i="1" dirty="0"/>
              <a:t> </a:t>
            </a:r>
            <a:r>
              <a:rPr lang="fi-FI" i="1" dirty="0" err="1"/>
              <a:t>markets</a:t>
            </a:r>
            <a:r>
              <a:rPr lang="fi-FI" i="1" dirty="0"/>
              <a:t> and </a:t>
            </a:r>
            <a:r>
              <a:rPr lang="fi-FI" i="1" dirty="0" err="1"/>
              <a:t>more</a:t>
            </a:r>
            <a:r>
              <a:rPr lang="fi-FI" i="1" dirty="0"/>
              <a:t> </a:t>
            </a:r>
            <a:r>
              <a:rPr lang="fi-FI" i="1" dirty="0" err="1"/>
              <a:t>streamlined</a:t>
            </a:r>
            <a:r>
              <a:rPr lang="fi-FI" i="1" dirty="0"/>
              <a:t> version for </a:t>
            </a:r>
            <a:r>
              <a:rPr lang="fi-FI" i="1" dirty="0" err="1"/>
              <a:t>emerging</a:t>
            </a:r>
            <a:r>
              <a:rPr lang="fi-FI" i="1" dirty="0"/>
              <a:t> </a:t>
            </a:r>
            <a:r>
              <a:rPr lang="fi-FI" i="1" dirty="0" err="1"/>
              <a:t>economies</a:t>
            </a:r>
            <a:endParaRPr lang="fi-FI" i="1" dirty="0"/>
          </a:p>
          <a:p>
            <a:r>
              <a:rPr lang="fi-FI" sz="2400" dirty="0" err="1">
                <a:solidFill>
                  <a:srgbClr val="0070C0"/>
                </a:solidFill>
              </a:rPr>
              <a:t>Scale</a:t>
            </a:r>
            <a:r>
              <a:rPr lang="fi-FI" sz="2400" dirty="0"/>
              <a:t> and </a:t>
            </a:r>
            <a:r>
              <a:rPr lang="fi-FI" sz="2400" dirty="0" err="1">
                <a:solidFill>
                  <a:srgbClr val="0070C0"/>
                </a:solidFill>
              </a:rPr>
              <a:t>scope</a:t>
            </a:r>
            <a:r>
              <a:rPr lang="fi-FI" sz="2400" dirty="0"/>
              <a:t> of </a:t>
            </a:r>
            <a:r>
              <a:rPr lang="fi-FI" sz="2400" dirty="0" err="1"/>
              <a:t>operations</a:t>
            </a:r>
            <a:endParaRPr lang="fi-FI" sz="2400" dirty="0"/>
          </a:p>
          <a:p>
            <a:pPr lvl="1"/>
            <a:r>
              <a:rPr lang="fi-FI" dirty="0" err="1"/>
              <a:t>Potentially</a:t>
            </a:r>
            <a:r>
              <a:rPr lang="fi-FI" dirty="0"/>
              <a:t> </a:t>
            </a:r>
            <a:r>
              <a:rPr lang="fi-FI" dirty="0" err="1"/>
              <a:t>higher</a:t>
            </a:r>
            <a:r>
              <a:rPr lang="fi-FI" dirty="0"/>
              <a:t> </a:t>
            </a:r>
            <a:r>
              <a:rPr lang="fi-FI" dirty="0" err="1"/>
              <a:t>degree</a:t>
            </a:r>
            <a:r>
              <a:rPr lang="fi-FI" dirty="0"/>
              <a:t> of </a:t>
            </a:r>
            <a:r>
              <a:rPr lang="fi-FI" dirty="0" err="1"/>
              <a:t>benefits</a:t>
            </a:r>
            <a:r>
              <a:rPr lang="fi-FI" dirty="0"/>
              <a:t> </a:t>
            </a:r>
            <a:r>
              <a:rPr lang="fi-FI" dirty="0" err="1"/>
              <a:t>than</a:t>
            </a:r>
            <a:r>
              <a:rPr lang="fi-FI" dirty="0"/>
              <a:t> in </a:t>
            </a:r>
            <a:r>
              <a:rPr lang="fi-FI" dirty="0" err="1"/>
              <a:t>unrelated</a:t>
            </a:r>
            <a:r>
              <a:rPr lang="fi-FI" dirty="0"/>
              <a:t> </a:t>
            </a:r>
            <a:r>
              <a:rPr lang="fi-FI" dirty="0" err="1"/>
              <a:t>diversification</a:t>
            </a:r>
            <a:endParaRPr lang="fi-FI" dirty="0"/>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25</a:t>
            </a:fld>
            <a:endParaRPr lang="en-GB"/>
          </a:p>
        </p:txBody>
      </p:sp>
    </p:spTree>
    <p:extLst>
      <p:ext uri="{BB962C8B-B14F-4D97-AF65-F5344CB8AC3E}">
        <p14:creationId xmlns:p14="http://schemas.microsoft.com/office/powerpoint/2010/main" val="15648510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Marketing Mix | UWTSD MIX (teachable.com)</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16872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other more likely strategic opportunities available may be internationalisation as an example of market development from </a:t>
            </a:r>
            <a:r>
              <a:rPr lang="en-GB" dirty="0" err="1"/>
              <a:t>Ansoffs</a:t>
            </a:r>
            <a:r>
              <a:rPr lang="en-GB" dirty="0"/>
              <a:t> matrix</a:t>
            </a:r>
          </a:p>
        </p:txBody>
      </p:sp>
      <p:sp>
        <p:nvSpPr>
          <p:cNvPr id="4" name="Slide Number Placeholder 3"/>
          <p:cNvSpPr>
            <a:spLocks noGrp="1"/>
          </p:cNvSpPr>
          <p:nvPr>
            <p:ph type="sldNum" sz="quarter" idx="5"/>
          </p:nvPr>
        </p:nvSpPr>
        <p:spPr/>
        <p:txBody>
          <a:bodyPr/>
          <a:lstStyle/>
          <a:p>
            <a:fld id="{5C4F5602-060E-4B41-B6B2-6DE0F8D6B4BC}" type="slidenum">
              <a:rPr lang="en-GB" smtClean="0"/>
              <a:t>27</a:t>
            </a:fld>
            <a:endParaRPr lang="en-GB"/>
          </a:p>
        </p:txBody>
      </p:sp>
    </p:spTree>
    <p:extLst>
      <p:ext uri="{BB962C8B-B14F-4D97-AF65-F5344CB8AC3E}">
        <p14:creationId xmlns:p14="http://schemas.microsoft.com/office/powerpoint/2010/main" val="41505917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Overal</a:t>
            </a:r>
            <a:r>
              <a:rPr lang="en-GB" dirty="0"/>
              <a:t> we can look at international marketing in 3 ways –</a:t>
            </a:r>
          </a:p>
          <a:p>
            <a:r>
              <a:rPr lang="en-GB" dirty="0"/>
              <a:t>Global – the same in every way except for language, (lower cost, easier to implement, metrics can be general)</a:t>
            </a:r>
          </a:p>
          <a:p>
            <a:r>
              <a:rPr lang="en-GB" dirty="0" err="1"/>
              <a:t>Glocal</a:t>
            </a:r>
            <a:r>
              <a:rPr lang="en-GB" dirty="0"/>
              <a:t> -  same artistic approach and overall aim, but culture, nuances and message can be adapted)</a:t>
            </a:r>
          </a:p>
          <a:p>
            <a:r>
              <a:rPr lang="en-GB" dirty="0"/>
              <a:t>Local – highly tailored approach marketing “nodes” where strategy will be devised and implemented locally (branding is often still centralised).   </a:t>
            </a:r>
          </a:p>
        </p:txBody>
      </p:sp>
      <p:sp>
        <p:nvSpPr>
          <p:cNvPr id="4" name="Slide Number Placeholder 3"/>
          <p:cNvSpPr>
            <a:spLocks noGrp="1"/>
          </p:cNvSpPr>
          <p:nvPr>
            <p:ph type="sldNum" sz="quarter" idx="5"/>
          </p:nvPr>
        </p:nvSpPr>
        <p:spPr/>
        <p:txBody>
          <a:bodyPr/>
          <a:lstStyle/>
          <a:p>
            <a:fld id="{5C4F5602-060E-4B41-B6B2-6DE0F8D6B4BC}" type="slidenum">
              <a:rPr lang="en-GB" smtClean="0"/>
              <a:t>28</a:t>
            </a:fld>
            <a:endParaRPr lang="en-GB"/>
          </a:p>
        </p:txBody>
      </p:sp>
    </p:spTree>
    <p:extLst>
      <p:ext uri="{BB962C8B-B14F-4D97-AF65-F5344CB8AC3E}">
        <p14:creationId xmlns:p14="http://schemas.microsoft.com/office/powerpoint/2010/main" val="27682535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discusses marketing examples of linguistic and cultural failure in internationalisation </a:t>
            </a:r>
          </a:p>
        </p:txBody>
      </p:sp>
      <p:sp>
        <p:nvSpPr>
          <p:cNvPr id="4" name="Slide Number Placeholder 3"/>
          <p:cNvSpPr>
            <a:spLocks noGrp="1"/>
          </p:cNvSpPr>
          <p:nvPr>
            <p:ph type="sldNum" sz="quarter" idx="5"/>
          </p:nvPr>
        </p:nvSpPr>
        <p:spPr/>
        <p:txBody>
          <a:bodyPr/>
          <a:lstStyle/>
          <a:p>
            <a:fld id="{5C4F5602-060E-4B41-B6B2-6DE0F8D6B4BC}" type="slidenum">
              <a:rPr lang="en-GB" smtClean="0"/>
              <a:t>29</a:t>
            </a:fld>
            <a:endParaRPr lang="en-GB"/>
          </a:p>
        </p:txBody>
      </p:sp>
    </p:spTree>
    <p:extLst>
      <p:ext uri="{BB962C8B-B14F-4D97-AF65-F5344CB8AC3E}">
        <p14:creationId xmlns:p14="http://schemas.microsoft.com/office/powerpoint/2010/main" val="3340732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1671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021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5538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98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64063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58251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36486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63855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4476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59365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71529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83248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81672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2913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95309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33189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440400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48366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18682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20000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1880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34895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863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70175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68336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0303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89789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42975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12677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3212440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3622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88353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41350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36601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373777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313407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32877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40143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80260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521925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500793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1477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005711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335298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18802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62717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269713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768923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753488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26113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1403494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05026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54932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833097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3897089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2823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7010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0876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42692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6184846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867461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9503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9945254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111222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4148053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1144172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8319633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4806469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6463550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3946988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9122106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1160830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21930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2338364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198634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2859828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2334123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845101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884622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3888754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7428842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7245810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9563434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427946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963900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2694377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2861580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5933155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4147457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7463403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7795381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74109086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6406829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962253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7566760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1829467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983084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870243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7366851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5161520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321550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3535932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495809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1970423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1015747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069249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7.xml"/><Relationship Id="rId1" Type="http://schemas.openxmlformats.org/officeDocument/2006/relationships/slideLayout" Target="../slideLayouts/slideLayout65.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6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5" Type="http://schemas.openxmlformats.org/officeDocument/2006/relationships/image" Target="../media/image7.png"/><Relationship Id="rId4"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6.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19.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0.xml"/><Relationship Id="rId1" Type="http://schemas.openxmlformats.org/officeDocument/2006/relationships/slideLayout" Target="../slideLayouts/slideLayout8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image" Target="../media/image11.png"/><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theme" Target="../theme/theme21.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22.xml"/><Relationship Id="rId1" Type="http://schemas.openxmlformats.org/officeDocument/2006/relationships/slideLayout" Target="../slideLayouts/slideLayout9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100.xml"/><Relationship Id="rId13" Type="http://schemas.openxmlformats.org/officeDocument/2006/relationships/slideLayout" Target="../slideLayouts/slideLayout105.xml"/><Relationship Id="rId3" Type="http://schemas.openxmlformats.org/officeDocument/2006/relationships/slideLayout" Target="../slideLayouts/slideLayout95.xml"/><Relationship Id="rId7" Type="http://schemas.openxmlformats.org/officeDocument/2006/relationships/slideLayout" Target="../slideLayouts/slideLayout99.xml"/><Relationship Id="rId12" Type="http://schemas.openxmlformats.org/officeDocument/2006/relationships/slideLayout" Target="../slideLayouts/slideLayout104.xml"/><Relationship Id="rId2" Type="http://schemas.openxmlformats.org/officeDocument/2006/relationships/slideLayout" Target="../slideLayouts/slideLayout94.xml"/><Relationship Id="rId16" Type="http://schemas.openxmlformats.org/officeDocument/2006/relationships/image" Target="../media/image25.jpg"/><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slideLayout" Target="../slideLayouts/slideLayout103.xml"/><Relationship Id="rId5" Type="http://schemas.openxmlformats.org/officeDocument/2006/relationships/slideLayout" Target="../slideLayouts/slideLayout97.xml"/><Relationship Id="rId15" Type="http://schemas.openxmlformats.org/officeDocument/2006/relationships/theme" Target="../theme/theme23.xml"/><Relationship Id="rId10" Type="http://schemas.openxmlformats.org/officeDocument/2006/relationships/slideLayout" Target="../slideLayouts/slideLayout102.xml"/><Relationship Id="rId4" Type="http://schemas.openxmlformats.org/officeDocument/2006/relationships/slideLayout" Target="../slideLayouts/slideLayout96.xml"/><Relationship Id="rId9" Type="http://schemas.openxmlformats.org/officeDocument/2006/relationships/slideLayout" Target="../slideLayouts/slideLayout101.xml"/><Relationship Id="rId14" Type="http://schemas.openxmlformats.org/officeDocument/2006/relationships/slideLayout" Target="../slideLayouts/slideLayout10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48198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02466190"/>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5411194"/>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454100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13328046"/>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66738755"/>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756633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249438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6321175"/>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02625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09014443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2427692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6381494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3987959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1135445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967101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31064982"/>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66576459"/>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00499223"/>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56927827"/>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782642121"/>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96150745"/>
      </p:ext>
    </p:extLst>
  </p:cSld>
  <p:clrMap bg1="lt1" tx1="dk1" bg2="lt2" tx2="dk2" accent1="accent1" accent2="accent2" accent3="accent3" accent4="accent4" accent5="accent5" accent6="accent6" hlink="hlink" folHlink="folHlink"/>
  <p:sldLayoutIdLst>
    <p:sldLayoutId id="2147483816"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21/11/2025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936016150"/>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5" r:id="rId12"/>
    <p:sldLayoutId id="2147483801" r:id="rId13"/>
    <p:sldLayoutId id="2147483829" r:id="rId1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93.xml"/><Relationship Id="rId4" Type="http://schemas.openxmlformats.org/officeDocument/2006/relationships/image" Target="../media/image27.png"/></Relationships>
</file>

<file path=ppt/slides/_rels/slide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100.xml"/></Relationships>
</file>

<file path=ppt/slides/_rels/slide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9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104.xml"/><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6.xml"/></Relationships>
</file>

<file path=ppt/slides/_rels/slide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5.xml"/><Relationship Id="rId1" Type="http://schemas.openxmlformats.org/officeDocument/2006/relationships/slideLayout" Target="../slideLayouts/slideLayout94.xml"/><Relationship Id="rId4" Type="http://schemas.openxmlformats.org/officeDocument/2006/relationships/hyperlink" Target="http://mariapcclass.blogspot.com/2016/04/market-research-project.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96.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6.xml"/><Relationship Id="rId1" Type="http://schemas.openxmlformats.org/officeDocument/2006/relationships/slideLayout" Target="../slideLayouts/slideLayout96.xml"/></Relationships>
</file>

<file path=ppt/slides/_rels/slide10.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7.xml"/><Relationship Id="rId1" Type="http://schemas.openxmlformats.org/officeDocument/2006/relationships/slideLayout" Target="../slideLayouts/slideLayout97.xml"/><Relationship Id="rId4" Type="http://schemas.openxmlformats.org/officeDocument/2006/relationships/image" Target="../media/image39.jpeg"/></Relationships>
</file>

<file path=ppt/slides/_rels/slide11.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8.xml"/><Relationship Id="rId1" Type="http://schemas.openxmlformats.org/officeDocument/2006/relationships/slideLayout" Target="../slideLayouts/slideLayout94.xml"/><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94.xml"/><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94.xml"/><Relationship Id="rId4" Type="http://schemas.openxmlformats.org/officeDocument/2006/relationships/image" Target="../media/image45.jpeg"/></Relationships>
</file>

<file path=ppt/slides/_rels/slide1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1.xml"/><Relationship Id="rId1" Type="http://schemas.openxmlformats.org/officeDocument/2006/relationships/slideLayout" Target="../slideLayouts/slideLayout94.xml"/></Relationships>
</file>

<file path=ppt/slides/_rels/slide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94.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3.xml"/><Relationship Id="rId1" Type="http://schemas.openxmlformats.org/officeDocument/2006/relationships/slideLayout" Target="../slideLayouts/slideLayout94.xml"/><Relationship Id="rId4" Type="http://schemas.openxmlformats.org/officeDocument/2006/relationships/image" Target="../media/image49.png"/></Relationships>
</file>

<file path=ppt/slides/_rels/slide1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4.xml"/><Relationship Id="rId1" Type="http://schemas.openxmlformats.org/officeDocument/2006/relationships/slideLayout" Target="../slideLayouts/slideLayout94.xml"/></Relationships>
</file>

<file path=ppt/slides/_rels/slide1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99.xml"/></Relationships>
</file>

<file path=ppt/slides/_rels/slide1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5.xml"/><Relationship Id="rId1" Type="http://schemas.openxmlformats.org/officeDocument/2006/relationships/slideLayout" Target="../slideLayouts/slideLayout94.xml"/><Relationship Id="rId4" Type="http://schemas.openxmlformats.org/officeDocument/2006/relationships/image" Target="../media/image49.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98.xml"/><Relationship Id="rId1" Type="http://schemas.openxmlformats.org/officeDocument/2006/relationships/video" Target="https://www.youtube.com/embed/axBKzmrjLT8?start=129&amp;feature=oembed" TargetMode="External"/><Relationship Id="rId5" Type="http://schemas.openxmlformats.org/officeDocument/2006/relationships/image" Target="../media/image54.jpeg"/><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4.xml"/></Relationships>
</file>

<file path=ppt/slides/_rels/slide2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7.xml"/><Relationship Id="rId1" Type="http://schemas.openxmlformats.org/officeDocument/2006/relationships/slideLayout" Target="../slideLayouts/slideLayout94.xml"/></Relationships>
</file>

<file path=ppt/slides/_rels/slide23.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notesSlide" Target="../notesSlides/notesSlide18.xml"/><Relationship Id="rId1" Type="http://schemas.openxmlformats.org/officeDocument/2006/relationships/slideLayout" Target="../slideLayouts/slideLayout94.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 Id="rId9" Type="http://schemas.openxmlformats.org/officeDocument/2006/relationships/image" Target="../media/image61.png"/></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9.xml"/><Relationship Id="rId1" Type="http://schemas.openxmlformats.org/officeDocument/2006/relationships/slideLayout" Target="../slideLayouts/slideLayout94.xml"/></Relationships>
</file>

<file path=ppt/slides/_rels/slide2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0.xml"/><Relationship Id="rId1" Type="http://schemas.openxmlformats.org/officeDocument/2006/relationships/slideLayout" Target="../slideLayouts/slideLayout94.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66.png"/><Relationship Id="rId2" Type="http://schemas.openxmlformats.org/officeDocument/2006/relationships/notesSlide" Target="../notesSlides/notesSlide21.xml"/><Relationship Id="rId1" Type="http://schemas.openxmlformats.org/officeDocument/2006/relationships/slideLayout" Target="../slideLayouts/slideLayout96.xml"/><Relationship Id="rId6" Type="http://schemas.openxmlformats.org/officeDocument/2006/relationships/image" Target="../media/image65.png"/><Relationship Id="rId5" Type="http://schemas.openxmlformats.org/officeDocument/2006/relationships/image" Target="../media/image64.jpeg"/><Relationship Id="rId4" Type="http://schemas.openxmlformats.org/officeDocument/2006/relationships/image" Target="../media/image63.jpeg"/></Relationships>
</file>

<file path=ppt/slides/_rels/slide2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2.xml"/><Relationship Id="rId1" Type="http://schemas.openxmlformats.org/officeDocument/2006/relationships/slideLayout" Target="../slideLayouts/slideLayout93.xml"/></Relationships>
</file>

<file path=ppt/slides/_rels/slide2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3.xml"/><Relationship Id="rId1" Type="http://schemas.openxmlformats.org/officeDocument/2006/relationships/slideLayout" Target="../slideLayouts/slideLayout94.xml"/></Relationships>
</file>

<file path=ppt/slides/_rels/slide2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24.xml"/><Relationship Id="rId7" Type="http://schemas.openxmlformats.org/officeDocument/2006/relationships/diagramColors" Target="../diagrams/colors1.xml"/><Relationship Id="rId2" Type="http://schemas.openxmlformats.org/officeDocument/2006/relationships/slideLayout" Target="../slideLayouts/slideLayout94.xml"/><Relationship Id="rId1" Type="http://schemas.openxmlformats.org/officeDocument/2006/relationships/video" Target="https://www.youtube.com/embed/-N-T0gCe2iM?feature=oembed" TargetMode="Externa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70.jpeg"/><Relationship Id="rId4" Type="http://schemas.openxmlformats.org/officeDocument/2006/relationships/diagramData" Target="../diagrams/data1.xml"/><Relationship Id="rId9" Type="http://schemas.openxmlformats.org/officeDocument/2006/relationships/image" Target="../media/image69.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31.xml.rels><?xml version="1.0" encoding="UTF-8" standalone="yes"?>
<Relationships xmlns="http://schemas.openxmlformats.org/package/2006/relationships"><Relationship Id="rId8" Type="http://schemas.openxmlformats.org/officeDocument/2006/relationships/hyperlink" Target="https://www.uwtsd.ac.uk/library/infoskills/" TargetMode="External"/><Relationship Id="rId3" Type="http://schemas.openxmlformats.org/officeDocument/2006/relationships/diagramLayout" Target="../diagrams/layout2.xml"/><Relationship Id="rId7" Type="http://schemas.openxmlformats.org/officeDocument/2006/relationships/image" Target="../media/image71.png"/><Relationship Id="rId2" Type="http://schemas.openxmlformats.org/officeDocument/2006/relationships/diagramData" Target="../diagrams/data2.xml"/><Relationship Id="rId1" Type="http://schemas.openxmlformats.org/officeDocument/2006/relationships/slideLayout" Target="../slideLayouts/slideLayout94.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73.jpeg"/><Relationship Id="rId4" Type="http://schemas.openxmlformats.org/officeDocument/2006/relationships/diagramQuickStyle" Target="../diagrams/quickStyle2.xml"/><Relationship Id="rId9" Type="http://schemas.openxmlformats.org/officeDocument/2006/relationships/image" Target="../media/image72.png"/></Relationships>
</file>

<file path=ppt/slides/_rels/slide3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slideLayout" Target="../slideLayouts/slideLayout98.xml"/><Relationship Id="rId1" Type="http://schemas.openxmlformats.org/officeDocument/2006/relationships/video" Target="https://www.youtube.com/embed/RiX_bROvzhE?start=187&amp;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4.xml"/></Relationships>
</file>

<file path=ppt/slides/_rels/slide34.xml.rels><?xml version="1.0" encoding="UTF-8" standalone="yes"?>
<Relationships xmlns="http://schemas.openxmlformats.org/package/2006/relationships"><Relationship Id="rId2" Type="http://schemas.openxmlformats.org/officeDocument/2006/relationships/hyperlink" Target="http://www.westga.edu/~bquest/2011/greenwashing11.pdf" TargetMode="External"/><Relationship Id="rId1" Type="http://schemas.openxmlformats.org/officeDocument/2006/relationships/slideLayout" Target="../slideLayouts/slideLayout9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15" y="857257"/>
            <a:ext cx="9143985" cy="5143493"/>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628650" y="1131094"/>
            <a:ext cx="7886700" cy="2978176"/>
          </a:xfrm>
          <a:prstGeom prst="rect">
            <a:avLst/>
          </a:prstGeom>
        </p:spPr>
        <p:txBody>
          <a:bodyPr vert="horz" lIns="68580" tIns="34290" rIns="68580" bIns="34290" rtlCol="0" anchor="ctr">
            <a:normAutofit/>
          </a:bodyPr>
          <a:lstStyle/>
          <a:p>
            <a:pPr defTabSz="685800">
              <a:lnSpc>
                <a:spcPct val="90000"/>
              </a:lnSpc>
              <a:spcBef>
                <a:spcPct val="0"/>
              </a:spcBef>
              <a:spcAft>
                <a:spcPts val="450"/>
              </a:spcAft>
              <a:defRPr/>
            </a:pPr>
            <a:r>
              <a:rPr lang="en-US" sz="1350" b="1" dirty="0">
                <a:solidFill>
                  <a:srgbClr val="FFFFFF"/>
                </a:solidFill>
                <a:latin typeface="Calibri Light" panose="020F0302020204030204"/>
              </a:rPr>
              <a:t> </a:t>
            </a:r>
            <a:r>
              <a:rPr lang="en-US" sz="3300" b="1" dirty="0">
                <a:solidFill>
                  <a:srgbClr val="FFFFFF"/>
                </a:solidFill>
                <a:latin typeface="Calibri Light" panose="020F0302020204030204"/>
              </a:rPr>
              <a:t>International Travel, Tourism, Events, Festivals and Leisure Resort Management</a:t>
            </a:r>
          </a:p>
          <a:p>
            <a:pPr defTabSz="685800">
              <a:lnSpc>
                <a:spcPct val="90000"/>
              </a:lnSpc>
              <a:spcBef>
                <a:spcPct val="0"/>
              </a:spcBef>
              <a:spcAft>
                <a:spcPts val="450"/>
              </a:spcAft>
              <a:defRPr/>
            </a:pPr>
            <a:r>
              <a:rPr lang="en-US" sz="3300" b="1" dirty="0">
                <a:solidFill>
                  <a:srgbClr val="FFFFFF"/>
                </a:solidFill>
                <a:latin typeface="Calibri Light" panose="020F0302020204030204"/>
              </a:rPr>
              <a:t>   </a:t>
            </a:r>
          </a:p>
          <a:p>
            <a:pPr defTabSz="685800">
              <a:lnSpc>
                <a:spcPct val="90000"/>
              </a:lnSpc>
              <a:spcBef>
                <a:spcPct val="0"/>
              </a:spcBef>
              <a:spcAft>
                <a:spcPts val="450"/>
              </a:spcAft>
              <a:defRPr/>
            </a:pPr>
            <a:r>
              <a:rPr lang="en-GB" sz="3300" dirty="0">
                <a:solidFill>
                  <a:prstClr val="white"/>
                </a:solidFill>
                <a:latin typeface="Calibri" panose="020F0502020204030204"/>
              </a:rPr>
              <a:t>BMTP4014</a:t>
            </a:r>
          </a:p>
          <a:p>
            <a:pPr defTabSz="685800">
              <a:lnSpc>
                <a:spcPct val="90000"/>
              </a:lnSpc>
              <a:spcBef>
                <a:spcPct val="0"/>
              </a:spcBef>
              <a:spcAft>
                <a:spcPts val="450"/>
              </a:spcAft>
              <a:defRPr/>
            </a:pPr>
            <a:r>
              <a:rPr lang="en-US" sz="3300" b="1" dirty="0">
                <a:solidFill>
                  <a:srgbClr val="FFFFFF"/>
                </a:solidFill>
                <a:latin typeface="Calibri Light" panose="020F0302020204030204"/>
              </a:rPr>
              <a:t>Niche Marketing And Social Media - Level 4</a:t>
            </a:r>
            <a:endParaRPr lang="en-US" sz="3300" dirty="0">
              <a:solidFill>
                <a:srgbClr val="FFFFFF"/>
              </a:solidFill>
              <a:latin typeface="Calibri Light" panose="020F0302020204030204"/>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5326012" y="4556713"/>
            <a:ext cx="7886700" cy="3263504"/>
          </a:xfrm>
          <a:prstGeom prst="rect">
            <a:avLst/>
          </a:prstGeom>
        </p:spPr>
        <p:txBody>
          <a:bodyPr vert="horz" lIns="68580" tIns="34290" rIns="68580" bIns="34290" rtlCol="0">
            <a:normAutofit/>
          </a:bodyPr>
          <a:lstStyle/>
          <a:p>
            <a:pPr indent="-171450" defTabSz="685800">
              <a:lnSpc>
                <a:spcPct val="90000"/>
              </a:lnSpc>
              <a:spcBef>
                <a:spcPts val="750"/>
              </a:spcBef>
              <a:buFont typeface="Arial" panose="020B0604020202020204" pitchFamily="34" charset="0"/>
              <a:buChar char="•"/>
              <a:defRPr/>
            </a:pPr>
            <a:endParaRPr lang="en-US" sz="1350" dirty="0">
              <a:solidFill>
                <a:srgbClr val="FFFFFF"/>
              </a:solidFill>
              <a:latin typeface="Calibri" panose="020F0502020204030204"/>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0" y="6064288"/>
            <a:ext cx="9144000" cy="793712"/>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0886" y="63545"/>
            <a:ext cx="9143985" cy="6794455"/>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628650" y="1131094"/>
            <a:ext cx="7886700" cy="994172"/>
          </a:xfrm>
        </p:spPr>
        <p:txBody>
          <a:bodyPr vert="horz" lIns="68580" tIns="34290" rIns="68580" bIns="34290" rtlCol="0" anchor="ctr">
            <a:normAutofit/>
          </a:bodyPr>
          <a:lstStyle/>
          <a:p>
            <a:r>
              <a:rPr lang="en-US" sz="33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628650" y="2039839"/>
            <a:ext cx="7886700" cy="3263504"/>
          </a:xfrm>
        </p:spPr>
        <p:txBody>
          <a:bodyPr vert="horz" lIns="68580" tIns="34290" rIns="68580" bIns="34290" rtlCol="0">
            <a:normAutofit/>
          </a:bodyPr>
          <a:lstStyle/>
          <a:p>
            <a:pPr marL="0" indent="0">
              <a:buNone/>
            </a:pPr>
            <a:r>
              <a:rPr lang="en-US" sz="2250" dirty="0">
                <a:solidFill>
                  <a:srgbClr val="FFFFFF"/>
                </a:solidFill>
              </a:rPr>
              <a:t>The Marketing mix </a:t>
            </a: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23748" y="0"/>
            <a:ext cx="9120253" cy="5805264"/>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295675" y="1660188"/>
            <a:ext cx="3831308" cy="3192465"/>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685800">
              <a:defRPr/>
            </a:pPr>
            <a:r>
              <a:rPr lang="en-GB" sz="1350" dirty="0">
                <a:solidFill>
                  <a:prstClr val="black"/>
                </a:solidFill>
                <a:latin typeface="Calibri" panose="020F0502020204030204"/>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342024" y="1340767"/>
            <a:ext cx="5676165" cy="3831307"/>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685800">
              <a:defRPr/>
            </a:pPr>
            <a:endParaRPr lang="en-GB" sz="1350">
              <a:solidFill>
                <a:prstClr val="black"/>
              </a:solidFill>
              <a:latin typeface="Calibri" panose="020F0502020204030204"/>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37747" y="-492140"/>
            <a:ext cx="2034482" cy="3282429"/>
          </a:xfrm>
        </p:spPr>
        <p:txBody>
          <a:bodyPr anchor="ctr">
            <a:normAutofit/>
          </a:bodyPr>
          <a:lstStyle/>
          <a:p>
            <a:r>
              <a:rPr lang="en-GB" altLang="en-US" sz="36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40550" y="1685925"/>
            <a:ext cx="2310251" cy="2936653"/>
          </a:xfrm>
        </p:spPr>
        <p:txBody>
          <a:bodyPr anchor="ctr">
            <a:normAutofit/>
          </a:bodyPr>
          <a:lstStyle/>
          <a:p>
            <a:pPr marL="0" indent="0">
              <a:buNone/>
            </a:pPr>
            <a:r>
              <a:rPr lang="en-GB" altLang="en-US" b="1" dirty="0">
                <a:solidFill>
                  <a:schemeClr val="bg1"/>
                </a:solidFill>
              </a:rPr>
              <a:t>Last week gave an overview of..</a:t>
            </a:r>
          </a:p>
          <a:p>
            <a:pPr marL="0" indent="0">
              <a:buNone/>
            </a:pPr>
            <a:endParaRPr lang="en-GB" altLang="en-US" sz="4125" b="1" dirty="0">
              <a:solidFill>
                <a:schemeClr val="bg1"/>
              </a:solidFill>
            </a:endParaRPr>
          </a:p>
          <a:p>
            <a:pPr marL="0" indent="0">
              <a:buNone/>
            </a:pPr>
            <a:endParaRPr lang="en-GB" altLang="en-US" sz="1425"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3467407" y="912865"/>
            <a:ext cx="3572027" cy="1074234"/>
            <a:chOff x="3876871" y="271583"/>
            <a:chExt cx="4762703" cy="1432311"/>
          </a:xfrm>
        </p:grpSpPr>
        <p:sp>
          <p:nvSpPr>
            <p:cNvPr id="15" name="TextBox 14">
              <a:extLst>
                <a:ext uri="{FF2B5EF4-FFF2-40B4-BE49-F238E27FC236}">
                  <a16:creationId xmlns:a16="http://schemas.microsoft.com/office/drawing/2014/main" id="{CE882F72-B111-B686-C4BD-EB7B0A4DBA9C}"/>
                </a:ext>
              </a:extLst>
            </p:cNvPr>
            <p:cNvSpPr txBox="1"/>
            <p:nvPr/>
          </p:nvSpPr>
          <p:spPr>
            <a:xfrm>
              <a:off x="3876871" y="271583"/>
              <a:ext cx="4545558" cy="86177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kern="0" dirty="0">
                  <a:solidFill>
                    <a:prstClr val="black"/>
                  </a:solidFill>
                  <a:latin typeface="Abadi" panose="020B0604020202020204" pitchFamily="34" charset="0"/>
                </a:rPr>
                <a:t>The marketing mix or 7 P’s What were they? </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14123" y="67844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6149571" y="2558778"/>
            <a:ext cx="3035319" cy="769088"/>
            <a:chOff x="7117700" y="1728826"/>
            <a:chExt cx="4047092" cy="1025451"/>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1"/>
              <a:ext cx="3269887" cy="86177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kern="0" dirty="0">
                  <a:solidFill>
                    <a:prstClr val="black"/>
                  </a:solidFill>
                  <a:latin typeface="Abadi" panose="020B0604020202020204" pitchFamily="34" charset="0"/>
                </a:rPr>
                <a:t>Who wrote the first 4 P’s? </a:t>
              </a: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3" name="Picture 5" descr="Shape&#10;&#10;Description automatically generated">
            <a:extLst>
              <a:ext uri="{FF2B5EF4-FFF2-40B4-BE49-F238E27FC236}">
                <a16:creationId xmlns:a16="http://schemas.microsoft.com/office/drawing/2014/main" id="{C92D8320-563F-F9AA-2ADE-591F47CCDE3C}"/>
              </a:ext>
            </a:extLst>
          </p:cNvPr>
          <p:cNvPicPr>
            <a:picLocks noChangeAspect="1"/>
          </p:cNvPicPr>
          <p:nvPr/>
        </p:nvPicPr>
        <p:blipFill>
          <a:blip r:embed="rId5"/>
          <a:stretch>
            <a:fillRect/>
          </a:stretch>
        </p:blipFill>
        <p:spPr>
          <a:xfrm>
            <a:off x="6993201" y="3029278"/>
            <a:ext cx="1574888" cy="1452979"/>
          </a:xfrm>
          <a:prstGeom prst="rect">
            <a:avLst/>
          </a:prstGeom>
        </p:spPr>
      </p:pic>
      <p:grpSp>
        <p:nvGrpSpPr>
          <p:cNvPr id="4" name="Group 3">
            <a:extLst>
              <a:ext uri="{FF2B5EF4-FFF2-40B4-BE49-F238E27FC236}">
                <a16:creationId xmlns:a16="http://schemas.microsoft.com/office/drawing/2014/main" id="{6DEEC1CA-657D-5FB6-2772-8C0A01C15389}"/>
              </a:ext>
            </a:extLst>
          </p:cNvPr>
          <p:cNvGrpSpPr/>
          <p:nvPr/>
        </p:nvGrpSpPr>
        <p:grpSpPr>
          <a:xfrm>
            <a:off x="3380370" y="4453714"/>
            <a:ext cx="2452415" cy="1115998"/>
            <a:chOff x="6680989" y="1638015"/>
            <a:chExt cx="3269887" cy="1487998"/>
          </a:xfrm>
        </p:grpSpPr>
        <p:sp>
          <p:nvSpPr>
            <p:cNvPr id="5" name="TextBox 4">
              <a:extLst>
                <a:ext uri="{FF2B5EF4-FFF2-40B4-BE49-F238E27FC236}">
                  <a16:creationId xmlns:a16="http://schemas.microsoft.com/office/drawing/2014/main" id="{550CF949-A176-66B7-AAEE-46547D4DC5B4}"/>
                </a:ext>
              </a:extLst>
            </p:cNvPr>
            <p:cNvSpPr txBox="1"/>
            <p:nvPr/>
          </p:nvSpPr>
          <p:spPr>
            <a:xfrm>
              <a:off x="6680989" y="1638015"/>
              <a:ext cx="3269887" cy="86177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kern="0" dirty="0">
                  <a:solidFill>
                    <a:prstClr val="black"/>
                  </a:solidFill>
                  <a:latin typeface="Abadi" panose="020B0604020202020204" pitchFamily="34" charset="0"/>
                </a:rPr>
                <a:t>Who wrote the other 3 P’s and why? </a:t>
              </a:r>
            </a:p>
          </p:txBody>
        </p:sp>
        <p:pic>
          <p:nvPicPr>
            <p:cNvPr id="7" name="Picture 2" descr="Amazon.co.uk: Question of the Day : Alexa Skills">
              <a:extLst>
                <a:ext uri="{FF2B5EF4-FFF2-40B4-BE49-F238E27FC236}">
                  <a16:creationId xmlns:a16="http://schemas.microsoft.com/office/drawing/2014/main" id="{21870F36-19B2-09C8-F90D-DD56860EB5B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15350" y="210056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9" name="Picture 8">
            <a:extLst>
              <a:ext uri="{FF2B5EF4-FFF2-40B4-BE49-F238E27FC236}">
                <a16:creationId xmlns:a16="http://schemas.microsoft.com/office/drawing/2014/main" id="{3BB43C96-B52E-6C07-DDC0-D0DCB24BB06C}"/>
              </a:ext>
            </a:extLst>
          </p:cNvPr>
          <p:cNvPicPr>
            <a:picLocks noChangeAspect="1"/>
          </p:cNvPicPr>
          <p:nvPr/>
        </p:nvPicPr>
        <p:blipFill>
          <a:blip r:embed="rId6"/>
          <a:stretch>
            <a:fillRect/>
          </a:stretch>
        </p:blipFill>
        <p:spPr>
          <a:xfrm>
            <a:off x="5779327" y="4449397"/>
            <a:ext cx="1721673" cy="134367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5 Reasons People Resist Change and What We Can Do About It | Inc.com">
            <a:extLst>
              <a:ext uri="{FF2B5EF4-FFF2-40B4-BE49-F238E27FC236}">
                <a16:creationId xmlns:a16="http://schemas.microsoft.com/office/drawing/2014/main" id="{A48C3CFD-6173-2873-69E5-8D59F7457B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6" y="-7848"/>
            <a:ext cx="9144000" cy="607213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582886" y="1326512"/>
            <a:ext cx="4343608" cy="3398632"/>
          </a:xfrm>
        </p:spPr>
        <p:txBody>
          <a:bodyPr vert="horz" lIns="68580" tIns="34290" rIns="68580" bIns="34290" rtlCol="0" anchor="b">
            <a:normAutofit fontScale="90000"/>
          </a:bodyPr>
          <a:lstStyle/>
          <a:p>
            <a:pPr>
              <a:spcAft>
                <a:spcPts val="750"/>
              </a:spcAft>
            </a:pPr>
            <a:r>
              <a:rPr lang="en-US" sz="1800" b="1" dirty="0">
                <a:solidFill>
                  <a:schemeClr val="tx1"/>
                </a:solidFill>
                <a:latin typeface="+mj-lt"/>
                <a:cs typeface="+mj-cs"/>
              </a:rPr>
              <a:t>Assessment -1</a:t>
            </a:r>
            <a:br>
              <a:rPr lang="en-US" sz="1800" b="1" dirty="0">
                <a:solidFill>
                  <a:schemeClr val="tx1"/>
                </a:solidFill>
                <a:latin typeface="+mj-lt"/>
                <a:cs typeface="+mj-cs"/>
              </a:rPr>
            </a:br>
            <a:r>
              <a:rPr lang="en-US" sz="1800" b="1" dirty="0">
                <a:solidFill>
                  <a:schemeClr val="tx1"/>
                </a:solidFill>
                <a:latin typeface="+mj-lt"/>
                <a:cs typeface="+mj-cs"/>
              </a:rPr>
              <a:t>Due:</a:t>
            </a:r>
            <a:r>
              <a:rPr lang="en-US" sz="1800" b="1" u="sng" dirty="0">
                <a:solidFill>
                  <a:schemeClr val="tx1"/>
                </a:solidFill>
                <a:latin typeface="+mj-lt"/>
                <a:cs typeface="+mj-cs"/>
              </a:rPr>
              <a:t>25</a:t>
            </a:r>
            <a:r>
              <a:rPr lang="en-US" sz="1800" b="1" u="sng" baseline="30000" dirty="0">
                <a:solidFill>
                  <a:schemeClr val="tx1"/>
                </a:solidFill>
                <a:latin typeface="+mj-lt"/>
                <a:cs typeface="+mj-cs"/>
              </a:rPr>
              <a:t>th </a:t>
            </a:r>
            <a:r>
              <a:rPr lang="en-US" sz="1800" b="1" u="sng" dirty="0">
                <a:solidFill>
                  <a:schemeClr val="tx1"/>
                </a:solidFill>
                <a:latin typeface="+mj-lt"/>
                <a:cs typeface="+mj-cs"/>
              </a:rPr>
              <a:t>November 23;59</a:t>
            </a:r>
            <a:br>
              <a:rPr lang="en-US" sz="1800" b="1" dirty="0">
                <a:solidFill>
                  <a:schemeClr val="tx1"/>
                </a:solidFill>
                <a:latin typeface="+mj-lt"/>
                <a:cs typeface="+mj-cs"/>
              </a:rPr>
            </a:br>
            <a:r>
              <a:rPr lang="en-US" sz="1800" b="1" dirty="0">
                <a:solidFill>
                  <a:schemeClr val="tx1"/>
                </a:solidFill>
                <a:latin typeface="+mj-lt"/>
                <a:cs typeface="+mj-cs"/>
              </a:rPr>
              <a:t>A </a:t>
            </a:r>
            <a:r>
              <a:rPr lang="en-US" sz="1800" b="1" u="sng" dirty="0">
                <a:solidFill>
                  <a:schemeClr val="tx1"/>
                </a:solidFill>
                <a:latin typeface="+mj-lt"/>
                <a:cs typeface="+mj-cs"/>
              </a:rPr>
              <a:t>marketing report </a:t>
            </a:r>
            <a:r>
              <a:rPr lang="en-US" sz="1800" b="1" dirty="0">
                <a:solidFill>
                  <a:schemeClr val="tx1"/>
                </a:solidFill>
                <a:latin typeface="+mj-lt"/>
                <a:cs typeface="+mj-cs"/>
              </a:rPr>
              <a:t>of 1500 words -/+ 10%</a:t>
            </a: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MARKETING REPORT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As a Tourism Destination Marketing and Events Team you are required to use academic and industry research to prepare a Report using SOSTAC to market, promote and </a:t>
            </a:r>
            <a:r>
              <a:rPr lang="en-GB" sz="1800" b="1" dirty="0">
                <a:solidFill>
                  <a:schemeClr val="tx1"/>
                </a:solidFill>
                <a:latin typeface="+mj-lt"/>
                <a:cs typeface="+mj-cs"/>
              </a:rPr>
              <a:t>publicise</a:t>
            </a:r>
            <a:r>
              <a:rPr lang="en-US" sz="1800" b="1" dirty="0">
                <a:solidFill>
                  <a:schemeClr val="tx1"/>
                </a:solidFill>
                <a:latin typeface="+mj-lt"/>
                <a:cs typeface="+mj-cs"/>
              </a:rPr>
              <a:t> The Arena Event!!!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You will need to use market research to develop an effective niche Marketing and Events Report to effectively promote the Arena Event</a:t>
            </a:r>
            <a:br>
              <a:rPr lang="en-US" sz="900" dirty="0">
                <a:latin typeface="+mj-lt"/>
                <a:cs typeface="+mj-cs"/>
              </a:rPr>
            </a:br>
            <a:br>
              <a:rPr lang="en-US" sz="900" dirty="0">
                <a:latin typeface="+mj-lt"/>
                <a:cs typeface="+mj-cs"/>
              </a:rPr>
            </a:br>
            <a:br>
              <a:rPr lang="en-US" sz="900" dirty="0">
                <a:latin typeface="+mj-lt"/>
                <a:cs typeface="+mj-cs"/>
              </a:rPr>
            </a:br>
            <a:endParaRPr lang="en-US" sz="900" dirty="0">
              <a:latin typeface="+mj-lt"/>
              <a:cs typeface="+mj-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4"/>
          <a:stretch>
            <a:fillRect/>
          </a:stretch>
        </p:blipFill>
        <p:spPr>
          <a:xfrm>
            <a:off x="10886" y="6064288"/>
            <a:ext cx="9144000" cy="793712"/>
          </a:xfrm>
          <a:prstGeom prst="rect">
            <a:avLst/>
          </a:prstGeom>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5148064" y="-849826"/>
            <a:ext cx="4536504" cy="2889114"/>
          </a:xfrm>
        </p:spPr>
        <p:txBody>
          <a:bodyPr vert="horz" lIns="91440" tIns="45720" rIns="91440" bIns="45720" rtlCol="0" anchor="b">
            <a:normAutofit/>
          </a:bodyPr>
          <a:lstStyle/>
          <a:p>
            <a:r>
              <a:rPr lang="en-US" altLang="en-US" sz="4700" dirty="0"/>
              <a:t>Objectives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0417" y="2144395"/>
            <a:ext cx="4879910" cy="830997"/>
          </a:xfrm>
          <a:prstGeom prst="rect">
            <a:avLst/>
          </a:prstGeom>
          <a:noFill/>
        </p:spPr>
        <p:txBody>
          <a:bodyPr wrap="square">
            <a:spAutoFit/>
          </a:bodyPr>
          <a:lstStyle/>
          <a:p>
            <a:r>
              <a:rPr lang="en-GB" sz="4800" dirty="0">
                <a:latin typeface="+mj-lt"/>
              </a:rPr>
              <a:t>Strategy</a:t>
            </a:r>
          </a:p>
        </p:txBody>
      </p:sp>
      <p:sp>
        <p:nvSpPr>
          <p:cNvPr id="3" name="TextBox 2">
            <a:extLst>
              <a:ext uri="{FF2B5EF4-FFF2-40B4-BE49-F238E27FC236}">
                <a16:creationId xmlns:a16="http://schemas.microsoft.com/office/drawing/2014/main" id="{A21598A4-46F4-088A-8C9D-DF1C4B8C78EC}"/>
              </a:ext>
            </a:extLst>
          </p:cNvPr>
          <p:cNvSpPr txBox="1"/>
          <p:nvPr/>
        </p:nvSpPr>
        <p:spPr>
          <a:xfrm>
            <a:off x="5724128" y="3129290"/>
            <a:ext cx="4879910" cy="830997"/>
          </a:xfrm>
          <a:prstGeom prst="rect">
            <a:avLst/>
          </a:prstGeom>
          <a:noFill/>
        </p:spPr>
        <p:txBody>
          <a:bodyPr wrap="square">
            <a:spAutoFit/>
          </a:bodyPr>
          <a:lstStyle/>
          <a:p>
            <a:r>
              <a:rPr lang="en-GB" sz="4800" dirty="0">
                <a:latin typeface="+mj-lt"/>
              </a:rPr>
              <a:t>Tactics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par>
                          <p:cTn id="8" fill="hold">
                            <p:stCondLst>
                              <p:cond delay="1700"/>
                            </p:stCondLst>
                            <p:childTnLst>
                              <p:par>
                                <p:cTn id="9" presetID="10" presetClass="entr" presetSubtype="0" fill="hold" grpId="0" nodeType="afterEffect">
                                  <p:stCondLst>
                                    <p:cond delay="50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2700"/>
                            </p:stCondLst>
                            <p:childTnLst>
                              <p:par>
                                <p:cTn id="13" presetID="10" presetClass="entr" presetSubtype="0" fill="hold" grpId="0" nodeType="afterEffect">
                                  <p:stCondLst>
                                    <p:cond delay="5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5"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CAA456-5F1C-6924-B649-32DAC64A58D5}"/>
              </a:ext>
            </a:extLst>
          </p:cNvPr>
          <p:cNvSpPr>
            <a:spLocks noGrp="1"/>
          </p:cNvSpPr>
          <p:nvPr>
            <p:ph type="title"/>
          </p:nvPr>
        </p:nvSpPr>
        <p:spPr>
          <a:xfrm>
            <a:off x="628650" y="365126"/>
            <a:ext cx="7886700" cy="1325563"/>
          </a:xfrm>
        </p:spPr>
        <p:txBody>
          <a:bodyPr anchor="ctr">
            <a:normAutofit/>
          </a:bodyPr>
          <a:lstStyle/>
          <a:p>
            <a:r>
              <a:rPr lang="en-GB" altLang="en-US"/>
              <a:t>Setting Objectives</a:t>
            </a:r>
          </a:p>
        </p:txBody>
      </p:sp>
      <p:sp>
        <p:nvSpPr>
          <p:cNvPr id="15370" name="Content Placeholder 2">
            <a:extLst>
              <a:ext uri="{FF2B5EF4-FFF2-40B4-BE49-F238E27FC236}">
                <a16:creationId xmlns:a16="http://schemas.microsoft.com/office/drawing/2014/main" id="{7C009D8A-E016-9322-AC6C-5DAD3195F2AE}"/>
              </a:ext>
            </a:extLst>
          </p:cNvPr>
          <p:cNvSpPr>
            <a:spLocks noGrp="1"/>
          </p:cNvSpPr>
          <p:nvPr>
            <p:ph sz="half" idx="1"/>
          </p:nvPr>
        </p:nvSpPr>
        <p:spPr>
          <a:xfrm>
            <a:off x="628650" y="1825625"/>
            <a:ext cx="7471742" cy="4351338"/>
          </a:xfrm>
        </p:spPr>
        <p:txBody>
          <a:bodyPr>
            <a:normAutofit/>
          </a:bodyPr>
          <a:lstStyle/>
          <a:p>
            <a:pPr>
              <a:buFont typeface="Arial" charset="0"/>
              <a:buChar char="•"/>
              <a:defRPr/>
            </a:pPr>
            <a:r>
              <a:rPr lang="en-GB" sz="1900" dirty="0"/>
              <a:t>Objectives should be quantified in terms of success or failure criteria</a:t>
            </a:r>
          </a:p>
          <a:p>
            <a:pPr marL="0" indent="0">
              <a:buNone/>
              <a:defRPr/>
            </a:pPr>
            <a:endParaRPr lang="en-GB" sz="1900" dirty="0"/>
          </a:p>
          <a:p>
            <a:pPr>
              <a:buFont typeface="Arial" charset="0"/>
              <a:buChar char="•"/>
              <a:defRPr/>
            </a:pPr>
            <a:r>
              <a:rPr lang="en-GB" sz="1900" dirty="0"/>
              <a:t>Timescales should be set</a:t>
            </a:r>
          </a:p>
          <a:p>
            <a:pPr marL="0" indent="0">
              <a:buNone/>
              <a:defRPr/>
            </a:pPr>
            <a:endParaRPr lang="en-GB" sz="1900" dirty="0"/>
          </a:p>
          <a:p>
            <a:pPr>
              <a:buFont typeface="Arial" charset="0"/>
              <a:buChar char="•"/>
              <a:defRPr/>
            </a:pPr>
            <a:r>
              <a:rPr lang="en-GB" sz="1900" dirty="0"/>
              <a:t>Communications objectives relate what effect there should be on the mind of the consumer,</a:t>
            </a:r>
          </a:p>
          <a:p>
            <a:pPr>
              <a:buFont typeface="Arial" charset="0"/>
              <a:buChar char="•"/>
              <a:defRPr/>
            </a:pPr>
            <a:endParaRPr lang="en-GB" sz="1900" dirty="0"/>
          </a:p>
          <a:p>
            <a:pPr>
              <a:buFont typeface="Arial" charset="0"/>
              <a:buChar char="•"/>
              <a:defRPr/>
            </a:pPr>
            <a:r>
              <a:rPr lang="en-GB" sz="1900" dirty="0"/>
              <a:t>Objectives are often determined through examination of the current performance and actions in the Marketing mix!</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 text&#10;&#10;Description automatically generated with medium confidence">
            <a:extLst>
              <a:ext uri="{FF2B5EF4-FFF2-40B4-BE49-F238E27FC236}">
                <a16:creationId xmlns:a16="http://schemas.microsoft.com/office/drawing/2014/main" id="{C50AD018-E4CA-4265-8787-D3DE71E1D82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61931" y="46213"/>
            <a:ext cx="5820138" cy="4365104"/>
          </a:xfrm>
          <a:prstGeom prst="rect">
            <a:avLst/>
          </a:prstGeom>
        </p:spPr>
      </p:pic>
      <p:sp>
        <p:nvSpPr>
          <p:cNvPr id="2" name="Text Placeholder 3">
            <a:extLst>
              <a:ext uri="{FF2B5EF4-FFF2-40B4-BE49-F238E27FC236}">
                <a16:creationId xmlns:a16="http://schemas.microsoft.com/office/drawing/2014/main" id="{AEF233E8-E635-A47B-7C50-E99CBF69738C}"/>
              </a:ext>
            </a:extLst>
          </p:cNvPr>
          <p:cNvSpPr txBox="1">
            <a:spLocks/>
          </p:cNvSpPr>
          <p:nvPr/>
        </p:nvSpPr>
        <p:spPr>
          <a:xfrm>
            <a:off x="599571" y="4293096"/>
            <a:ext cx="7944858" cy="2795232"/>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Market Research: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altLang="en-US" sz="1800" b="0" i="1" u="none" strike="noStrike" kern="1200" cap="none" spc="0" normalizeH="0" baseline="0" noProof="0" dirty="0">
                <a:ln>
                  <a:noFill/>
                </a:ln>
                <a:solidFill>
                  <a:prstClr val="black"/>
                </a:solidFill>
                <a:effectLst/>
                <a:uLnTx/>
                <a:uFillTx/>
                <a:latin typeface="Calibri" panose="020F0502020204030204"/>
                <a:ea typeface="+mn-ea"/>
                <a:cs typeface="+mn-cs"/>
              </a:rPr>
              <a:t>The systematic design, collection, analysis and reporting of data relevant to a specific marketing situation facing an organisation”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(Kotler 2014)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2566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58E37E-FD2D-43C8-980E-4B5903F40737}"/>
              </a:ext>
            </a:extLst>
          </p:cNvPr>
          <p:cNvPicPr>
            <a:picLocks noChangeAspect="1"/>
          </p:cNvPicPr>
          <p:nvPr/>
        </p:nvPicPr>
        <p:blipFill>
          <a:blip r:embed="rId2"/>
          <a:stretch>
            <a:fillRect/>
          </a:stretch>
        </p:blipFill>
        <p:spPr>
          <a:xfrm>
            <a:off x="5868144" y="404664"/>
            <a:ext cx="3243479" cy="2664296"/>
          </a:xfrm>
          <a:prstGeom prst="rect">
            <a:avLst/>
          </a:prstGeom>
          <a:noFill/>
        </p:spPr>
      </p:pic>
      <p:sp>
        <p:nvSpPr>
          <p:cNvPr id="2" name="Title 1">
            <a:extLst>
              <a:ext uri="{FF2B5EF4-FFF2-40B4-BE49-F238E27FC236}">
                <a16:creationId xmlns:a16="http://schemas.microsoft.com/office/drawing/2014/main" id="{647768BF-0F40-4A85-8984-16F216E7CEB9}"/>
              </a:ext>
            </a:extLst>
          </p:cNvPr>
          <p:cNvSpPr>
            <a:spLocks noGrp="1"/>
          </p:cNvSpPr>
          <p:nvPr>
            <p:ph type="title"/>
          </p:nvPr>
        </p:nvSpPr>
        <p:spPr>
          <a:xfrm>
            <a:off x="457200" y="274638"/>
            <a:ext cx="8229600" cy="778098"/>
          </a:xfrm>
        </p:spPr>
        <p:txBody>
          <a:bodyPr anchor="ctr">
            <a:normAutofit/>
          </a:bodyPr>
          <a:lstStyle/>
          <a:p>
            <a:pPr>
              <a:lnSpc>
                <a:spcPct val="90000"/>
              </a:lnSpc>
            </a:pPr>
            <a:r>
              <a:rPr lang="en-GB" sz="2800" dirty="0">
                <a:solidFill>
                  <a:schemeClr val="tx2"/>
                </a:solidFill>
              </a:rPr>
              <a:t>Market Research</a:t>
            </a:r>
          </a:p>
        </p:txBody>
      </p:sp>
      <p:sp>
        <p:nvSpPr>
          <p:cNvPr id="6" name="TextBox 5">
            <a:extLst>
              <a:ext uri="{FF2B5EF4-FFF2-40B4-BE49-F238E27FC236}">
                <a16:creationId xmlns:a16="http://schemas.microsoft.com/office/drawing/2014/main" id="{A5608F64-1E15-953B-B6F0-BDDFECEFC42B}"/>
              </a:ext>
            </a:extLst>
          </p:cNvPr>
          <p:cNvSpPr txBox="1"/>
          <p:nvPr/>
        </p:nvSpPr>
        <p:spPr>
          <a:xfrm>
            <a:off x="299848" y="1081639"/>
            <a:ext cx="5928336" cy="424731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Allows a company to determine whether a strategy, product or service is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feasible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Helps companies identify and develop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new sectors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 the marketplace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Enables companies to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test the demand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a new service, product or feature before actually launching it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Boosts the overall success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of marketing, advertising and promotional campaigns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Assesses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current market trends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 allow companies to develop strategies to adapt to these trends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Helps companies determine the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optimal product placement for a product</a:t>
            </a:r>
          </a:p>
        </p:txBody>
      </p:sp>
    </p:spTree>
    <p:extLst>
      <p:ext uri="{BB962C8B-B14F-4D97-AF65-F5344CB8AC3E}">
        <p14:creationId xmlns:p14="http://schemas.microsoft.com/office/powerpoint/2010/main" val="1600903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6C4565-B2E7-2EC2-F7DB-869830A2111B}"/>
              </a:ext>
            </a:extLst>
          </p:cNvPr>
          <p:cNvSpPr>
            <a:spLocks noGrp="1"/>
          </p:cNvSpPr>
          <p:nvPr>
            <p:ph type="title"/>
          </p:nvPr>
        </p:nvSpPr>
        <p:spPr>
          <a:xfrm>
            <a:off x="251520" y="-17616"/>
            <a:ext cx="7886700" cy="1325563"/>
          </a:xfrm>
        </p:spPr>
        <p:txBody>
          <a:bodyPr>
            <a:normAutofit fontScale="90000"/>
          </a:bodyPr>
          <a:lstStyle/>
          <a:p>
            <a:br>
              <a:rPr lang="en-GB" dirty="0"/>
            </a:br>
            <a:r>
              <a:rPr lang="en-GB" dirty="0"/>
              <a:t>Primary and secondary data</a:t>
            </a:r>
            <a:br>
              <a:rPr lang="en-GB" dirty="0"/>
            </a:br>
            <a:endParaRPr lang="en-GB" dirty="0"/>
          </a:p>
        </p:txBody>
      </p:sp>
      <p:sp>
        <p:nvSpPr>
          <p:cNvPr id="3" name="Content Placeholder 2">
            <a:extLst>
              <a:ext uri="{FF2B5EF4-FFF2-40B4-BE49-F238E27FC236}">
                <a16:creationId xmlns:a16="http://schemas.microsoft.com/office/drawing/2014/main" id="{AACA5BBD-8079-439E-B8DD-D472E9AF04EA}"/>
              </a:ext>
            </a:extLst>
          </p:cNvPr>
          <p:cNvSpPr>
            <a:spLocks noGrp="1"/>
          </p:cNvSpPr>
          <p:nvPr>
            <p:ph sz="half" idx="1"/>
          </p:nvPr>
        </p:nvSpPr>
        <p:spPr>
          <a:xfrm>
            <a:off x="0" y="1196752"/>
            <a:ext cx="9073009" cy="4608512"/>
          </a:xfrm>
        </p:spPr>
        <p:txBody>
          <a:bodyPr>
            <a:noAutofit/>
          </a:bodyPr>
          <a:lstStyle/>
          <a:p>
            <a:pPr marL="0" indent="0">
              <a:lnSpc>
                <a:spcPct val="120000"/>
              </a:lnSpc>
              <a:buNone/>
            </a:pPr>
            <a:r>
              <a:rPr lang="en-GB" sz="1600" b="1" dirty="0"/>
              <a:t>Secondary</a:t>
            </a:r>
            <a:r>
              <a:rPr lang="en-GB" sz="1600" dirty="0"/>
              <a:t> research involves: </a:t>
            </a:r>
          </a:p>
          <a:p>
            <a:pPr marL="0" indent="0">
              <a:lnSpc>
                <a:spcPct val="120000"/>
              </a:lnSpc>
              <a:buNone/>
            </a:pPr>
            <a:r>
              <a:rPr lang="en-GB" sz="1600" dirty="0"/>
              <a:t>Assessing data that has been </a:t>
            </a:r>
            <a:r>
              <a:rPr lang="en-GB" sz="1600" b="1" dirty="0"/>
              <a:t>collected and published by others. </a:t>
            </a:r>
          </a:p>
          <a:p>
            <a:pPr>
              <a:lnSpc>
                <a:spcPct val="120000"/>
              </a:lnSpc>
            </a:pPr>
            <a:r>
              <a:rPr lang="en-GB" sz="1600" dirty="0"/>
              <a:t>Online statistical information</a:t>
            </a:r>
          </a:p>
          <a:p>
            <a:pPr>
              <a:lnSpc>
                <a:spcPct val="120000"/>
              </a:lnSpc>
            </a:pPr>
            <a:r>
              <a:rPr lang="en-GB" sz="1600" dirty="0"/>
              <a:t>Books, library, published company information etc,</a:t>
            </a:r>
          </a:p>
          <a:p>
            <a:pPr marL="0" indent="0">
              <a:lnSpc>
                <a:spcPct val="120000"/>
              </a:lnSpc>
              <a:buNone/>
            </a:pPr>
            <a:endParaRPr lang="en-GB" sz="1600" dirty="0"/>
          </a:p>
          <a:p>
            <a:pPr marL="0" indent="0">
              <a:lnSpc>
                <a:spcPct val="120000"/>
              </a:lnSpc>
              <a:buNone/>
            </a:pPr>
            <a:r>
              <a:rPr lang="en-GB" sz="1600" b="1" dirty="0"/>
              <a:t>Primary market research include</a:t>
            </a:r>
            <a:r>
              <a:rPr lang="en-GB" sz="1600" dirty="0"/>
              <a:t>:</a:t>
            </a:r>
          </a:p>
          <a:p>
            <a:pPr marL="0" indent="0">
              <a:lnSpc>
                <a:spcPct val="120000"/>
              </a:lnSpc>
              <a:buNone/>
            </a:pPr>
            <a:r>
              <a:rPr lang="en-GB" sz="1600" dirty="0"/>
              <a:t>Gathered </a:t>
            </a:r>
            <a:r>
              <a:rPr lang="en-GB" sz="1600" b="1" dirty="0"/>
              <a:t>first hand </a:t>
            </a:r>
            <a:r>
              <a:rPr lang="en-GB" sz="1600" dirty="0"/>
              <a:t>from the target markets / customers/ source you want to know about.</a:t>
            </a:r>
          </a:p>
          <a:p>
            <a:pPr>
              <a:lnSpc>
                <a:spcPct val="120000"/>
              </a:lnSpc>
            </a:pPr>
            <a:r>
              <a:rPr lang="en-GB" sz="1600" dirty="0"/>
              <a:t>Interviews</a:t>
            </a:r>
          </a:p>
          <a:p>
            <a:pPr>
              <a:lnSpc>
                <a:spcPct val="120000"/>
              </a:lnSpc>
            </a:pPr>
            <a:r>
              <a:rPr lang="en-GB" sz="1600" dirty="0"/>
              <a:t>Focus groups. </a:t>
            </a:r>
          </a:p>
          <a:p>
            <a:pPr>
              <a:lnSpc>
                <a:spcPct val="120000"/>
              </a:lnSpc>
            </a:pPr>
            <a:r>
              <a:rPr lang="en-GB" sz="1600" dirty="0"/>
              <a:t>Questionnaires / surveys</a:t>
            </a:r>
          </a:p>
        </p:txBody>
      </p:sp>
      <p:pic>
        <p:nvPicPr>
          <p:cNvPr id="3074" name="Picture 2" descr="Primary vs secondary market research: types, sources and examples">
            <a:extLst>
              <a:ext uri="{FF2B5EF4-FFF2-40B4-BE49-F238E27FC236}">
                <a16:creationId xmlns:a16="http://schemas.microsoft.com/office/drawing/2014/main" id="{D32972CA-AA56-396B-88AF-6B32DDCC67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0379" y="260648"/>
            <a:ext cx="2926573"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303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83AD7-2A11-1CFE-C0FC-B4C614842308}"/>
              </a:ext>
            </a:extLst>
          </p:cNvPr>
          <p:cNvSpPr>
            <a:spLocks noGrp="1"/>
          </p:cNvSpPr>
          <p:nvPr>
            <p:ph type="title"/>
          </p:nvPr>
        </p:nvSpPr>
        <p:spPr>
          <a:xfrm>
            <a:off x="0" y="-85655"/>
            <a:ext cx="7886700" cy="1325563"/>
          </a:xfrm>
        </p:spPr>
        <p:txBody>
          <a:bodyPr/>
          <a:lstStyle/>
          <a:p>
            <a:r>
              <a:rPr lang="en-GB" dirty="0"/>
              <a:t>Quantitative vs Qualitative </a:t>
            </a:r>
          </a:p>
        </p:txBody>
      </p:sp>
      <p:pic>
        <p:nvPicPr>
          <p:cNvPr id="8" name="Picture 7">
            <a:extLst>
              <a:ext uri="{FF2B5EF4-FFF2-40B4-BE49-F238E27FC236}">
                <a16:creationId xmlns:a16="http://schemas.microsoft.com/office/drawing/2014/main" id="{FB23C182-7FEF-C855-B1BF-50A6ACA91E92}"/>
              </a:ext>
            </a:extLst>
          </p:cNvPr>
          <p:cNvPicPr>
            <a:picLocks noChangeAspect="1"/>
          </p:cNvPicPr>
          <p:nvPr/>
        </p:nvPicPr>
        <p:blipFill>
          <a:blip r:embed="rId3">
            <a:grayscl/>
          </a:blip>
          <a:stretch>
            <a:fillRect/>
          </a:stretch>
        </p:blipFill>
        <p:spPr>
          <a:xfrm>
            <a:off x="186263" y="1089592"/>
            <a:ext cx="6319484" cy="4015506"/>
          </a:xfrm>
          <a:prstGeom prst="rect">
            <a:avLst/>
          </a:prstGeom>
        </p:spPr>
      </p:pic>
      <p:pic>
        <p:nvPicPr>
          <p:cNvPr id="1026" name="Picture 2" descr="See the source image">
            <a:extLst>
              <a:ext uri="{FF2B5EF4-FFF2-40B4-BE49-F238E27FC236}">
                <a16:creationId xmlns:a16="http://schemas.microsoft.com/office/drawing/2014/main" id="{7E90FAF7-26B7-B0C2-BCEC-7A27A2F704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3097345"/>
            <a:ext cx="4385737" cy="281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89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FCFBD-956A-4342-B75E-279CAC368685}"/>
              </a:ext>
            </a:extLst>
          </p:cNvPr>
          <p:cNvSpPr>
            <a:spLocks noGrp="1"/>
          </p:cNvSpPr>
          <p:nvPr>
            <p:ph type="title"/>
          </p:nvPr>
        </p:nvSpPr>
        <p:spPr>
          <a:xfrm>
            <a:off x="360759" y="3752849"/>
            <a:ext cx="2468166" cy="2452687"/>
          </a:xfrm>
        </p:spPr>
        <p:txBody>
          <a:bodyPr anchor="ctr">
            <a:normAutofit/>
          </a:bodyPr>
          <a:lstStyle/>
          <a:p>
            <a:r>
              <a:rPr lang="en-GB" dirty="0"/>
              <a:t>Sample Selection </a:t>
            </a:r>
          </a:p>
        </p:txBody>
      </p:sp>
      <p:sp>
        <p:nvSpPr>
          <p:cNvPr id="3" name="Content Placeholder 2">
            <a:extLst>
              <a:ext uri="{FF2B5EF4-FFF2-40B4-BE49-F238E27FC236}">
                <a16:creationId xmlns:a16="http://schemas.microsoft.com/office/drawing/2014/main" id="{FE7D742F-B8A0-41E6-AFBA-94903CDADB31}"/>
              </a:ext>
            </a:extLst>
          </p:cNvPr>
          <p:cNvSpPr>
            <a:spLocks noGrp="1"/>
          </p:cNvSpPr>
          <p:nvPr>
            <p:ph idx="1"/>
          </p:nvPr>
        </p:nvSpPr>
        <p:spPr>
          <a:xfrm>
            <a:off x="2828925" y="4337101"/>
            <a:ext cx="6187229" cy="2536214"/>
          </a:xfrm>
        </p:spPr>
        <p:txBody>
          <a:bodyPr anchor="ctr">
            <a:normAutofit/>
          </a:bodyPr>
          <a:lstStyle/>
          <a:p>
            <a:r>
              <a:rPr lang="en-GB" sz="1600" dirty="0"/>
              <a:t>The marketing researcher should not just choose the nearest convenient sample, since “without a defensible sampling strategy, the results of the study may be ambiguous or misleading” </a:t>
            </a:r>
          </a:p>
          <a:p>
            <a:pPr marL="0" indent="0">
              <a:buNone/>
            </a:pPr>
            <a:r>
              <a:rPr lang="en-GB" sz="1600" dirty="0"/>
              <a:t>(</a:t>
            </a:r>
            <a:r>
              <a:rPr lang="en-GB" sz="1600" dirty="0" err="1"/>
              <a:t>Lonner</a:t>
            </a:r>
            <a:r>
              <a:rPr lang="en-GB" sz="1600" dirty="0"/>
              <a:t> and Berry, 1986)</a:t>
            </a:r>
          </a:p>
          <a:p>
            <a:endParaRPr lang="en-GB" sz="1600" dirty="0"/>
          </a:p>
        </p:txBody>
      </p:sp>
      <p:pic>
        <p:nvPicPr>
          <p:cNvPr id="8" name="Picture 7" descr="Diagram&#10;&#10;Description automatically generated">
            <a:extLst>
              <a:ext uri="{FF2B5EF4-FFF2-40B4-BE49-F238E27FC236}">
                <a16:creationId xmlns:a16="http://schemas.microsoft.com/office/drawing/2014/main" id="{B4E3745D-82C2-E678-2B13-192030B1267B}"/>
              </a:ext>
            </a:extLst>
          </p:cNvPr>
          <p:cNvPicPr>
            <a:picLocks noChangeAspect="1"/>
          </p:cNvPicPr>
          <p:nvPr/>
        </p:nvPicPr>
        <p:blipFill rotWithShape="1">
          <a:blip r:embed="rId3">
            <a:extLst>
              <a:ext uri="{28A0092B-C50C-407E-A947-70E740481C1C}">
                <a14:useLocalDpi xmlns:a14="http://schemas.microsoft.com/office/drawing/2010/main" val="0"/>
              </a:ext>
            </a:extLst>
          </a:blip>
          <a:srcRect t="13550"/>
          <a:stretch/>
        </p:blipFill>
        <p:spPr>
          <a:xfrm>
            <a:off x="539553" y="332322"/>
            <a:ext cx="5184576" cy="2408214"/>
          </a:xfrm>
          <a:prstGeom prst="rect">
            <a:avLst/>
          </a:prstGeom>
        </p:spPr>
      </p:pic>
      <p:pic>
        <p:nvPicPr>
          <p:cNvPr id="4" name="Picture 3">
            <a:extLst>
              <a:ext uri="{FF2B5EF4-FFF2-40B4-BE49-F238E27FC236}">
                <a16:creationId xmlns:a16="http://schemas.microsoft.com/office/drawing/2014/main" id="{07777140-4F7A-D01F-6CAA-AB1616ECC83D}"/>
              </a:ext>
            </a:extLst>
          </p:cNvPr>
          <p:cNvPicPr>
            <a:picLocks noChangeAspect="1"/>
          </p:cNvPicPr>
          <p:nvPr/>
        </p:nvPicPr>
        <p:blipFill>
          <a:blip r:embed="rId4"/>
          <a:stretch>
            <a:fillRect/>
          </a:stretch>
        </p:blipFill>
        <p:spPr>
          <a:xfrm>
            <a:off x="3275856" y="2549991"/>
            <a:ext cx="5747489" cy="1787110"/>
          </a:xfrm>
          <a:prstGeom prst="rect">
            <a:avLst/>
          </a:prstGeom>
        </p:spPr>
      </p:pic>
    </p:spTree>
    <p:extLst>
      <p:ext uri="{BB962C8B-B14F-4D97-AF65-F5344CB8AC3E}">
        <p14:creationId xmlns:p14="http://schemas.microsoft.com/office/powerpoint/2010/main" val="3333778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8D398-9F04-4F7B-A544-1C4B81D09074}"/>
              </a:ext>
            </a:extLst>
          </p:cNvPr>
          <p:cNvSpPr>
            <a:spLocks noGrp="1"/>
          </p:cNvSpPr>
          <p:nvPr>
            <p:ph type="title"/>
          </p:nvPr>
        </p:nvSpPr>
        <p:spPr>
          <a:xfrm>
            <a:off x="219211" y="-243408"/>
            <a:ext cx="3424431" cy="1938076"/>
          </a:xfrm>
        </p:spPr>
        <p:txBody>
          <a:bodyPr>
            <a:normAutofit/>
          </a:bodyPr>
          <a:lstStyle/>
          <a:p>
            <a:r>
              <a:rPr lang="en-GB" dirty="0"/>
              <a:t>Response Bias</a:t>
            </a:r>
          </a:p>
        </p:txBody>
      </p:sp>
      <p:sp>
        <p:nvSpPr>
          <p:cNvPr id="3" name="Content Placeholder 2">
            <a:extLst>
              <a:ext uri="{FF2B5EF4-FFF2-40B4-BE49-F238E27FC236}">
                <a16:creationId xmlns:a16="http://schemas.microsoft.com/office/drawing/2014/main" id="{9640EE1C-6207-4CDF-8B38-AD9204731E26}"/>
              </a:ext>
            </a:extLst>
          </p:cNvPr>
          <p:cNvSpPr>
            <a:spLocks noGrp="1"/>
          </p:cNvSpPr>
          <p:nvPr>
            <p:ph idx="1"/>
          </p:nvPr>
        </p:nvSpPr>
        <p:spPr>
          <a:xfrm>
            <a:off x="219211" y="1196752"/>
            <a:ext cx="3337802" cy="7416824"/>
          </a:xfrm>
        </p:spPr>
        <p:txBody>
          <a:bodyPr>
            <a:normAutofit/>
          </a:bodyPr>
          <a:lstStyle/>
          <a:p>
            <a:pPr marL="0" indent="0">
              <a:buNone/>
            </a:pPr>
            <a:r>
              <a:rPr lang="en-GB" sz="1600" dirty="0"/>
              <a:t>Bias is a generic term for all nuisance factors threatening validity” </a:t>
            </a:r>
          </a:p>
          <a:p>
            <a:pPr marL="0" indent="0">
              <a:buNone/>
            </a:pPr>
            <a:r>
              <a:rPr lang="en-GB" sz="1600" dirty="0"/>
              <a:t>(Van de </a:t>
            </a:r>
            <a:r>
              <a:rPr lang="en-GB" sz="1600" dirty="0" err="1"/>
              <a:t>Vijver</a:t>
            </a:r>
            <a:r>
              <a:rPr lang="en-GB" sz="1600" dirty="0"/>
              <a:t> and Leung, 1997) </a:t>
            </a:r>
          </a:p>
          <a:p>
            <a:pPr marL="0" indent="0">
              <a:buNone/>
            </a:pPr>
            <a:r>
              <a:rPr lang="en-GB" sz="1600" dirty="0"/>
              <a:t>Response bias consists of two phenomena                                                  </a:t>
            </a:r>
          </a:p>
          <a:p>
            <a:pPr marL="0" indent="0">
              <a:buNone/>
            </a:pPr>
            <a:r>
              <a:rPr lang="en-GB" sz="1600" dirty="0"/>
              <a:t>‘response sets’ and ‘response style’. </a:t>
            </a:r>
          </a:p>
          <a:p>
            <a:pPr marL="0" indent="0">
              <a:buNone/>
            </a:pPr>
            <a:r>
              <a:rPr lang="en-GB" sz="1600" dirty="0"/>
              <a:t>‘Response sets’ Desire, at either a conscious or an unconscious level, to give a particular picture of oneself by the way one responds” and includes social desirability bias and acquiescence </a:t>
            </a:r>
          </a:p>
          <a:p>
            <a:pPr marL="0" indent="0">
              <a:buNone/>
            </a:pPr>
            <a:r>
              <a:rPr lang="en-GB" sz="1600" dirty="0"/>
              <a:t>‘Response style’ Respondent’s tendency to answer in a manner that is unrelated to test content, but which is related to the form of the stimulus, is referred to as response style  </a:t>
            </a:r>
          </a:p>
          <a:p>
            <a:pPr marL="0" indent="0">
              <a:buNone/>
            </a:pPr>
            <a:r>
              <a:rPr lang="en-GB" sz="1600" dirty="0"/>
              <a:t>(Watkins and Cheung, 1995) </a:t>
            </a:r>
          </a:p>
          <a:p>
            <a:pPr marL="0" indent="0">
              <a:buNone/>
            </a:pPr>
            <a:endParaRPr lang="en-GB" sz="1200" dirty="0"/>
          </a:p>
        </p:txBody>
      </p:sp>
      <p:pic>
        <p:nvPicPr>
          <p:cNvPr id="4" name="Picture 3">
            <a:extLst>
              <a:ext uri="{FF2B5EF4-FFF2-40B4-BE49-F238E27FC236}">
                <a16:creationId xmlns:a16="http://schemas.microsoft.com/office/drawing/2014/main" id="{07708678-CAF3-4D6F-AE5C-A3635288E001}"/>
              </a:ext>
            </a:extLst>
          </p:cNvPr>
          <p:cNvPicPr>
            <a:picLocks noChangeAspect="1"/>
          </p:cNvPicPr>
          <p:nvPr/>
        </p:nvPicPr>
        <p:blipFill rotWithShape="1">
          <a:blip r:embed="rId3"/>
          <a:srcRect r="1617" b="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A323EBD3-BFD6-7C61-99AE-E468F0EE0239}"/>
              </a:ext>
            </a:extLst>
          </p:cNvPr>
          <p:cNvPicPr>
            <a:picLocks noChangeAspect="1"/>
          </p:cNvPicPr>
          <p:nvPr/>
        </p:nvPicPr>
        <p:blipFill rotWithShape="1">
          <a:blip r:embed="rId4"/>
          <a:srcRect l="1128" r="4931" b="-4"/>
          <a:stretch/>
        </p:blipFill>
        <p:spPr>
          <a:xfrm>
            <a:off x="3490722" y="3802961"/>
            <a:ext cx="5658609"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587228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flag&#10;&#10;Description automatically generated">
            <a:extLst>
              <a:ext uri="{FF2B5EF4-FFF2-40B4-BE49-F238E27FC236}">
                <a16:creationId xmlns:a16="http://schemas.microsoft.com/office/drawing/2014/main" id="{02A8D6B9-F4BF-4EFC-8303-25D3F0A99354}"/>
              </a:ext>
            </a:extLst>
          </p:cNvPr>
          <p:cNvPicPr>
            <a:picLocks noChangeAspect="1"/>
          </p:cNvPicPr>
          <p:nvPr/>
        </p:nvPicPr>
        <p:blipFill>
          <a:blip r:embed="rId3"/>
          <a:stretch>
            <a:fillRect/>
          </a:stretch>
        </p:blipFill>
        <p:spPr>
          <a:xfrm>
            <a:off x="240583" y="105343"/>
            <a:ext cx="3339122" cy="2422843"/>
          </a:xfrm>
          <a:prstGeom prst="rect">
            <a:avLst/>
          </a:prstGeom>
        </p:spPr>
      </p:pic>
      <p:sp>
        <p:nvSpPr>
          <p:cNvPr id="5" name="TextBox 4">
            <a:extLst>
              <a:ext uri="{FF2B5EF4-FFF2-40B4-BE49-F238E27FC236}">
                <a16:creationId xmlns:a16="http://schemas.microsoft.com/office/drawing/2014/main" id="{5CA1A471-B597-4084-8613-AEDBD70235F0}"/>
              </a:ext>
            </a:extLst>
          </p:cNvPr>
          <p:cNvSpPr txBox="1"/>
          <p:nvPr/>
        </p:nvSpPr>
        <p:spPr>
          <a:xfrm>
            <a:off x="3752425" y="476672"/>
            <a:ext cx="5323712"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Take 2</a:t>
            </a:r>
            <a:r>
              <a:rPr lang="en-GB" sz="2000" b="1" dirty="0">
                <a:solidFill>
                  <a:prstClr val="black"/>
                </a:solidFill>
                <a:latin typeface="Calibri" panose="020F0502020204030204"/>
              </a:rPr>
              <a:t>0</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mins in groups to create some market research questions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Think about</a:t>
            </a:r>
            <a:r>
              <a:rPr kumimoji="0" lang="en-GB" sz="2000" b="1" i="0" strike="noStrike" kern="1200" cap="none" spc="0" normalizeH="0" baseline="0" noProof="0" dirty="0">
                <a:ln>
                  <a:noFill/>
                </a:ln>
                <a:solidFill>
                  <a:srgbClr val="0070C0"/>
                </a:solidFill>
                <a:effectLst/>
                <a:uLnTx/>
                <a:uFillTx/>
                <a:latin typeface="Calibri" panose="020F0502020204030204"/>
                <a:ea typeface="+mn-ea"/>
                <a:cs typeface="+mn-cs"/>
              </a:rPr>
              <a:t> your restaurant and their customer profiles/segments!</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questions would you ask them to better market to them?</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Think about what you would like to know about the target market- identify Needs and wants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sng" strike="noStrike" kern="1200" cap="none" spc="0" normalizeH="0" baseline="0" noProof="0" dirty="0">
                <a:ln>
                  <a:noFill/>
                </a:ln>
                <a:solidFill>
                  <a:prstClr val="black"/>
                </a:solidFill>
                <a:effectLst/>
                <a:uLnTx/>
                <a:uFillTx/>
                <a:latin typeface="Calibri" panose="020F0502020204030204"/>
                <a:ea typeface="+mn-ea"/>
                <a:cs typeface="+mn-cs"/>
              </a:rPr>
              <a:t>Put together </a:t>
            </a:r>
            <a:r>
              <a:rPr lang="en-GB" sz="2000" b="1" u="sng" dirty="0">
                <a:solidFill>
                  <a:prstClr val="black"/>
                </a:solidFill>
                <a:latin typeface="Calibri" panose="020F0502020204030204"/>
              </a:rPr>
              <a:t>10</a:t>
            </a:r>
            <a:r>
              <a:rPr kumimoji="0" lang="en-GB" sz="2000" b="1" i="0" u="sng" strike="noStrike" kern="1200" cap="none" spc="0" normalizeH="0" baseline="0" noProof="0" dirty="0">
                <a:ln>
                  <a:noFill/>
                </a:ln>
                <a:solidFill>
                  <a:prstClr val="black"/>
                </a:solidFill>
                <a:effectLst/>
                <a:uLnTx/>
                <a:uFillTx/>
                <a:latin typeface="Calibri" panose="020F0502020204030204"/>
                <a:ea typeface="+mn-ea"/>
                <a:cs typeface="+mn-cs"/>
              </a:rPr>
              <a:t> market research questions-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(5 qualitative 5 quantitative)</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would you need to know if you were to introduce the event to that target market.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See the source image">
            <a:extLst>
              <a:ext uri="{FF2B5EF4-FFF2-40B4-BE49-F238E27FC236}">
                <a16:creationId xmlns:a16="http://schemas.microsoft.com/office/drawing/2014/main" id="{68A0AD96-D02E-292A-6B7F-67F1FC3B4A2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0583" y="2678424"/>
            <a:ext cx="3288656" cy="2107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46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8436" name="Picture 3">
            <a:extLst>
              <a:ext uri="{FF2B5EF4-FFF2-40B4-BE49-F238E27FC236}">
                <a16:creationId xmlns:a16="http://schemas.microsoft.com/office/drawing/2014/main" id="{C613FEBB-8FA9-3C8B-A88E-0B459D2BB0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587" t="634" r="35553" b="-634"/>
          <a:stretch/>
        </p:blipFill>
        <p:spPr bwMode="auto">
          <a:xfrm>
            <a:off x="4572001" y="-156946"/>
            <a:ext cx="4572000" cy="7014946"/>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2">
            <a:extLst>
              <a:ext uri="{FF2B5EF4-FFF2-40B4-BE49-F238E27FC236}">
                <a16:creationId xmlns:a16="http://schemas.microsoft.com/office/drawing/2014/main" id="{02210136-1D28-F71A-38EA-4393D8D26E99}"/>
              </a:ext>
            </a:extLst>
          </p:cNvPr>
          <p:cNvSpPr txBox="1">
            <a:spLocks/>
          </p:cNvSpPr>
          <p:nvPr/>
        </p:nvSpPr>
        <p:spPr>
          <a:xfrm>
            <a:off x="323528" y="3356992"/>
            <a:ext cx="5169987" cy="460851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GB" sz="1600" b="1" dirty="0"/>
              <a:t>We have identified from market research and our situational analysis where we want to go-</a:t>
            </a:r>
          </a:p>
          <a:p>
            <a:pPr marL="0" indent="0">
              <a:lnSpc>
                <a:spcPct val="120000"/>
              </a:lnSpc>
              <a:buFont typeface="Arial" panose="020B0604020202020204" pitchFamily="34" charset="0"/>
              <a:buNone/>
            </a:pPr>
            <a:r>
              <a:rPr lang="en-GB" sz="1600" b="1" dirty="0"/>
              <a:t>Lets be SMART!</a:t>
            </a:r>
          </a:p>
        </p:txBody>
      </p:sp>
      <p:sp>
        <p:nvSpPr>
          <p:cNvPr id="3" name="Title 1">
            <a:extLst>
              <a:ext uri="{FF2B5EF4-FFF2-40B4-BE49-F238E27FC236}">
                <a16:creationId xmlns:a16="http://schemas.microsoft.com/office/drawing/2014/main" id="{51232B41-0273-7552-B6D1-9FE4E4CE60BA}"/>
              </a:ext>
            </a:extLst>
          </p:cNvPr>
          <p:cNvSpPr txBox="1">
            <a:spLocks/>
          </p:cNvSpPr>
          <p:nvPr/>
        </p:nvSpPr>
        <p:spPr>
          <a:xfrm>
            <a:off x="165216" y="-43660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br>
            <a:r>
              <a:rPr lang="en-GB" dirty="0"/>
              <a:t>What now?</a:t>
            </a:r>
            <a:br>
              <a:rPr lang="en-GB" dirty="0"/>
            </a:br>
            <a:endParaRPr lang="en-GB" dirty="0"/>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rain Your Brain: How to Start Thinking in a Foreign Language | FluentU  Language Learning">
            <a:extLst>
              <a:ext uri="{FF2B5EF4-FFF2-40B4-BE49-F238E27FC236}">
                <a16:creationId xmlns:a16="http://schemas.microsoft.com/office/drawing/2014/main" id="{9CF151F4-9C38-264C-828C-A945622A9A58}"/>
              </a:ext>
            </a:extLst>
          </p:cNvPr>
          <p:cNvPicPr>
            <a:picLocks noChangeAspect="1" noChangeArrowheads="1"/>
          </p:cNvPicPr>
          <p:nvPr/>
        </p:nvPicPr>
        <p:blipFill rotWithShape="1">
          <a:blip r:embed="rId3">
            <a:alphaModFix amt="2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25480" r="26390"/>
          <a:stretch/>
        </p:blipFill>
        <p:spPr bwMode="auto">
          <a:xfrm>
            <a:off x="6787463" y="2492896"/>
            <a:ext cx="2356537" cy="3260877"/>
          </a:xfrm>
          <a:prstGeom prst="rect">
            <a:avLst/>
          </a:prstGeom>
          <a:noFill/>
          <a:extLst>
            <a:ext uri="{909E8E84-426E-40DD-AFC4-6F175D3DCCD1}">
              <a14:hiddenFill xmlns:a14="http://schemas.microsoft.com/office/drawing/2010/main">
                <a:solidFill>
                  <a:srgbClr val="FFFFFF"/>
                </a:solidFill>
              </a14:hiddenFill>
            </a:ext>
          </a:extLst>
        </p:spPr>
      </p:pic>
      <p:sp>
        <p:nvSpPr>
          <p:cNvPr id="18435" name="Title 2">
            <a:extLst>
              <a:ext uri="{FF2B5EF4-FFF2-40B4-BE49-F238E27FC236}">
                <a16:creationId xmlns:a16="http://schemas.microsoft.com/office/drawing/2014/main" id="{66DE8181-92EC-0161-633A-618ABCEC2F92}"/>
              </a:ext>
            </a:extLst>
          </p:cNvPr>
          <p:cNvSpPr>
            <a:spLocks noGrp="1"/>
          </p:cNvSpPr>
          <p:nvPr>
            <p:ph type="title"/>
          </p:nvPr>
        </p:nvSpPr>
        <p:spPr>
          <a:xfrm>
            <a:off x="115957" y="42355"/>
            <a:ext cx="2968500" cy="994172"/>
          </a:xfrm>
        </p:spPr>
        <p:txBody>
          <a:bodyPr>
            <a:normAutofit fontScale="90000"/>
          </a:bodyPr>
          <a:lstStyle/>
          <a:p>
            <a:pPr eaLnBrk="1" hangingPunct="1"/>
            <a:r>
              <a:rPr lang="en-US" altLang="en-US" dirty="0">
                <a:solidFill>
                  <a:srgbClr val="FF0000"/>
                </a:solidFill>
                <a:latin typeface="Trebuchet MS" panose="020B0603020202020204" pitchFamily="34" charset="0"/>
              </a:rPr>
              <a:t>S</a:t>
            </a:r>
            <a:r>
              <a:rPr lang="en-US" altLang="en-US" dirty="0">
                <a:latin typeface="Trebuchet MS" panose="020B0603020202020204" pitchFamily="34" charset="0"/>
              </a:rPr>
              <a:t>.</a:t>
            </a:r>
            <a:r>
              <a:rPr lang="en-US" altLang="en-US" dirty="0">
                <a:solidFill>
                  <a:srgbClr val="92D050"/>
                </a:solidFill>
                <a:latin typeface="Trebuchet MS" panose="020B0603020202020204" pitchFamily="34" charset="0"/>
              </a:rPr>
              <a:t>M</a:t>
            </a:r>
            <a:r>
              <a:rPr lang="en-US" altLang="en-US" dirty="0">
                <a:latin typeface="Trebuchet MS" panose="020B0603020202020204" pitchFamily="34" charset="0"/>
              </a:rPr>
              <a:t>.</a:t>
            </a:r>
            <a:r>
              <a:rPr lang="en-US" altLang="en-US" dirty="0">
                <a:solidFill>
                  <a:srgbClr val="00B0F0"/>
                </a:solidFill>
                <a:latin typeface="Trebuchet MS" panose="020B0603020202020204" pitchFamily="34" charset="0"/>
              </a:rPr>
              <a:t>A</a:t>
            </a:r>
            <a:r>
              <a:rPr lang="en-US" altLang="en-US" dirty="0">
                <a:latin typeface="Trebuchet MS" panose="020B0603020202020204" pitchFamily="34" charset="0"/>
              </a:rPr>
              <a:t>.</a:t>
            </a:r>
            <a:r>
              <a:rPr lang="en-US" altLang="en-US" dirty="0">
                <a:solidFill>
                  <a:srgbClr val="7030A0"/>
                </a:solidFill>
                <a:latin typeface="Trebuchet MS" panose="020B0603020202020204" pitchFamily="34" charset="0"/>
              </a:rPr>
              <a:t>R</a:t>
            </a:r>
            <a:r>
              <a:rPr lang="en-US" altLang="en-US" dirty="0">
                <a:latin typeface="Trebuchet MS" panose="020B0603020202020204" pitchFamily="34" charset="0"/>
              </a:rPr>
              <a:t>.</a:t>
            </a:r>
            <a:r>
              <a:rPr lang="en-US" altLang="en-US" dirty="0">
                <a:solidFill>
                  <a:schemeClr val="accent2"/>
                </a:solidFill>
                <a:latin typeface="Trebuchet MS" panose="020B0603020202020204" pitchFamily="34" charset="0"/>
              </a:rPr>
              <a:t>T</a:t>
            </a:r>
            <a:r>
              <a:rPr lang="en-US" altLang="en-US" dirty="0">
                <a:latin typeface="Trebuchet MS" panose="020B0603020202020204" pitchFamily="34" charset="0"/>
              </a:rPr>
              <a:t>. Goals are…</a:t>
            </a:r>
          </a:p>
        </p:txBody>
      </p:sp>
      <p:sp>
        <p:nvSpPr>
          <p:cNvPr id="18434" name="Content Placeholder 1">
            <a:extLst>
              <a:ext uri="{FF2B5EF4-FFF2-40B4-BE49-F238E27FC236}">
                <a16:creationId xmlns:a16="http://schemas.microsoft.com/office/drawing/2014/main" id="{6BD7D7F6-943A-5368-A874-D5AB26ACB2CA}"/>
              </a:ext>
            </a:extLst>
          </p:cNvPr>
          <p:cNvSpPr>
            <a:spLocks noGrp="1"/>
          </p:cNvSpPr>
          <p:nvPr>
            <p:ph idx="1"/>
          </p:nvPr>
        </p:nvSpPr>
        <p:spPr>
          <a:xfrm>
            <a:off x="125060" y="1189419"/>
            <a:ext cx="2916761" cy="220373"/>
          </a:xfrm>
        </p:spPr>
        <p:txBody>
          <a:bodyPr anchor="t">
            <a:normAutofit fontScale="92500" lnSpcReduction="20000"/>
          </a:bodyPr>
          <a:lstStyle/>
          <a:p>
            <a:pPr marL="0" indent="0">
              <a:buNone/>
            </a:pPr>
            <a:r>
              <a:rPr lang="en-US" altLang="en-US" sz="1200" dirty="0">
                <a:solidFill>
                  <a:srgbClr val="FF0000"/>
                </a:solidFill>
                <a:latin typeface="Trebuchet MS" panose="020B0603020202020204" pitchFamily="34" charset="0"/>
              </a:rPr>
              <a:t>Specific</a:t>
            </a:r>
          </a:p>
          <a:p>
            <a:pPr eaLnBrk="1" hangingPunct="1"/>
            <a:endParaRPr lang="en-US" altLang="en-US" sz="1200" dirty="0">
              <a:latin typeface="Trebuchet MS" panose="020B0603020202020204" pitchFamily="34" charset="0"/>
            </a:endParaRPr>
          </a:p>
          <a:p>
            <a:pPr eaLnBrk="1" hangingPunct="1"/>
            <a:endParaRPr lang="en-US" altLang="en-US" sz="1200" dirty="0">
              <a:latin typeface="Trebuchet MS" panose="020B0603020202020204" pitchFamily="34" charset="0"/>
            </a:endParaRPr>
          </a:p>
          <a:p>
            <a:pPr eaLnBrk="1" hangingPunct="1"/>
            <a:endParaRPr lang="en-US" altLang="en-US" sz="1200" dirty="0">
              <a:latin typeface="Trebuchet MS" panose="020B0603020202020204" pitchFamily="34" charset="0"/>
            </a:endParaRPr>
          </a:p>
          <a:p>
            <a:pPr eaLnBrk="1" hangingPunct="1"/>
            <a:endParaRPr lang="en-US" altLang="en-US" sz="1200" dirty="0">
              <a:latin typeface="Trebuchet MS" panose="020B0603020202020204" pitchFamily="34" charset="0"/>
            </a:endParaRPr>
          </a:p>
          <a:p>
            <a:pPr eaLnBrk="1" hangingPunct="1"/>
            <a:endParaRPr lang="en-US" altLang="en-US" sz="1200" dirty="0">
              <a:latin typeface="Trebuchet MS" panose="020B0603020202020204" pitchFamily="34" charset="0"/>
            </a:endParaRPr>
          </a:p>
        </p:txBody>
      </p:sp>
      <p:sp>
        <p:nvSpPr>
          <p:cNvPr id="4" name="Content Placeholder 1">
            <a:extLst>
              <a:ext uri="{FF2B5EF4-FFF2-40B4-BE49-F238E27FC236}">
                <a16:creationId xmlns:a16="http://schemas.microsoft.com/office/drawing/2014/main" id="{8CCECED7-34A2-B5E6-781A-871606FC9183}"/>
              </a:ext>
            </a:extLst>
          </p:cNvPr>
          <p:cNvSpPr txBox="1">
            <a:spLocks/>
          </p:cNvSpPr>
          <p:nvPr/>
        </p:nvSpPr>
        <p:spPr>
          <a:xfrm>
            <a:off x="789728" y="1190387"/>
            <a:ext cx="3676571" cy="2163712"/>
          </a:xfrm>
          <a:prstGeom prst="rect">
            <a:avLst/>
          </a:prstGeom>
        </p:spPr>
        <p:txBody>
          <a:bodyPr vert="horz" lIns="68580" tIns="34290" rIns="68580" bIns="3429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900" dirty="0">
                <a:latin typeface="Trebuchet MS" panose="020B0603020202020204" pitchFamily="34" charset="0"/>
              </a:rPr>
              <a:t>- </a:t>
            </a:r>
            <a:r>
              <a:rPr lang="en-US" altLang="en-US" sz="1100" dirty="0">
                <a:latin typeface="Trebuchet MS" panose="020B0603020202020204" pitchFamily="34" charset="0"/>
              </a:rPr>
              <a:t>Specific goals answer the following questions:</a:t>
            </a:r>
          </a:p>
          <a:p>
            <a:pPr>
              <a:buFont typeface="Wingdings 3" panose="05040102010807070707" pitchFamily="18" charset="2"/>
              <a:buNone/>
            </a:pPr>
            <a:r>
              <a:rPr lang="en-US" altLang="en-US" sz="1100" dirty="0">
                <a:latin typeface="Trebuchet MS" panose="020B0603020202020204" pitchFamily="34" charset="0"/>
              </a:rPr>
              <a:t>		Who:       Who is involved? </a:t>
            </a:r>
          </a:p>
          <a:p>
            <a:pPr>
              <a:buFont typeface="Wingdings 3" panose="05040102010807070707" pitchFamily="18" charset="2"/>
              <a:buNone/>
            </a:pPr>
            <a:r>
              <a:rPr lang="en-US" altLang="en-US" sz="1100" dirty="0">
                <a:latin typeface="Trebuchet MS" panose="020B0603020202020204" pitchFamily="34" charset="0"/>
              </a:rPr>
              <a:t>		What:      What do I want to accomplish?</a:t>
            </a:r>
          </a:p>
          <a:p>
            <a:pPr>
              <a:buFont typeface="Wingdings 3" panose="05040102010807070707" pitchFamily="18" charset="2"/>
              <a:buNone/>
            </a:pPr>
            <a:r>
              <a:rPr lang="en-US" altLang="en-US" sz="1100" dirty="0">
                <a:latin typeface="Trebuchet MS" panose="020B0603020202020204" pitchFamily="34" charset="0"/>
              </a:rPr>
              <a:t>		Where:    Identify a location.</a:t>
            </a:r>
          </a:p>
          <a:p>
            <a:pPr>
              <a:buFont typeface="Wingdings 3" panose="05040102010807070707" pitchFamily="18" charset="2"/>
              <a:buNone/>
            </a:pPr>
            <a:r>
              <a:rPr lang="en-US" altLang="en-US" sz="1100" dirty="0">
                <a:latin typeface="Trebuchet MS" panose="020B0603020202020204" pitchFamily="34" charset="0"/>
              </a:rPr>
              <a:t>		When:     Establish a time frame.</a:t>
            </a:r>
          </a:p>
          <a:p>
            <a:pPr>
              <a:buFont typeface="Wingdings 3" panose="05040102010807070707" pitchFamily="18" charset="2"/>
              <a:buNone/>
            </a:pPr>
            <a:r>
              <a:rPr lang="en-US" altLang="en-US" sz="1100" dirty="0">
                <a:latin typeface="Trebuchet MS" panose="020B0603020202020204" pitchFamily="34" charset="0"/>
              </a:rPr>
              <a:t>		Which:    Identify requirements/constraints. </a:t>
            </a:r>
          </a:p>
          <a:p>
            <a:pPr>
              <a:buFont typeface="Wingdings 3" panose="05040102010807070707" pitchFamily="18" charset="2"/>
              <a:buNone/>
            </a:pPr>
            <a:r>
              <a:rPr lang="en-US" altLang="en-US" sz="1100" dirty="0">
                <a:latin typeface="Trebuchet MS" panose="020B0603020202020204" pitchFamily="34" charset="0"/>
              </a:rPr>
              <a:t>		Why:       Specific reasons, purpose or 		     </a:t>
            </a:r>
          </a:p>
          <a:p>
            <a:pPr>
              <a:buFont typeface="Wingdings 3" panose="05040102010807070707" pitchFamily="18" charset="2"/>
              <a:buNone/>
            </a:pPr>
            <a:r>
              <a:rPr lang="en-US" altLang="en-US" sz="1100" dirty="0">
                <a:latin typeface="Trebuchet MS" panose="020B0603020202020204" pitchFamily="34" charset="0"/>
              </a:rPr>
              <a:t>                                  benefits of accomplishing the goal. </a:t>
            </a:r>
          </a:p>
          <a:p>
            <a:endParaRPr lang="en-US" altLang="en-US" sz="900" dirty="0">
              <a:latin typeface="Trebuchet MS" panose="020B0603020202020204" pitchFamily="34" charset="0"/>
            </a:endParaRPr>
          </a:p>
        </p:txBody>
      </p:sp>
      <p:sp>
        <p:nvSpPr>
          <p:cNvPr id="6" name="Content Placeholder 1">
            <a:extLst>
              <a:ext uri="{FF2B5EF4-FFF2-40B4-BE49-F238E27FC236}">
                <a16:creationId xmlns:a16="http://schemas.microsoft.com/office/drawing/2014/main" id="{C46D3888-9A8E-CBA9-642D-8303F557FDB5}"/>
              </a:ext>
            </a:extLst>
          </p:cNvPr>
          <p:cNvSpPr txBox="1">
            <a:spLocks/>
          </p:cNvSpPr>
          <p:nvPr/>
        </p:nvSpPr>
        <p:spPr>
          <a:xfrm>
            <a:off x="5152444" y="1167369"/>
            <a:ext cx="2989431" cy="1084398"/>
          </a:xfrm>
          <a:prstGeom prst="rect">
            <a:avLst/>
          </a:prstGeom>
        </p:spPr>
        <p:txBody>
          <a:bodyPr vert="horz" lIns="68580" tIns="34290" rIns="68580" bIns="3429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100" dirty="0">
                <a:latin typeface="Trebuchet MS" panose="020B0603020202020204" pitchFamily="34" charset="0"/>
              </a:rPr>
              <a:t>- To determine if your goal is measurable, ask questions such as</a:t>
            </a:r>
          </a:p>
          <a:p>
            <a:pPr lvl="1"/>
            <a:r>
              <a:rPr lang="en-US" altLang="en-US" sz="1100" dirty="0">
                <a:latin typeface="Trebuchet MS" panose="020B0603020202020204" pitchFamily="34" charset="0"/>
              </a:rPr>
              <a:t>How much? </a:t>
            </a:r>
          </a:p>
          <a:p>
            <a:pPr lvl="1"/>
            <a:r>
              <a:rPr lang="en-US" altLang="en-US" sz="1100" dirty="0">
                <a:latin typeface="Trebuchet MS" panose="020B0603020202020204" pitchFamily="34" charset="0"/>
              </a:rPr>
              <a:t>How many? </a:t>
            </a:r>
          </a:p>
          <a:p>
            <a:pPr lvl="1"/>
            <a:r>
              <a:rPr lang="en-US" altLang="en-US" sz="1100" dirty="0">
                <a:latin typeface="Trebuchet MS" panose="020B0603020202020204" pitchFamily="34" charset="0"/>
              </a:rPr>
              <a:t>How will I know when it is accomplished? </a:t>
            </a:r>
          </a:p>
          <a:p>
            <a:endParaRPr lang="en-US" altLang="en-US" sz="1200" dirty="0">
              <a:latin typeface="Trebuchet MS" panose="020B0603020202020204" pitchFamily="34" charset="0"/>
            </a:endParaRPr>
          </a:p>
        </p:txBody>
      </p:sp>
      <p:sp>
        <p:nvSpPr>
          <p:cNvPr id="7" name="Content Placeholder 1">
            <a:extLst>
              <a:ext uri="{FF2B5EF4-FFF2-40B4-BE49-F238E27FC236}">
                <a16:creationId xmlns:a16="http://schemas.microsoft.com/office/drawing/2014/main" id="{7DA87453-D1F0-0BB5-A65C-7365EBE520C8}"/>
              </a:ext>
            </a:extLst>
          </p:cNvPr>
          <p:cNvSpPr txBox="1">
            <a:spLocks/>
          </p:cNvSpPr>
          <p:nvPr/>
        </p:nvSpPr>
        <p:spPr>
          <a:xfrm>
            <a:off x="5777687" y="2590730"/>
            <a:ext cx="2019551" cy="766864"/>
          </a:xfrm>
          <a:prstGeom prst="rect">
            <a:avLst/>
          </a:prstGeom>
        </p:spPr>
        <p:txBody>
          <a:bodyPr vert="horz" lIns="68580" tIns="34290" rIns="68580" bIns="3429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100" dirty="0">
                <a:latin typeface="Trebuchet MS" panose="020B0603020202020204" pitchFamily="34" charset="0"/>
              </a:rPr>
              <a:t>The goal is “do-able”</a:t>
            </a:r>
          </a:p>
          <a:p>
            <a:r>
              <a:rPr lang="en-US" altLang="en-US" sz="1100" dirty="0">
                <a:latin typeface="Trebuchet MS" panose="020B0603020202020204" pitchFamily="34" charset="0"/>
              </a:rPr>
              <a:t>It is action-oriented</a:t>
            </a:r>
          </a:p>
          <a:p>
            <a:r>
              <a:rPr lang="en-US" altLang="en-US" sz="1100" dirty="0">
                <a:latin typeface="Trebuchet MS" panose="020B0603020202020204" pitchFamily="34" charset="0"/>
              </a:rPr>
              <a:t>It is “within reach”</a:t>
            </a:r>
          </a:p>
        </p:txBody>
      </p:sp>
      <p:sp>
        <p:nvSpPr>
          <p:cNvPr id="8" name="Content Placeholder 1">
            <a:extLst>
              <a:ext uri="{FF2B5EF4-FFF2-40B4-BE49-F238E27FC236}">
                <a16:creationId xmlns:a16="http://schemas.microsoft.com/office/drawing/2014/main" id="{B22E2CEC-44F1-F6AE-5031-62929E970EF6}"/>
              </a:ext>
            </a:extLst>
          </p:cNvPr>
          <p:cNvSpPr txBox="1">
            <a:spLocks/>
          </p:cNvSpPr>
          <p:nvPr/>
        </p:nvSpPr>
        <p:spPr>
          <a:xfrm>
            <a:off x="789728" y="3789040"/>
            <a:ext cx="2814791" cy="877285"/>
          </a:xfrm>
          <a:prstGeom prst="rect">
            <a:avLst/>
          </a:prstGeom>
        </p:spPr>
        <p:txBody>
          <a:bodyPr vert="horz" lIns="68580" tIns="34290" rIns="68580" bIns="3429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100" dirty="0">
                <a:latin typeface="Trebuchet MS" panose="020B0603020202020204" pitchFamily="34" charset="0"/>
              </a:rPr>
              <a:t>The goal must be an objective toward which you are both willing and able to work.</a:t>
            </a:r>
          </a:p>
          <a:p>
            <a:r>
              <a:rPr lang="en-US" altLang="en-US" sz="1100" dirty="0">
                <a:latin typeface="Trebuchet MS" panose="020B0603020202020204" pitchFamily="34" charset="0"/>
              </a:rPr>
              <a:t>Again, it must be “do-able”</a:t>
            </a:r>
          </a:p>
          <a:p>
            <a:r>
              <a:rPr lang="en-US" altLang="en-US" sz="1100" dirty="0">
                <a:latin typeface="Trebuchet MS" panose="020B0603020202020204" pitchFamily="34" charset="0"/>
              </a:rPr>
              <a:t>People must believe it can be accomplished</a:t>
            </a:r>
          </a:p>
          <a:p>
            <a:r>
              <a:rPr lang="en-US" altLang="en-US" sz="1100" dirty="0">
                <a:latin typeface="Trebuchet MS" panose="020B0603020202020204" pitchFamily="34" charset="0"/>
              </a:rPr>
              <a:t>Address the marketing objectives</a:t>
            </a:r>
          </a:p>
        </p:txBody>
      </p:sp>
      <p:sp>
        <p:nvSpPr>
          <p:cNvPr id="9" name="Content Placeholder 1">
            <a:extLst>
              <a:ext uri="{FF2B5EF4-FFF2-40B4-BE49-F238E27FC236}">
                <a16:creationId xmlns:a16="http://schemas.microsoft.com/office/drawing/2014/main" id="{C3395DEB-1DA2-6BF9-D473-D4E1826EA756}"/>
              </a:ext>
            </a:extLst>
          </p:cNvPr>
          <p:cNvSpPr txBox="1">
            <a:spLocks/>
          </p:cNvSpPr>
          <p:nvPr/>
        </p:nvSpPr>
        <p:spPr>
          <a:xfrm>
            <a:off x="4858391" y="3765357"/>
            <a:ext cx="2309240" cy="820141"/>
          </a:xfrm>
          <a:prstGeom prst="rect">
            <a:avLst/>
          </a:prstGeom>
        </p:spPr>
        <p:txBody>
          <a:bodyPr vert="horz" lIns="68580" tIns="34290" rIns="68580" bIns="3429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100" dirty="0">
                <a:latin typeface="Trebuchet MS" panose="020B0603020202020204" pitchFamily="34" charset="0"/>
              </a:rPr>
              <a:t>You should establish a timeframe</a:t>
            </a:r>
          </a:p>
          <a:p>
            <a:r>
              <a:rPr lang="en-US" altLang="en-US" sz="1100" dirty="0">
                <a:latin typeface="Trebuchet MS" panose="020B0603020202020204" pitchFamily="34" charset="0"/>
              </a:rPr>
              <a:t>The timeframe </a:t>
            </a:r>
            <a:r>
              <a:rPr lang="en-US" altLang="en-US" sz="1100" b="1" i="1" dirty="0">
                <a:latin typeface="Trebuchet MS" panose="020B0603020202020204" pitchFamily="34" charset="0"/>
              </a:rPr>
              <a:t>must  </a:t>
            </a:r>
            <a:r>
              <a:rPr lang="en-US" altLang="en-US" sz="1100" dirty="0">
                <a:latin typeface="Trebuchet MS" panose="020B0603020202020204" pitchFamily="34" charset="0"/>
              </a:rPr>
              <a:t>be realistic</a:t>
            </a:r>
          </a:p>
          <a:p>
            <a:r>
              <a:rPr lang="en-US" altLang="en-US" sz="1100" dirty="0">
                <a:latin typeface="Trebuchet MS" panose="020B0603020202020204" pitchFamily="34" charset="0"/>
              </a:rPr>
              <a:t>Everyone needs to know the timeframe…make it public</a:t>
            </a:r>
          </a:p>
        </p:txBody>
      </p:sp>
      <p:sp>
        <p:nvSpPr>
          <p:cNvPr id="11" name="TextBox 10">
            <a:extLst>
              <a:ext uri="{FF2B5EF4-FFF2-40B4-BE49-F238E27FC236}">
                <a16:creationId xmlns:a16="http://schemas.microsoft.com/office/drawing/2014/main" id="{935EC651-806B-E666-4DD1-32490B13B75B}"/>
              </a:ext>
            </a:extLst>
          </p:cNvPr>
          <p:cNvSpPr txBox="1"/>
          <p:nvPr/>
        </p:nvSpPr>
        <p:spPr>
          <a:xfrm>
            <a:off x="4303207" y="1124744"/>
            <a:ext cx="4720701" cy="276999"/>
          </a:xfrm>
          <a:prstGeom prst="rect">
            <a:avLst/>
          </a:prstGeom>
          <a:noFill/>
        </p:spPr>
        <p:txBody>
          <a:bodyPr wrap="square">
            <a:spAutoFit/>
          </a:bodyPr>
          <a:lstStyle/>
          <a:p>
            <a:pPr eaLnBrk="1" hangingPunct="1"/>
            <a:r>
              <a:rPr lang="en-US" altLang="en-US" sz="1200" dirty="0">
                <a:solidFill>
                  <a:srgbClr val="92D050"/>
                </a:solidFill>
                <a:latin typeface="Trebuchet MS" panose="020B0603020202020204" pitchFamily="34" charset="0"/>
              </a:rPr>
              <a:t>Measurable</a:t>
            </a:r>
          </a:p>
        </p:txBody>
      </p:sp>
      <p:sp>
        <p:nvSpPr>
          <p:cNvPr id="12" name="Content Placeholder 1">
            <a:extLst>
              <a:ext uri="{FF2B5EF4-FFF2-40B4-BE49-F238E27FC236}">
                <a16:creationId xmlns:a16="http://schemas.microsoft.com/office/drawing/2014/main" id="{1557807D-82FF-73E4-0C33-221B32F1CA0F}"/>
              </a:ext>
            </a:extLst>
          </p:cNvPr>
          <p:cNvSpPr txBox="1">
            <a:spLocks/>
          </p:cNvSpPr>
          <p:nvPr/>
        </p:nvSpPr>
        <p:spPr>
          <a:xfrm>
            <a:off x="4970543" y="2329459"/>
            <a:ext cx="1043284" cy="579258"/>
          </a:xfrm>
          <a:prstGeom prst="rect">
            <a:avLst/>
          </a:prstGeom>
        </p:spPr>
        <p:txBody>
          <a:bodyPr vert="horz" lIns="68580" tIns="34290" rIns="68580" bIns="3429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en-US" sz="1200" dirty="0">
              <a:latin typeface="Trebuchet MS" panose="020B0603020202020204" pitchFamily="34" charset="0"/>
            </a:endParaRPr>
          </a:p>
          <a:p>
            <a:pPr marL="0" indent="0">
              <a:buNone/>
            </a:pPr>
            <a:r>
              <a:rPr lang="en-US" altLang="en-US" sz="1200" dirty="0">
                <a:solidFill>
                  <a:srgbClr val="00B0F0"/>
                </a:solidFill>
                <a:latin typeface="Trebuchet MS" panose="020B0603020202020204" pitchFamily="34" charset="0"/>
              </a:rPr>
              <a:t>Attainable</a:t>
            </a:r>
          </a:p>
        </p:txBody>
      </p:sp>
      <p:sp>
        <p:nvSpPr>
          <p:cNvPr id="13" name="Content Placeholder 1">
            <a:extLst>
              <a:ext uri="{FF2B5EF4-FFF2-40B4-BE49-F238E27FC236}">
                <a16:creationId xmlns:a16="http://schemas.microsoft.com/office/drawing/2014/main" id="{C43C5BC2-0FF5-DD9E-2E19-F5225757FF32}"/>
              </a:ext>
            </a:extLst>
          </p:cNvPr>
          <p:cNvSpPr txBox="1">
            <a:spLocks/>
          </p:cNvSpPr>
          <p:nvPr/>
        </p:nvSpPr>
        <p:spPr>
          <a:xfrm>
            <a:off x="141489" y="3773397"/>
            <a:ext cx="1043284" cy="579258"/>
          </a:xfrm>
          <a:prstGeom prst="rect">
            <a:avLst/>
          </a:prstGeom>
        </p:spPr>
        <p:txBody>
          <a:bodyPr vert="horz" lIns="68580" tIns="34290" rIns="68580" bIns="3429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200" dirty="0">
                <a:solidFill>
                  <a:srgbClr val="7030A0"/>
                </a:solidFill>
                <a:latin typeface="Trebuchet MS" panose="020B0603020202020204" pitchFamily="34" charset="0"/>
              </a:rPr>
              <a:t>Realistic/</a:t>
            </a:r>
          </a:p>
          <a:p>
            <a:pPr marL="0" indent="0">
              <a:buNone/>
            </a:pPr>
            <a:r>
              <a:rPr lang="en-US" altLang="en-US" sz="1200" dirty="0">
                <a:solidFill>
                  <a:srgbClr val="7030A0"/>
                </a:solidFill>
                <a:latin typeface="Trebuchet MS" panose="020B0603020202020204" pitchFamily="34" charset="0"/>
              </a:rPr>
              <a:t>Relevant</a:t>
            </a:r>
          </a:p>
        </p:txBody>
      </p:sp>
      <p:sp>
        <p:nvSpPr>
          <p:cNvPr id="14" name="Content Placeholder 1">
            <a:extLst>
              <a:ext uri="{FF2B5EF4-FFF2-40B4-BE49-F238E27FC236}">
                <a16:creationId xmlns:a16="http://schemas.microsoft.com/office/drawing/2014/main" id="{CFA1BF97-DB5E-43C7-6A26-53089BF7514D}"/>
              </a:ext>
            </a:extLst>
          </p:cNvPr>
          <p:cNvSpPr txBox="1">
            <a:spLocks/>
          </p:cNvSpPr>
          <p:nvPr/>
        </p:nvSpPr>
        <p:spPr>
          <a:xfrm>
            <a:off x="4336749" y="3782831"/>
            <a:ext cx="1043284" cy="579258"/>
          </a:xfrm>
          <a:prstGeom prst="rect">
            <a:avLst/>
          </a:prstGeom>
        </p:spPr>
        <p:txBody>
          <a:bodyPr vert="horz" lIns="68580" tIns="34290" rIns="68580" bIns="3429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200" dirty="0">
                <a:solidFill>
                  <a:schemeClr val="accent2"/>
                </a:solidFill>
                <a:latin typeface="Trebuchet MS" panose="020B0603020202020204" pitchFamily="34" charset="0"/>
              </a:rPr>
              <a:t>Timely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1" grpId="0"/>
      <p:bldP spid="12" grpId="0"/>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CAA456-5F1C-6924-B649-32DAC64A58D5}"/>
              </a:ext>
            </a:extLst>
          </p:cNvPr>
          <p:cNvSpPr>
            <a:spLocks noGrp="1"/>
          </p:cNvSpPr>
          <p:nvPr>
            <p:ph type="title"/>
          </p:nvPr>
        </p:nvSpPr>
        <p:spPr>
          <a:xfrm>
            <a:off x="2067455" y="-1738196"/>
            <a:ext cx="3599175" cy="4376572"/>
          </a:xfrm>
        </p:spPr>
        <p:txBody>
          <a:bodyPr anchor="ctr">
            <a:normAutofit/>
          </a:bodyPr>
          <a:lstStyle/>
          <a:p>
            <a:r>
              <a:rPr lang="en-GB" altLang="en-US" sz="4800" dirty="0">
                <a:latin typeface="Trebuchet MS" panose="020B0603020202020204" pitchFamily="34" charset="0"/>
              </a:rPr>
              <a:t>Objectives</a:t>
            </a:r>
          </a:p>
        </p:txBody>
      </p:sp>
      <p:sp>
        <p:nvSpPr>
          <p:cNvPr id="2" name="Title 2">
            <a:extLst>
              <a:ext uri="{FF2B5EF4-FFF2-40B4-BE49-F238E27FC236}">
                <a16:creationId xmlns:a16="http://schemas.microsoft.com/office/drawing/2014/main" id="{97D03695-F7DC-A479-57E7-133E4AE7C597}"/>
              </a:ext>
            </a:extLst>
          </p:cNvPr>
          <p:cNvSpPr txBox="1">
            <a:spLocks/>
          </p:cNvSpPr>
          <p:nvPr/>
        </p:nvSpPr>
        <p:spPr>
          <a:xfrm>
            <a:off x="331091" y="922083"/>
            <a:ext cx="6260912" cy="1325563"/>
          </a:xfrm>
          <a:prstGeom prst="rect">
            <a:avLst/>
          </a:prstGeom>
        </p:spPr>
        <p:txBody>
          <a:bodyP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latin typeface="Trebuchet MS" panose="020B0603020202020204" pitchFamily="34" charset="0"/>
              </a:rPr>
              <a:t>For assessment 1:</a:t>
            </a:r>
          </a:p>
          <a:p>
            <a:r>
              <a:rPr lang="en-US" altLang="en-US" dirty="0">
                <a:latin typeface="Trebuchet MS" panose="020B0603020202020204" pitchFamily="34" charset="0"/>
              </a:rPr>
              <a:t>Set objectives based on what you have found in the situational analysis and market research.</a:t>
            </a:r>
          </a:p>
        </p:txBody>
      </p:sp>
      <p:sp>
        <p:nvSpPr>
          <p:cNvPr id="3" name="Content Placeholder 1">
            <a:extLst>
              <a:ext uri="{FF2B5EF4-FFF2-40B4-BE49-F238E27FC236}">
                <a16:creationId xmlns:a16="http://schemas.microsoft.com/office/drawing/2014/main" id="{31D15EE1-6718-9714-1C7D-9BB6974FDBDC}"/>
              </a:ext>
            </a:extLst>
          </p:cNvPr>
          <p:cNvSpPr txBox="1">
            <a:spLocks/>
          </p:cNvSpPr>
          <p:nvPr/>
        </p:nvSpPr>
        <p:spPr>
          <a:xfrm>
            <a:off x="218534" y="2577629"/>
            <a:ext cx="4085438" cy="3181684"/>
          </a:xfrm>
          <a:prstGeom prst="rect">
            <a:avLst/>
          </a:prstGeom>
        </p:spPr>
        <p:txBody>
          <a:bodyPr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600" dirty="0">
                <a:latin typeface="Trebuchet MS" panose="020B0603020202020204" pitchFamily="34" charset="0"/>
              </a:rPr>
              <a:t>Specific - What are you going to do?  (be specific, don’t be vague)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Measurable – what will be achieved?  Quantitative metric.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Attainable – This is ‘Do-able’ because?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Realistic – what's the likely outcome?</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Timely – What is the deadline?</a:t>
            </a:r>
          </a:p>
        </p:txBody>
      </p:sp>
      <p:pic>
        <p:nvPicPr>
          <p:cNvPr id="4" name="Picture 3" descr="C:\Users\Debbie\Pictures\Microsoft Clip Organizer\j0439243.jpg">
            <a:extLst>
              <a:ext uri="{FF2B5EF4-FFF2-40B4-BE49-F238E27FC236}">
                <a16:creationId xmlns:a16="http://schemas.microsoft.com/office/drawing/2014/main" id="{3640B9C7-2E45-8314-E8EC-CF5F35FCA61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1670" r="24663" b="2"/>
          <a:stretch/>
        </p:blipFill>
        <p:spPr bwMode="auto">
          <a:xfrm>
            <a:off x="7397518" y="-26775"/>
            <a:ext cx="1744689" cy="259228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9A0BE0EC-0A10-EB89-A961-41B3FCCAC502}"/>
              </a:ext>
            </a:extLst>
          </p:cNvPr>
          <p:cNvSpPr txBox="1"/>
          <p:nvPr/>
        </p:nvSpPr>
        <p:spPr>
          <a:xfrm>
            <a:off x="4269492" y="2558407"/>
            <a:ext cx="4655974" cy="830997"/>
          </a:xfrm>
          <a:prstGeom prst="rect">
            <a:avLst/>
          </a:prstGeom>
          <a:noFill/>
        </p:spPr>
        <p:txBody>
          <a:bodyPr wrap="square">
            <a:spAutoFit/>
          </a:bodyPr>
          <a:lstStyle/>
          <a:p>
            <a:pPr algn="ctr"/>
            <a:r>
              <a:rPr lang="en-GB" sz="1200" dirty="0"/>
              <a:t> “Manage a promotional campaign targeting (Customer segment/profile) addressing the concerns raised from examining customer feedback and reviews (Found from your situational analysis 5C’s)……” </a:t>
            </a:r>
          </a:p>
        </p:txBody>
      </p:sp>
      <p:sp>
        <p:nvSpPr>
          <p:cNvPr id="10" name="TextBox 9">
            <a:extLst>
              <a:ext uri="{FF2B5EF4-FFF2-40B4-BE49-F238E27FC236}">
                <a16:creationId xmlns:a16="http://schemas.microsoft.com/office/drawing/2014/main" id="{E39A8E78-2453-FDF5-1E7E-A903857B5103}"/>
              </a:ext>
            </a:extLst>
          </p:cNvPr>
          <p:cNvSpPr txBox="1"/>
          <p:nvPr/>
        </p:nvSpPr>
        <p:spPr>
          <a:xfrm>
            <a:off x="4269492" y="3414424"/>
            <a:ext cx="4655974" cy="461665"/>
          </a:xfrm>
          <a:prstGeom prst="rect">
            <a:avLst/>
          </a:prstGeom>
          <a:noFill/>
        </p:spPr>
        <p:txBody>
          <a:bodyPr wrap="square">
            <a:spAutoFit/>
          </a:bodyPr>
          <a:lstStyle/>
          <a:p>
            <a:r>
              <a:rPr lang="en-GB" sz="1200" dirty="0"/>
              <a:t> “I will attract 100 customers and 1,000 online customer interactions over a 2 month campaign…….”</a:t>
            </a:r>
          </a:p>
        </p:txBody>
      </p:sp>
      <p:sp>
        <p:nvSpPr>
          <p:cNvPr id="11" name="TextBox 10">
            <a:extLst>
              <a:ext uri="{FF2B5EF4-FFF2-40B4-BE49-F238E27FC236}">
                <a16:creationId xmlns:a16="http://schemas.microsoft.com/office/drawing/2014/main" id="{137019B3-8C47-24FE-4077-F72A660F246D}"/>
              </a:ext>
            </a:extLst>
          </p:cNvPr>
          <p:cNvSpPr txBox="1"/>
          <p:nvPr/>
        </p:nvSpPr>
        <p:spPr>
          <a:xfrm>
            <a:off x="4264016" y="4155242"/>
            <a:ext cx="4655974" cy="276999"/>
          </a:xfrm>
          <a:prstGeom prst="rect">
            <a:avLst/>
          </a:prstGeom>
          <a:noFill/>
        </p:spPr>
        <p:txBody>
          <a:bodyPr wrap="square">
            <a:spAutoFit/>
          </a:bodyPr>
          <a:lstStyle/>
          <a:p>
            <a:r>
              <a:rPr lang="en-GB" sz="1200" dirty="0"/>
              <a:t>“ 100 new customers, 1,000 interactions over 2 months….” </a:t>
            </a:r>
          </a:p>
        </p:txBody>
      </p:sp>
      <p:sp>
        <p:nvSpPr>
          <p:cNvPr id="13" name="TextBox 12">
            <a:extLst>
              <a:ext uri="{FF2B5EF4-FFF2-40B4-BE49-F238E27FC236}">
                <a16:creationId xmlns:a16="http://schemas.microsoft.com/office/drawing/2014/main" id="{0FCE5DD6-A196-B63F-91C2-E3E1A0C17901}"/>
              </a:ext>
            </a:extLst>
          </p:cNvPr>
          <p:cNvSpPr txBox="1"/>
          <p:nvPr/>
        </p:nvSpPr>
        <p:spPr>
          <a:xfrm>
            <a:off x="4292615" y="4707563"/>
            <a:ext cx="4655974" cy="461665"/>
          </a:xfrm>
          <a:prstGeom prst="rect">
            <a:avLst/>
          </a:prstGeom>
          <a:noFill/>
        </p:spPr>
        <p:txBody>
          <a:bodyPr wrap="square">
            <a:spAutoFit/>
          </a:bodyPr>
          <a:lstStyle/>
          <a:p>
            <a:r>
              <a:rPr lang="en-GB" sz="1200" dirty="0"/>
              <a:t>“This will elevate customers concerns, raise brand awareness and attract a realistic return…….”   </a:t>
            </a:r>
          </a:p>
        </p:txBody>
      </p:sp>
      <p:sp>
        <p:nvSpPr>
          <p:cNvPr id="14" name="TextBox 13">
            <a:extLst>
              <a:ext uri="{FF2B5EF4-FFF2-40B4-BE49-F238E27FC236}">
                <a16:creationId xmlns:a16="http://schemas.microsoft.com/office/drawing/2014/main" id="{5F89EE76-D69B-936C-AF59-E08501EBAF27}"/>
              </a:ext>
            </a:extLst>
          </p:cNvPr>
          <p:cNvSpPr txBox="1"/>
          <p:nvPr/>
        </p:nvSpPr>
        <p:spPr>
          <a:xfrm>
            <a:off x="4313838" y="5392954"/>
            <a:ext cx="4655974" cy="276999"/>
          </a:xfrm>
          <a:prstGeom prst="rect">
            <a:avLst/>
          </a:prstGeom>
          <a:noFill/>
        </p:spPr>
        <p:txBody>
          <a:bodyPr wrap="square">
            <a:spAutoFit/>
          </a:bodyPr>
          <a:lstStyle/>
          <a:p>
            <a:r>
              <a:rPr lang="en-GB" sz="1200" dirty="0"/>
              <a:t>“By When?”</a:t>
            </a:r>
          </a:p>
        </p:txBody>
      </p:sp>
      <p:pic>
        <p:nvPicPr>
          <p:cNvPr id="15" name="Picture 14">
            <a:extLst>
              <a:ext uri="{FF2B5EF4-FFF2-40B4-BE49-F238E27FC236}">
                <a16:creationId xmlns:a16="http://schemas.microsoft.com/office/drawing/2014/main" id="{486A432F-B137-FB5D-21BF-4AB963BDCA47}"/>
              </a:ext>
            </a:extLst>
          </p:cNvPr>
          <p:cNvPicPr>
            <a:picLocks noChangeAspect="1"/>
          </p:cNvPicPr>
          <p:nvPr/>
        </p:nvPicPr>
        <p:blipFill rotWithShape="1">
          <a:blip r:embed="rId4"/>
          <a:srcRect l="37632" t="18918" r="12710" b="65306"/>
          <a:stretch/>
        </p:blipFill>
        <p:spPr>
          <a:xfrm>
            <a:off x="106809" y="142511"/>
            <a:ext cx="1944216" cy="6151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0" grpId="0"/>
      <p:bldP spid="11" grpId="0"/>
      <p:bldP spid="13" grpId="0"/>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E62EDAE3-B489-BB01-6639-8E7C77050215}"/>
              </a:ext>
            </a:extLst>
          </p:cNvPr>
          <p:cNvSpPr>
            <a:spLocks noGrp="1"/>
          </p:cNvSpPr>
          <p:nvPr>
            <p:ph type="title"/>
          </p:nvPr>
        </p:nvSpPr>
        <p:spPr>
          <a:xfrm>
            <a:off x="107504" y="-240774"/>
            <a:ext cx="7886700" cy="1325563"/>
          </a:xfrm>
          <a:noFill/>
        </p:spPr>
        <p:txBody>
          <a:bodyPr/>
          <a:lstStyle/>
          <a:p>
            <a:pPr eaLnBrk="1" hangingPunct="1"/>
            <a:r>
              <a:rPr lang="en-US" altLang="en-US" dirty="0">
                <a:latin typeface="Trebuchet MS" panose="020B0603020202020204" pitchFamily="34" charset="0"/>
              </a:rPr>
              <a:t>Task 10 mins</a:t>
            </a:r>
          </a:p>
        </p:txBody>
      </p:sp>
      <p:sp>
        <p:nvSpPr>
          <p:cNvPr id="24580" name="TextBox 5">
            <a:extLst>
              <a:ext uri="{FF2B5EF4-FFF2-40B4-BE49-F238E27FC236}">
                <a16:creationId xmlns:a16="http://schemas.microsoft.com/office/drawing/2014/main" id="{D8CC5D9F-2FB2-896E-144C-362692786EC4}"/>
              </a:ext>
            </a:extLst>
          </p:cNvPr>
          <p:cNvSpPr txBox="1">
            <a:spLocks noChangeArrowheads="1"/>
          </p:cNvSpPr>
          <p:nvPr/>
        </p:nvSpPr>
        <p:spPr bwMode="auto">
          <a:xfrm>
            <a:off x="323528" y="159502"/>
            <a:ext cx="78486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rPr>
              <a:t>Craft a personal SMART goal</a:t>
            </a:r>
          </a:p>
        </p:txBody>
      </p:sp>
      <p:sp>
        <p:nvSpPr>
          <p:cNvPr id="24581" name="TextBox 6">
            <a:extLst>
              <a:ext uri="{FF2B5EF4-FFF2-40B4-BE49-F238E27FC236}">
                <a16:creationId xmlns:a16="http://schemas.microsoft.com/office/drawing/2014/main" id="{023F75F2-172D-B0BE-3EEC-EE51ADAAB709}"/>
              </a:ext>
            </a:extLst>
          </p:cNvPr>
          <p:cNvSpPr txBox="1">
            <a:spLocks noChangeArrowheads="1"/>
          </p:cNvSpPr>
          <p:nvPr/>
        </p:nvSpPr>
        <p:spPr bwMode="auto">
          <a:xfrm>
            <a:off x="179512" y="2129438"/>
            <a:ext cx="3432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r>
              <a:rPr kumimoji="0" lang="en-US" altLang="en-US" sz="1800" b="1" i="1"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rPr>
              <a:t>Use the S.M.A.R.T. techniques</a:t>
            </a:r>
          </a:p>
        </p:txBody>
      </p:sp>
      <p:pic>
        <p:nvPicPr>
          <p:cNvPr id="5122" name="Picture 2" descr="See the source image">
            <a:extLst>
              <a:ext uri="{FF2B5EF4-FFF2-40B4-BE49-F238E27FC236}">
                <a16:creationId xmlns:a16="http://schemas.microsoft.com/office/drawing/2014/main" id="{5E742DF4-4340-216B-1637-7C723FC1B32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2636912"/>
            <a:ext cx="5832648" cy="25841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1259632" y="260648"/>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3419872" y="494116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15 mins</a:t>
            </a:r>
            <a:br>
              <a:rPr lang="en-GB" dirty="0"/>
            </a:br>
            <a:endParaRPr lang="en-GB" dirty="0"/>
          </a:p>
        </p:txBody>
      </p:sp>
    </p:spTree>
    <p:extLst>
      <p:ext uri="{BB962C8B-B14F-4D97-AF65-F5344CB8AC3E}">
        <p14:creationId xmlns:p14="http://schemas.microsoft.com/office/powerpoint/2010/main" val="222857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97E116A4-B08A-49C8-234F-B31B0C2E176C}"/>
              </a:ext>
            </a:extLst>
          </p:cNvPr>
          <p:cNvSpPr>
            <a:spLocks noGrp="1"/>
          </p:cNvSpPr>
          <p:nvPr>
            <p:ph type="title"/>
          </p:nvPr>
        </p:nvSpPr>
        <p:spPr>
          <a:xfrm>
            <a:off x="4393717" y="291615"/>
            <a:ext cx="3754752" cy="1325563"/>
          </a:xfrm>
        </p:spPr>
        <p:txBody>
          <a:bodyPr>
            <a:normAutofit/>
          </a:bodyPr>
          <a:lstStyle/>
          <a:p>
            <a:r>
              <a:rPr lang="en-GB" altLang="en-US" dirty="0">
                <a:latin typeface="Trebuchet MS" panose="020B0603020202020204" pitchFamily="34" charset="0"/>
              </a:rPr>
              <a:t>Strategy</a:t>
            </a:r>
          </a:p>
        </p:txBody>
      </p:sp>
      <p:pic>
        <p:nvPicPr>
          <p:cNvPr id="26629" name="Picture 26628" descr="A yellow chessboard and chess pieces">
            <a:extLst>
              <a:ext uri="{FF2B5EF4-FFF2-40B4-BE49-F238E27FC236}">
                <a16:creationId xmlns:a16="http://schemas.microsoft.com/office/drawing/2014/main" id="{20491FE1-CDFE-6516-251E-B3B0F5AC1D38}"/>
              </a:ext>
            </a:extLst>
          </p:cNvPr>
          <p:cNvPicPr>
            <a:picLocks noChangeAspect="1"/>
          </p:cNvPicPr>
          <p:nvPr/>
        </p:nvPicPr>
        <p:blipFill rotWithShape="1">
          <a:blip r:embed="rId3"/>
          <a:srcRect l="36017" t="8933" r="30617"/>
          <a:stretch/>
        </p:blipFill>
        <p:spPr>
          <a:xfrm>
            <a:off x="0" y="0"/>
            <a:ext cx="4067945" cy="541783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pic>
        <p:nvPicPr>
          <p:cNvPr id="15" name="Picture 14">
            <a:extLst>
              <a:ext uri="{FF2B5EF4-FFF2-40B4-BE49-F238E27FC236}">
                <a16:creationId xmlns:a16="http://schemas.microsoft.com/office/drawing/2014/main" id="{864EBE40-4BFD-4A2A-95D3-7329EE993105}"/>
              </a:ext>
            </a:extLst>
          </p:cNvPr>
          <p:cNvPicPr>
            <a:picLocks noChangeAspect="1"/>
          </p:cNvPicPr>
          <p:nvPr/>
        </p:nvPicPr>
        <p:blipFill rotWithShape="1">
          <a:blip r:embed="rId4"/>
          <a:srcRect l="41665" t="34273" r="9289" b="50000"/>
          <a:stretch/>
        </p:blipFill>
        <p:spPr>
          <a:xfrm>
            <a:off x="6695728" y="240388"/>
            <a:ext cx="2448272" cy="781883"/>
          </a:xfrm>
          <a:prstGeom prst="rect">
            <a:avLst/>
          </a:prstGeom>
        </p:spPr>
      </p:pic>
      <p:sp>
        <p:nvSpPr>
          <p:cNvPr id="5" name="Content Placeholder 5">
            <a:extLst>
              <a:ext uri="{FF2B5EF4-FFF2-40B4-BE49-F238E27FC236}">
                <a16:creationId xmlns:a16="http://schemas.microsoft.com/office/drawing/2014/main" id="{BB6D9476-3A37-3225-E24D-7980ACD4FFEF}"/>
              </a:ext>
            </a:extLst>
          </p:cNvPr>
          <p:cNvSpPr txBox="1">
            <a:spLocks/>
          </p:cNvSpPr>
          <p:nvPr/>
        </p:nvSpPr>
        <p:spPr>
          <a:xfrm>
            <a:off x="3993704" y="1439563"/>
            <a:ext cx="5150296" cy="490212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Seeking opportunities to minimize costs and maximize benefits often identified through customer interactions, market research and internal audits  </a:t>
            </a:r>
          </a:p>
          <a:p>
            <a:r>
              <a:rPr lang="en-US" dirty="0"/>
              <a:t>Marketing strategy is the way organizations create value through the </a:t>
            </a:r>
            <a:r>
              <a:rPr lang="en-US" b="1" dirty="0"/>
              <a:t>coordination and configuration </a:t>
            </a:r>
            <a:r>
              <a:rPr lang="en-US" dirty="0"/>
              <a:t>of its activities (The Marketing mix!)</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Espace réservé du numéro de diapositive 1"/>
          <p:cNvSpPr>
            <a:spLocks noGrp="1"/>
          </p:cNvSpPr>
          <p:nvPr>
            <p:ph type="sldNum" sz="quarter" idx="12"/>
          </p:nvPr>
        </p:nvSpPr>
        <p:spPr/>
        <p:txBody>
          <a:bodyPr vert="horz" lIns="91440" tIns="45720" rIns="91440" bIns="45720" rtlCol="0" anchor="ctr">
            <a:normAutofit/>
          </a:bodyPr>
          <a:lstStyle/>
          <a:p>
            <a:pPr algn="r" defTabSz="914400">
              <a:spcAft>
                <a:spcPts val="600"/>
              </a:spcAft>
            </a:pPr>
            <a:fld id="{CA474A6A-D2DE-E348-BD5B-9CFD0E02C68D}" type="slidenum">
              <a:rPr lang="en-US" sz="1050">
                <a:solidFill>
                  <a:srgbClr val="FFFFFF"/>
                </a:solidFill>
              </a:rPr>
              <a:pPr algn="r" defTabSz="914400">
                <a:spcAft>
                  <a:spcPts val="600"/>
                </a:spcAft>
              </a:pPr>
              <a:t>20</a:t>
            </a:fld>
            <a:endParaRPr lang="en-US" sz="1050">
              <a:solidFill>
                <a:srgbClr val="FFFFFF"/>
              </a:solidFill>
            </a:endParaRPr>
          </a:p>
        </p:txBody>
      </p:sp>
      <p:sp>
        <p:nvSpPr>
          <p:cNvPr id="8" name="ZoneTexte 11"/>
          <p:cNvSpPr txBox="1"/>
          <p:nvPr/>
        </p:nvSpPr>
        <p:spPr>
          <a:xfrm>
            <a:off x="3635896" y="807095"/>
            <a:ext cx="3102644" cy="461665"/>
          </a:xfrm>
          <a:prstGeom prst="rect">
            <a:avLst/>
          </a:prstGeom>
          <a:noFill/>
        </p:spPr>
        <p:txBody>
          <a:bodyPr wrap="none" rtlCol="0">
            <a:spAutoFit/>
          </a:bodyPr>
          <a:lstStyle/>
          <a:p>
            <a:pPr>
              <a:spcAft>
                <a:spcPts val="600"/>
              </a:spcAft>
            </a:pPr>
            <a:r>
              <a:rPr lang="en-GB" sz="2400" b="1" dirty="0">
                <a:solidFill>
                  <a:srgbClr val="0070C0"/>
                </a:solidFill>
                <a:latin typeface="Bell Gothic Std Light" charset="0"/>
                <a:ea typeface="Bell Gothic Std Light" charset="0"/>
                <a:cs typeface="Bell Gothic Std Light" charset="0"/>
              </a:rPr>
              <a:t>Selling what to whom?</a:t>
            </a:r>
          </a:p>
        </p:txBody>
      </p:sp>
      <p:pic>
        <p:nvPicPr>
          <p:cNvPr id="2" name="Picture 1">
            <a:extLst>
              <a:ext uri="{FF2B5EF4-FFF2-40B4-BE49-F238E27FC236}">
                <a16:creationId xmlns:a16="http://schemas.microsoft.com/office/drawing/2014/main" id="{555CDF89-C999-3623-3BA7-51F43D4BDC0F}"/>
              </a:ext>
            </a:extLst>
          </p:cNvPr>
          <p:cNvPicPr>
            <a:picLocks noChangeAspect="1"/>
          </p:cNvPicPr>
          <p:nvPr/>
        </p:nvPicPr>
        <p:blipFill>
          <a:blip r:embed="rId4"/>
          <a:stretch>
            <a:fillRect/>
          </a:stretch>
        </p:blipFill>
        <p:spPr>
          <a:xfrm>
            <a:off x="961306" y="166328"/>
            <a:ext cx="6525344" cy="6525344"/>
          </a:xfrm>
          <a:prstGeom prst="rect">
            <a:avLst/>
          </a:prstGeom>
        </p:spPr>
      </p:pic>
      <p:pic>
        <p:nvPicPr>
          <p:cNvPr id="11" name="Online Media 10" title="Ansoff Matrix | Overview, Strategies and Practical Examples">
            <a:hlinkClick r:id="" action="ppaction://media"/>
            <a:extLst>
              <a:ext uri="{FF2B5EF4-FFF2-40B4-BE49-F238E27FC236}">
                <a16:creationId xmlns:a16="http://schemas.microsoft.com/office/drawing/2014/main" id="{D454D2E1-36C5-DC80-7175-6AA7F351F328}"/>
              </a:ext>
            </a:extLst>
          </p:cNvPr>
          <p:cNvPicPr>
            <a:picLocks noRot="1" noChangeAspect="1"/>
          </p:cNvPicPr>
          <p:nvPr>
            <a:videoFile r:link="rId1"/>
          </p:nvPr>
        </p:nvPicPr>
        <p:blipFill>
          <a:blip r:embed="rId5"/>
          <a:stretch>
            <a:fillRect/>
          </a:stretch>
        </p:blipFill>
        <p:spPr>
          <a:xfrm>
            <a:off x="109415" y="1124744"/>
            <a:ext cx="8925169" cy="5042720"/>
          </a:xfrm>
          <a:prstGeom prst="rect">
            <a:avLst/>
          </a:prstGeom>
        </p:spPr>
      </p:pic>
    </p:spTree>
    <p:extLst>
      <p:ext uri="{BB962C8B-B14F-4D97-AF65-F5344CB8AC3E}">
        <p14:creationId xmlns:p14="http://schemas.microsoft.com/office/powerpoint/2010/main" val="1847830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11"/>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a:t>Ansoff product/market growth matrix</a:t>
            </a:r>
          </a:p>
        </p:txBody>
      </p:sp>
      <p:sp>
        <p:nvSpPr>
          <p:cNvPr id="3" name="Content Placeholder 2"/>
          <p:cNvSpPr>
            <a:spLocks noGrp="1"/>
          </p:cNvSpPr>
          <p:nvPr>
            <p:ph idx="1"/>
          </p:nvPr>
        </p:nvSpPr>
        <p:spPr>
          <a:xfrm>
            <a:off x="597447" y="1253331"/>
            <a:ext cx="7886700" cy="4351338"/>
          </a:xfrm>
        </p:spPr>
        <p:txBody>
          <a:bodyPr>
            <a:normAutofit/>
          </a:bodyPr>
          <a:lstStyle/>
          <a:p>
            <a:r>
              <a:rPr lang="en-GB" b="0" dirty="0"/>
              <a:t>Purpose: help managers consider whether/how to grow their business through </a:t>
            </a:r>
            <a:r>
              <a:rPr lang="en-GB" b="1" dirty="0"/>
              <a:t>existing</a:t>
            </a:r>
            <a:r>
              <a:rPr lang="en-GB" b="0" dirty="0"/>
              <a:t> or </a:t>
            </a:r>
            <a:r>
              <a:rPr lang="en-GB" b="1" dirty="0"/>
              <a:t>new products </a:t>
            </a:r>
            <a:r>
              <a:rPr lang="en-GB" b="0" dirty="0"/>
              <a:t>or in </a:t>
            </a:r>
            <a:r>
              <a:rPr lang="en-GB" b="1" dirty="0"/>
              <a:t>existing</a:t>
            </a:r>
            <a:r>
              <a:rPr lang="en-GB" b="0" dirty="0"/>
              <a:t> or </a:t>
            </a:r>
            <a:r>
              <a:rPr lang="en-GB" b="1" dirty="0"/>
              <a:t>new markets</a:t>
            </a:r>
          </a:p>
          <a:p>
            <a:pPr lvl="1"/>
            <a:r>
              <a:rPr lang="en-GB" dirty="0"/>
              <a:t>Evaluate degree of risk </a:t>
            </a:r>
          </a:p>
          <a:p>
            <a:pPr lvl="2"/>
            <a:r>
              <a:rPr lang="en-GB" b="0" dirty="0"/>
              <a:t>Risk increases proportionally to the degree of change</a:t>
            </a:r>
          </a:p>
          <a:p>
            <a:pPr lvl="2"/>
            <a:endParaRPr lang="en-GB" dirty="0"/>
          </a:p>
          <a:p>
            <a:r>
              <a:rPr lang="en-GB" dirty="0"/>
              <a:t>Demonstrates four basic corporate level strategies</a:t>
            </a:r>
          </a:p>
          <a:p>
            <a:pPr lvl="1"/>
            <a:r>
              <a:rPr lang="en-GB" dirty="0"/>
              <a:t>Market penetration (existing products in existing markets)</a:t>
            </a:r>
          </a:p>
          <a:p>
            <a:pPr lvl="1"/>
            <a:r>
              <a:rPr lang="en-GB" dirty="0"/>
              <a:t>New product development (new products in existing markets)</a:t>
            </a:r>
          </a:p>
          <a:p>
            <a:pPr lvl="1"/>
            <a:r>
              <a:rPr lang="en-GB" dirty="0"/>
              <a:t>Market development (existing products in new markets)</a:t>
            </a:r>
          </a:p>
          <a:p>
            <a:pPr lvl="1"/>
            <a:r>
              <a:rPr lang="en-GB" dirty="0"/>
              <a:t>Conglomerate diversification (New products for new markets)</a:t>
            </a:r>
          </a:p>
        </p:txBody>
      </p:sp>
    </p:spTree>
    <p:extLst>
      <p:ext uri="{BB962C8B-B14F-4D97-AF65-F5344CB8AC3E}">
        <p14:creationId xmlns:p14="http://schemas.microsoft.com/office/powerpoint/2010/main" val="3449054864"/>
      </p:ext>
    </p:extLst>
  </p:cSld>
  <p:clrMapOvr>
    <a:masterClrMapping/>
  </p:clrMapOvr>
  <p:transition spd="slow">
    <p:pull/>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44067" y="-105397"/>
            <a:ext cx="7886700" cy="1325563"/>
          </a:xfrm>
        </p:spPr>
        <p:txBody>
          <a:bodyPr>
            <a:normAutofit/>
          </a:bodyPr>
          <a:lstStyle/>
          <a:p>
            <a:pPr eaLnBrk="1" hangingPunct="1"/>
            <a:r>
              <a:rPr lang="en-US" sz="3000" dirty="0"/>
              <a:t>Market Penetration</a:t>
            </a:r>
          </a:p>
        </p:txBody>
      </p:sp>
      <p:sp>
        <p:nvSpPr>
          <p:cNvPr id="20483" name="Rectangle 3"/>
          <p:cNvSpPr>
            <a:spLocks noGrp="1" noChangeArrowheads="1"/>
          </p:cNvSpPr>
          <p:nvPr>
            <p:ph idx="1"/>
          </p:nvPr>
        </p:nvSpPr>
        <p:spPr>
          <a:xfrm>
            <a:off x="244067" y="1090688"/>
            <a:ext cx="7886700" cy="3676592"/>
          </a:xfrm>
        </p:spPr>
        <p:txBody>
          <a:bodyPr/>
          <a:lstStyle/>
          <a:p>
            <a:pPr marL="0" indent="0">
              <a:buNone/>
            </a:pPr>
            <a:r>
              <a:rPr lang="en-US" sz="1200" b="1" dirty="0"/>
              <a:t>Objectives</a:t>
            </a:r>
          </a:p>
          <a:p>
            <a:r>
              <a:rPr lang="en-US" sz="1200" dirty="0"/>
              <a:t>Existing products to existing markets – only better</a:t>
            </a:r>
          </a:p>
          <a:p>
            <a:r>
              <a:rPr lang="en-US" sz="1200" dirty="0"/>
              <a:t>To seek assertively to </a:t>
            </a:r>
            <a:r>
              <a:rPr lang="en-US" sz="1200" dirty="0">
                <a:solidFill>
                  <a:srgbClr val="FF0000"/>
                </a:solidFill>
              </a:rPr>
              <a:t>increase market share</a:t>
            </a:r>
          </a:p>
          <a:p>
            <a:r>
              <a:rPr lang="en-US" sz="1200" dirty="0">
                <a:solidFill>
                  <a:srgbClr val="FF0000"/>
                </a:solidFill>
              </a:rPr>
              <a:t>Maintain existing </a:t>
            </a:r>
            <a:r>
              <a:rPr lang="en-US" sz="1200" dirty="0"/>
              <a:t>customers and </a:t>
            </a:r>
            <a:r>
              <a:rPr lang="en-US" sz="1200" dirty="0">
                <a:solidFill>
                  <a:srgbClr val="FF0000"/>
                </a:solidFill>
              </a:rPr>
              <a:t>reduce defecting </a:t>
            </a:r>
            <a:r>
              <a:rPr lang="en-US" sz="1200" dirty="0"/>
              <a:t>customers</a:t>
            </a:r>
          </a:p>
        </p:txBody>
      </p:sp>
      <p:sp>
        <p:nvSpPr>
          <p:cNvPr id="20484" name="Rectangle 4"/>
          <p:cNvSpPr>
            <a:spLocks noChangeArrowheads="1"/>
          </p:cNvSpPr>
          <p:nvPr/>
        </p:nvSpPr>
        <p:spPr bwMode="auto">
          <a:xfrm>
            <a:off x="169514" y="3661249"/>
            <a:ext cx="4393700" cy="1169194"/>
          </a:xfrm>
          <a:prstGeom prst="rect">
            <a:avLst/>
          </a:prstGeom>
          <a:noFill/>
          <a:ln w="9525">
            <a:noFill/>
            <a:miter lim="800000"/>
            <a:headEnd/>
            <a:tailEnd/>
          </a:ln>
        </p:spPr>
        <p:txBody>
          <a:bodyPr/>
          <a:lstStyle/>
          <a:p>
            <a:pPr fontAlgn="base">
              <a:lnSpc>
                <a:spcPct val="90000"/>
              </a:lnSpc>
              <a:spcBef>
                <a:spcPct val="0"/>
              </a:spcBef>
              <a:spcAft>
                <a:spcPct val="40000"/>
              </a:spcAft>
            </a:pPr>
            <a:r>
              <a:rPr lang="en-US" sz="1350" b="1" dirty="0"/>
              <a:t>Advantages</a:t>
            </a:r>
            <a:endParaRPr lang="en-US" sz="1350" dirty="0"/>
          </a:p>
          <a:p>
            <a:pPr marL="338138" lvl="1" indent="-202406" fontAlgn="base">
              <a:lnSpc>
                <a:spcPct val="90000"/>
              </a:lnSpc>
              <a:spcBef>
                <a:spcPct val="0"/>
              </a:spcBef>
              <a:spcAft>
                <a:spcPct val="40000"/>
              </a:spcAft>
              <a:buFontTx/>
              <a:buChar char="•"/>
            </a:pPr>
            <a:r>
              <a:rPr lang="en-US" sz="1200" dirty="0"/>
              <a:t>strategy based on </a:t>
            </a:r>
            <a:r>
              <a:rPr lang="en-US" sz="1200" dirty="0">
                <a:solidFill>
                  <a:srgbClr val="FF0000"/>
                </a:solidFill>
              </a:rPr>
              <a:t>known skills </a:t>
            </a:r>
            <a:r>
              <a:rPr lang="en-US" sz="1200" dirty="0"/>
              <a:t>and capabilities --&gt; very low risk strategy..!</a:t>
            </a:r>
          </a:p>
          <a:p>
            <a:pPr marL="338138" lvl="1" indent="-202406" fontAlgn="base">
              <a:lnSpc>
                <a:spcPct val="90000"/>
              </a:lnSpc>
              <a:spcBef>
                <a:spcPct val="0"/>
              </a:spcBef>
              <a:spcAft>
                <a:spcPct val="40000"/>
              </a:spcAft>
              <a:buFontTx/>
              <a:buChar char="•"/>
            </a:pPr>
            <a:r>
              <a:rPr lang="en-US" sz="1200" dirty="0"/>
              <a:t>production and marketing skills can be developed and improved to create a competitive advantage.</a:t>
            </a:r>
          </a:p>
          <a:p>
            <a:pPr marL="338138" lvl="1" indent="-202406" fontAlgn="base">
              <a:lnSpc>
                <a:spcPct val="90000"/>
              </a:lnSpc>
              <a:spcBef>
                <a:spcPct val="0"/>
              </a:spcBef>
              <a:spcAft>
                <a:spcPct val="40000"/>
              </a:spcAft>
              <a:buFontTx/>
              <a:buChar char="•"/>
            </a:pPr>
            <a:r>
              <a:rPr lang="en-US" sz="1200" dirty="0">
                <a:solidFill>
                  <a:srgbClr val="FF0000"/>
                </a:solidFill>
              </a:rPr>
              <a:t>Costs</a:t>
            </a:r>
            <a:r>
              <a:rPr lang="en-US" sz="1200" dirty="0"/>
              <a:t> can often be effectively identified (i.e. advertising/promotions)</a:t>
            </a:r>
          </a:p>
        </p:txBody>
      </p:sp>
      <p:sp>
        <p:nvSpPr>
          <p:cNvPr id="20485" name="Rectangle 5"/>
          <p:cNvSpPr>
            <a:spLocks noChangeArrowheads="1"/>
          </p:cNvSpPr>
          <p:nvPr/>
        </p:nvSpPr>
        <p:spPr bwMode="auto">
          <a:xfrm>
            <a:off x="305979" y="2425863"/>
            <a:ext cx="3881438" cy="1042988"/>
          </a:xfrm>
          <a:prstGeom prst="rect">
            <a:avLst/>
          </a:prstGeom>
          <a:noFill/>
          <a:ln w="9525">
            <a:noFill/>
            <a:miter lim="800000"/>
            <a:headEnd/>
            <a:tailEnd/>
          </a:ln>
        </p:spPr>
        <p:txBody>
          <a:bodyPr/>
          <a:lstStyle/>
          <a:p>
            <a:pPr fontAlgn="base">
              <a:lnSpc>
                <a:spcPct val="90000"/>
              </a:lnSpc>
              <a:spcBef>
                <a:spcPct val="0"/>
              </a:spcBef>
              <a:spcAft>
                <a:spcPct val="40000"/>
              </a:spcAft>
            </a:pPr>
            <a:r>
              <a:rPr lang="en-US" sz="1350" b="1" dirty="0"/>
              <a:t>What does it involve?</a:t>
            </a:r>
          </a:p>
          <a:p>
            <a:pPr marL="339329" lvl="1" indent="-202406" fontAlgn="base">
              <a:lnSpc>
                <a:spcPct val="90000"/>
              </a:lnSpc>
              <a:spcBef>
                <a:spcPct val="0"/>
              </a:spcBef>
              <a:spcAft>
                <a:spcPct val="40000"/>
              </a:spcAft>
              <a:buFontTx/>
              <a:buChar char="•"/>
            </a:pPr>
            <a:r>
              <a:rPr lang="en-US" sz="1200" dirty="0"/>
              <a:t>concentrating on core capabilities</a:t>
            </a:r>
          </a:p>
          <a:p>
            <a:pPr marL="339329" lvl="1" indent="-202406" fontAlgn="base">
              <a:lnSpc>
                <a:spcPct val="90000"/>
              </a:lnSpc>
              <a:spcBef>
                <a:spcPct val="0"/>
              </a:spcBef>
              <a:spcAft>
                <a:spcPct val="40000"/>
              </a:spcAft>
              <a:buFontTx/>
              <a:buChar char="•"/>
            </a:pPr>
            <a:r>
              <a:rPr lang="en-US" sz="1200" dirty="0"/>
              <a:t>investment in brand, brand identity, functionality, support tools, and bundling</a:t>
            </a:r>
          </a:p>
          <a:p>
            <a:pPr marL="339329" lvl="1" indent="-202406" fontAlgn="base">
              <a:lnSpc>
                <a:spcPct val="90000"/>
              </a:lnSpc>
              <a:spcBef>
                <a:spcPct val="0"/>
              </a:spcBef>
              <a:spcAft>
                <a:spcPct val="40000"/>
              </a:spcAft>
              <a:buFontTx/>
              <a:buChar char="•"/>
            </a:pPr>
            <a:r>
              <a:rPr lang="en-US" sz="1200" dirty="0"/>
              <a:t>Knowing customers</a:t>
            </a:r>
          </a:p>
        </p:txBody>
      </p:sp>
      <p:pic>
        <p:nvPicPr>
          <p:cNvPr id="19" name="Picture 2"/>
          <p:cNvPicPr>
            <a:picLocks noChangeAspect="1" noChangeArrowheads="1"/>
          </p:cNvPicPr>
          <p:nvPr/>
        </p:nvPicPr>
        <p:blipFill>
          <a:blip r:embed="rId3" cstate="print"/>
          <a:srcRect/>
          <a:stretch>
            <a:fillRect/>
          </a:stretch>
        </p:blipFill>
        <p:spPr bwMode="auto">
          <a:xfrm>
            <a:off x="4459812" y="1792879"/>
            <a:ext cx="4195145" cy="2974401"/>
          </a:xfrm>
          <a:prstGeom prst="rect">
            <a:avLst/>
          </a:prstGeom>
          <a:noFill/>
          <a:ln w="9525">
            <a:noFill/>
            <a:miter lim="800000"/>
            <a:headEnd/>
            <a:tailEnd/>
          </a:ln>
        </p:spPr>
      </p:pic>
      <p:sp>
        <p:nvSpPr>
          <p:cNvPr id="2" name="Oval 1"/>
          <p:cNvSpPr/>
          <p:nvPr/>
        </p:nvSpPr>
        <p:spPr>
          <a:xfrm>
            <a:off x="5652120" y="2133975"/>
            <a:ext cx="488424" cy="58377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2098528691"/>
      </p:ext>
    </p:extLst>
  </p:cSld>
  <p:clrMapOvr>
    <a:masterClrMapping/>
  </p:clrMapOvr>
  <p:transition spd="slow">
    <p:pull/>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pPr eaLnBrk="1" hangingPunct="1"/>
            <a:r>
              <a:rPr lang="en-US" sz="3000" dirty="0"/>
              <a:t>Product Development</a:t>
            </a:r>
          </a:p>
        </p:txBody>
      </p:sp>
      <p:sp>
        <p:nvSpPr>
          <p:cNvPr id="24579" name="Rectangle 3"/>
          <p:cNvSpPr>
            <a:spLocks noGrp="1" noChangeArrowheads="1"/>
          </p:cNvSpPr>
          <p:nvPr>
            <p:ph idx="1"/>
          </p:nvPr>
        </p:nvSpPr>
        <p:spPr>
          <a:xfrm>
            <a:off x="105451" y="1218829"/>
            <a:ext cx="5401469" cy="3676592"/>
          </a:xfrm>
        </p:spPr>
        <p:txBody>
          <a:bodyPr/>
          <a:lstStyle/>
          <a:p>
            <a:pPr marL="0" indent="0">
              <a:buNone/>
            </a:pPr>
            <a:r>
              <a:rPr lang="en-US" sz="1350" b="1" dirty="0"/>
              <a:t>What does it involve?</a:t>
            </a:r>
            <a:endParaRPr lang="en-US" sz="1350" dirty="0"/>
          </a:p>
          <a:p>
            <a:pPr marL="214313" lvl="1"/>
            <a:r>
              <a:rPr lang="en-US" sz="1200" dirty="0"/>
              <a:t>making substantial modifications or additions to present products in order to increase their market penetration within </a:t>
            </a:r>
            <a:r>
              <a:rPr lang="en-US" sz="1200" u="sng" dirty="0"/>
              <a:t>existing</a:t>
            </a:r>
            <a:r>
              <a:rPr lang="en-US" sz="1200" dirty="0"/>
              <a:t> customer groups</a:t>
            </a:r>
          </a:p>
          <a:p>
            <a:pPr marL="214313" lvl="1"/>
            <a:r>
              <a:rPr lang="en-US" sz="1200" dirty="0"/>
              <a:t>i.e. new edition of a textbook</a:t>
            </a:r>
          </a:p>
          <a:p>
            <a:pPr marL="514350" lvl="2"/>
            <a:r>
              <a:rPr lang="en-US" sz="1050" dirty="0"/>
              <a:t>most material remains the same and only incremental changes are implemented</a:t>
            </a:r>
          </a:p>
          <a:p>
            <a:pPr marL="214313" lvl="1"/>
            <a:endParaRPr lang="en-US" sz="1200" dirty="0"/>
          </a:p>
          <a:p>
            <a:pPr marL="214313" lvl="1"/>
            <a:r>
              <a:rPr lang="en-US" sz="1200" dirty="0"/>
              <a:t>often linked to an attempt to extend or prolong the product life cycle</a:t>
            </a:r>
          </a:p>
          <a:p>
            <a:pPr lvl="1" eaLnBrk="1" hangingPunct="1">
              <a:lnSpc>
                <a:spcPct val="90000"/>
              </a:lnSpc>
            </a:pPr>
            <a:endParaRPr lang="en-US" sz="1200" dirty="0"/>
          </a:p>
        </p:txBody>
      </p:sp>
      <p:pic>
        <p:nvPicPr>
          <p:cNvPr id="20" name="Picture 2"/>
          <p:cNvPicPr>
            <a:picLocks noChangeAspect="1" noChangeArrowheads="1"/>
          </p:cNvPicPr>
          <p:nvPr/>
        </p:nvPicPr>
        <p:blipFill>
          <a:blip r:embed="rId3" cstate="print"/>
          <a:srcRect/>
          <a:stretch>
            <a:fillRect/>
          </a:stretch>
        </p:blipFill>
        <p:spPr bwMode="auto">
          <a:xfrm>
            <a:off x="5423873" y="892893"/>
            <a:ext cx="3593973" cy="2548164"/>
          </a:xfrm>
          <a:prstGeom prst="rect">
            <a:avLst/>
          </a:prstGeom>
          <a:noFill/>
          <a:ln w="9525">
            <a:noFill/>
            <a:miter lim="800000"/>
            <a:headEnd/>
            <a:tailEnd/>
          </a:ln>
        </p:spPr>
      </p:pic>
      <p:sp>
        <p:nvSpPr>
          <p:cNvPr id="2" name="TextBox 1"/>
          <p:cNvSpPr txBox="1"/>
          <p:nvPr/>
        </p:nvSpPr>
        <p:spPr>
          <a:xfrm>
            <a:off x="105451" y="4923590"/>
            <a:ext cx="4102790" cy="715581"/>
          </a:xfrm>
          <a:prstGeom prst="rect">
            <a:avLst/>
          </a:prstGeom>
          <a:noFill/>
        </p:spPr>
        <p:txBody>
          <a:bodyPr wrap="none" rtlCol="0">
            <a:spAutoFit/>
          </a:bodyPr>
          <a:lstStyle/>
          <a:p>
            <a:pPr marL="214313" indent="-214313" fontAlgn="base">
              <a:spcBef>
                <a:spcPct val="0"/>
              </a:spcBef>
              <a:spcAft>
                <a:spcPct val="0"/>
              </a:spcAft>
              <a:buFont typeface="Arial" panose="020B0604020202020204" pitchFamily="34" charset="0"/>
              <a:buChar char="•"/>
            </a:pPr>
            <a:r>
              <a:rPr lang="en-GB" sz="1350" dirty="0">
                <a:solidFill>
                  <a:srgbClr val="000000"/>
                </a:solidFill>
              </a:rPr>
              <a:t>Can be </a:t>
            </a:r>
            <a:r>
              <a:rPr lang="en-GB" sz="1350" dirty="0">
                <a:solidFill>
                  <a:srgbClr val="FF0000"/>
                </a:solidFill>
              </a:rPr>
              <a:t>expensive</a:t>
            </a:r>
            <a:r>
              <a:rPr lang="en-GB" sz="1350" dirty="0">
                <a:solidFill>
                  <a:srgbClr val="000000"/>
                </a:solidFill>
              </a:rPr>
              <a:t> and </a:t>
            </a:r>
            <a:r>
              <a:rPr lang="en-GB" sz="1350" dirty="0">
                <a:solidFill>
                  <a:srgbClr val="FF0000"/>
                </a:solidFill>
              </a:rPr>
              <a:t>risky</a:t>
            </a:r>
          </a:p>
          <a:p>
            <a:pPr marL="557213" lvl="1" indent="-214313" fontAlgn="base">
              <a:spcBef>
                <a:spcPct val="0"/>
              </a:spcBef>
              <a:spcAft>
                <a:spcPct val="0"/>
              </a:spcAft>
              <a:buFont typeface="Arial" panose="020B0604020202020204" pitchFamily="34" charset="0"/>
              <a:buChar char="•"/>
            </a:pPr>
            <a:r>
              <a:rPr lang="en-GB" sz="1350" dirty="0"/>
              <a:t>Need to master new technologies &amp; capabilities</a:t>
            </a:r>
          </a:p>
          <a:p>
            <a:pPr marL="557213" lvl="1" indent="-214313" fontAlgn="base">
              <a:spcBef>
                <a:spcPct val="0"/>
              </a:spcBef>
              <a:spcAft>
                <a:spcPct val="0"/>
              </a:spcAft>
              <a:buFont typeface="Arial" panose="020B0604020202020204" pitchFamily="34" charset="0"/>
              <a:buChar char="•"/>
            </a:pPr>
            <a:r>
              <a:rPr lang="en-GB" sz="1350" dirty="0"/>
              <a:t>Delays and increased costs</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020" y="3787806"/>
            <a:ext cx="917873" cy="75366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8500" y="3811024"/>
            <a:ext cx="848678" cy="70723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07324" y="3686813"/>
            <a:ext cx="930504" cy="95565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69576" y="3645263"/>
            <a:ext cx="929738" cy="107156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 name="Right Arrow 2"/>
          <p:cNvSpPr/>
          <p:nvPr/>
        </p:nvSpPr>
        <p:spPr>
          <a:xfrm>
            <a:off x="1411300"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Right Arrow 11"/>
          <p:cNvSpPr/>
          <p:nvPr/>
        </p:nvSpPr>
        <p:spPr>
          <a:xfrm>
            <a:off x="2954350"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ight Arrow 12"/>
          <p:cNvSpPr/>
          <p:nvPr/>
        </p:nvSpPr>
        <p:spPr>
          <a:xfrm>
            <a:off x="4443263"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4" name="Oval 13"/>
          <p:cNvSpPr/>
          <p:nvPr/>
        </p:nvSpPr>
        <p:spPr>
          <a:xfrm>
            <a:off x="7668344" y="1290639"/>
            <a:ext cx="400050" cy="4000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4" name="Picture 3">
            <a:extLst>
              <a:ext uri="{FF2B5EF4-FFF2-40B4-BE49-F238E27FC236}">
                <a16:creationId xmlns:a16="http://schemas.microsoft.com/office/drawing/2014/main" id="{02A07D5C-7074-C425-A0E3-FE21F953208E}"/>
              </a:ext>
            </a:extLst>
          </p:cNvPr>
          <p:cNvPicPr>
            <a:picLocks noChangeAspect="1"/>
          </p:cNvPicPr>
          <p:nvPr/>
        </p:nvPicPr>
        <p:blipFill>
          <a:blip r:embed="rId8"/>
          <a:stretch>
            <a:fillRect/>
          </a:stretch>
        </p:blipFill>
        <p:spPr>
          <a:xfrm>
            <a:off x="6296776" y="3670208"/>
            <a:ext cx="960787" cy="960787"/>
          </a:xfrm>
          <a:prstGeom prst="rect">
            <a:avLst/>
          </a:prstGeom>
        </p:spPr>
      </p:pic>
      <p:sp>
        <p:nvSpPr>
          <p:cNvPr id="5" name="Right Arrow 12">
            <a:extLst>
              <a:ext uri="{FF2B5EF4-FFF2-40B4-BE49-F238E27FC236}">
                <a16:creationId xmlns:a16="http://schemas.microsoft.com/office/drawing/2014/main" id="{39AD79D9-30F2-2E6B-56A8-0A620A4AE720}"/>
              </a:ext>
            </a:extLst>
          </p:cNvPr>
          <p:cNvSpPr/>
          <p:nvPr/>
        </p:nvSpPr>
        <p:spPr>
          <a:xfrm>
            <a:off x="5953876" y="400179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6" name="Picture 5">
            <a:extLst>
              <a:ext uri="{FF2B5EF4-FFF2-40B4-BE49-F238E27FC236}">
                <a16:creationId xmlns:a16="http://schemas.microsoft.com/office/drawing/2014/main" id="{A5F95780-ED21-9A40-1FB5-8C0AB45F43D0}"/>
              </a:ext>
            </a:extLst>
          </p:cNvPr>
          <p:cNvPicPr>
            <a:picLocks noChangeAspect="1"/>
          </p:cNvPicPr>
          <p:nvPr/>
        </p:nvPicPr>
        <p:blipFill>
          <a:blip r:embed="rId9"/>
          <a:stretch>
            <a:fillRect/>
          </a:stretch>
        </p:blipFill>
        <p:spPr>
          <a:xfrm>
            <a:off x="7275500" y="3780365"/>
            <a:ext cx="1781559" cy="936461"/>
          </a:xfrm>
          <a:prstGeom prst="rect">
            <a:avLst/>
          </a:prstGeom>
        </p:spPr>
      </p:pic>
    </p:spTree>
    <p:extLst>
      <p:ext uri="{BB962C8B-B14F-4D97-AF65-F5344CB8AC3E}">
        <p14:creationId xmlns:p14="http://schemas.microsoft.com/office/powerpoint/2010/main" val="376317676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5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3" grpId="0" animBg="1"/>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1560" y="-87256"/>
            <a:ext cx="7886700" cy="1325563"/>
          </a:xfrm>
        </p:spPr>
        <p:txBody>
          <a:bodyPr>
            <a:normAutofit/>
          </a:bodyPr>
          <a:lstStyle/>
          <a:p>
            <a:pPr eaLnBrk="1" hangingPunct="1"/>
            <a:r>
              <a:rPr lang="en-US" sz="3000" dirty="0"/>
              <a:t>Market Development</a:t>
            </a:r>
          </a:p>
        </p:txBody>
      </p:sp>
      <p:sp>
        <p:nvSpPr>
          <p:cNvPr id="23555" name="Rectangle 3"/>
          <p:cNvSpPr>
            <a:spLocks noGrp="1" noChangeArrowheads="1"/>
          </p:cNvSpPr>
          <p:nvPr>
            <p:ph idx="1"/>
          </p:nvPr>
        </p:nvSpPr>
        <p:spPr>
          <a:xfrm>
            <a:off x="58303" y="1256308"/>
            <a:ext cx="5059086" cy="3676592"/>
          </a:xfrm>
        </p:spPr>
        <p:txBody>
          <a:bodyPr>
            <a:normAutofit fontScale="85000" lnSpcReduction="20000"/>
          </a:bodyPr>
          <a:lstStyle/>
          <a:p>
            <a:pPr marL="0" indent="0">
              <a:buNone/>
            </a:pPr>
            <a:r>
              <a:rPr lang="en-US" sz="1600" b="1" dirty="0"/>
              <a:t>Objectives</a:t>
            </a:r>
            <a:endParaRPr lang="en-US" sz="1600" dirty="0"/>
          </a:p>
          <a:p>
            <a:pPr marL="214313" lvl="1"/>
            <a:r>
              <a:rPr lang="en-US" sz="1600" dirty="0"/>
              <a:t>to recruit new customers for existing products</a:t>
            </a:r>
          </a:p>
          <a:p>
            <a:pPr marL="214313" lvl="1"/>
            <a:endParaRPr lang="en-US" sz="1600" b="1" dirty="0"/>
          </a:p>
          <a:p>
            <a:pPr marL="214313" lvl="1">
              <a:buNone/>
            </a:pPr>
            <a:r>
              <a:rPr lang="en-US" sz="1600" b="1" dirty="0"/>
              <a:t>What does it involve?</a:t>
            </a:r>
            <a:endParaRPr lang="en-US" sz="1600" dirty="0"/>
          </a:p>
          <a:p>
            <a:pPr marL="214313" lvl="1"/>
            <a:r>
              <a:rPr lang="en-US" sz="1600" dirty="0"/>
              <a:t>Tapping into related market areas</a:t>
            </a:r>
          </a:p>
          <a:p>
            <a:pPr marL="214313" lvl="1"/>
            <a:endParaRPr lang="en-US" sz="1600" dirty="0"/>
          </a:p>
          <a:p>
            <a:pPr marL="0" indent="0">
              <a:buNone/>
            </a:pPr>
            <a:r>
              <a:rPr lang="en-US" sz="1600" b="1" dirty="0"/>
              <a:t>Key themes</a:t>
            </a:r>
          </a:p>
          <a:p>
            <a:pPr marL="214313" lvl="1"/>
            <a:r>
              <a:rPr lang="en-US" sz="1600" dirty="0"/>
              <a:t>good option when product development is risky and/or expensive</a:t>
            </a:r>
          </a:p>
          <a:p>
            <a:pPr marL="214313" lvl="1"/>
            <a:r>
              <a:rPr lang="en-US" sz="1600" dirty="0"/>
              <a:t>small modifications to increase attractiveness to new segments (remember: modification always increases cost of production!)</a:t>
            </a:r>
          </a:p>
          <a:p>
            <a:pPr marL="214313" lvl="1"/>
            <a:r>
              <a:rPr lang="en-US" sz="1600" dirty="0"/>
              <a:t>new uses for a product or service</a:t>
            </a:r>
          </a:p>
          <a:p>
            <a:pPr marL="214313" lvl="1"/>
            <a:r>
              <a:rPr lang="en-US" sz="1600" dirty="0"/>
              <a:t>appropriateness for different countries with particular tastes or requirements</a:t>
            </a:r>
          </a:p>
          <a:p>
            <a:pPr marL="214313" lvl="1"/>
            <a:r>
              <a:rPr lang="en-US" sz="1600" dirty="0"/>
              <a:t>marketing and branding skills vital for attracting new customers</a:t>
            </a:r>
          </a:p>
          <a:p>
            <a:pPr marL="214313" lvl="1"/>
            <a:r>
              <a:rPr lang="en-US" sz="1600" dirty="0"/>
              <a:t>coordination challenges (similar products for different tastes)</a:t>
            </a:r>
          </a:p>
          <a:p>
            <a:pPr marL="0" lvl="1" indent="0">
              <a:buNone/>
            </a:pPr>
            <a:r>
              <a:rPr lang="en-US" sz="1600" dirty="0">
                <a:solidFill>
                  <a:srgbClr val="FF0000"/>
                </a:solidFill>
              </a:rPr>
              <a:t>Important to remember what the main market is..!</a:t>
            </a:r>
          </a:p>
          <a:p>
            <a:pPr marL="214313" lvl="1"/>
            <a:endParaRPr lang="en-US" sz="1200" dirty="0"/>
          </a:p>
        </p:txBody>
      </p:sp>
      <p:pic>
        <p:nvPicPr>
          <p:cNvPr id="17" name="Picture 2"/>
          <p:cNvPicPr>
            <a:picLocks noChangeAspect="1" noChangeArrowheads="1"/>
          </p:cNvPicPr>
          <p:nvPr/>
        </p:nvPicPr>
        <p:blipFill>
          <a:blip r:embed="rId3" cstate="print"/>
          <a:srcRect/>
          <a:stretch>
            <a:fillRect/>
          </a:stretch>
        </p:blipFill>
        <p:spPr bwMode="auto">
          <a:xfrm>
            <a:off x="4716016" y="908720"/>
            <a:ext cx="4228523" cy="2998067"/>
          </a:xfrm>
          <a:prstGeom prst="rect">
            <a:avLst/>
          </a:prstGeom>
          <a:noFill/>
          <a:ln w="9525">
            <a:noFill/>
            <a:miter lim="800000"/>
            <a:headEnd/>
            <a:tailEnd/>
          </a:ln>
        </p:spPr>
      </p:pic>
      <p:sp>
        <p:nvSpPr>
          <p:cNvPr id="7" name="Oval 6"/>
          <p:cNvSpPr/>
          <p:nvPr/>
        </p:nvSpPr>
        <p:spPr>
          <a:xfrm>
            <a:off x="6012160" y="2564904"/>
            <a:ext cx="432048" cy="3902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382017553"/>
      </p:ext>
    </p:extLst>
  </p:cSld>
  <p:clrMapOvr>
    <a:masterClrMapping/>
  </p:clrMapOvr>
  <p:transition spd="slow">
    <p:pull/>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a:xfrm>
            <a:off x="114300" y="-196506"/>
            <a:ext cx="7886700" cy="1325563"/>
          </a:xfrm>
        </p:spPr>
        <p:txBody>
          <a:bodyPr>
            <a:normAutofit/>
          </a:bodyPr>
          <a:lstStyle/>
          <a:p>
            <a:r>
              <a:rPr lang="fi-FI" sz="3000" dirty="0"/>
              <a:t>Summary</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1556792"/>
            <a:ext cx="4400549" cy="311454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TextBox 2"/>
          <p:cNvSpPr txBox="1"/>
          <p:nvPr/>
        </p:nvSpPr>
        <p:spPr>
          <a:xfrm>
            <a:off x="707632" y="1404156"/>
            <a:ext cx="1554061" cy="957955"/>
          </a:xfrm>
          <a:prstGeom prst="rect">
            <a:avLst/>
          </a:prstGeom>
          <a:noFill/>
        </p:spPr>
        <p:txBody>
          <a:bodyPr wrap="square" rtlCol="0">
            <a:spAutoFit/>
          </a:bodyPr>
          <a:lstStyle/>
          <a:p>
            <a:r>
              <a:rPr lang="en-GB" sz="1125" dirty="0">
                <a:solidFill>
                  <a:srgbClr val="000000"/>
                </a:solidFill>
              </a:rPr>
              <a:t>Increase market share</a:t>
            </a:r>
          </a:p>
          <a:p>
            <a:pPr marL="214313" indent="-214313">
              <a:buFont typeface="Arial" panose="020B0604020202020204" pitchFamily="34" charset="0"/>
              <a:buChar char="•"/>
            </a:pPr>
            <a:r>
              <a:rPr lang="en-GB" sz="1125" dirty="0">
                <a:solidFill>
                  <a:srgbClr val="000000"/>
                </a:solidFill>
              </a:rPr>
              <a:t>Sales, promotion, advertising</a:t>
            </a:r>
          </a:p>
          <a:p>
            <a:pPr marL="214313" indent="-214313">
              <a:buFont typeface="Arial" panose="020B0604020202020204" pitchFamily="34" charset="0"/>
              <a:buChar char="•"/>
            </a:pPr>
            <a:r>
              <a:rPr lang="en-GB" sz="1125" dirty="0">
                <a:solidFill>
                  <a:srgbClr val="000000"/>
                </a:solidFill>
              </a:rPr>
              <a:t>Dominance in growth markets</a:t>
            </a:r>
          </a:p>
        </p:txBody>
      </p:sp>
      <p:cxnSp>
        <p:nvCxnSpPr>
          <p:cNvPr id="7" name="Straight Arrow Connector 6"/>
          <p:cNvCxnSpPr>
            <a:cxnSpLocks/>
            <a:stCxn id="3" idx="3"/>
          </p:cNvCxnSpPr>
          <p:nvPr/>
        </p:nvCxnSpPr>
        <p:spPr>
          <a:xfrm>
            <a:off x="2261693" y="1883134"/>
            <a:ext cx="1243931" cy="549722"/>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76672" y="3886506"/>
            <a:ext cx="2000250" cy="784830"/>
          </a:xfrm>
          <a:prstGeom prst="rect">
            <a:avLst/>
          </a:prstGeom>
          <a:noFill/>
        </p:spPr>
        <p:txBody>
          <a:bodyPr wrap="square" rtlCol="0">
            <a:spAutoFit/>
          </a:bodyPr>
          <a:lstStyle/>
          <a:p>
            <a:r>
              <a:rPr lang="en-GB" sz="1125" dirty="0">
                <a:solidFill>
                  <a:srgbClr val="000000"/>
                </a:solidFill>
              </a:rPr>
              <a:t>Selling existing to new markets</a:t>
            </a:r>
          </a:p>
          <a:p>
            <a:pPr marL="214313" indent="-214313">
              <a:buFont typeface="Arial" panose="020B0604020202020204" pitchFamily="34" charset="0"/>
              <a:buChar char="•"/>
            </a:pPr>
            <a:r>
              <a:rPr lang="en-GB" sz="1125" dirty="0">
                <a:solidFill>
                  <a:srgbClr val="000000"/>
                </a:solidFill>
              </a:rPr>
              <a:t>International expansion</a:t>
            </a:r>
          </a:p>
          <a:p>
            <a:pPr marL="214313" indent="-214313">
              <a:buFont typeface="Arial" panose="020B0604020202020204" pitchFamily="34" charset="0"/>
              <a:buChar char="•"/>
            </a:pPr>
            <a:r>
              <a:rPr lang="en-GB" sz="1125" dirty="0">
                <a:solidFill>
                  <a:srgbClr val="000000"/>
                </a:solidFill>
              </a:rPr>
              <a:t>New distribution channels (i.e. online)</a:t>
            </a:r>
          </a:p>
        </p:txBody>
      </p:sp>
      <p:cxnSp>
        <p:nvCxnSpPr>
          <p:cNvPr id="10" name="Straight Arrow Connector 9"/>
          <p:cNvCxnSpPr/>
          <p:nvPr/>
        </p:nvCxnSpPr>
        <p:spPr>
          <a:xfrm flipV="1">
            <a:off x="2505497" y="3861605"/>
            <a:ext cx="800100" cy="382548"/>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320260" y="1353324"/>
            <a:ext cx="2000250" cy="1131079"/>
          </a:xfrm>
          <a:prstGeom prst="rect">
            <a:avLst/>
          </a:prstGeom>
          <a:noFill/>
        </p:spPr>
        <p:txBody>
          <a:bodyPr wrap="square" rtlCol="0">
            <a:spAutoFit/>
          </a:bodyPr>
          <a:lstStyle/>
          <a:p>
            <a:r>
              <a:rPr lang="en-GB" sz="1125" dirty="0">
                <a:solidFill>
                  <a:srgbClr val="000000"/>
                </a:solidFill>
              </a:rPr>
              <a:t>New products to existing markets</a:t>
            </a:r>
          </a:p>
          <a:p>
            <a:pPr marL="214313" indent="-214313">
              <a:buFont typeface="Arial" panose="020B0604020202020204" pitchFamily="34" charset="0"/>
              <a:buChar char="•"/>
            </a:pPr>
            <a:r>
              <a:rPr lang="en-GB" sz="1125" dirty="0">
                <a:solidFill>
                  <a:srgbClr val="000000"/>
                </a:solidFill>
              </a:rPr>
              <a:t>R&amp;D</a:t>
            </a:r>
          </a:p>
          <a:p>
            <a:pPr marL="214313" indent="-214313">
              <a:buFont typeface="Arial" panose="020B0604020202020204" pitchFamily="34" charset="0"/>
              <a:buChar char="•"/>
            </a:pPr>
            <a:r>
              <a:rPr lang="en-GB" sz="1125" dirty="0">
                <a:solidFill>
                  <a:srgbClr val="000000"/>
                </a:solidFill>
              </a:rPr>
              <a:t>New dimensions to old products</a:t>
            </a:r>
          </a:p>
          <a:p>
            <a:pPr marL="214313" indent="-214313">
              <a:buFont typeface="Arial" panose="020B0604020202020204" pitchFamily="34" charset="0"/>
              <a:buChar char="•"/>
            </a:pPr>
            <a:r>
              <a:rPr lang="en-GB" sz="1125" dirty="0">
                <a:solidFill>
                  <a:srgbClr val="000000"/>
                </a:solidFill>
              </a:rPr>
              <a:t>Insight into customers</a:t>
            </a:r>
          </a:p>
        </p:txBody>
      </p:sp>
      <p:cxnSp>
        <p:nvCxnSpPr>
          <p:cNvPr id="14" name="Straight Arrow Connector 13"/>
          <p:cNvCxnSpPr>
            <a:cxnSpLocks/>
            <a:stCxn id="13" idx="1"/>
          </p:cNvCxnSpPr>
          <p:nvPr/>
        </p:nvCxnSpPr>
        <p:spPr>
          <a:xfrm flipH="1">
            <a:off x="5602608" y="1918864"/>
            <a:ext cx="717652" cy="420163"/>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6AC955B-E1F8-3147-8501-C64E55CFB4BF}"/>
              </a:ext>
            </a:extLst>
          </p:cNvPr>
          <p:cNvSpPr txBox="1"/>
          <p:nvPr/>
        </p:nvSpPr>
        <p:spPr>
          <a:xfrm>
            <a:off x="6478524" y="3885795"/>
            <a:ext cx="1828799" cy="1304203"/>
          </a:xfrm>
          <a:prstGeom prst="rect">
            <a:avLst/>
          </a:prstGeom>
          <a:noFill/>
        </p:spPr>
        <p:txBody>
          <a:bodyPr wrap="square" rtlCol="0">
            <a:spAutoFit/>
          </a:bodyPr>
          <a:lstStyle/>
          <a:p>
            <a:r>
              <a:rPr lang="en-GB" sz="1125" dirty="0">
                <a:solidFill>
                  <a:srgbClr val="000000"/>
                </a:solidFill>
              </a:rPr>
              <a:t>A more corporate decision looking at new products to new customers.</a:t>
            </a:r>
          </a:p>
          <a:p>
            <a:pPr marL="214313" indent="-214313">
              <a:buFont typeface="Arial" panose="020B0604020202020204" pitchFamily="34" charset="0"/>
              <a:buChar char="•"/>
            </a:pPr>
            <a:r>
              <a:rPr lang="en-GB" sz="1125" dirty="0">
                <a:solidFill>
                  <a:srgbClr val="000000"/>
                </a:solidFill>
              </a:rPr>
              <a:t>Mergers &amp; acquisitions</a:t>
            </a:r>
          </a:p>
          <a:p>
            <a:pPr marL="214313" indent="-214313">
              <a:buFont typeface="Arial" panose="020B0604020202020204" pitchFamily="34" charset="0"/>
              <a:buChar char="•"/>
            </a:pPr>
            <a:r>
              <a:rPr lang="en-GB" sz="1125" dirty="0">
                <a:solidFill>
                  <a:srgbClr val="000000"/>
                </a:solidFill>
              </a:rPr>
              <a:t>Portfolio management</a:t>
            </a:r>
          </a:p>
          <a:p>
            <a:pPr marL="214313" indent="-214313">
              <a:buFont typeface="Arial" panose="020B0604020202020204" pitchFamily="34" charset="0"/>
              <a:buChar char="•"/>
            </a:pPr>
            <a:r>
              <a:rPr lang="en-GB" sz="1125" dirty="0">
                <a:solidFill>
                  <a:srgbClr val="000000"/>
                </a:solidFill>
              </a:rPr>
              <a:t>New brands new business models</a:t>
            </a:r>
          </a:p>
        </p:txBody>
      </p:sp>
      <p:cxnSp>
        <p:nvCxnSpPr>
          <p:cNvPr id="6" name="Straight Arrow Connector 5">
            <a:extLst>
              <a:ext uri="{FF2B5EF4-FFF2-40B4-BE49-F238E27FC236}">
                <a16:creationId xmlns:a16="http://schemas.microsoft.com/office/drawing/2014/main" id="{5BC8AED6-5CEB-8F0D-5B4A-B954E7148B6B}"/>
              </a:ext>
            </a:extLst>
          </p:cNvPr>
          <p:cNvCxnSpPr>
            <a:cxnSpLocks/>
          </p:cNvCxnSpPr>
          <p:nvPr/>
        </p:nvCxnSpPr>
        <p:spPr>
          <a:xfrm flipH="1" flipV="1">
            <a:off x="5811646" y="4091333"/>
            <a:ext cx="508614" cy="28222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863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050"/>
                                        </p:tgtEl>
                                        <p:attrNameLst>
                                          <p:attrName>style.visibility</p:attrName>
                                        </p:attrNameLst>
                                      </p:cBhvr>
                                      <p:to>
                                        <p:strVal val="visible"/>
                                      </p:to>
                                    </p:set>
                                    <p:anim calcmode="lin" valueType="num">
                                      <p:cBhvr additive="base">
                                        <p:cTn id="31" dur="500" fill="hold"/>
                                        <p:tgtEl>
                                          <p:spTgt spid="2050"/>
                                        </p:tgtEl>
                                        <p:attrNameLst>
                                          <p:attrName>ppt_x</p:attrName>
                                        </p:attrNameLst>
                                      </p:cBhvr>
                                      <p:tavLst>
                                        <p:tav tm="0">
                                          <p:val>
                                            <p:strVal val="#ppt_x"/>
                                          </p:val>
                                        </p:tav>
                                        <p:tav tm="100000">
                                          <p:val>
                                            <p:strVal val="#ppt_x"/>
                                          </p:val>
                                        </p:tav>
                                      </p:tavLst>
                                    </p:anim>
                                    <p:anim calcmode="lin" valueType="num">
                                      <p:cBhvr additive="base">
                                        <p:cTn id="32" dur="500" fill="hold"/>
                                        <p:tgtEl>
                                          <p:spTgt spid="2050"/>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
                                        </p:tgtEl>
                                        <p:attrNameLst>
                                          <p:attrName>style.visibility</p:attrName>
                                        </p:attrNameLst>
                                      </p:cBhvr>
                                      <p:to>
                                        <p:strVal val="visible"/>
                                      </p:to>
                                    </p:set>
                                    <p:anim calcmode="lin" valueType="num">
                                      <p:cBhvr additive="base">
                                        <p:cTn id="35" dur="500" fill="hold"/>
                                        <p:tgtEl>
                                          <p:spTgt spid="2"/>
                                        </p:tgtEl>
                                        <p:attrNameLst>
                                          <p:attrName>ppt_x</p:attrName>
                                        </p:attrNameLst>
                                      </p:cBhvr>
                                      <p:tavLst>
                                        <p:tav tm="0">
                                          <p:val>
                                            <p:strVal val="#ppt_x"/>
                                          </p:val>
                                        </p:tav>
                                        <p:tav tm="100000">
                                          <p:val>
                                            <p:strVal val="#ppt_x"/>
                                          </p:val>
                                        </p:tav>
                                      </p:tavLst>
                                    </p:anim>
                                    <p:anim calcmode="lin" valueType="num">
                                      <p:cBhvr additive="base">
                                        <p:cTn id="36" dur="500" fill="hold"/>
                                        <p:tgtEl>
                                          <p:spTgt spid="2"/>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ppt_x"/>
                                          </p:val>
                                        </p:tav>
                                        <p:tav tm="100000">
                                          <p:val>
                                            <p:strVal val="#ppt_x"/>
                                          </p:val>
                                        </p:tav>
                                      </p:tavLst>
                                    </p:anim>
                                    <p:anim calcmode="lin" valueType="num">
                                      <p:cBhvr additive="base">
                                        <p:cTn id="40" dur="500" fill="hold"/>
                                        <p:tgtEl>
                                          <p:spTgt spid="5"/>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P spid="13"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24074" y="616323"/>
            <a:ext cx="3111500" cy="2870645"/>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239137" y="37789"/>
            <a:ext cx="5792874" cy="5001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800" b="1" dirty="0">
                <a:solidFill>
                  <a:srgbClr val="0070C0"/>
                </a:solidFill>
                <a:latin typeface="Calibri" panose="020F0502020204030204"/>
              </a:rPr>
              <a:t>Strategy</a:t>
            </a:r>
          </a:p>
        </p:txBody>
      </p:sp>
      <p:sp>
        <p:nvSpPr>
          <p:cNvPr id="7" name="TextBox 6">
            <a:extLst>
              <a:ext uri="{FF2B5EF4-FFF2-40B4-BE49-F238E27FC236}">
                <a16:creationId xmlns:a16="http://schemas.microsoft.com/office/drawing/2014/main" id="{FFBFFA69-01A2-4D79-AA30-02FA55D601FC}"/>
              </a:ext>
            </a:extLst>
          </p:cNvPr>
          <p:cNvSpPr txBox="1"/>
          <p:nvPr/>
        </p:nvSpPr>
        <p:spPr>
          <a:xfrm>
            <a:off x="4031940" y="1121718"/>
            <a:ext cx="3824478"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br>
              <a:rPr lang="en-US" sz="1350" dirty="0">
                <a:solidFill>
                  <a:prstClr val="black"/>
                </a:solidFill>
                <a:latin typeface="Calibri" panose="020F0502020204030204"/>
              </a:rPr>
            </a:br>
            <a:endParaRPr lang="en-US" sz="1350" dirty="0">
              <a:solidFill>
                <a:prstClr val="black"/>
              </a:solidFill>
              <a:latin typeface="Calibri" panose="020F0502020204030204"/>
            </a:endParaRPr>
          </a:p>
        </p:txBody>
      </p:sp>
      <p:sp>
        <p:nvSpPr>
          <p:cNvPr id="3" name="TextBox 2">
            <a:extLst>
              <a:ext uri="{FF2B5EF4-FFF2-40B4-BE49-F238E27FC236}">
                <a16:creationId xmlns:a16="http://schemas.microsoft.com/office/drawing/2014/main" id="{B2BC6A5A-E315-3520-AD82-B89CBB7D2CA8}"/>
              </a:ext>
            </a:extLst>
          </p:cNvPr>
          <p:cNvSpPr txBox="1"/>
          <p:nvPr/>
        </p:nvSpPr>
        <p:spPr>
          <a:xfrm>
            <a:off x="3113440" y="2677825"/>
            <a:ext cx="1549281" cy="507831"/>
          </a:xfrm>
          <a:prstGeom prst="rect">
            <a:avLst/>
          </a:prstGeom>
          <a:noFill/>
        </p:spPr>
        <p:txBody>
          <a:bodyPr wrap="square">
            <a:spAutoFit/>
          </a:bodyPr>
          <a:lstStyle/>
          <a:p>
            <a:r>
              <a:rPr lang="en-GB" sz="1350" dirty="0">
                <a:solidFill>
                  <a:prstClr val="black"/>
                </a:solidFill>
                <a:latin typeface="Calibri" panose="020F0502020204030204"/>
              </a:rPr>
              <a:t>Jerome-</a:t>
            </a:r>
          </a:p>
          <a:p>
            <a:r>
              <a:rPr lang="en-GB" sz="1350" dirty="0">
                <a:solidFill>
                  <a:prstClr val="black"/>
                </a:solidFill>
                <a:latin typeface="Calibri" panose="020F0502020204030204"/>
              </a:rPr>
              <a:t>(McCarthy, 1960) </a:t>
            </a:r>
          </a:p>
        </p:txBody>
      </p:sp>
      <p:pic>
        <p:nvPicPr>
          <p:cNvPr id="2050" name="Picture 2" descr="Eugene Jerome McCarthy - 213 - Marketing Mix">
            <a:extLst>
              <a:ext uri="{FF2B5EF4-FFF2-40B4-BE49-F238E27FC236}">
                <a16:creationId xmlns:a16="http://schemas.microsoft.com/office/drawing/2014/main" id="{FD104DE4-B89F-F7C3-4506-E8CCB1F5BA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8125" y="806876"/>
            <a:ext cx="1421367" cy="17925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ernard Henry Booms">
            <a:extLst>
              <a:ext uri="{FF2B5EF4-FFF2-40B4-BE49-F238E27FC236}">
                <a16:creationId xmlns:a16="http://schemas.microsoft.com/office/drawing/2014/main" id="{1527B3EA-1754-5F2A-0238-5B225F73DE9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261" r="10951"/>
          <a:stretch/>
        </p:blipFill>
        <p:spPr bwMode="auto">
          <a:xfrm>
            <a:off x="259975" y="3820257"/>
            <a:ext cx="928688" cy="130016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ry Jo Bitner biography, a service marketing guru | ToolsHero">
            <a:extLst>
              <a:ext uri="{FF2B5EF4-FFF2-40B4-BE49-F238E27FC236}">
                <a16:creationId xmlns:a16="http://schemas.microsoft.com/office/drawing/2014/main" id="{19643568-C26D-4F96-89A9-2927F6B4173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91804" y="3816124"/>
            <a:ext cx="928688" cy="13001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D0C0138-704B-D870-9971-B8437D56DFDC}"/>
              </a:ext>
            </a:extLst>
          </p:cNvPr>
          <p:cNvSpPr txBox="1"/>
          <p:nvPr/>
        </p:nvSpPr>
        <p:spPr>
          <a:xfrm>
            <a:off x="145329" y="5171583"/>
            <a:ext cx="2932796" cy="507831"/>
          </a:xfrm>
          <a:prstGeom prst="rect">
            <a:avLst/>
          </a:prstGeom>
          <a:noFill/>
        </p:spPr>
        <p:txBody>
          <a:bodyPr wrap="square">
            <a:spAutoFit/>
          </a:bodyPr>
          <a:lstStyle/>
          <a:p>
            <a:r>
              <a:rPr lang="en-GB" sz="1350" dirty="0">
                <a:solidFill>
                  <a:prstClr val="black"/>
                </a:solidFill>
                <a:latin typeface="Calibri" panose="020F0502020204030204"/>
              </a:rPr>
              <a:t>Bernard &amp; Mary </a:t>
            </a:r>
          </a:p>
          <a:p>
            <a:r>
              <a:rPr lang="en-GB" sz="1350" dirty="0">
                <a:solidFill>
                  <a:prstClr val="black"/>
                </a:solidFill>
                <a:latin typeface="Calibri" panose="020F0502020204030204"/>
              </a:rPr>
              <a:t>(Booms &amp; Bitner, 1981) </a:t>
            </a:r>
          </a:p>
        </p:txBody>
      </p:sp>
      <p:pic>
        <p:nvPicPr>
          <p:cNvPr id="9" name="Picture 8">
            <a:extLst>
              <a:ext uri="{FF2B5EF4-FFF2-40B4-BE49-F238E27FC236}">
                <a16:creationId xmlns:a16="http://schemas.microsoft.com/office/drawing/2014/main" id="{793486C9-7FCE-D03A-A7B2-76610FB26C65}"/>
              </a:ext>
            </a:extLst>
          </p:cNvPr>
          <p:cNvPicPr>
            <a:picLocks noChangeAspect="1"/>
          </p:cNvPicPr>
          <p:nvPr/>
        </p:nvPicPr>
        <p:blipFill>
          <a:blip r:embed="rId7"/>
          <a:stretch>
            <a:fillRect/>
          </a:stretch>
        </p:blipFill>
        <p:spPr>
          <a:xfrm>
            <a:off x="2309379" y="3693150"/>
            <a:ext cx="2353342" cy="2011102"/>
          </a:xfrm>
          <a:prstGeom prst="rect">
            <a:avLst/>
          </a:prstGeom>
        </p:spPr>
      </p:pic>
      <p:sp>
        <p:nvSpPr>
          <p:cNvPr id="8" name="Content Placeholder 2">
            <a:extLst>
              <a:ext uri="{FF2B5EF4-FFF2-40B4-BE49-F238E27FC236}">
                <a16:creationId xmlns:a16="http://schemas.microsoft.com/office/drawing/2014/main" id="{E28496C8-0726-531C-6B36-C12D85E41D66}"/>
              </a:ext>
            </a:extLst>
          </p:cNvPr>
          <p:cNvSpPr>
            <a:spLocks noGrp="1"/>
          </p:cNvSpPr>
          <p:nvPr>
            <p:ph sz="half" idx="1"/>
          </p:nvPr>
        </p:nvSpPr>
        <p:spPr>
          <a:xfrm>
            <a:off x="4694750" y="511196"/>
            <a:ext cx="4425176" cy="4176464"/>
          </a:xfrm>
        </p:spPr>
        <p:txBody>
          <a:bodyPr anchor="t">
            <a:noAutofit/>
          </a:bodyPr>
          <a:lstStyle/>
          <a:p>
            <a:pPr marL="0" indent="0">
              <a:buNone/>
            </a:pPr>
            <a:r>
              <a:rPr lang="en-GB" altLang="en-US" sz="1400" dirty="0">
                <a:latin typeface="Trebuchet MS" panose="020B0603020202020204" pitchFamily="34" charset="0"/>
              </a:rPr>
              <a:t>SOSTAC Strategy summarises how your objectives will be achieved –</a:t>
            </a:r>
          </a:p>
          <a:p>
            <a:pPr marL="0" indent="0">
              <a:buNone/>
            </a:pPr>
            <a:r>
              <a:rPr lang="en-GB" altLang="en-US" sz="1400" dirty="0">
                <a:latin typeface="Trebuchet MS" panose="020B0603020202020204" pitchFamily="34" charset="0"/>
              </a:rPr>
              <a:t>We will need to revisit the brands value proposition. </a:t>
            </a:r>
            <a:r>
              <a:rPr lang="en-GB" sz="1400" dirty="0"/>
              <a:t>A value proposition is the “the full mix of benefits on which a product is differentiated and positioned. It is the answer to the customer’s question ‘why should I buy your product?’” - Kotler et al. (2018, p.232)</a:t>
            </a:r>
            <a:endParaRPr lang="en-GB" altLang="en-US" sz="1400" dirty="0">
              <a:latin typeface="Trebuchet MS" panose="020B0603020202020204" pitchFamily="34" charset="0"/>
            </a:endParaRPr>
          </a:p>
          <a:p>
            <a:pPr marL="0" indent="0">
              <a:buNone/>
            </a:pPr>
            <a:r>
              <a:rPr lang="en-GB" altLang="en-US" sz="1400" dirty="0">
                <a:latin typeface="Trebuchet MS" panose="020B0603020202020204" pitchFamily="34" charset="0"/>
              </a:rPr>
              <a:t>How will you communicate the value proposition, how will it be delivered – The Marketing Mix!</a:t>
            </a:r>
          </a:p>
          <a:p>
            <a:pPr marL="0" indent="0">
              <a:buNone/>
            </a:pPr>
            <a:endParaRPr lang="en-GB" altLang="en-US" sz="1400" dirty="0">
              <a:latin typeface="Trebuchet MS" panose="020B0603020202020204" pitchFamily="34" charset="0"/>
            </a:endParaRPr>
          </a:p>
          <a:p>
            <a:pPr marL="0" indent="0">
              <a:buNone/>
            </a:pPr>
            <a:r>
              <a:rPr lang="en-GB" altLang="en-US" sz="1400" dirty="0">
                <a:latin typeface="Trebuchet MS" panose="020B0603020202020204" pitchFamily="34" charset="0"/>
              </a:rPr>
              <a:t>Once SMART targets are identified each ‘P’ will need to be examined to gear towards the strategy. </a:t>
            </a:r>
          </a:p>
          <a:p>
            <a:pPr marL="0" indent="0">
              <a:buNone/>
            </a:pPr>
            <a:r>
              <a:rPr lang="en-GB" altLang="en-US" sz="1400" dirty="0" err="1">
                <a:latin typeface="Trebuchet MS" panose="020B0603020202020204" pitchFamily="34" charset="0"/>
              </a:rPr>
              <a:t>e.g</a:t>
            </a:r>
            <a:r>
              <a:rPr lang="en-GB" altLang="en-US" sz="1400" dirty="0">
                <a:latin typeface="Trebuchet MS" panose="020B0603020202020204" pitchFamily="34" charset="0"/>
              </a:rPr>
              <a:t> – if the organisation decides that we need to focus on changing the brands reputation due to poor reviews we may need to find out which area is lacking in performance and re-address.</a:t>
            </a:r>
          </a:p>
          <a:p>
            <a:pPr marL="0" indent="0">
              <a:buNone/>
            </a:pPr>
            <a:r>
              <a:rPr lang="en-GB" altLang="en-US" sz="1400" dirty="0">
                <a:latin typeface="Trebuchet MS" panose="020B0603020202020204" pitchFamily="34" charset="0"/>
              </a:rPr>
              <a:t>If we are to implement one of </a:t>
            </a:r>
            <a:r>
              <a:rPr lang="en-GB" altLang="en-US" sz="1400" dirty="0" err="1">
                <a:latin typeface="Trebuchet MS" panose="020B0603020202020204" pitchFamily="34" charset="0"/>
              </a:rPr>
              <a:t>Ansoffs</a:t>
            </a:r>
            <a:r>
              <a:rPr lang="en-GB" altLang="en-US" sz="1400" dirty="0">
                <a:latin typeface="Trebuchet MS" panose="020B0603020202020204" pitchFamily="34" charset="0"/>
              </a:rPr>
              <a:t> strategies we will again need to identify what in the mix will need to change.</a:t>
            </a:r>
          </a:p>
        </p:txBody>
      </p:sp>
    </p:spTree>
    <p:extLst>
      <p:ext uri="{BB962C8B-B14F-4D97-AF65-F5344CB8AC3E}">
        <p14:creationId xmlns:p14="http://schemas.microsoft.com/office/powerpoint/2010/main" val="1277931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969E8-0089-436C-B0C7-047C2F4748BC}"/>
              </a:ext>
            </a:extLst>
          </p:cNvPr>
          <p:cNvSpPr>
            <a:spLocks noGrp="1"/>
          </p:cNvSpPr>
          <p:nvPr>
            <p:ph type="ctrTitle"/>
          </p:nvPr>
        </p:nvSpPr>
        <p:spPr>
          <a:xfrm>
            <a:off x="832485" y="4277356"/>
            <a:ext cx="7475220" cy="1560320"/>
          </a:xfrm>
        </p:spPr>
        <p:txBody>
          <a:bodyPr>
            <a:normAutofit/>
          </a:bodyPr>
          <a:lstStyle/>
          <a:p>
            <a:r>
              <a:rPr lang="en-GB" sz="4300">
                <a:solidFill>
                  <a:srgbClr val="56344E"/>
                </a:solidFill>
              </a:rPr>
              <a:t>Internationalisation, Advertising &amp; Branding Strategy  </a:t>
            </a:r>
          </a:p>
        </p:txBody>
      </p:sp>
      <p:pic>
        <p:nvPicPr>
          <p:cNvPr id="5" name="Picture 4">
            <a:extLst>
              <a:ext uri="{FF2B5EF4-FFF2-40B4-BE49-F238E27FC236}">
                <a16:creationId xmlns:a16="http://schemas.microsoft.com/office/drawing/2014/main" id="{D8B9D4B9-E3DD-D28F-46AF-0AEAF8630F5D}"/>
              </a:ext>
            </a:extLst>
          </p:cNvPr>
          <p:cNvPicPr>
            <a:picLocks noChangeAspect="1"/>
          </p:cNvPicPr>
          <p:nvPr/>
        </p:nvPicPr>
        <p:blipFill rotWithShape="1">
          <a:blip r:embed="rId3"/>
          <a:srcRect r="2" b="27320"/>
          <a:stretch/>
        </p:blipFill>
        <p:spPr>
          <a:xfrm>
            <a:off x="182880" y="256540"/>
            <a:ext cx="8778240" cy="3764276"/>
          </a:xfrm>
          <a:prstGeom prst="rect">
            <a:avLst/>
          </a:prstGeom>
        </p:spPr>
      </p:pic>
    </p:spTree>
    <p:extLst>
      <p:ext uri="{BB962C8B-B14F-4D97-AF65-F5344CB8AC3E}">
        <p14:creationId xmlns:p14="http://schemas.microsoft.com/office/powerpoint/2010/main" val="344015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A948-69B9-4AFA-882C-76027DBDA62B}"/>
              </a:ext>
            </a:extLst>
          </p:cNvPr>
          <p:cNvSpPr>
            <a:spLocks noGrp="1"/>
          </p:cNvSpPr>
          <p:nvPr>
            <p:ph type="title"/>
          </p:nvPr>
        </p:nvSpPr>
        <p:spPr>
          <a:xfrm>
            <a:off x="360759" y="3752849"/>
            <a:ext cx="2468166" cy="2452687"/>
          </a:xfrm>
        </p:spPr>
        <p:txBody>
          <a:bodyPr anchor="ctr">
            <a:normAutofit/>
          </a:bodyPr>
          <a:lstStyle/>
          <a:p>
            <a:r>
              <a:rPr lang="en-GB" sz="3100"/>
              <a:t>Current Advocacy: Three Approaches  </a:t>
            </a:r>
          </a:p>
        </p:txBody>
      </p:sp>
      <p:sp>
        <p:nvSpPr>
          <p:cNvPr id="3" name="Content Placeholder 2">
            <a:extLst>
              <a:ext uri="{FF2B5EF4-FFF2-40B4-BE49-F238E27FC236}">
                <a16:creationId xmlns:a16="http://schemas.microsoft.com/office/drawing/2014/main" id="{AEF90A70-4DCC-49E4-A154-71BED6FE9D36}"/>
              </a:ext>
            </a:extLst>
          </p:cNvPr>
          <p:cNvSpPr>
            <a:spLocks noGrp="1"/>
          </p:cNvSpPr>
          <p:nvPr>
            <p:ph idx="1"/>
          </p:nvPr>
        </p:nvSpPr>
        <p:spPr>
          <a:xfrm>
            <a:off x="3167986" y="3752850"/>
            <a:ext cx="5614060" cy="2452687"/>
          </a:xfrm>
        </p:spPr>
        <p:txBody>
          <a:bodyPr anchor="ctr">
            <a:normAutofit/>
          </a:bodyPr>
          <a:lstStyle/>
          <a:p>
            <a:r>
              <a:rPr lang="en-GB" sz="1200" b="1" dirty="0"/>
              <a:t>Global- </a:t>
            </a:r>
            <a:r>
              <a:rPr lang="en-GB" sz="1200" dirty="0"/>
              <a:t>One message no change but translated.</a:t>
            </a:r>
          </a:p>
          <a:p>
            <a:r>
              <a:rPr lang="en-GB" sz="1200" b="1" dirty="0" err="1"/>
              <a:t>Glocal</a:t>
            </a:r>
            <a:r>
              <a:rPr lang="en-GB" sz="1200" b="1" dirty="0"/>
              <a:t> - </a:t>
            </a:r>
            <a:r>
              <a:rPr lang="en-GB" sz="1200" dirty="0"/>
              <a:t>standardized creative strategy with highly adapted execution depending on audience.</a:t>
            </a:r>
          </a:p>
          <a:p>
            <a:r>
              <a:rPr lang="en-GB" sz="1200" b="1" dirty="0"/>
              <a:t>Local </a:t>
            </a:r>
            <a:r>
              <a:rPr lang="en-GB" sz="1200" dirty="0"/>
              <a:t>Highly adapted creative strategy accompanied with highly adapted execution, often made and managed locally to capture the social prevalent trends and idealisms (large scale coordination). </a:t>
            </a:r>
          </a:p>
        </p:txBody>
      </p:sp>
      <p:pic>
        <p:nvPicPr>
          <p:cNvPr id="4" name="Picture 3">
            <a:extLst>
              <a:ext uri="{FF2B5EF4-FFF2-40B4-BE49-F238E27FC236}">
                <a16:creationId xmlns:a16="http://schemas.microsoft.com/office/drawing/2014/main" id="{7F459F8A-77EA-5FA3-6CBE-6A43320D4464}"/>
              </a:ext>
            </a:extLst>
          </p:cNvPr>
          <p:cNvPicPr>
            <a:picLocks noChangeAspect="1"/>
          </p:cNvPicPr>
          <p:nvPr/>
        </p:nvPicPr>
        <p:blipFill>
          <a:blip r:embed="rId3"/>
          <a:stretch>
            <a:fillRect/>
          </a:stretch>
        </p:blipFill>
        <p:spPr>
          <a:xfrm>
            <a:off x="-3245" y="-1"/>
            <a:ext cx="9144000" cy="3752849"/>
          </a:xfrm>
          <a:prstGeom prst="rect">
            <a:avLst/>
          </a:prstGeom>
        </p:spPr>
      </p:pic>
    </p:spTree>
    <p:extLst>
      <p:ext uri="{BB962C8B-B14F-4D97-AF65-F5344CB8AC3E}">
        <p14:creationId xmlns:p14="http://schemas.microsoft.com/office/powerpoint/2010/main" val="2510916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91949-039D-4BED-B93A-7FDF38B6C990}"/>
              </a:ext>
            </a:extLst>
          </p:cNvPr>
          <p:cNvSpPr>
            <a:spLocks noGrp="1"/>
          </p:cNvSpPr>
          <p:nvPr>
            <p:ph type="title"/>
          </p:nvPr>
        </p:nvSpPr>
        <p:spPr>
          <a:xfrm>
            <a:off x="361954" y="3412439"/>
            <a:ext cx="2468166" cy="2452687"/>
          </a:xfrm>
        </p:spPr>
        <p:txBody>
          <a:bodyPr anchor="ctr">
            <a:normAutofit/>
          </a:bodyPr>
          <a:lstStyle/>
          <a:p>
            <a:r>
              <a:rPr lang="en-GB" sz="3100" dirty="0"/>
              <a:t>The International Problem </a:t>
            </a:r>
          </a:p>
        </p:txBody>
      </p:sp>
      <p:graphicFrame>
        <p:nvGraphicFramePr>
          <p:cNvPr id="11" name="Content Placeholder 2">
            <a:extLst>
              <a:ext uri="{FF2B5EF4-FFF2-40B4-BE49-F238E27FC236}">
                <a16:creationId xmlns:a16="http://schemas.microsoft.com/office/drawing/2014/main" id="{9CF7C533-0E31-B7CA-C822-739C141D3118}"/>
              </a:ext>
            </a:extLst>
          </p:cNvPr>
          <p:cNvGraphicFramePr>
            <a:graphicFrameLocks noGrp="1"/>
          </p:cNvGraphicFramePr>
          <p:nvPr>
            <p:ph idx="1"/>
            <p:extLst>
              <p:ext uri="{D42A27DB-BD31-4B8C-83A1-F6EECF244321}">
                <p14:modId xmlns:p14="http://schemas.microsoft.com/office/powerpoint/2010/main" val="564239168"/>
              </p:ext>
            </p:extLst>
          </p:nvPr>
        </p:nvGraphicFramePr>
        <p:xfrm>
          <a:off x="3167986" y="3752850"/>
          <a:ext cx="5614060" cy="2452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0" name="Picture 2" descr="See the source image">
            <a:extLst>
              <a:ext uri="{FF2B5EF4-FFF2-40B4-BE49-F238E27FC236}">
                <a16:creationId xmlns:a16="http://schemas.microsoft.com/office/drawing/2014/main" id="{592E0EB6-0E1E-9B77-968A-14A8A8A5BBA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20740" b="26041"/>
          <a:stretch/>
        </p:blipFill>
        <p:spPr bwMode="auto">
          <a:xfrm>
            <a:off x="-8722" y="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pic>
        <p:nvPicPr>
          <p:cNvPr id="4" name="Online Media 3" title="Top Ten International Marketing Fails (And What We Can Learn From Them)">
            <a:hlinkClick r:id="" action="ppaction://media"/>
            <a:extLst>
              <a:ext uri="{FF2B5EF4-FFF2-40B4-BE49-F238E27FC236}">
                <a16:creationId xmlns:a16="http://schemas.microsoft.com/office/drawing/2014/main" id="{28733CD4-19BB-451C-917B-4E6840901DDE}"/>
              </a:ext>
            </a:extLst>
          </p:cNvPr>
          <p:cNvPicPr>
            <a:picLocks noRot="1" noChangeAspect="1"/>
          </p:cNvPicPr>
          <p:nvPr>
            <a:videoFile r:link="rId1"/>
          </p:nvPr>
        </p:nvPicPr>
        <p:blipFill>
          <a:blip r:embed="rId10"/>
          <a:stretch>
            <a:fillRect/>
          </a:stretch>
        </p:blipFill>
        <p:spPr>
          <a:xfrm>
            <a:off x="35517" y="1025311"/>
            <a:ext cx="8603380" cy="4860910"/>
          </a:xfrm>
          <a:prstGeom prst="rect">
            <a:avLst/>
          </a:prstGeom>
        </p:spPr>
      </p:pic>
    </p:spTree>
    <p:extLst>
      <p:ext uri="{BB962C8B-B14F-4D97-AF65-F5344CB8AC3E}">
        <p14:creationId xmlns:p14="http://schemas.microsoft.com/office/powerpoint/2010/main" val="244051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4"/>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4457" y="-802333"/>
            <a:ext cx="5915025" cy="1604665"/>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79512" y="980728"/>
            <a:ext cx="5915025" cy="2168712"/>
          </a:xfrm>
        </p:spPr>
        <p:txBody>
          <a:bodyPr/>
          <a:lstStyle/>
          <a:p>
            <a:r>
              <a:rPr lang="en-GB" sz="2000" dirty="0">
                <a:solidFill>
                  <a:schemeClr val="tx1"/>
                </a:solidFill>
              </a:rPr>
              <a:t>‘Tactics’ Communications mix RACE and communications channels. </a:t>
            </a:r>
          </a:p>
          <a:p>
            <a:endParaRPr lang="en-GB" sz="2000" dirty="0">
              <a:solidFill>
                <a:schemeClr val="tx1"/>
              </a:solidFill>
            </a:endParaRPr>
          </a:p>
          <a:p>
            <a:r>
              <a:rPr lang="en-GB" sz="2000" dirty="0">
                <a:solidFill>
                  <a:schemeClr val="tx1"/>
                </a:solidFill>
              </a:rPr>
              <a:t>‘Action’ Gannt charts for comms schedule  </a:t>
            </a:r>
          </a:p>
          <a:p>
            <a:endParaRPr lang="en-GB" sz="2000" dirty="0">
              <a:solidFill>
                <a:schemeClr val="tx1"/>
              </a:solidFill>
            </a:endParaRPr>
          </a:p>
          <a:p>
            <a:r>
              <a:rPr lang="en-GB" sz="2000" dirty="0">
                <a:solidFill>
                  <a:schemeClr val="tx1"/>
                </a:solidFill>
              </a:rPr>
              <a:t>‘Control’ metrics and measuring success. </a:t>
            </a:r>
          </a:p>
          <a:p>
            <a:endParaRPr lang="en-GB" sz="2000" dirty="0">
              <a:solidFill>
                <a:schemeClr val="tx1"/>
              </a:solidFill>
            </a:endParaRPr>
          </a:p>
          <a:p>
            <a:endParaRPr lang="en-GB" sz="2000" dirty="0">
              <a:solidFill>
                <a:schemeClr val="tx1"/>
              </a:solidFill>
            </a:endParaRPr>
          </a:p>
          <a:p>
            <a:endParaRPr lang="en-GB" dirty="0"/>
          </a:p>
        </p:txBody>
      </p:sp>
    </p:spTree>
    <p:extLst>
      <p:ext uri="{BB962C8B-B14F-4D97-AF65-F5344CB8AC3E}">
        <p14:creationId xmlns:p14="http://schemas.microsoft.com/office/powerpoint/2010/main" val="40780129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AE8A-584C-BF47-4407-E3308D24743D}"/>
              </a:ext>
            </a:extLst>
          </p:cNvPr>
          <p:cNvSpPr>
            <a:spLocks noGrp="1"/>
          </p:cNvSpPr>
          <p:nvPr>
            <p:ph type="title"/>
          </p:nvPr>
        </p:nvSpPr>
        <p:spPr>
          <a:xfrm>
            <a:off x="107504" y="-140923"/>
            <a:ext cx="8352928" cy="1325563"/>
          </a:xfrm>
        </p:spPr>
        <p:txBody>
          <a:bodyPr/>
          <a:lstStyle/>
          <a:p>
            <a:r>
              <a:rPr lang="en-GB" dirty="0"/>
              <a:t>References!</a:t>
            </a:r>
          </a:p>
        </p:txBody>
      </p:sp>
      <p:graphicFrame>
        <p:nvGraphicFramePr>
          <p:cNvPr id="13" name="Content Placeholder 2">
            <a:extLst>
              <a:ext uri="{FF2B5EF4-FFF2-40B4-BE49-F238E27FC236}">
                <a16:creationId xmlns:a16="http://schemas.microsoft.com/office/drawing/2014/main" id="{8C911DA6-EECB-86E8-B765-E0CEB717B639}"/>
              </a:ext>
            </a:extLst>
          </p:cNvPr>
          <p:cNvGraphicFramePr>
            <a:graphicFrameLocks noGrp="1"/>
          </p:cNvGraphicFramePr>
          <p:nvPr>
            <p:ph idx="1"/>
            <p:extLst>
              <p:ext uri="{D42A27DB-BD31-4B8C-83A1-F6EECF244321}">
                <p14:modId xmlns:p14="http://schemas.microsoft.com/office/powerpoint/2010/main" val="560706811"/>
              </p:ext>
            </p:extLst>
          </p:nvPr>
        </p:nvGraphicFramePr>
        <p:xfrm>
          <a:off x="3366226" y="896090"/>
          <a:ext cx="5616624" cy="2363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E24D2266-F307-C608-3B88-376EFBBFE75C}"/>
              </a:ext>
            </a:extLst>
          </p:cNvPr>
          <p:cNvPicPr>
            <a:picLocks noChangeAspect="1"/>
          </p:cNvPicPr>
          <p:nvPr/>
        </p:nvPicPr>
        <p:blipFill>
          <a:blip r:embed="rId7"/>
          <a:stretch>
            <a:fillRect/>
          </a:stretch>
        </p:blipFill>
        <p:spPr>
          <a:xfrm>
            <a:off x="29136" y="764704"/>
            <a:ext cx="3293453" cy="2309630"/>
          </a:xfrm>
          <a:prstGeom prst="rect">
            <a:avLst/>
          </a:prstGeom>
        </p:spPr>
      </p:pic>
      <p:sp>
        <p:nvSpPr>
          <p:cNvPr id="8" name="TextBox 7">
            <a:extLst>
              <a:ext uri="{FF2B5EF4-FFF2-40B4-BE49-F238E27FC236}">
                <a16:creationId xmlns:a16="http://schemas.microsoft.com/office/drawing/2014/main" id="{85561239-EF0D-E3D9-B96C-1429E04F7881}"/>
              </a:ext>
            </a:extLst>
          </p:cNvPr>
          <p:cNvSpPr txBox="1"/>
          <p:nvPr/>
        </p:nvSpPr>
        <p:spPr>
          <a:xfrm>
            <a:off x="395536" y="5418985"/>
            <a:ext cx="4641448"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8"/>
              </a:rPr>
              <a:t>Academic and </a:t>
            </a:r>
            <a:r>
              <a:rPr kumimoji="0" lang="en-GB" sz="18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8"/>
              </a:rPr>
              <a:t>InfoSkills</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8"/>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20F9E427-ADBD-D3C1-46BC-3E56A830D061}"/>
              </a:ext>
            </a:extLst>
          </p:cNvPr>
          <p:cNvPicPr>
            <a:picLocks noChangeAspect="1"/>
          </p:cNvPicPr>
          <p:nvPr/>
        </p:nvPicPr>
        <p:blipFill>
          <a:blip r:embed="rId9"/>
          <a:stretch>
            <a:fillRect/>
          </a:stretch>
        </p:blipFill>
        <p:spPr>
          <a:xfrm>
            <a:off x="3002325" y="3041043"/>
            <a:ext cx="5946990" cy="2861774"/>
          </a:xfrm>
          <a:prstGeom prst="rect">
            <a:avLst/>
          </a:prstGeom>
        </p:spPr>
      </p:pic>
      <p:pic>
        <p:nvPicPr>
          <p:cNvPr id="24" name="Picture 24" descr="Close-up of bookshelves in a public library">
            <a:extLst>
              <a:ext uri="{FF2B5EF4-FFF2-40B4-BE49-F238E27FC236}">
                <a16:creationId xmlns:a16="http://schemas.microsoft.com/office/drawing/2014/main" id="{5A61982E-DA34-6FCE-465C-704F33627F92}"/>
              </a:ext>
            </a:extLst>
          </p:cNvPr>
          <p:cNvPicPr>
            <a:picLocks noChangeAspect="1"/>
          </p:cNvPicPr>
          <p:nvPr/>
        </p:nvPicPr>
        <p:blipFill>
          <a:blip r:embed="rId10"/>
          <a:stretch>
            <a:fillRect/>
          </a:stretch>
        </p:blipFill>
        <p:spPr>
          <a:xfrm>
            <a:off x="161150" y="3268181"/>
            <a:ext cx="2743199" cy="2100386"/>
          </a:xfrm>
          <a:prstGeom prst="rect">
            <a:avLst/>
          </a:prstGeom>
        </p:spPr>
      </p:pic>
    </p:spTree>
    <p:extLst>
      <p:ext uri="{BB962C8B-B14F-4D97-AF65-F5344CB8AC3E}">
        <p14:creationId xmlns:p14="http://schemas.microsoft.com/office/powerpoint/2010/main" val="17383934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662B7-64DB-24FD-A3D0-8F77CA4A185D}"/>
              </a:ext>
            </a:extLst>
          </p:cNvPr>
          <p:cNvSpPr>
            <a:spLocks noGrp="1"/>
          </p:cNvSpPr>
          <p:nvPr>
            <p:ph type="title"/>
          </p:nvPr>
        </p:nvSpPr>
        <p:spPr>
          <a:xfrm>
            <a:off x="251520" y="-670"/>
            <a:ext cx="7886700" cy="1325563"/>
          </a:xfrm>
        </p:spPr>
        <p:txBody>
          <a:bodyPr/>
          <a:lstStyle/>
          <a:p>
            <a:r>
              <a:rPr lang="en-GB" dirty="0"/>
              <a:t>Appendix </a:t>
            </a:r>
          </a:p>
        </p:txBody>
      </p:sp>
      <p:pic>
        <p:nvPicPr>
          <p:cNvPr id="3" name="Online Media 2" title="How To Use An Appendix in Your Essay | Proofed">
            <a:hlinkClick r:id="" action="ppaction://media"/>
            <a:extLst>
              <a:ext uri="{FF2B5EF4-FFF2-40B4-BE49-F238E27FC236}">
                <a16:creationId xmlns:a16="http://schemas.microsoft.com/office/drawing/2014/main" id="{3C5142D0-F02C-A779-1EBC-80C045D0B81D}"/>
              </a:ext>
            </a:extLst>
          </p:cNvPr>
          <p:cNvPicPr>
            <a:picLocks noRot="1" noChangeAspect="1"/>
          </p:cNvPicPr>
          <p:nvPr>
            <a:videoFile r:link="rId1"/>
          </p:nvPr>
        </p:nvPicPr>
        <p:blipFill>
          <a:blip r:embed="rId3"/>
          <a:stretch>
            <a:fillRect/>
          </a:stretch>
        </p:blipFill>
        <p:spPr>
          <a:xfrm>
            <a:off x="3851920" y="116632"/>
            <a:ext cx="5040560" cy="2561061"/>
          </a:xfrm>
          <a:prstGeom prst="rect">
            <a:avLst/>
          </a:prstGeom>
        </p:spPr>
      </p:pic>
      <p:sp>
        <p:nvSpPr>
          <p:cNvPr id="4" name="Content Placeholder 2">
            <a:extLst>
              <a:ext uri="{FF2B5EF4-FFF2-40B4-BE49-F238E27FC236}">
                <a16:creationId xmlns:a16="http://schemas.microsoft.com/office/drawing/2014/main" id="{9EF43F56-83D8-6458-765E-DCA5A8DC340D}"/>
              </a:ext>
            </a:extLst>
          </p:cNvPr>
          <p:cNvSpPr txBox="1">
            <a:spLocks/>
          </p:cNvSpPr>
          <p:nvPr/>
        </p:nvSpPr>
        <p:spPr>
          <a:xfrm>
            <a:off x="0" y="1916832"/>
            <a:ext cx="9007334" cy="4221088"/>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Things you will want in your Appendix!</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PESTLE table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You can refer to this for your main points and arguments rather than listing in the main body to save your word count (you will still need to reference the information in the PESTLE table/Poster!)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graphs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Put screen shots of your tables and graphs as evidence for your analysis and refer to these in the main body.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Perceptual positioning Map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Marketing examples for your bands</a:t>
            </a:r>
            <a:r>
              <a:rPr kumimoji="0" lang="en-US" sz="1800" b="1" i="0" u="none" strike="noStrike" kern="1200" cap="none" spc="0" normalizeH="0" noProof="0" dirty="0">
                <a:ln>
                  <a:noFill/>
                </a:ln>
                <a:solidFill>
                  <a:prstClr val="black"/>
                </a:solidFill>
                <a:effectLst/>
                <a:uLnTx/>
                <a:uFillTx/>
                <a:latin typeface="Calibri" panose="020F0502020204030204"/>
                <a:ea typeface="+mn-ea"/>
                <a:cs typeface="+mn-cs"/>
              </a:rPr>
              <a:t> and the Arena</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Screen shots of the brands advertisements and social media posts to highlight promotions and identify the target audiences</a:t>
            </a:r>
          </a:p>
        </p:txBody>
      </p:sp>
    </p:spTree>
    <p:extLst>
      <p:ext uri="{BB962C8B-B14F-4D97-AF65-F5344CB8AC3E}">
        <p14:creationId xmlns:p14="http://schemas.microsoft.com/office/powerpoint/2010/main" val="175628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3"/>
                </p:tgtEl>
              </p:cMediaNode>
            </p:video>
            <p:seq concurrent="1" nextAc="seek">
              <p:cTn id="28" restart="whenNotActive" fill="hold" evtFilter="cancelBubble" nodeType="interactiveSeq">
                <p:stCondLst>
                  <p:cond evt="onClick" delay="0">
                    <p:tgtEl>
                      <p:spTgt spid="3"/>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179512" y="476672"/>
            <a:ext cx="9144000" cy="5357192"/>
          </a:xfrm>
        </p:spPr>
        <p:txBody>
          <a:bodyPr>
            <a:noAutofit/>
          </a:bodyPr>
          <a:lstStyle/>
          <a:p>
            <a:pPr marL="0" indent="0">
              <a:buNone/>
            </a:pPr>
            <a:r>
              <a:rPr lang="en-GB" sz="1400" dirty="0">
                <a:effectLst/>
              </a:rPr>
              <a:t>Aaker, J.L. (1997) “Dimensions of brand personality,” </a:t>
            </a:r>
            <a:r>
              <a:rPr lang="en-GB" sz="1400" i="1" dirty="0">
                <a:effectLst/>
              </a:rPr>
              <a:t>Journal of Marketing Research</a:t>
            </a:r>
            <a:r>
              <a:rPr lang="en-GB" sz="1400" dirty="0">
                <a:effectLst/>
              </a:rPr>
              <a:t>, 34(3), pp. 347–356. Available at: https://doi.org/10.1177/002224379703400304. </a:t>
            </a:r>
          </a:p>
          <a:p>
            <a:pPr marL="0" indent="0">
              <a:buNone/>
            </a:pPr>
            <a:r>
              <a:rPr lang="en-GB" sz="1400" dirty="0"/>
              <a:t>Brookes, </a:t>
            </a:r>
            <a:r>
              <a:rPr lang="en-GB" sz="1400" dirty="0" err="1"/>
              <a:t>M.Alinay,L</a:t>
            </a:r>
            <a:r>
              <a:rPr lang="en-GB" sz="1400" dirty="0"/>
              <a:t>. and </a:t>
            </a:r>
            <a:r>
              <a:rPr lang="en-GB" sz="1400" dirty="0" err="1"/>
              <a:t>Atkas,G</a:t>
            </a:r>
            <a:r>
              <a:rPr lang="en-GB" sz="1400" dirty="0"/>
              <a:t> (2015) opportunistic behaviour in hospitality franchise agreements. </a:t>
            </a:r>
            <a:r>
              <a:rPr lang="en-GB" sz="1400" i="1" dirty="0"/>
              <a:t>International journal of hospitality Management</a:t>
            </a:r>
            <a:r>
              <a:rPr lang="en-GB" sz="1400" dirty="0"/>
              <a:t>, 46,120-129</a:t>
            </a:r>
          </a:p>
          <a:p>
            <a:pPr marL="0" indent="0">
              <a:buNone/>
            </a:pPr>
            <a:r>
              <a:rPr lang="en-GB" sz="1400" dirty="0" err="1"/>
              <a:t>Connell,J</a:t>
            </a:r>
            <a:r>
              <a:rPr lang="en-GB" sz="1400" dirty="0"/>
              <a:t> .(1992) Branding hotel portfolios. </a:t>
            </a:r>
            <a:r>
              <a:rPr lang="en-GB" sz="1400" i="1" dirty="0"/>
              <a:t>International Journal of contemporary Hospitality management</a:t>
            </a:r>
            <a:r>
              <a:rPr lang="en-GB" sz="1400" dirty="0"/>
              <a:t> 4,26-32</a:t>
            </a:r>
          </a:p>
          <a:p>
            <a:pPr marL="0" indent="0">
              <a:buNone/>
            </a:pPr>
            <a:r>
              <a:rPr lang="en-GB" sz="1400" dirty="0"/>
              <a:t>De </a:t>
            </a:r>
            <a:r>
              <a:rPr lang="en-GB" sz="1400" dirty="0" err="1"/>
              <a:t>Chertony</a:t>
            </a:r>
            <a:r>
              <a:rPr lang="en-GB" sz="1400" dirty="0"/>
              <a:t> ,L. and </a:t>
            </a:r>
            <a:r>
              <a:rPr lang="en-GB" sz="1400" dirty="0" err="1"/>
              <a:t>Dall’Olmo</a:t>
            </a:r>
            <a:r>
              <a:rPr lang="en-GB" sz="1400" dirty="0"/>
              <a:t> Riley, F (1998) a positioning analysis of hotel brands experts' interpretations. </a:t>
            </a:r>
            <a:r>
              <a:rPr lang="en-GB" sz="1400" i="1" dirty="0"/>
              <a:t>Journal of marketing management</a:t>
            </a:r>
            <a:r>
              <a:rPr lang="en-GB" sz="1400" dirty="0"/>
              <a:t>, 14, 417-444</a:t>
            </a:r>
          </a:p>
          <a:p>
            <a:pPr marL="0" indent="0">
              <a:buNone/>
            </a:pPr>
            <a:r>
              <a:rPr lang="en-GB" sz="1400" dirty="0"/>
              <a:t>Delmas, M.A  and </a:t>
            </a:r>
            <a:r>
              <a:rPr lang="en-GB" sz="1400" dirty="0" err="1"/>
              <a:t>Burbano</a:t>
            </a:r>
            <a:r>
              <a:rPr lang="en-GB" sz="1400" dirty="0"/>
              <a:t>, V.C (2011) The drivers of greenwashing. California Management Review, 54(1), 64-87.</a:t>
            </a:r>
          </a:p>
          <a:p>
            <a:pPr marL="0" indent="0">
              <a:buNone/>
            </a:pPr>
            <a:r>
              <a:rPr lang="en-GB" sz="1400" dirty="0"/>
              <a:t>Dev, C.S Morgan, M.S and Shoemaker, S (1995) a positioning analysis of hotel brands, </a:t>
            </a:r>
            <a:r>
              <a:rPr lang="en-GB" sz="1400" i="1" dirty="0"/>
              <a:t>Cornell Hotel &amp; Restaurant Quarterly</a:t>
            </a:r>
            <a:r>
              <a:rPr lang="en-GB" sz="1400" dirty="0"/>
              <a:t>, 36, 48-55</a:t>
            </a:r>
          </a:p>
          <a:p>
            <a:pPr marL="0" indent="0">
              <a:buNone/>
            </a:pPr>
            <a:r>
              <a:rPr lang="en-GB" sz="1400" dirty="0"/>
              <a:t>Emery, B. (2012) Sustainable Marketing. Harlow: Pearson Education.</a:t>
            </a:r>
          </a:p>
          <a:p>
            <a:pPr marL="0" indent="0">
              <a:buNone/>
            </a:pPr>
            <a:r>
              <a:rPr lang="en-GB" sz="1400" dirty="0"/>
              <a:t>Fishbein ,M. and Ajzen, I. (1975) Belief, Attitude, Intention and Behaviour: </a:t>
            </a:r>
            <a:r>
              <a:rPr lang="en-GB" sz="1400" i="1" dirty="0"/>
              <a:t>An introduction to theory and Research</a:t>
            </a:r>
            <a:r>
              <a:rPr lang="en-GB" sz="1400" dirty="0"/>
              <a:t>. Reading, MA: </a:t>
            </a:r>
            <a:r>
              <a:rPr lang="en-GB" sz="1400" dirty="0" err="1"/>
              <a:t>Addision</a:t>
            </a:r>
            <a:r>
              <a:rPr lang="en-GB" sz="1400" dirty="0"/>
              <a:t> Wesley.</a:t>
            </a:r>
          </a:p>
          <a:p>
            <a:pPr marL="0" indent="0">
              <a:buNone/>
            </a:pPr>
            <a:r>
              <a:rPr lang="en-GB" sz="1400" dirty="0" err="1"/>
              <a:t>Frambacja</a:t>
            </a:r>
            <a:r>
              <a:rPr lang="en-GB" sz="1400" dirty="0"/>
              <a:t>, R.T </a:t>
            </a:r>
            <a:r>
              <a:rPr lang="en-GB" sz="1400" dirty="0" err="1"/>
              <a:t>Prahbhub</a:t>
            </a:r>
            <a:r>
              <a:rPr lang="en-GB" sz="1400" dirty="0"/>
              <a:t>, J. and </a:t>
            </a:r>
            <a:r>
              <a:rPr lang="en-GB" sz="1400" dirty="0" err="1"/>
              <a:t>Verhallence</a:t>
            </a:r>
            <a:r>
              <a:rPr lang="en-GB" sz="1400" dirty="0"/>
              <a:t>, T.M.M (2003) The influence of business strategy on product activity; the role of market orientation. </a:t>
            </a:r>
            <a:r>
              <a:rPr lang="en-GB" sz="1400" i="1" dirty="0"/>
              <a:t>Journal of international Research in marketing</a:t>
            </a:r>
            <a:r>
              <a:rPr lang="en-GB" sz="1400" dirty="0"/>
              <a:t>, 20,377-397.</a:t>
            </a:r>
          </a:p>
          <a:p>
            <a:pPr marL="0" indent="0">
              <a:buNone/>
            </a:pPr>
            <a:r>
              <a:rPr lang="en-GB" sz="1400" b="0" i="0" dirty="0" err="1">
                <a:solidFill>
                  <a:srgbClr val="232323"/>
                </a:solidFill>
                <a:effectLst/>
                <a:latin typeface="Verdana" panose="020B0604030504040204" pitchFamily="34" charset="0"/>
              </a:rPr>
              <a:t>Ghodeswar</a:t>
            </a:r>
            <a:r>
              <a:rPr lang="en-GB" sz="1400" b="0" i="0" dirty="0">
                <a:solidFill>
                  <a:srgbClr val="232323"/>
                </a:solidFill>
                <a:effectLst/>
                <a:latin typeface="Verdana" panose="020B0604030504040204" pitchFamily="34" charset="0"/>
              </a:rPr>
              <a:t>, M.B. (2008) Building Brand Identity in Competitive Market: A Conceptual Model. Journal of Product and Brand Management, 17, 4-12. </a:t>
            </a:r>
            <a:r>
              <a:rPr lang="en-GB" sz="1400" dirty="0" err="1"/>
              <a:t>Jones,P</a:t>
            </a:r>
            <a:r>
              <a:rPr lang="en-GB" sz="1400" dirty="0"/>
              <a:t> (1999) multiunit management in the hospitality industry: a late C20 phenomenon. </a:t>
            </a:r>
            <a:r>
              <a:rPr lang="en-GB" sz="1400" i="1" dirty="0"/>
              <a:t>Journal of contemporary Hospitality Management </a:t>
            </a:r>
            <a:r>
              <a:rPr lang="en-GB" sz="1400" dirty="0"/>
              <a:t>,11,1155-1645.</a:t>
            </a:r>
          </a:p>
          <a:p>
            <a:pPr marL="0" indent="0">
              <a:buNone/>
            </a:pPr>
            <a:r>
              <a:rPr lang="en-GB" sz="1400" dirty="0" err="1"/>
              <a:t>Jin</a:t>
            </a:r>
            <a:r>
              <a:rPr lang="en-GB" sz="1400" dirty="0"/>
              <a:t>, C.H., Yoon, M.S. and Lee, J.Y. (2019) “The influence of Brand </a:t>
            </a:r>
            <a:r>
              <a:rPr lang="en-GB" sz="1400" dirty="0" err="1"/>
              <a:t>Color</a:t>
            </a:r>
            <a:r>
              <a:rPr lang="en-GB" sz="1400" dirty="0"/>
              <a:t> Identity on Brand Association and loyalty,” </a:t>
            </a:r>
            <a:r>
              <a:rPr lang="en-GB" sz="1400" i="1" dirty="0"/>
              <a:t>Journal of Product &amp; Brand Management</a:t>
            </a:r>
            <a:r>
              <a:rPr lang="en-GB" sz="1400" dirty="0"/>
              <a:t>, 28(1), pp. 50–62. Available at: https://doi.org/10.1108/jpbm-09-2017-1587. </a:t>
            </a:r>
          </a:p>
          <a:p>
            <a:pPr marL="0" indent="0">
              <a:buNone/>
            </a:pPr>
            <a:r>
              <a:rPr lang="en-GB" sz="1400" dirty="0" err="1"/>
              <a:t>Kotler,P</a:t>
            </a:r>
            <a:r>
              <a:rPr lang="en-GB" sz="1400" dirty="0"/>
              <a:t> (2003) Marketing management,11thEd.Upper Saddle River, NJ. Pearson Prentice Hall</a:t>
            </a:r>
          </a:p>
        </p:txBody>
      </p:sp>
    </p:spTree>
    <p:extLst>
      <p:ext uri="{BB962C8B-B14F-4D97-AF65-F5344CB8AC3E}">
        <p14:creationId xmlns:p14="http://schemas.microsoft.com/office/powerpoint/2010/main" val="4976314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107504" y="476672"/>
            <a:ext cx="9144000" cy="5357192"/>
          </a:xfrm>
        </p:spPr>
        <p:txBody>
          <a:bodyPr>
            <a:noAutofit/>
          </a:bodyPr>
          <a:lstStyle/>
          <a:p>
            <a:pPr marL="0" indent="0">
              <a:buNone/>
            </a:pPr>
            <a:r>
              <a:rPr lang="en-GB" sz="1400" dirty="0"/>
              <a:t>Kotler, P. and </a:t>
            </a:r>
            <a:r>
              <a:rPr lang="en-GB" sz="1400" dirty="0" err="1"/>
              <a:t>Armstong</a:t>
            </a:r>
            <a:r>
              <a:rPr lang="en-GB" sz="1400" dirty="0"/>
              <a:t>, G. (2018) Principles of Marketing, 1tth </a:t>
            </a:r>
            <a:r>
              <a:rPr lang="en-GB" sz="1400" dirty="0" err="1"/>
              <a:t>Edn</a:t>
            </a:r>
            <a:r>
              <a:rPr lang="en-GB" sz="1400" dirty="0"/>
              <a:t>. </a:t>
            </a:r>
            <a:r>
              <a:rPr lang="en-GB" sz="1400" dirty="0" err="1"/>
              <a:t>Harlow:Pearson</a:t>
            </a:r>
            <a:r>
              <a:rPr lang="en-GB" sz="1400" dirty="0"/>
              <a:t>.</a:t>
            </a:r>
          </a:p>
          <a:p>
            <a:pPr marL="0" indent="0">
              <a:buNone/>
            </a:pPr>
            <a:r>
              <a:rPr lang="en-GB" sz="1400" dirty="0"/>
              <a:t>Mcdonalds.com. 2018. The Financials - McDonald's Franchise | McDonald's UK. [online] Available at: &lt;https://www.mcdonalds.com/gb/en-gb/franchising/the-financials. &gt; [Accessed 9 June 2022].</a:t>
            </a:r>
          </a:p>
          <a:p>
            <a:pPr marL="0" indent="0">
              <a:buNone/>
            </a:pPr>
            <a:r>
              <a:rPr lang="en-GB" sz="1400" dirty="0" err="1"/>
              <a:t>Moravcikova</a:t>
            </a:r>
            <a:r>
              <a:rPr lang="en-GB" sz="1400" dirty="0"/>
              <a:t> ,D. </a:t>
            </a:r>
            <a:r>
              <a:rPr lang="en-GB" sz="1400" dirty="0" err="1"/>
              <a:t>Krizanova</a:t>
            </a:r>
            <a:r>
              <a:rPr lang="en-GB" sz="1400" dirty="0"/>
              <a:t>, </a:t>
            </a:r>
            <a:r>
              <a:rPr lang="en-GB" sz="1400" dirty="0" err="1"/>
              <a:t>A.Kliestikova,J</a:t>
            </a:r>
            <a:r>
              <a:rPr lang="en-GB" sz="1400" dirty="0"/>
              <a:t>. and </a:t>
            </a:r>
            <a:r>
              <a:rPr lang="en-GB" sz="1400" dirty="0" err="1"/>
              <a:t>Rypakova</a:t>
            </a:r>
            <a:r>
              <a:rPr lang="en-GB" sz="1400" dirty="0"/>
              <a:t>, M. (2017) Green marketing as the source of the competitive advantage of the business. Sustainability, 9 (12), 2218</a:t>
            </a:r>
          </a:p>
          <a:p>
            <a:pPr marL="0" indent="0">
              <a:buNone/>
            </a:pPr>
            <a:r>
              <a:rPr lang="en-GB" sz="1400" dirty="0" err="1"/>
              <a:t>Ottman</a:t>
            </a:r>
            <a:r>
              <a:rPr lang="en-GB" sz="1400" dirty="0"/>
              <a:t>, J.A. and </a:t>
            </a:r>
            <a:r>
              <a:rPr lang="en-GB" sz="1400" dirty="0" err="1"/>
              <a:t>Reailly</a:t>
            </a:r>
            <a:r>
              <a:rPr lang="en-GB" sz="1400" dirty="0"/>
              <a:t>, W.R (1998) Green marketing: Opportunity for innovation, 2</a:t>
            </a:r>
            <a:r>
              <a:rPr lang="en-GB" sz="1400" baseline="30000" dirty="0"/>
              <a:t>nd</a:t>
            </a:r>
            <a:r>
              <a:rPr lang="en-GB" sz="1400" dirty="0"/>
              <a:t> </a:t>
            </a:r>
            <a:r>
              <a:rPr lang="en-GB" sz="1400" dirty="0" err="1"/>
              <a:t>Edn</a:t>
            </a:r>
            <a:r>
              <a:rPr lang="en-GB" sz="1400" dirty="0"/>
              <a:t>. Upper saddle River, NJ: Prentice Hall.</a:t>
            </a:r>
          </a:p>
          <a:p>
            <a:pPr marL="0" indent="0">
              <a:buNone/>
            </a:pPr>
            <a:r>
              <a:rPr lang="en-GB" sz="1400" dirty="0"/>
              <a:t>Porter ,M.E. (1980) Competitive strategy: Techniques for analysing industries and competitors. New York, Free Press</a:t>
            </a:r>
          </a:p>
          <a:p>
            <a:pPr marL="0" indent="0">
              <a:buNone/>
            </a:pPr>
            <a:r>
              <a:rPr lang="en-GB" sz="1400" dirty="0" err="1"/>
              <a:t>Ries</a:t>
            </a:r>
            <a:r>
              <a:rPr lang="en-GB" sz="1400" dirty="0"/>
              <a:t> ,A. and </a:t>
            </a:r>
            <a:r>
              <a:rPr lang="en-GB" sz="1400" dirty="0" err="1"/>
              <a:t>Trout,J</a:t>
            </a:r>
            <a:r>
              <a:rPr lang="en-GB" sz="1400" dirty="0"/>
              <a:t>. (1986) Marketing Warfare. New York, </a:t>
            </a:r>
            <a:r>
              <a:rPr lang="en-GB" sz="1400" dirty="0" err="1"/>
              <a:t>McGraw-hill</a:t>
            </a:r>
            <a:r>
              <a:rPr lang="en-GB" sz="1400" dirty="0"/>
              <a:t>.</a:t>
            </a:r>
          </a:p>
          <a:p>
            <a:pPr marL="0" indent="0">
              <a:buNone/>
            </a:pPr>
            <a:r>
              <a:rPr lang="en-GB" sz="1400" dirty="0"/>
              <a:t>Ross, D and Deck Jr, D.W (2011) Student guide to greenwashing. </a:t>
            </a:r>
            <a:r>
              <a:rPr lang="en-GB" sz="1400" dirty="0" err="1"/>
              <a:t>Bquest</a:t>
            </a:r>
            <a:r>
              <a:rPr lang="en-GB" sz="1400" dirty="0"/>
              <a:t>, pp. 1-20. Available at </a:t>
            </a:r>
            <a:r>
              <a:rPr lang="en-GB" sz="1400" dirty="0">
                <a:hlinkClick r:id="rId2"/>
              </a:rPr>
              <a:t>www.westga.edu/~bquest/2011/greenwashing11.pdf</a:t>
            </a:r>
            <a:r>
              <a:rPr lang="en-GB" sz="1400" dirty="0"/>
              <a:t> (</a:t>
            </a:r>
            <a:r>
              <a:rPr lang="en-GB" sz="1400"/>
              <a:t>accessed 17/11/2022)</a:t>
            </a:r>
            <a:endParaRPr lang="en-GB" sz="1400" dirty="0"/>
          </a:p>
          <a:p>
            <a:pPr marL="0" indent="0">
              <a:buNone/>
            </a:pPr>
            <a:r>
              <a:rPr lang="en-GB" sz="1400" dirty="0" err="1"/>
              <a:t>Signori,S</a:t>
            </a:r>
            <a:r>
              <a:rPr lang="en-GB" sz="1400" dirty="0"/>
              <a:t>. and </a:t>
            </a:r>
            <a:r>
              <a:rPr lang="en-GB" sz="1400" dirty="0" err="1"/>
              <a:t>Forno</a:t>
            </a:r>
            <a:r>
              <a:rPr lang="en-GB" sz="1400" dirty="0"/>
              <a:t>, F (2016) Closing the attitude-behaviour gap: The case of solidarity Purchase groups. Agriculture and Agricultural Science Procedia, 8, 475-81.</a:t>
            </a:r>
          </a:p>
          <a:p>
            <a:pPr marL="0" indent="0">
              <a:buNone/>
            </a:pPr>
            <a:r>
              <a:rPr lang="en-GB" sz="1400" dirty="0"/>
              <a:t>J </a:t>
            </a:r>
            <a:r>
              <a:rPr lang="en-GB" sz="1400" dirty="0" err="1"/>
              <a:t>Whitelock</a:t>
            </a:r>
            <a:r>
              <a:rPr lang="en-GB" sz="1400" dirty="0"/>
              <a:t> &amp; F. </a:t>
            </a:r>
            <a:r>
              <a:rPr lang="en-GB" sz="1400" dirty="0" err="1"/>
              <a:t>Fastoso</a:t>
            </a:r>
            <a:r>
              <a:rPr lang="en-GB" sz="1400" dirty="0"/>
              <a:t> (2007). Understanding International Branding: Defining the Domain and Reviewing the Literature. International Marketing Review, 24(3), 252-270.</a:t>
            </a:r>
          </a:p>
        </p:txBody>
      </p:sp>
    </p:spTree>
    <p:extLst>
      <p:ext uri="{BB962C8B-B14F-4D97-AF65-F5344CB8AC3E}">
        <p14:creationId xmlns:p14="http://schemas.microsoft.com/office/powerpoint/2010/main" val="243414874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2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1" ma:contentTypeDescription="Create a new document." ma:contentTypeScope="" ma:versionID="b65a3e336cea8c74fa0c5a368c5b1696">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fce68d316607088cb9749be62d59522a"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9011b83-75e8-4023-a1ec-1f7c9b2f4798}"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23195FB-DFE8-4417-8BAF-EBDB8FB93A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 ds:uri="58fca413-3b36-4298-af2b-d24aa1f4750f"/>
    <ds:schemaRef ds:uri="1084fe36-8241-4751-a893-1fa9f44ff207"/>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3985</Words>
  <Application>Microsoft Office PowerPoint</Application>
  <PresentationFormat>On-screen Show (4:3)</PresentationFormat>
  <Paragraphs>363</Paragraphs>
  <Slides>34</Slides>
  <Notes>24</Notes>
  <HiddenSlides>0</HiddenSlides>
  <MMClips>3</MMClips>
  <ScaleCrop>false</ScaleCrop>
  <HeadingPairs>
    <vt:vector size="6" baseType="variant">
      <vt:variant>
        <vt:lpstr>Fonts Used</vt:lpstr>
      </vt:variant>
      <vt:variant>
        <vt:i4>10</vt:i4>
      </vt:variant>
      <vt:variant>
        <vt:lpstr>Theme</vt:lpstr>
      </vt:variant>
      <vt:variant>
        <vt:i4>23</vt:i4>
      </vt:variant>
      <vt:variant>
        <vt:lpstr>Slide Titles</vt:lpstr>
      </vt:variant>
      <vt:variant>
        <vt:i4>34</vt:i4>
      </vt:variant>
    </vt:vector>
  </HeadingPairs>
  <TitlesOfParts>
    <vt:vector size="67" baseType="lpstr">
      <vt:lpstr>Bell Gothic Std Light</vt:lpstr>
      <vt:lpstr>Abadi</vt:lpstr>
      <vt:lpstr>Arial</vt:lpstr>
      <vt:lpstr>Calibri</vt:lpstr>
      <vt:lpstr>Calibri Light</vt:lpstr>
      <vt:lpstr>Times New Roman</vt:lpstr>
      <vt:lpstr>Trebuchet MS</vt:lpstr>
      <vt:lpstr>Verdana</vt:lpstr>
      <vt:lpstr>Wingdings</vt:lpstr>
      <vt:lpstr>Wingdings 3</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1_Sub Title 1</vt:lpstr>
      <vt:lpstr>1_Text Break Info Slide 2</vt:lpstr>
      <vt:lpstr>2_Title Slide 1</vt:lpstr>
      <vt:lpstr>1_Text 1</vt:lpstr>
      <vt:lpstr>1_Sub Title 2</vt:lpstr>
      <vt:lpstr>IHM PPT Template_</vt:lpstr>
      <vt:lpstr>PowerPoint Presentation</vt:lpstr>
      <vt:lpstr>Aims for today</vt:lpstr>
      <vt:lpstr>Recap</vt:lpstr>
      <vt:lpstr>Assessment -1 Due:25th November 23;59 A marketing report of 1500 words -/+ 10%    MARKETING REPORT  As a Tourism Destination Marketing and Events Team you are required to use academic and industry research to prepare a Report using SOSTAC to market, promote and publicise The Arena Event!!!  You will need to use market research to develop an effective niche Marketing and Events Report to effectively promote the Arena Event   </vt:lpstr>
      <vt:lpstr>Objectives</vt:lpstr>
      <vt:lpstr>Setting Objectives</vt:lpstr>
      <vt:lpstr>PowerPoint Presentation</vt:lpstr>
      <vt:lpstr>Market Research</vt:lpstr>
      <vt:lpstr> Primary and secondary data </vt:lpstr>
      <vt:lpstr>Quantitative vs Qualitative </vt:lpstr>
      <vt:lpstr>Sample Selection </vt:lpstr>
      <vt:lpstr>Response Bias</vt:lpstr>
      <vt:lpstr>PowerPoint Presentation</vt:lpstr>
      <vt:lpstr>PowerPoint Presentation</vt:lpstr>
      <vt:lpstr>S.M.A.R.T. Goals are…</vt:lpstr>
      <vt:lpstr>Objectives</vt:lpstr>
      <vt:lpstr>Task 10 mins</vt:lpstr>
      <vt:lpstr>PowerPoint Presentation</vt:lpstr>
      <vt:lpstr>Strategy</vt:lpstr>
      <vt:lpstr>PowerPoint Presentation</vt:lpstr>
      <vt:lpstr>Ansoff product/market growth matrix</vt:lpstr>
      <vt:lpstr>Market Penetration</vt:lpstr>
      <vt:lpstr>Product Development</vt:lpstr>
      <vt:lpstr>Market Development</vt:lpstr>
      <vt:lpstr>Summary</vt:lpstr>
      <vt:lpstr>PowerPoint Presentation</vt:lpstr>
      <vt:lpstr>Internationalisation, Advertising &amp; Branding Strategy  </vt:lpstr>
      <vt:lpstr>Current Advocacy: Three Approaches  </vt:lpstr>
      <vt:lpstr>The International Problem </vt:lpstr>
      <vt:lpstr>Next Week!</vt:lpstr>
      <vt:lpstr>References!</vt:lpstr>
      <vt:lpstr>Appendix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15</cp:revision>
  <dcterms:created xsi:type="dcterms:W3CDTF">2020-11-18T16:37:49Z</dcterms:created>
  <dcterms:modified xsi:type="dcterms:W3CDTF">2025-11-21T09:32:27Z</dcterms:modified>
</cp:coreProperties>
</file>