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Fredoka" panose="020B0604020202020204" charset="0"/>
      <p:regular r:id="rId12"/>
    </p:embeddedFont>
    <p:embeddedFont>
      <p:font typeface="Poppins" panose="00000500000000000000" pitchFamily="2" charset="0"/>
      <p:regular r:id="rId13"/>
      <p:bold r:id="rId14"/>
      <p:italic r:id="rId15"/>
      <p:boldItalic r:id="rId16"/>
    </p:embeddedFont>
    <p:embeddedFont>
      <p:font typeface="Poppins Bold" panose="00000800000000000000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7011" autoAdjust="0"/>
  </p:normalViewPr>
  <p:slideViewPr>
    <p:cSldViewPr>
      <p:cViewPr varScale="1">
        <p:scale>
          <a:sx n="41" d="100"/>
          <a:sy n="41" d="100"/>
        </p:scale>
        <p:origin x="485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CEF013-8B5A-4F26-9970-9CC5C3E5AD27}" type="datetimeFigureOut">
              <a:rPr lang="en-US" smtClean="0"/>
              <a:t>6/19/2026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9A63A3-1FF1-428A-9DAB-C7822E0403D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624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</a:rPr>
              <a:t>Slide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708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ffectLst/>
              </a:rPr>
              <a:t>Slide 2: </a:t>
            </a: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355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ffectLst/>
              </a:rPr>
              <a:t>Slide 3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460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ffectLst/>
              </a:rPr>
              <a:t>Slide 4</a:t>
            </a: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1783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ffectLst/>
              </a:rPr>
              <a:t>Slide 5</a:t>
            </a: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87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ffectLst/>
              </a:rPr>
              <a:t>Slide 6</a:t>
            </a: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6729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ffectLst/>
              </a:rPr>
              <a:t>Slide 7</a:t>
            </a:r>
            <a:endParaRPr lang="en-US" dirty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895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</a:rPr>
              <a:t>Slide 8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7476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</a:rPr>
              <a:t>Slide 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A63A3-1FF1-428A-9DAB-C7822E0403D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43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jpe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sv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mc.ncbi.nlm.nih.gov/articles/PMC11077513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CD9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55045" y="6157815"/>
            <a:ext cx="18071375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8188862" y="-125157"/>
            <a:ext cx="10493031" cy="10537313"/>
          </a:xfrm>
          <a:custGeom>
            <a:avLst/>
            <a:gdLst/>
            <a:ahLst/>
            <a:cxnLst/>
            <a:rect l="l" t="t" r="r" b="b"/>
            <a:pathLst>
              <a:path w="10493031" h="10537313">
                <a:moveTo>
                  <a:pt x="0" y="0"/>
                </a:moveTo>
                <a:lnTo>
                  <a:pt x="10493030" y="0"/>
                </a:lnTo>
                <a:lnTo>
                  <a:pt x="10493030" y="10537314"/>
                </a:lnTo>
                <a:lnTo>
                  <a:pt x="0" y="105373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7961" r="-22534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-243771" y="-456072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7" y="0"/>
                </a:lnTo>
                <a:lnTo>
                  <a:pt x="3981947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>
            <a:off x="-243771" y="8650597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7" y="0"/>
                </a:lnTo>
                <a:lnTo>
                  <a:pt x="3981947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15496697" y="701081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855045" y="2984325"/>
            <a:ext cx="11255127" cy="111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5"/>
              </a:lnSpc>
              <a:spcBef>
                <a:spcPct val="0"/>
              </a:spcBef>
            </a:pPr>
            <a:r>
              <a:rPr lang="en-US" sz="6175" dirty="0">
                <a:solidFill>
                  <a:srgbClr val="174A36"/>
                </a:solidFill>
                <a:latin typeface="Poppins"/>
                <a:ea typeface="Poppins"/>
                <a:cs typeface="Poppins"/>
                <a:sym typeface="Poppins"/>
              </a:rPr>
              <a:t>Self-Awareness Presentation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008571"/>
            <a:ext cx="8115300" cy="8592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6600" dirty="0">
                <a:solidFill>
                  <a:srgbClr val="DC5F49"/>
                </a:solidFill>
                <a:latin typeface="Fredoka"/>
                <a:ea typeface="Fredoka"/>
                <a:cs typeface="Fredoka"/>
                <a:sym typeface="Fredoka"/>
              </a:rPr>
              <a:t>PROBLEM SOLVING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5045" y="6556530"/>
            <a:ext cx="10166940" cy="3089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96"/>
              </a:lnSpc>
            </a:pPr>
            <a:r>
              <a:rPr lang="en-US" sz="4354" dirty="0">
                <a:solidFill>
                  <a:srgbClr val="174A36"/>
                </a:solidFill>
                <a:latin typeface="Poppins"/>
                <a:ea typeface="Poppins"/>
                <a:cs typeface="Poppins"/>
                <a:sym typeface="Poppins"/>
              </a:rPr>
              <a:t>NAME: NEELAM SHEHZADI</a:t>
            </a:r>
          </a:p>
          <a:p>
            <a:pPr algn="l">
              <a:lnSpc>
                <a:spcPts val="6096"/>
              </a:lnSpc>
              <a:spcBef>
                <a:spcPct val="0"/>
              </a:spcBef>
            </a:pPr>
            <a:r>
              <a:rPr lang="en-US" sz="4354" dirty="0">
                <a:solidFill>
                  <a:srgbClr val="174A36"/>
                </a:solidFill>
                <a:latin typeface="Poppins"/>
                <a:ea typeface="Poppins"/>
                <a:cs typeface="Poppins"/>
                <a:sym typeface="Poppins"/>
              </a:rPr>
              <a:t>STUDENT ID: 2508687</a:t>
            </a:r>
          </a:p>
          <a:p>
            <a:pPr algn="l">
              <a:lnSpc>
                <a:spcPts val="6096"/>
              </a:lnSpc>
              <a:spcBef>
                <a:spcPct val="0"/>
              </a:spcBef>
            </a:pPr>
            <a:r>
              <a:rPr lang="en-US" sz="4354" dirty="0">
                <a:solidFill>
                  <a:srgbClr val="174A36"/>
                </a:solidFill>
                <a:latin typeface="Poppins"/>
                <a:ea typeface="Poppins"/>
                <a:cs typeface="Poppins"/>
                <a:sym typeface="Poppins"/>
              </a:rPr>
              <a:t>LECTURER NAME: BESTY JOSE</a:t>
            </a:r>
          </a:p>
          <a:p>
            <a:pPr algn="l">
              <a:lnSpc>
                <a:spcPts val="6096"/>
              </a:lnSpc>
              <a:spcBef>
                <a:spcPct val="0"/>
              </a:spcBef>
            </a:pPr>
            <a:r>
              <a:rPr lang="en-US" sz="4354" dirty="0">
                <a:solidFill>
                  <a:srgbClr val="174A36"/>
                </a:solidFill>
                <a:latin typeface="Poppins"/>
                <a:ea typeface="Poppins"/>
                <a:cs typeface="Poppins"/>
                <a:sym typeface="Poppins"/>
              </a:rPr>
              <a:t>MODULE CODE: LCHS4009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43771" y="-995749"/>
            <a:ext cx="6148335" cy="3081853"/>
          </a:xfrm>
          <a:custGeom>
            <a:avLst/>
            <a:gdLst/>
            <a:ahLst/>
            <a:cxnLst/>
            <a:rect l="l" t="t" r="r" b="b"/>
            <a:pathLst>
              <a:path w="6148335" h="3081853">
                <a:moveTo>
                  <a:pt x="0" y="0"/>
                </a:moveTo>
                <a:lnTo>
                  <a:pt x="6148335" y="0"/>
                </a:lnTo>
                <a:lnTo>
                  <a:pt x="6148335" y="3081852"/>
                </a:lnTo>
                <a:lnTo>
                  <a:pt x="0" y="3081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13249389" y="8100771"/>
            <a:ext cx="5244421" cy="2628766"/>
          </a:xfrm>
          <a:custGeom>
            <a:avLst/>
            <a:gdLst/>
            <a:ahLst/>
            <a:cxnLst/>
            <a:rect l="l" t="t" r="r" b="b"/>
            <a:pathLst>
              <a:path w="5244421" h="2628766">
                <a:moveTo>
                  <a:pt x="0" y="0"/>
                </a:moveTo>
                <a:lnTo>
                  <a:pt x="5244421" y="0"/>
                </a:lnTo>
                <a:lnTo>
                  <a:pt x="5244421" y="2628766"/>
                </a:lnTo>
                <a:lnTo>
                  <a:pt x="0" y="26287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11590388" y="-446785"/>
            <a:ext cx="7315200" cy="2532888"/>
          </a:xfrm>
          <a:custGeom>
            <a:avLst/>
            <a:gdLst/>
            <a:ahLst/>
            <a:cxnLst/>
            <a:rect l="l" t="t" r="r" b="b"/>
            <a:pathLst>
              <a:path w="7315200" h="2532888">
                <a:moveTo>
                  <a:pt x="0" y="0"/>
                </a:moveTo>
                <a:lnTo>
                  <a:pt x="7315200" y="0"/>
                </a:lnTo>
                <a:lnTo>
                  <a:pt x="7315200" y="2532888"/>
                </a:lnTo>
                <a:lnTo>
                  <a:pt x="0" y="25328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5" name="Group 5"/>
          <p:cNvGrpSpPr/>
          <p:nvPr/>
        </p:nvGrpSpPr>
        <p:grpSpPr>
          <a:xfrm>
            <a:off x="10231465" y="1093632"/>
            <a:ext cx="8522179" cy="8099736"/>
            <a:chOff x="0" y="0"/>
            <a:chExt cx="1320308" cy="12548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20308" cy="1254861"/>
            </a:xfrm>
            <a:custGeom>
              <a:avLst/>
              <a:gdLst/>
              <a:ahLst/>
              <a:cxnLst/>
              <a:rect l="l" t="t" r="r" b="b"/>
              <a:pathLst>
                <a:path w="1320308" h="1254861">
                  <a:moveTo>
                    <a:pt x="0" y="0"/>
                  </a:moveTo>
                  <a:lnTo>
                    <a:pt x="1320308" y="0"/>
                  </a:lnTo>
                  <a:lnTo>
                    <a:pt x="1320308" y="1254861"/>
                  </a:lnTo>
                  <a:lnTo>
                    <a:pt x="0" y="1254861"/>
                  </a:lnTo>
                  <a:close/>
                </a:path>
              </a:pathLst>
            </a:custGeom>
            <a:blipFill>
              <a:blip r:embed="rId5"/>
              <a:stretch>
                <a:fillRect l="-21595" r="-21595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Freeform 7"/>
          <p:cNvSpPr/>
          <p:nvPr/>
        </p:nvSpPr>
        <p:spPr>
          <a:xfrm>
            <a:off x="15247988" y="-792345"/>
            <a:ext cx="4022623" cy="2675045"/>
          </a:xfrm>
          <a:custGeom>
            <a:avLst/>
            <a:gdLst/>
            <a:ahLst/>
            <a:cxnLst/>
            <a:rect l="l" t="t" r="r" b="b"/>
            <a:pathLst>
              <a:path w="4022623" h="2675045">
                <a:moveTo>
                  <a:pt x="0" y="0"/>
                </a:moveTo>
                <a:lnTo>
                  <a:pt x="4022624" y="0"/>
                </a:lnTo>
                <a:lnTo>
                  <a:pt x="4022624" y="2675044"/>
                </a:lnTo>
                <a:lnTo>
                  <a:pt x="0" y="26750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8"/>
          <p:cNvSpPr txBox="1"/>
          <p:nvPr/>
        </p:nvSpPr>
        <p:spPr>
          <a:xfrm>
            <a:off x="924173" y="4291439"/>
            <a:ext cx="8424339" cy="5977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Problem solving:</a:t>
            </a:r>
            <a:r>
              <a:rPr lang="en-US" sz="27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Recognizing problems, understanding the problem, developing solutions and carrying out a solution process.</a:t>
            </a:r>
          </a:p>
          <a:p>
            <a:pPr algn="l">
              <a:lnSpc>
                <a:spcPts val="3919"/>
              </a:lnSpc>
            </a:pPr>
            <a:endParaRPr lang="en-US" sz="279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919"/>
              </a:lnSpc>
            </a:pPr>
            <a:r>
              <a:rPr lang="en-US" sz="279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It entails pressure decision making, creativity and logical thinking.</a:t>
            </a:r>
          </a:p>
          <a:p>
            <a:pPr algn="l">
              <a:lnSpc>
                <a:spcPts val="3919"/>
              </a:lnSpc>
            </a:pPr>
            <a:endParaRPr lang="en-US" sz="279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Why It Matters</a:t>
            </a:r>
          </a:p>
          <a:p>
            <a:pPr marL="457200" indent="-457200" algn="l">
              <a:lnSpc>
                <a:spcPts val="391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" panose="00000500000000000000" pitchFamily="2" charset="0"/>
                <a:ea typeface="Poppins Bold"/>
                <a:cs typeface="Poppins" panose="00000500000000000000" pitchFamily="2" charset="0"/>
                <a:sym typeface="Poppins Bold"/>
              </a:rPr>
              <a:t>Supports systematic decision-making</a:t>
            </a:r>
          </a:p>
          <a:p>
            <a:pPr marL="457200" indent="-457200" algn="l">
              <a:lnSpc>
                <a:spcPts val="391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" panose="00000500000000000000" pitchFamily="2" charset="0"/>
                <a:ea typeface="Poppins Bold"/>
                <a:cs typeface="Poppins" panose="00000500000000000000" pitchFamily="2" charset="0"/>
                <a:sym typeface="Poppins Bold"/>
              </a:rPr>
              <a:t>Improves quality of healthcare</a:t>
            </a:r>
          </a:p>
          <a:p>
            <a:pPr marL="457200" indent="-457200" algn="l">
              <a:lnSpc>
                <a:spcPts val="3919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799" dirty="0">
                <a:solidFill>
                  <a:srgbClr val="000000"/>
                </a:solidFill>
                <a:latin typeface="Poppins" panose="00000500000000000000" pitchFamily="2" charset="0"/>
                <a:ea typeface="Poppins Bold"/>
                <a:cs typeface="Poppins" panose="00000500000000000000" pitchFamily="2" charset="0"/>
                <a:sym typeface="Poppins Bold"/>
              </a:rPr>
              <a:t>Supports professionals respond to problems effectively</a:t>
            </a:r>
            <a:endParaRPr lang="en-US" sz="2799" dirty="0">
              <a:solidFill>
                <a:srgbClr val="000000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24173" y="2220632"/>
            <a:ext cx="9172846" cy="283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48"/>
              </a:lnSpc>
            </a:pPr>
            <a:r>
              <a:rPr lang="en-US" sz="6175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What is Problem Solving?</a:t>
            </a:r>
          </a:p>
          <a:p>
            <a:pPr algn="l">
              <a:lnSpc>
                <a:spcPts val="7348"/>
              </a:lnSpc>
            </a:pPr>
            <a:endParaRPr lang="en-US" sz="6175" b="1" dirty="0">
              <a:solidFill>
                <a:srgbClr val="174A36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055660" y="9100402"/>
            <a:ext cx="11541793" cy="1977951"/>
          </a:xfrm>
          <a:custGeom>
            <a:avLst/>
            <a:gdLst/>
            <a:ahLst/>
            <a:cxnLst/>
            <a:rect l="l" t="t" r="r" b="b"/>
            <a:pathLst>
              <a:path w="11541793" h="1977951">
                <a:moveTo>
                  <a:pt x="0" y="0"/>
                </a:moveTo>
                <a:lnTo>
                  <a:pt x="11541792" y="0"/>
                </a:lnTo>
                <a:lnTo>
                  <a:pt x="11541792" y="1977951"/>
                </a:lnTo>
                <a:lnTo>
                  <a:pt x="0" y="1977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7802" b="-117809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14587987" y="8709877"/>
            <a:ext cx="4387434" cy="2199201"/>
          </a:xfrm>
          <a:custGeom>
            <a:avLst/>
            <a:gdLst/>
            <a:ahLst/>
            <a:cxnLst/>
            <a:rect l="l" t="t" r="r" b="b"/>
            <a:pathLst>
              <a:path w="4387434" h="2199201">
                <a:moveTo>
                  <a:pt x="0" y="0"/>
                </a:moveTo>
                <a:lnTo>
                  <a:pt x="4387434" y="0"/>
                </a:lnTo>
                <a:lnTo>
                  <a:pt x="4387434" y="2199201"/>
                </a:lnTo>
                <a:lnTo>
                  <a:pt x="0" y="21992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-1144185" y="-2670060"/>
            <a:ext cx="12442348" cy="4308163"/>
          </a:xfrm>
          <a:custGeom>
            <a:avLst/>
            <a:gdLst/>
            <a:ahLst/>
            <a:cxnLst/>
            <a:rect l="l" t="t" r="r" b="b"/>
            <a:pathLst>
              <a:path w="12442348" h="4308163">
                <a:moveTo>
                  <a:pt x="0" y="0"/>
                </a:moveTo>
                <a:lnTo>
                  <a:pt x="12442348" y="0"/>
                </a:lnTo>
                <a:lnTo>
                  <a:pt x="12442348" y="4308163"/>
                </a:lnTo>
                <a:lnTo>
                  <a:pt x="0" y="43081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5" name="Group 5"/>
          <p:cNvGrpSpPr/>
          <p:nvPr/>
        </p:nvGrpSpPr>
        <p:grpSpPr>
          <a:xfrm rot="5400000">
            <a:off x="-1420708" y="1333110"/>
            <a:ext cx="10467399" cy="6485336"/>
            <a:chOff x="0" y="0"/>
            <a:chExt cx="912192" cy="565171"/>
          </a:xfrm>
        </p:grpSpPr>
        <p:sp>
          <p:nvSpPr>
            <p:cNvPr id="6" name="Freeform 6"/>
            <p:cNvSpPr/>
            <p:nvPr/>
          </p:nvSpPr>
          <p:spPr>
            <a:xfrm rot="-5400000">
              <a:off x="173510" y="-173510"/>
              <a:ext cx="565171" cy="912192"/>
            </a:xfrm>
            <a:custGeom>
              <a:avLst/>
              <a:gdLst/>
              <a:ahLst/>
              <a:cxnLst/>
              <a:rect l="l" t="t" r="r" b="b"/>
              <a:pathLst>
                <a:path w="565171" h="912192">
                  <a:moveTo>
                    <a:pt x="565171" y="708991"/>
                  </a:moveTo>
                  <a:lnTo>
                    <a:pt x="565171" y="0"/>
                  </a:lnTo>
                  <a:lnTo>
                    <a:pt x="0" y="0"/>
                  </a:lnTo>
                  <a:lnTo>
                    <a:pt x="0" y="708991"/>
                  </a:lnTo>
                  <a:lnTo>
                    <a:pt x="282586" y="912191"/>
                  </a:lnTo>
                  <a:lnTo>
                    <a:pt x="565171" y="708991"/>
                  </a:lnTo>
                  <a:close/>
                </a:path>
              </a:pathLst>
            </a:custGeom>
            <a:blipFill>
              <a:blip r:embed="rId5"/>
              <a:stretch>
                <a:fillRect l="-51054" t="-563" r="-70151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003164" y="3225817"/>
            <a:ext cx="10284836" cy="1692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31"/>
              </a:lnSpc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Health and Social Care Environments are challenging, dynamic and Risky.</a:t>
            </a:r>
          </a:p>
          <a:p>
            <a:pPr algn="l">
              <a:lnSpc>
                <a:spcPts val="3331"/>
              </a:lnSpc>
              <a:spcBef>
                <a:spcPct val="0"/>
              </a:spcBef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ISSUES OCCUR EVERY DAY: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staffing shortages, patient deterioration, safeguarding issues, limited resources, family conflicts, etc.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31205" y="5032424"/>
            <a:ext cx="10136472" cy="3293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78"/>
              </a:lnSpc>
            </a:pPr>
            <a:r>
              <a:rPr lang="en-US" sz="2379" b="1" u="sng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KEY BENEFITS</a:t>
            </a:r>
          </a:p>
          <a:p>
            <a:pPr marL="513756" lvl="1" indent="-256878" algn="l">
              <a:lnSpc>
                <a:spcPts val="4378"/>
              </a:lnSpc>
              <a:buFont typeface="Arial"/>
              <a:buChar char="•"/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ENHANCES PATIENT SAFETY AND PATIENT CARE </a:t>
            </a:r>
          </a:p>
          <a:p>
            <a:pPr marL="513756" lvl="1" indent="-256878" algn="l">
              <a:lnSpc>
                <a:spcPts val="4378"/>
              </a:lnSpc>
              <a:buFont typeface="Arial"/>
              <a:buChar char="•"/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QUALITY INCREASES EFFICIENCY AND DECREASES RISK</a:t>
            </a:r>
          </a:p>
          <a:p>
            <a:pPr marL="513756" lvl="1" indent="-256878" algn="l">
              <a:lnSpc>
                <a:spcPts val="4378"/>
              </a:lnSpc>
              <a:buFont typeface="Arial"/>
              <a:buChar char="•"/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SUPPORTS PERSON-CENTRED CARE</a:t>
            </a:r>
          </a:p>
          <a:p>
            <a:pPr marL="513756" lvl="1" indent="-256878" algn="l">
              <a:lnSpc>
                <a:spcPts val="4378"/>
              </a:lnSpc>
              <a:buFont typeface="Arial"/>
              <a:buChar char="•"/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MEETS REGULATORY REQUIREMENTS (E.G. CQC, NMC, SOCIAL CARE WALES)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36536" y="1810905"/>
            <a:ext cx="10151464" cy="1757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21"/>
              </a:lnSpc>
            </a:pPr>
            <a:r>
              <a:rPr lang="en-US" sz="3799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Importance of Problem-Solving Health &amp; Social Care</a:t>
            </a:r>
          </a:p>
          <a:p>
            <a:pPr algn="l">
              <a:lnSpc>
                <a:spcPts val="4521"/>
              </a:lnSpc>
            </a:pPr>
            <a:endParaRPr lang="en-US" sz="3799" b="1" dirty="0">
              <a:solidFill>
                <a:srgbClr val="174A36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0" name="AutoShape 10"/>
          <p:cNvSpPr/>
          <p:nvPr/>
        </p:nvSpPr>
        <p:spPr>
          <a:xfrm flipV="1">
            <a:off x="8136536" y="2998075"/>
            <a:ext cx="10829181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>
          <a:xfrm>
            <a:off x="14587987" y="-357848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8" y="0"/>
                </a:lnTo>
                <a:lnTo>
                  <a:pt x="3981948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893352"/>
            <a:ext cx="18130168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14587987" y="-357848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8" y="0"/>
                </a:lnTo>
                <a:lnTo>
                  <a:pt x="3981948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>
            <a:off x="-829260" y="-2189382"/>
            <a:ext cx="9567944" cy="3312901"/>
          </a:xfrm>
          <a:custGeom>
            <a:avLst/>
            <a:gdLst/>
            <a:ahLst/>
            <a:cxnLst/>
            <a:rect l="l" t="t" r="r" b="b"/>
            <a:pathLst>
              <a:path w="9567944" h="3312901">
                <a:moveTo>
                  <a:pt x="0" y="0"/>
                </a:moveTo>
                <a:lnTo>
                  <a:pt x="9567944" y="0"/>
                </a:lnTo>
                <a:lnTo>
                  <a:pt x="9567944" y="3312901"/>
                </a:lnTo>
                <a:lnTo>
                  <a:pt x="0" y="33129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>
            <a:off x="8370811" y="3322281"/>
            <a:ext cx="10199123" cy="6621815"/>
          </a:xfrm>
          <a:custGeom>
            <a:avLst/>
            <a:gdLst/>
            <a:ahLst/>
            <a:cxnLst/>
            <a:rect l="l" t="t" r="r" b="b"/>
            <a:pathLst>
              <a:path w="10199123" h="5936018">
                <a:moveTo>
                  <a:pt x="0" y="0"/>
                </a:moveTo>
                <a:lnTo>
                  <a:pt x="10199124" y="0"/>
                </a:lnTo>
                <a:lnTo>
                  <a:pt x="10199124" y="5936018"/>
                </a:lnTo>
                <a:lnTo>
                  <a:pt x="0" y="593601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1369" b="-1480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8"/>
          <p:cNvSpPr txBox="1"/>
          <p:nvPr/>
        </p:nvSpPr>
        <p:spPr>
          <a:xfrm>
            <a:off x="1028700" y="1675969"/>
            <a:ext cx="14491767" cy="1912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48"/>
              </a:lnSpc>
            </a:pPr>
            <a:r>
              <a:rPr lang="en-US" sz="6175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Relevant Model – Fishbone Diagram</a:t>
            </a:r>
          </a:p>
          <a:p>
            <a:pPr algn="l">
              <a:lnSpc>
                <a:spcPts val="7348"/>
              </a:lnSpc>
            </a:pPr>
            <a:endParaRPr lang="en-US" sz="6175" b="1" dirty="0">
              <a:solidFill>
                <a:srgbClr val="174A36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81001" y="2913456"/>
            <a:ext cx="11307740" cy="6347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90"/>
              </a:lnSpc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 Fishbone Diagram is a tool to determine the root causes of a problem and not just the symptoms.</a:t>
            </a:r>
          </a:p>
          <a:p>
            <a:pPr algn="l">
              <a:lnSpc>
                <a:spcPts val="3290"/>
              </a:lnSpc>
            </a:pPr>
            <a:endParaRPr lang="en-US" sz="28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290"/>
              </a:lnSpc>
            </a:pPr>
            <a:r>
              <a:rPr lang="en-US" sz="2800" b="1" u="sng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HOW IT WORKS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Identify the primary issue(s)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Identify possible causes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Classify causes into categories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Explain the most important causes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Develop targeted solutions</a:t>
            </a:r>
          </a:p>
          <a:p>
            <a:pPr algn="l">
              <a:lnSpc>
                <a:spcPts val="3290"/>
              </a:lnSpc>
            </a:pPr>
            <a:endParaRPr lang="en-US" sz="28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290"/>
              </a:lnSpc>
            </a:pPr>
            <a:r>
              <a:rPr lang="en-US" sz="2800" b="1" u="sng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ADVANTAGES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Encourages systematic thinking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Reduces assumptions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Encourages groups to consider several causes</a:t>
            </a:r>
          </a:p>
          <a:p>
            <a:pPr marL="507445" lvl="1" indent="-253723" algn="l">
              <a:lnSpc>
                <a:spcPts val="3290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Supports evidence-based decision-making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2960571"/>
            <a:ext cx="18130168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>
            <a:off x="-1371600" y="3848099"/>
            <a:ext cx="6248400" cy="4823707"/>
            <a:chOff x="0" y="0"/>
            <a:chExt cx="1502045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02045" cy="812800"/>
            </a:xfrm>
            <a:custGeom>
              <a:avLst/>
              <a:gdLst/>
              <a:ahLst/>
              <a:cxnLst/>
              <a:rect l="l" t="t" r="r" b="b"/>
              <a:pathLst>
                <a:path w="1502045" h="812800">
                  <a:moveTo>
                    <a:pt x="0" y="0"/>
                  </a:moveTo>
                  <a:lnTo>
                    <a:pt x="1502045" y="0"/>
                  </a:lnTo>
                  <a:lnTo>
                    <a:pt x="1502045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t="-11655" b="-11655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1163059"/>
            <a:ext cx="14761408" cy="1691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9"/>
              </a:lnSpc>
            </a:pPr>
            <a:r>
              <a:rPr lang="en-US" sz="5470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Scenario: Residents experience a high number of falls during evening shifts.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10200" y="3112970"/>
            <a:ext cx="13159734" cy="63478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31"/>
              </a:lnSpc>
            </a:pPr>
            <a:r>
              <a:rPr lang="en-US" sz="2800" b="1" u="sng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Fishbone Diagram  – Root Causes:</a:t>
            </a:r>
          </a:p>
          <a:p>
            <a:pPr algn="l">
              <a:lnSpc>
                <a:spcPts val="3331"/>
              </a:lnSpc>
            </a:pPr>
            <a:endParaRPr lang="en-US" sz="2800" b="1" u="sng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457200" indent="-457200" algn="l">
              <a:lnSpc>
                <a:spcPts val="3331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MANPOWER: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INSUFFICIENT STAFF IN NUMBER AND FATIGUED.</a:t>
            </a:r>
          </a:p>
          <a:p>
            <a:pPr marL="457200" indent="-457200" algn="l">
              <a:lnSpc>
                <a:spcPts val="3331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METHODS: 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LACK OF PROTOCOL FOR EVENING CHECKS OR HANDOVERS.</a:t>
            </a:r>
          </a:p>
          <a:p>
            <a:pPr marL="457200" indent="-457200" algn="l">
              <a:lnSpc>
                <a:spcPts val="3331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MATERIALS: 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NO NON-SLIP SOCKS OR WALKING AIDS.</a:t>
            </a:r>
          </a:p>
          <a:p>
            <a:pPr marL="457200" indent="-457200" algn="l">
              <a:lnSpc>
                <a:spcPts val="3331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MACHINES: 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BED ALARMS ARE FAULTY, BROKEN WALKING FRAMES </a:t>
            </a:r>
          </a:p>
          <a:p>
            <a:pPr marL="457200" indent="-457200" algn="l">
              <a:lnSpc>
                <a:spcPts val="3331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MEASUREMENT: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FALL RISK FORMS NOT COMPLETED.</a:t>
            </a:r>
          </a:p>
          <a:p>
            <a:pPr marL="457200" indent="-457200" algn="l">
              <a:lnSpc>
                <a:spcPts val="3331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ENVIRONMENT: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POOR LIGHTING, CLUTTERED FLOORS.</a:t>
            </a:r>
          </a:p>
          <a:p>
            <a:pPr algn="l">
              <a:lnSpc>
                <a:spcPts val="3331"/>
              </a:lnSpc>
            </a:pPr>
            <a:endParaRPr lang="en-US" sz="28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31"/>
              </a:lnSpc>
            </a:pPr>
            <a:r>
              <a:rPr lang="en-US" sz="2800" b="1" u="sng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SOLUTIONS:</a:t>
            </a:r>
          </a:p>
          <a:p>
            <a:pPr marL="513756" lvl="1" indent="-256878" algn="l">
              <a:lnSpc>
                <a:spcPts val="3331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Install more lighting and clean floors.</a:t>
            </a:r>
          </a:p>
          <a:p>
            <a:pPr marL="513756" lvl="1" indent="-256878" algn="l">
              <a:lnSpc>
                <a:spcPts val="3331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Establish protocol for nightly routines.</a:t>
            </a:r>
          </a:p>
          <a:p>
            <a:pPr marL="513756" lvl="1" indent="-256878" algn="l">
              <a:lnSpc>
                <a:spcPts val="3331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Fix equipment and add more staff.</a:t>
            </a:r>
          </a:p>
          <a:p>
            <a:pPr algn="l">
              <a:lnSpc>
                <a:spcPts val="3331"/>
              </a:lnSpc>
            </a:pPr>
            <a:endParaRPr lang="en-US" sz="28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331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RESULT: </a:t>
            </a: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FEWER FALLS, SAFER RESIDENTS.</a:t>
            </a:r>
          </a:p>
        </p:txBody>
      </p:sp>
      <p:sp>
        <p:nvSpPr>
          <p:cNvPr id="7" name="Freeform 7"/>
          <p:cNvSpPr/>
          <p:nvPr/>
        </p:nvSpPr>
        <p:spPr>
          <a:xfrm>
            <a:off x="-829260" y="-2189382"/>
            <a:ext cx="9567944" cy="3312901"/>
          </a:xfrm>
          <a:custGeom>
            <a:avLst/>
            <a:gdLst/>
            <a:ahLst/>
            <a:cxnLst/>
            <a:rect l="l" t="t" r="r" b="b"/>
            <a:pathLst>
              <a:path w="9567944" h="3312901">
                <a:moveTo>
                  <a:pt x="0" y="0"/>
                </a:moveTo>
                <a:lnTo>
                  <a:pt x="9567944" y="0"/>
                </a:lnTo>
                <a:lnTo>
                  <a:pt x="9567944" y="3312901"/>
                </a:lnTo>
                <a:lnTo>
                  <a:pt x="0" y="33129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Freeform 8"/>
          <p:cNvSpPr/>
          <p:nvPr/>
        </p:nvSpPr>
        <p:spPr>
          <a:xfrm>
            <a:off x="14587987" y="-357848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8" y="0"/>
                </a:lnTo>
                <a:lnTo>
                  <a:pt x="3981948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Freeform 9"/>
          <p:cNvSpPr/>
          <p:nvPr/>
        </p:nvSpPr>
        <p:spPr>
          <a:xfrm>
            <a:off x="-229134" y="8565591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7" y="0"/>
                </a:lnTo>
                <a:lnTo>
                  <a:pt x="3981947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98215" y="-1026574"/>
            <a:ext cx="7315200" cy="2532888"/>
          </a:xfrm>
          <a:custGeom>
            <a:avLst/>
            <a:gdLst/>
            <a:ahLst/>
            <a:cxnLst/>
            <a:rect l="l" t="t" r="r" b="b"/>
            <a:pathLst>
              <a:path w="7315200" h="2532888">
                <a:moveTo>
                  <a:pt x="0" y="0"/>
                </a:moveTo>
                <a:lnTo>
                  <a:pt x="7315200" y="0"/>
                </a:lnTo>
                <a:lnTo>
                  <a:pt x="7315200" y="2532888"/>
                </a:lnTo>
                <a:lnTo>
                  <a:pt x="0" y="25328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12203758" y="9020556"/>
            <a:ext cx="7315200" cy="2532888"/>
          </a:xfrm>
          <a:custGeom>
            <a:avLst/>
            <a:gdLst/>
            <a:ahLst/>
            <a:cxnLst/>
            <a:rect l="l" t="t" r="r" b="b"/>
            <a:pathLst>
              <a:path w="7315200" h="2532888">
                <a:moveTo>
                  <a:pt x="0" y="0"/>
                </a:moveTo>
                <a:lnTo>
                  <a:pt x="7315200" y="0"/>
                </a:lnTo>
                <a:lnTo>
                  <a:pt x="7315200" y="2532888"/>
                </a:lnTo>
                <a:lnTo>
                  <a:pt x="0" y="25328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13053916" y="-1018208"/>
            <a:ext cx="5614883" cy="2814460"/>
          </a:xfrm>
          <a:custGeom>
            <a:avLst/>
            <a:gdLst/>
            <a:ahLst/>
            <a:cxnLst/>
            <a:rect l="l" t="t" r="r" b="b"/>
            <a:pathLst>
              <a:path w="5614883" h="2814460">
                <a:moveTo>
                  <a:pt x="0" y="0"/>
                </a:moveTo>
                <a:lnTo>
                  <a:pt x="5614883" y="0"/>
                </a:lnTo>
                <a:lnTo>
                  <a:pt x="5614883" y="2814460"/>
                </a:lnTo>
                <a:lnTo>
                  <a:pt x="0" y="281446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>
            <a:off x="-498215" y="8410819"/>
            <a:ext cx="5614883" cy="2814460"/>
          </a:xfrm>
          <a:custGeom>
            <a:avLst/>
            <a:gdLst/>
            <a:ahLst/>
            <a:cxnLst/>
            <a:rect l="l" t="t" r="r" b="b"/>
            <a:pathLst>
              <a:path w="5614883" h="2814460">
                <a:moveTo>
                  <a:pt x="0" y="0"/>
                </a:moveTo>
                <a:lnTo>
                  <a:pt x="5614883" y="0"/>
                </a:lnTo>
                <a:lnTo>
                  <a:pt x="5614883" y="2814460"/>
                </a:lnTo>
                <a:lnTo>
                  <a:pt x="0" y="281446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6" name="Group 6"/>
          <p:cNvGrpSpPr/>
          <p:nvPr/>
        </p:nvGrpSpPr>
        <p:grpSpPr>
          <a:xfrm>
            <a:off x="312360" y="2137624"/>
            <a:ext cx="7256065" cy="6882932"/>
            <a:chOff x="0" y="0"/>
            <a:chExt cx="843116" cy="7997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43116" cy="799760"/>
            </a:xfrm>
            <a:custGeom>
              <a:avLst/>
              <a:gdLst/>
              <a:ahLst/>
              <a:cxnLst/>
              <a:rect l="l" t="t" r="r" b="b"/>
              <a:pathLst>
                <a:path w="843116" h="799760">
                  <a:moveTo>
                    <a:pt x="203200" y="0"/>
                  </a:moveTo>
                  <a:lnTo>
                    <a:pt x="843116" y="0"/>
                  </a:lnTo>
                  <a:lnTo>
                    <a:pt x="639916" y="799760"/>
                  </a:lnTo>
                  <a:lnTo>
                    <a:pt x="0" y="799760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5"/>
              <a:stretch>
                <a:fillRect l="-21187" r="-21187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136536" y="4674740"/>
            <a:ext cx="7724822" cy="3787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31"/>
              </a:lnSpc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MY STRENGTH: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I STAY CALM WHEN PROBLEMS HAPPEN IN WORKLIFE.</a:t>
            </a:r>
          </a:p>
          <a:p>
            <a:pPr algn="l">
              <a:lnSpc>
                <a:spcPts val="3331"/>
              </a:lnSpc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AREA FOR IMPROVEMENT: 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AT TIMES I RUSH TO ACT WITHOUT ADEQUATE ANALYSIS.</a:t>
            </a:r>
          </a:p>
          <a:p>
            <a:pPr algn="l">
              <a:lnSpc>
                <a:spcPts val="3331"/>
              </a:lnSpc>
            </a:pPr>
            <a:r>
              <a:rPr lang="en-US" sz="237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ACTION PLAN: 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PRACTISE TOOLS LIKE FISHBONE IN PLACEMENT REFLECTIONS AND GET FEEDBACK.</a:t>
            </a:r>
          </a:p>
          <a:p>
            <a:pPr algn="l">
              <a:lnSpc>
                <a:spcPts val="3331"/>
              </a:lnSpc>
            </a:pPr>
            <a:endParaRPr lang="en-US" sz="2379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13756" lvl="1" indent="-256878" algn="l">
              <a:lnSpc>
                <a:spcPts val="3331"/>
              </a:lnSpc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This skill will assist me to be a better support worker.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272713" y="2390572"/>
            <a:ext cx="7862091" cy="1912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48"/>
              </a:lnSpc>
            </a:pPr>
            <a:r>
              <a:rPr lang="en-US" sz="6175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Personal Reflection &amp; Self-Awareness</a:t>
            </a:r>
          </a:p>
        </p:txBody>
      </p:sp>
      <p:sp>
        <p:nvSpPr>
          <p:cNvPr id="10" name="AutoShape 10"/>
          <p:cNvSpPr/>
          <p:nvPr/>
        </p:nvSpPr>
        <p:spPr>
          <a:xfrm flipV="1">
            <a:off x="8136536" y="4279503"/>
            <a:ext cx="10829181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055660" y="9100402"/>
            <a:ext cx="11541793" cy="1977951"/>
          </a:xfrm>
          <a:custGeom>
            <a:avLst/>
            <a:gdLst/>
            <a:ahLst/>
            <a:cxnLst/>
            <a:rect l="l" t="t" r="r" b="b"/>
            <a:pathLst>
              <a:path w="11541793" h="1977951">
                <a:moveTo>
                  <a:pt x="0" y="0"/>
                </a:moveTo>
                <a:lnTo>
                  <a:pt x="11541792" y="0"/>
                </a:lnTo>
                <a:lnTo>
                  <a:pt x="11541792" y="1977951"/>
                </a:lnTo>
                <a:lnTo>
                  <a:pt x="0" y="1977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7802" b="-117809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14587987" y="8709877"/>
            <a:ext cx="4387434" cy="2199201"/>
          </a:xfrm>
          <a:custGeom>
            <a:avLst/>
            <a:gdLst/>
            <a:ahLst/>
            <a:cxnLst/>
            <a:rect l="l" t="t" r="r" b="b"/>
            <a:pathLst>
              <a:path w="4387434" h="2199201">
                <a:moveTo>
                  <a:pt x="0" y="0"/>
                </a:moveTo>
                <a:lnTo>
                  <a:pt x="4387434" y="0"/>
                </a:lnTo>
                <a:lnTo>
                  <a:pt x="4387434" y="2199201"/>
                </a:lnTo>
                <a:lnTo>
                  <a:pt x="0" y="21992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>
            <a:off x="-1144185" y="-2670060"/>
            <a:ext cx="12442348" cy="4308163"/>
          </a:xfrm>
          <a:custGeom>
            <a:avLst/>
            <a:gdLst/>
            <a:ahLst/>
            <a:cxnLst/>
            <a:rect l="l" t="t" r="r" b="b"/>
            <a:pathLst>
              <a:path w="12442348" h="4308163">
                <a:moveTo>
                  <a:pt x="0" y="0"/>
                </a:moveTo>
                <a:lnTo>
                  <a:pt x="12442348" y="0"/>
                </a:lnTo>
                <a:lnTo>
                  <a:pt x="12442348" y="4308163"/>
                </a:lnTo>
                <a:lnTo>
                  <a:pt x="0" y="43081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5" name="Group 5"/>
          <p:cNvGrpSpPr/>
          <p:nvPr/>
        </p:nvGrpSpPr>
        <p:grpSpPr>
          <a:xfrm rot="5400000">
            <a:off x="-1574538" y="1502323"/>
            <a:ext cx="10467399" cy="6485336"/>
            <a:chOff x="0" y="0"/>
            <a:chExt cx="912192" cy="565171"/>
          </a:xfrm>
        </p:grpSpPr>
        <p:sp>
          <p:nvSpPr>
            <p:cNvPr id="6" name="Freeform 6"/>
            <p:cNvSpPr/>
            <p:nvPr/>
          </p:nvSpPr>
          <p:spPr>
            <a:xfrm rot="-5400000">
              <a:off x="173510" y="-173510"/>
              <a:ext cx="565171" cy="912192"/>
            </a:xfrm>
            <a:custGeom>
              <a:avLst/>
              <a:gdLst/>
              <a:ahLst/>
              <a:cxnLst/>
              <a:rect l="l" t="t" r="r" b="b"/>
              <a:pathLst>
                <a:path w="565171" h="912192">
                  <a:moveTo>
                    <a:pt x="565171" y="708991"/>
                  </a:moveTo>
                  <a:lnTo>
                    <a:pt x="565171" y="0"/>
                  </a:lnTo>
                  <a:lnTo>
                    <a:pt x="0" y="0"/>
                  </a:lnTo>
                  <a:lnTo>
                    <a:pt x="0" y="708991"/>
                  </a:lnTo>
                  <a:lnTo>
                    <a:pt x="282586" y="912191"/>
                  </a:lnTo>
                  <a:lnTo>
                    <a:pt x="565171" y="708991"/>
                  </a:lnTo>
                  <a:close/>
                </a:path>
              </a:pathLst>
            </a:custGeom>
            <a:blipFill>
              <a:blip r:embed="rId5"/>
              <a:stretch>
                <a:fillRect l="-117978" r="-23902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136536" y="4196121"/>
            <a:ext cx="10151464" cy="4789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3756" lvl="1" indent="-256878" algn="l">
              <a:lnSpc>
                <a:spcPts val="4211"/>
              </a:lnSpc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PROBLEM SOLVING IS AN IMPORTANT WORK SKILL IN HEALTH AND SOCIAL CARE.</a:t>
            </a:r>
          </a:p>
          <a:p>
            <a:pPr marL="513756" lvl="1" indent="-256878" algn="l">
              <a:lnSpc>
                <a:spcPts val="4211"/>
              </a:lnSpc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IT SUPPORTS PROFESSIONALS TO MAKE SAFE, INFORMED AND EFFECTIVE DECISIONS.</a:t>
            </a:r>
          </a:p>
          <a:p>
            <a:pPr marL="513756" lvl="1" indent="-256878" algn="l">
              <a:lnSpc>
                <a:spcPts val="4211"/>
              </a:lnSpc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FISHBONE DIAGRAM IS A VALUABLE TOOL FOR DETERMINING ROOT CAUSES.</a:t>
            </a:r>
          </a:p>
          <a:p>
            <a:pPr marL="513756" lvl="1" indent="-256878" algn="l">
              <a:lnSpc>
                <a:spcPts val="4211"/>
              </a:lnSpc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EFFECTIVE PROBLEM _SOLVING  LEADS TO BETTER PATIENT SAFETY, QUALITY OF CARE, TEAM WORKING AND ORGANISATIONAL PERFORMANCE.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136536" y="2669225"/>
            <a:ext cx="9122764" cy="988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48"/>
              </a:lnSpc>
            </a:pPr>
            <a:r>
              <a:rPr lang="en-US" sz="6175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</a:p>
        </p:txBody>
      </p:sp>
      <p:sp>
        <p:nvSpPr>
          <p:cNvPr id="9" name="AutoShape 9"/>
          <p:cNvSpPr/>
          <p:nvPr/>
        </p:nvSpPr>
        <p:spPr>
          <a:xfrm flipV="1">
            <a:off x="8136536" y="3886609"/>
            <a:ext cx="10829181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0" name="Freeform 10"/>
          <p:cNvSpPr/>
          <p:nvPr/>
        </p:nvSpPr>
        <p:spPr>
          <a:xfrm>
            <a:off x="14587987" y="-357848"/>
            <a:ext cx="3981947" cy="1995951"/>
          </a:xfrm>
          <a:custGeom>
            <a:avLst/>
            <a:gdLst/>
            <a:ahLst/>
            <a:cxnLst/>
            <a:rect l="l" t="t" r="r" b="b"/>
            <a:pathLst>
              <a:path w="3981947" h="1995951">
                <a:moveTo>
                  <a:pt x="0" y="0"/>
                </a:moveTo>
                <a:lnTo>
                  <a:pt x="3981948" y="0"/>
                </a:lnTo>
                <a:lnTo>
                  <a:pt x="3981948" y="1995951"/>
                </a:lnTo>
                <a:lnTo>
                  <a:pt x="0" y="19959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98259" y="0"/>
            <a:ext cx="19284518" cy="3860599"/>
            <a:chOff x="0" y="0"/>
            <a:chExt cx="2987676" cy="598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87676" cy="598108"/>
            </a:xfrm>
            <a:custGeom>
              <a:avLst/>
              <a:gdLst/>
              <a:ahLst/>
              <a:cxnLst/>
              <a:rect l="l" t="t" r="r" b="b"/>
              <a:pathLst>
                <a:path w="2987676" h="598108">
                  <a:moveTo>
                    <a:pt x="0" y="0"/>
                  </a:moveTo>
                  <a:lnTo>
                    <a:pt x="2987676" y="0"/>
                  </a:lnTo>
                  <a:lnTo>
                    <a:pt x="2987676" y="598108"/>
                  </a:lnTo>
                  <a:lnTo>
                    <a:pt x="0" y="598108"/>
                  </a:lnTo>
                  <a:close/>
                </a:path>
              </a:pathLst>
            </a:custGeom>
            <a:blipFill>
              <a:blip r:embed="rId3"/>
              <a:stretch>
                <a:fillRect t="-171896" b="-60909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835571" y="4917411"/>
            <a:ext cx="17452429" cy="3788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3756" lvl="1" indent="-256878" algn="l">
              <a:lnSpc>
                <a:spcPts val="3331"/>
              </a:lnSpc>
              <a:buFont typeface="Arial"/>
              <a:buChar char="•"/>
            </a:pPr>
            <a:r>
              <a:rPr lang="en-US" sz="237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Doustinouri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M., </a:t>
            </a:r>
            <a:r>
              <a:rPr lang="en-US" sz="237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Sadeghy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F., Hatefi, F., </a:t>
            </a:r>
            <a:r>
              <a:rPr lang="en-US" sz="237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Mallahigar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F. and Saedi, F. (2025) ‘Effect of a problem-solving-based educational intervention on nursing students’ clinical decision-making: A randomized controlled trial’, Journal of Nursing Reports in Clinical Practice, 3(3), pp. 250–257.</a:t>
            </a:r>
          </a:p>
          <a:p>
            <a:pPr marL="513756" lvl="1" indent="-256878" algn="l">
              <a:lnSpc>
                <a:spcPts val="3331"/>
              </a:lnSpc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Li, Y.M. et al. (2022) ‘The influencing factors of clinical nurses’ problem_ solving dilemma and its countermeasures’, International Journal of Qualitative Studies on Health and Well-being, 17(1). </a:t>
            </a:r>
            <a:r>
              <a:rPr lang="en-US" sz="2379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doi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: 10.1080/17482631.2022.2122138.</a:t>
            </a:r>
          </a:p>
          <a:p>
            <a:pPr marL="513756" lvl="1" indent="-256878" algn="l">
              <a:lnSpc>
                <a:spcPts val="3331"/>
              </a:lnSpc>
              <a:spcBef>
                <a:spcPct val="0"/>
              </a:spcBef>
              <a:buFont typeface="Arial"/>
              <a:buChar char="•"/>
            </a:pP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Kumah, A. (2024) Cause-and-Effect (Fishbone) Diagram: A Tool for Generating and Organizing Ideas for Quality Improvement’, Journal of Health Research and Reviews, 11(1), pp. 1–5. Available at: </a:t>
            </a:r>
            <a:r>
              <a:rPr lang="en-US" sz="2379" u="sng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4" tooltip="https://pmc.ncbi.nlm.nih.gov/articles/PMC11077513/"/>
              </a:rPr>
              <a:t>https://pmc.ncbi.nlm.nih.gov/articles/PMC11077513/</a:t>
            </a:r>
            <a:r>
              <a:rPr lang="en-US" sz="2379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5 June 2026).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35571" y="4056423"/>
            <a:ext cx="11833397" cy="818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58"/>
              </a:lnSpc>
            </a:pPr>
            <a:r>
              <a:rPr lang="en-US" sz="5175" b="1" dirty="0">
                <a:solidFill>
                  <a:srgbClr val="174A36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6" name="AutoShape 6"/>
          <p:cNvSpPr/>
          <p:nvPr/>
        </p:nvSpPr>
        <p:spPr>
          <a:xfrm>
            <a:off x="1028700" y="4875334"/>
            <a:ext cx="18271091" cy="0"/>
          </a:xfrm>
          <a:prstGeom prst="line">
            <a:avLst/>
          </a:prstGeom>
          <a:ln w="38100" cap="flat">
            <a:solidFill>
              <a:srgbClr val="174A36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CD9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871674" y="-815842"/>
            <a:ext cx="7359768" cy="3689084"/>
          </a:xfrm>
          <a:custGeom>
            <a:avLst/>
            <a:gdLst/>
            <a:ahLst/>
            <a:cxnLst/>
            <a:rect l="l" t="t" r="r" b="b"/>
            <a:pathLst>
              <a:path w="7359768" h="3689084">
                <a:moveTo>
                  <a:pt x="0" y="0"/>
                </a:moveTo>
                <a:lnTo>
                  <a:pt x="7359769" y="0"/>
                </a:lnTo>
                <a:lnTo>
                  <a:pt x="7359769" y="3689084"/>
                </a:lnTo>
                <a:lnTo>
                  <a:pt x="0" y="3689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-2461287" y="-815842"/>
            <a:ext cx="7359768" cy="3689084"/>
          </a:xfrm>
          <a:custGeom>
            <a:avLst/>
            <a:gdLst/>
            <a:ahLst/>
            <a:cxnLst/>
            <a:rect l="l" t="t" r="r" b="b"/>
            <a:pathLst>
              <a:path w="7359768" h="3689084">
                <a:moveTo>
                  <a:pt x="0" y="0"/>
                </a:moveTo>
                <a:lnTo>
                  <a:pt x="7359769" y="0"/>
                </a:lnTo>
                <a:lnTo>
                  <a:pt x="7359769" y="3689084"/>
                </a:lnTo>
                <a:lnTo>
                  <a:pt x="0" y="36890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5400000">
            <a:off x="-579000" y="7460702"/>
            <a:ext cx="3595195" cy="3595195"/>
          </a:xfrm>
          <a:custGeom>
            <a:avLst/>
            <a:gdLst/>
            <a:ahLst/>
            <a:cxnLst/>
            <a:rect l="l" t="t" r="r" b="b"/>
            <a:pathLst>
              <a:path w="3595195" h="3595195">
                <a:moveTo>
                  <a:pt x="0" y="0"/>
                </a:moveTo>
                <a:lnTo>
                  <a:pt x="3595195" y="0"/>
                </a:lnTo>
                <a:lnTo>
                  <a:pt x="3595195" y="3595196"/>
                </a:lnTo>
                <a:lnTo>
                  <a:pt x="0" y="35951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>
            <a:off x="11791853" y="2502199"/>
            <a:ext cx="6843655" cy="8229600"/>
          </a:xfrm>
          <a:custGeom>
            <a:avLst/>
            <a:gdLst/>
            <a:ahLst/>
            <a:cxnLst/>
            <a:rect l="l" t="t" r="r" b="b"/>
            <a:pathLst>
              <a:path w="6843655" h="8229600">
                <a:moveTo>
                  <a:pt x="0" y="0"/>
                </a:moveTo>
                <a:lnTo>
                  <a:pt x="6843655" y="0"/>
                </a:lnTo>
                <a:lnTo>
                  <a:pt x="684365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2735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TextBox 6"/>
          <p:cNvSpPr txBox="1"/>
          <p:nvPr/>
        </p:nvSpPr>
        <p:spPr>
          <a:xfrm>
            <a:off x="855045" y="4355974"/>
            <a:ext cx="11174009" cy="226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65"/>
              </a:lnSpc>
            </a:pPr>
            <a:r>
              <a:rPr lang="en-US" sz="9026" dirty="0">
                <a:solidFill>
                  <a:srgbClr val="174A36"/>
                </a:solidFill>
                <a:latin typeface="Fredoka"/>
                <a:ea typeface="Fredoka"/>
                <a:cs typeface="Fredoka"/>
                <a:sym typeface="Fredoka"/>
              </a:rPr>
              <a:t>THANK YOU 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627</Words>
  <Application>Microsoft Office PowerPoint</Application>
  <PresentationFormat>Custom</PresentationFormat>
  <Paragraphs>88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Poppins</vt:lpstr>
      <vt:lpstr>Aptos</vt:lpstr>
      <vt:lpstr>Calibri</vt:lpstr>
      <vt:lpstr>Poppins Bold</vt:lpstr>
      <vt:lpstr>Fredoka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</dc:title>
  <cp:lastModifiedBy>Neelam shehzadi</cp:lastModifiedBy>
  <cp:revision>7</cp:revision>
  <dcterms:created xsi:type="dcterms:W3CDTF">2006-08-16T00:00:00Z</dcterms:created>
  <dcterms:modified xsi:type="dcterms:W3CDTF">2026-06-19T18:18:44Z</dcterms:modified>
  <dc:identifier>DAHLsqS5NfE</dc:identifier>
</cp:coreProperties>
</file>