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7"/>
  </p:notesMasterIdLst>
  <p:sldIdLst>
    <p:sldId id="652" r:id="rId2"/>
    <p:sldId id="547" r:id="rId3"/>
    <p:sldId id="430" r:id="rId4"/>
    <p:sldId id="407" r:id="rId5"/>
    <p:sldId id="305" r:id="rId6"/>
    <p:sldId id="307" r:id="rId7"/>
    <p:sldId id="309" r:id="rId8"/>
    <p:sldId id="306" r:id="rId9"/>
    <p:sldId id="310" r:id="rId10"/>
    <p:sldId id="548" r:id="rId11"/>
    <p:sldId id="549" r:id="rId12"/>
    <p:sldId id="550" r:id="rId13"/>
    <p:sldId id="551" r:id="rId14"/>
    <p:sldId id="555" r:id="rId15"/>
    <p:sldId id="562" r:id="rId16"/>
    <p:sldId id="563" r:id="rId17"/>
    <p:sldId id="554" r:id="rId18"/>
    <p:sldId id="556" r:id="rId19"/>
    <p:sldId id="557" r:id="rId20"/>
    <p:sldId id="558" r:id="rId21"/>
    <p:sldId id="559" r:id="rId22"/>
    <p:sldId id="560" r:id="rId23"/>
    <p:sldId id="355" r:id="rId24"/>
    <p:sldId id="561" r:id="rId25"/>
    <p:sldId id="463" r:id="rId26"/>
    <p:sldId id="361" r:id="rId27"/>
    <p:sldId id="490" r:id="rId28"/>
    <p:sldId id="380" r:id="rId29"/>
    <p:sldId id="653" r:id="rId30"/>
    <p:sldId id="651" r:id="rId31"/>
    <p:sldId id="571" r:id="rId32"/>
    <p:sldId id="453" r:id="rId33"/>
    <p:sldId id="257" r:id="rId34"/>
    <p:sldId id="258" r:id="rId35"/>
    <p:sldId id="259" r:id="rId36"/>
    <p:sldId id="260" r:id="rId37"/>
    <p:sldId id="261" r:id="rId38"/>
    <p:sldId id="262" r:id="rId39"/>
    <p:sldId id="532" r:id="rId40"/>
    <p:sldId id="264" r:id="rId41"/>
    <p:sldId id="265" r:id="rId42"/>
    <p:sldId id="266" r:id="rId43"/>
    <p:sldId id="267" r:id="rId44"/>
    <p:sldId id="275" r:id="rId45"/>
    <p:sldId id="492" r:id="rId46"/>
    <p:sldId id="495" r:id="rId47"/>
    <p:sldId id="493" r:id="rId48"/>
    <p:sldId id="498" r:id="rId49"/>
    <p:sldId id="494" r:id="rId50"/>
    <p:sldId id="500" r:id="rId51"/>
    <p:sldId id="416" r:id="rId52"/>
    <p:sldId id="655" r:id="rId53"/>
    <p:sldId id="394" r:id="rId54"/>
    <p:sldId id="420" r:id="rId55"/>
    <p:sldId id="654" r:id="rId56"/>
  </p:sldIdLst>
  <p:sldSz cx="18288000" cy="10287000"/>
  <p:notesSz cx="6858000" cy="9144000"/>
  <p:embeddedFontLst>
    <p:embeddedFont>
      <p:font typeface="Avenir Book" panose="02000503020000020003" pitchFamily="2" charset="0"/>
      <p:regular r:id="rId58"/>
      <p:italic r:id="rId59"/>
    </p:embeddedFont>
    <p:embeddedFont>
      <p:font typeface="Brice RegularSemiExpanded" panose="020F0502020204030204" pitchFamily="34" charset="0"/>
      <p:regular r:id="rId60"/>
      <p:bold r:id="rId61"/>
      <p:italic r:id="rId62"/>
      <p:boldItalic r:id="rId63"/>
    </p:embeddedFont>
    <p:embeddedFont>
      <p:font typeface="Brice RegularSemiExpanded Bold" panose="020F0502020204030204" pitchFamily="34" charset="0"/>
      <p:regular r:id="rId64"/>
      <p:bold r:id="rId65"/>
      <p:italic r:id="rId66"/>
      <p:boldItalic r:id="rId67"/>
    </p:embeddedFont>
    <p:embeddedFont>
      <p:font typeface="Calibri" panose="020F0502020204030204" pitchFamily="34" charset="0"/>
      <p:regular r:id="rId68"/>
      <p:bold r:id="rId69"/>
      <p:italic r:id="rId70"/>
      <p:boldItalic r:id="rId71"/>
    </p:embeddedFont>
    <p:embeddedFont>
      <p:font typeface="Comic Sans MS" panose="030F0902030302020204" pitchFamily="66" charset="0"/>
      <p:regular r:id="rId72"/>
    </p:embeddedFont>
    <p:embeddedFont>
      <p:font typeface="Lazydog" pitchFamily="2" charset="0"/>
      <p:regular r:id="rId73"/>
      <p:bold r:id="rId74"/>
      <p:italic r:id="rId75"/>
      <p:boldItalic r:id="rId76"/>
    </p:embeddedFont>
    <p:embeddedFont>
      <p:font typeface="Modern Love" pitchFamily="82" charset="0"/>
      <p:regular r:id="rId77"/>
    </p:embeddedFont>
    <p:embeddedFont>
      <p:font typeface="MV Boli" panose="02000500030200090000" pitchFamily="2" charset="0"/>
      <p:regular r:id="rId78"/>
    </p:embeddedFont>
    <p:embeddedFont>
      <p:font typeface="Now" panose="020F0502020204030204" pitchFamily="34" charset="0"/>
      <p:regular r:id="rId79"/>
      <p:bold r:id="rId80"/>
      <p:italic r:id="rId81"/>
      <p:boldItalic r:id="rId82"/>
    </p:embeddedFont>
    <p:embeddedFont>
      <p:font typeface="Now Bold" panose="020F0502020204030204" pitchFamily="34" charset="0"/>
      <p:regular r:id="rId83"/>
      <p:bold r:id="rId84"/>
      <p:italic r:id="rId85"/>
      <p:boldItalic r:id="rId8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B9FFC9"/>
    <a:srgbClr val="50DCA3"/>
    <a:srgbClr val="E45E53"/>
    <a:srgbClr val="ECE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66" autoAdjust="0"/>
    <p:restoredTop sz="95840" autoAdjust="0"/>
  </p:normalViewPr>
  <p:slideViewPr>
    <p:cSldViewPr>
      <p:cViewPr varScale="1">
        <p:scale>
          <a:sx n="72" d="100"/>
          <a:sy n="72" d="100"/>
        </p:scale>
        <p:origin x="520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6.fntdata"/><Relationship Id="rId68" Type="http://schemas.openxmlformats.org/officeDocument/2006/relationships/font" Target="fonts/font11.fntdata"/><Relationship Id="rId84" Type="http://schemas.openxmlformats.org/officeDocument/2006/relationships/font" Target="fonts/font27.fntdata"/><Relationship Id="rId89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font" Target="fonts/font1.fntdata"/><Relationship Id="rId74" Type="http://schemas.openxmlformats.org/officeDocument/2006/relationships/font" Target="fonts/font17.fntdata"/><Relationship Id="rId79" Type="http://schemas.openxmlformats.org/officeDocument/2006/relationships/font" Target="fonts/font22.fntdata"/><Relationship Id="rId5" Type="http://schemas.openxmlformats.org/officeDocument/2006/relationships/slide" Target="slides/slide4.xml"/><Relationship Id="rId90" Type="http://schemas.openxmlformats.org/officeDocument/2006/relationships/tableStyles" Target="tableStyles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font" Target="fonts/font7.fntdata"/><Relationship Id="rId69" Type="http://schemas.openxmlformats.org/officeDocument/2006/relationships/font" Target="fonts/font12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font" Target="fonts/font15.fntdata"/><Relationship Id="rId80" Type="http://schemas.openxmlformats.org/officeDocument/2006/relationships/font" Target="fonts/font23.fntdata"/><Relationship Id="rId85" Type="http://schemas.openxmlformats.org/officeDocument/2006/relationships/font" Target="fonts/font28.fntdata"/><Relationship Id="rId93" Type="http://schemas.openxmlformats.org/officeDocument/2006/relationships/customXml" Target="../customXml/item3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2.fntdata"/><Relationship Id="rId67" Type="http://schemas.openxmlformats.org/officeDocument/2006/relationships/font" Target="fonts/font10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font" Target="fonts/font5.fntdata"/><Relationship Id="rId70" Type="http://schemas.openxmlformats.org/officeDocument/2006/relationships/font" Target="fonts/font13.fntdata"/><Relationship Id="rId75" Type="http://schemas.openxmlformats.org/officeDocument/2006/relationships/font" Target="fonts/font18.fntdata"/><Relationship Id="rId83" Type="http://schemas.openxmlformats.org/officeDocument/2006/relationships/font" Target="fonts/font26.fntdata"/><Relationship Id="rId88" Type="http://schemas.openxmlformats.org/officeDocument/2006/relationships/viewProps" Target="viewProps.xml"/><Relationship Id="rId91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3.fntdata"/><Relationship Id="rId65" Type="http://schemas.openxmlformats.org/officeDocument/2006/relationships/font" Target="fonts/font8.fntdata"/><Relationship Id="rId73" Type="http://schemas.openxmlformats.org/officeDocument/2006/relationships/font" Target="fonts/font16.fntdata"/><Relationship Id="rId78" Type="http://schemas.openxmlformats.org/officeDocument/2006/relationships/font" Target="fonts/font21.fntdata"/><Relationship Id="rId81" Type="http://schemas.openxmlformats.org/officeDocument/2006/relationships/font" Target="fonts/font24.fntdata"/><Relationship Id="rId86" Type="http://schemas.openxmlformats.org/officeDocument/2006/relationships/font" Target="fonts/font2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font" Target="fonts/font19.fntdata"/><Relationship Id="rId7" Type="http://schemas.openxmlformats.org/officeDocument/2006/relationships/slide" Target="slides/slide6.xml"/><Relationship Id="rId71" Type="http://schemas.openxmlformats.org/officeDocument/2006/relationships/font" Target="fonts/font14.fntdata"/><Relationship Id="rId92" Type="http://schemas.openxmlformats.org/officeDocument/2006/relationships/customXml" Target="../customXml/item2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font" Target="fonts/font9.fntdata"/><Relationship Id="rId87" Type="http://schemas.openxmlformats.org/officeDocument/2006/relationships/presProps" Target="presProps.xml"/><Relationship Id="rId61" Type="http://schemas.openxmlformats.org/officeDocument/2006/relationships/font" Target="fonts/font4.fntdata"/><Relationship Id="rId82" Type="http://schemas.openxmlformats.org/officeDocument/2006/relationships/font" Target="fonts/font25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font" Target="fonts/font2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9AF80-2B64-984A-816F-5D603E4C2821}" type="datetimeFigureOut">
              <a:rPr lang="cy-GB" smtClean="0"/>
              <a:t>02/10/23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DBCE5-5C84-B744-9FDE-366F3AB472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4090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38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754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vector-file-man-song-singing-man-1527609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speech-bubbles-comments-orange-30320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lemonade-coca-cola-cola-cup-drink-155663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fermentationwineblog.com/2015/08/shouting-loud-at-the-wine-industry-is-just-shouting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openxmlformats.org/officeDocument/2006/relationships/hyperlink" Target="https://pixabay.com/en/yell-scream-shout-mouth-open-311455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hyperlink" Target="https://freesvg.org/cartoon-man-pushin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writing-write-writer-letter-41354/" TargetMode="External"/><Relationship Id="rId3" Type="http://schemas.openxmlformats.org/officeDocument/2006/relationships/hyperlink" Target="https://pngimg.com/download/11471" TargetMode="External"/><Relationship Id="rId7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en.m.wikipedia.org/wiki/File:Soft_Drink.svg" TargetMode="Externa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student-doing-her-homework-6929268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96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ordwall.net/resource/61222089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85BC8278-B9E9-7A50-795B-8A80F14B6A8B}"/>
              </a:ext>
            </a:extLst>
          </p:cNvPr>
          <p:cNvSpPr txBox="1"/>
          <p:nvPr/>
        </p:nvSpPr>
        <p:spPr>
          <a:xfrm>
            <a:off x="1866900" y="2857500"/>
            <a:ext cx="14554200" cy="3496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Gorchmynion</a:t>
            </a:r>
            <a:r>
              <a:rPr lang="en-US" sz="16600" dirty="0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 </a:t>
            </a: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syml</a:t>
            </a: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5987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r>
              <a:rPr lang="en-US" sz="3600" dirty="0"/>
              <a:t>- Dim….!</a:t>
            </a:r>
          </a:p>
          <a:p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endParaRPr lang="en-US" sz="4000" dirty="0"/>
          </a:p>
          <a:p>
            <a:r>
              <a:rPr lang="en-US" sz="3600" dirty="0"/>
              <a:t>- No…!</a:t>
            </a:r>
          </a:p>
          <a:p>
            <a:r>
              <a:rPr lang="en-US" sz="3600" dirty="0"/>
              <a:t>- Don’t…!</a:t>
            </a:r>
          </a:p>
          <a:p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678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684" y="1814767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643046" y="475225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/>
              <a:t>Dim…!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467" y="1768307"/>
            <a:ext cx="2810435" cy="28104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10584" y="4708243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9B5A9192-55BE-4DE9-D7BE-5DAB88C34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320" y="1870368"/>
            <a:ext cx="4029075" cy="2940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6577949" y="480620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6350757" y="477718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yfed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17011" y="1858669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705702" y="60777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12859947" y="475877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12755937" y="4781032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C04981C-74D7-F068-14AE-48491C6AA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048" y="1878815"/>
            <a:ext cx="2810435" cy="281043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1233" y="1774941"/>
            <a:ext cx="2810435" cy="281043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3280459" y="914470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3082675" y="9100689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5" name="Picture 24" descr="A cartoon of a person singing into a microphone&#10;&#10;Description automatically generated">
            <a:extLst>
              <a:ext uri="{FF2B5EF4-FFF2-40B4-BE49-F238E27FC236}">
                <a16:creationId xmlns:a16="http://schemas.microsoft.com/office/drawing/2014/main" id="{4A4D736E-14DB-E9F0-FCCF-C121D68001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732499" y="5780390"/>
            <a:ext cx="2816914" cy="316285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B55F342-0B9F-8FC3-000F-322196EA7104}"/>
              </a:ext>
            </a:extLst>
          </p:cNvPr>
          <p:cNvSpPr txBox="1"/>
          <p:nvPr/>
        </p:nvSpPr>
        <p:spPr>
          <a:xfrm>
            <a:off x="10014640" y="903917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Canu</a:t>
            </a:r>
            <a:endParaRPr lang="en-US" sz="4400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B009C14-ACBD-7A25-990B-DA9523769089}"/>
              </a:ext>
            </a:extLst>
          </p:cNvPr>
          <p:cNvSpPr txBox="1"/>
          <p:nvPr/>
        </p:nvSpPr>
        <p:spPr>
          <a:xfrm>
            <a:off x="9957219" y="9135107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canu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9901" y="5960548"/>
            <a:ext cx="3076717" cy="307671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80F73C2-4B08-3F3F-CBF1-EC5677FFA5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8495" y="5937285"/>
            <a:ext cx="3076717" cy="307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94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DBE8577B-9189-DF45-8F16-64F82661AE31}"/>
              </a:ext>
            </a:extLst>
          </p:cNvPr>
          <p:cNvSpPr txBox="1">
            <a:spLocks/>
          </p:cNvSpPr>
          <p:nvPr/>
        </p:nvSpPr>
        <p:spPr>
          <a:xfrm>
            <a:off x="4527592" y="0"/>
            <a:ext cx="9232814" cy="1904382"/>
          </a:xfrm>
          <a:prstGeom prst="rect">
            <a:avLst/>
          </a:prstGeom>
        </p:spPr>
        <p:txBody>
          <a:bodyPr vert="horz" lIns="137160" tIns="68580" rIns="137160" bIns="6858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2400" b="1" dirty="0">
              <a:solidFill>
                <a:schemeClr val="accent2">
                  <a:lumMod val="75000"/>
                </a:schemeClr>
              </a:solidFill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8800" b="1" dirty="0">
                <a:solidFill>
                  <a:schemeClr val="accent2">
                    <a:lumMod val="75000"/>
                  </a:schemeClr>
                </a:solidFill>
                <a:latin typeface="MV Boli"/>
                <a:cs typeface="Aldhabi"/>
              </a:rPr>
              <a:t>Ble?</a:t>
            </a:r>
            <a:endParaRPr lang="cy-GB" sz="8800" b="1" dirty="0">
              <a:solidFill>
                <a:schemeClr val="accent2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2" name="Arrow: Right 7">
            <a:extLst>
              <a:ext uri="{FF2B5EF4-FFF2-40B4-BE49-F238E27FC236}">
                <a16:creationId xmlns:a16="http://schemas.microsoft.com/office/drawing/2014/main" id="{7BD2686D-89B9-1142-8840-533D3AC47969}"/>
              </a:ext>
            </a:extLst>
          </p:cNvPr>
          <p:cNvSpPr/>
          <p:nvPr/>
        </p:nvSpPr>
        <p:spPr>
          <a:xfrm rot="5400000">
            <a:off x="8329913" y="2112227"/>
            <a:ext cx="1628171" cy="736958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solidFill>
                <a:schemeClr val="accent2">
                  <a:lumMod val="75000"/>
                </a:schemeClr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A2CAE9-8391-AB4B-82AB-3EA4F2E2AB0E}"/>
              </a:ext>
            </a:extLst>
          </p:cNvPr>
          <p:cNvSpPr txBox="1"/>
          <p:nvPr/>
        </p:nvSpPr>
        <p:spPr>
          <a:xfrm>
            <a:off x="2286000" y="3422455"/>
            <a:ext cx="1258319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/>
              <a:t>Dim</a:t>
            </a:r>
            <a:r>
              <a:rPr lang="en-US" sz="7200" dirty="0"/>
              <a:t> 	</a:t>
            </a:r>
            <a:r>
              <a:rPr lang="en-US" sz="7200" dirty="0" err="1"/>
              <a:t>rhedeg</a:t>
            </a:r>
            <a:r>
              <a:rPr lang="en-US" sz="7200" dirty="0"/>
              <a:t>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bwyta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siarad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gweiddi</a:t>
            </a:r>
            <a:r>
              <a:rPr lang="en-US" sz="7200" dirty="0"/>
              <a:t>  </a:t>
            </a:r>
            <a:r>
              <a:rPr lang="en-US" sz="7200" dirty="0" err="1"/>
              <a:t>ar</a:t>
            </a:r>
            <a:r>
              <a:rPr lang="en-US" sz="7200" dirty="0"/>
              <a:t>  y </a:t>
            </a:r>
            <a:r>
              <a:rPr lang="en-US" sz="7200" dirty="0" err="1"/>
              <a:t>coridor</a:t>
            </a:r>
            <a:endParaRPr lang="en-US" sz="7200" dirty="0"/>
          </a:p>
          <a:p>
            <a:endParaRPr lang="en-US" sz="7200" dirty="0"/>
          </a:p>
        </p:txBody>
      </p:sp>
      <p:pic>
        <p:nvPicPr>
          <p:cNvPr id="2050" name="Picture 2" descr="Children in classroom scene - Download Free Vectors, Clipart Graphics &amp;  Vector Art">
            <a:extLst>
              <a:ext uri="{FF2B5EF4-FFF2-40B4-BE49-F238E27FC236}">
                <a16:creationId xmlns:a16="http://schemas.microsoft.com/office/drawing/2014/main" id="{CE0869CC-20AF-3940-AD50-03857C6ED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042" y="342900"/>
            <a:ext cx="3705480" cy="196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ownload Cartoon School Hallway With Window And Many Doors. for free |  School hallways, Diy classroom decorations, School accessories">
            <a:extLst>
              <a:ext uri="{FF2B5EF4-FFF2-40B4-BE49-F238E27FC236}">
                <a16:creationId xmlns:a16="http://schemas.microsoft.com/office/drawing/2014/main" id="{08F30613-A615-254A-A51F-570B4D5C1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7148" y="7722809"/>
            <a:ext cx="3768410" cy="21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ree School Cafeteria Cliparts, Download Free Clip Art, Free Clip Art on  Clipart Library">
            <a:extLst>
              <a:ext uri="{FF2B5EF4-FFF2-40B4-BE49-F238E27FC236}">
                <a16:creationId xmlns:a16="http://schemas.microsoft.com/office/drawing/2014/main" id="{05D15D44-E456-9F41-96D5-EE6367300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2577" y="5008579"/>
            <a:ext cx="3768410" cy="246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octors office Stock Illustration Images. 15,604 Doctors office  illustrations available to search from thousands of royalty free EPS vector  clip art graphics image creators.">
            <a:extLst>
              <a:ext uri="{FF2B5EF4-FFF2-40B4-BE49-F238E27FC236}">
                <a16:creationId xmlns:a16="http://schemas.microsoft.com/office/drawing/2014/main" id="{71B2E13F-8466-4945-8E12-DF55E0D2E4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54"/>
          <a:stretch/>
        </p:blipFill>
        <p:spPr bwMode="auto">
          <a:xfrm>
            <a:off x="14080113" y="2562889"/>
            <a:ext cx="3705480" cy="219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74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br>
              <a:rPr lang="en-GB"/>
            </a:br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857500"/>
            <a:ext cx="6100889" cy="4322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321059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5614EF-6A0B-24B9-9CC1-E6796F6771D4}"/>
              </a:ext>
            </a:extLst>
          </p:cNvPr>
          <p:cNvSpPr/>
          <p:nvPr/>
        </p:nvSpPr>
        <p:spPr>
          <a:xfrm>
            <a:off x="3276600" y="81915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rhedeg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9256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248" y="3238500"/>
            <a:ext cx="9840512" cy="4343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FF11DF4-5C13-CA91-C928-37D8456EBD5F}"/>
              </a:ext>
            </a:extLst>
          </p:cNvPr>
          <p:cNvSpPr/>
          <p:nvPr/>
        </p:nvSpPr>
        <p:spPr>
          <a:xfrm>
            <a:off x="3352800" y="84201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siarad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  <p:pic>
        <p:nvPicPr>
          <p:cNvPr id="9" name="Picture 8" descr="A pair of white and orange speech bubbles&#10;&#10;Description automatically generated">
            <a:extLst>
              <a:ext uri="{FF2B5EF4-FFF2-40B4-BE49-F238E27FC236}">
                <a16:creationId xmlns:a16="http://schemas.microsoft.com/office/drawing/2014/main" id="{746C45A2-5ECE-5A7D-5402-BF36472DE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9240" y="2429965"/>
            <a:ext cx="5924550" cy="542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6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" name="Picture 6" descr="Related image">
            <a:extLst>
              <a:ext uri="{FF2B5EF4-FFF2-40B4-BE49-F238E27FC236}">
                <a16:creationId xmlns:a16="http://schemas.microsoft.com/office/drawing/2014/main" id="{73941BD4-62DC-3857-7C72-F09C3874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445602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4AE15F9-09DC-994C-034F-0453FA24E1B1}"/>
              </a:ext>
            </a:extLst>
          </p:cNvPr>
          <p:cNvSpPr/>
          <p:nvPr/>
        </p:nvSpPr>
        <p:spPr>
          <a:xfrm>
            <a:off x="4146657" y="8347986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yfed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  <p:pic>
        <p:nvPicPr>
          <p:cNvPr id="12" name="Picture 11" descr="A red and white cup with a straw&#10;&#10;Description automatically generated">
            <a:extLst>
              <a:ext uri="{FF2B5EF4-FFF2-40B4-BE49-F238E27FC236}">
                <a16:creationId xmlns:a16="http://schemas.microsoft.com/office/drawing/2014/main" id="{1778F989-9120-3781-0231-83E375C46B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69285" y="2445602"/>
            <a:ext cx="2554743" cy="51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9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120047"/>
            <a:ext cx="6191250" cy="411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3120047"/>
            <a:ext cx="9333383" cy="411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757A6C3-7530-56D6-4E72-C4F35D06C9AB}"/>
              </a:ext>
            </a:extLst>
          </p:cNvPr>
          <p:cNvSpPr/>
          <p:nvPr/>
        </p:nvSpPr>
        <p:spPr>
          <a:xfrm>
            <a:off x="4114800" y="78867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bwyta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2571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endParaRPr lang="en-GB" sz="1440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910" y="1733785"/>
            <a:ext cx="8229600" cy="5503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young child screaming with his hands on his face&#10;&#10;Description automatically generated">
            <a:extLst>
              <a:ext uri="{FF2B5EF4-FFF2-40B4-BE49-F238E27FC236}">
                <a16:creationId xmlns:a16="http://schemas.microsoft.com/office/drawing/2014/main" id="{9B2C83C3-BF07-AFBE-C7E9-B3175CC1E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33600" y="1394778"/>
            <a:ext cx="4528318" cy="584299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517BDB8-BECF-ECF8-860F-0CFD9B44843D}"/>
              </a:ext>
            </a:extLst>
          </p:cNvPr>
          <p:cNvSpPr/>
          <p:nvPr/>
        </p:nvSpPr>
        <p:spPr>
          <a:xfrm>
            <a:off x="3886200" y="79629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gweiddi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0516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95300"/>
            <a:ext cx="11756641" cy="1143000"/>
          </a:xfrm>
        </p:spPr>
        <p:txBody>
          <a:bodyPr>
            <a:noAutofit/>
          </a:bodyPr>
          <a:lstStyle/>
          <a:p>
            <a:br>
              <a:rPr lang="en-GB" sz="14400" dirty="0"/>
            </a:br>
            <a:br>
              <a:rPr lang="en-GB" sz="14400" dirty="0"/>
            </a:br>
            <a:r>
              <a:rPr lang="en-GB" sz="8800" dirty="0" err="1"/>
              <a:t>Trafodwch</a:t>
            </a:r>
            <a:r>
              <a:rPr lang="en-GB" sz="8800" dirty="0"/>
              <a:t> </a:t>
            </a:r>
            <a:r>
              <a:rPr lang="en-GB" sz="8800" dirty="0" err="1"/>
              <a:t>mewn</a:t>
            </a:r>
            <a:r>
              <a:rPr lang="en-GB" sz="8800" dirty="0"/>
              <a:t> </a:t>
            </a:r>
            <a:r>
              <a:rPr lang="en-GB" sz="8800" dirty="0" err="1"/>
              <a:t>parau</a:t>
            </a:r>
            <a:r>
              <a:rPr lang="en-GB" sz="8800" dirty="0"/>
              <a:t>: </a:t>
            </a:r>
            <a:br>
              <a:rPr lang="en-GB" sz="14400" dirty="0"/>
            </a:br>
            <a:br>
              <a:rPr lang="en-GB" sz="14400" dirty="0"/>
            </a:br>
            <a:endParaRPr lang="en-GB" sz="1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74B61C-7B23-05DF-2DE5-6F6E47572AB6}"/>
              </a:ext>
            </a:extLst>
          </p:cNvPr>
          <p:cNvSpPr txBox="1"/>
          <p:nvPr/>
        </p:nvSpPr>
        <p:spPr>
          <a:xfrm>
            <a:off x="533400" y="2400300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0" indent="-1143000">
              <a:buAutoNum type="arabicPeriod"/>
            </a:pPr>
            <a:r>
              <a:rPr lang="en-US" sz="4800" dirty="0"/>
              <a:t>No running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playing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eating in the hall!</a:t>
            </a:r>
          </a:p>
          <a:p>
            <a:pPr marL="1143000" indent="-1143000">
              <a:buAutoNum type="arabicPeriod"/>
            </a:pPr>
            <a:r>
              <a:rPr lang="en-US" sz="4800" dirty="0"/>
              <a:t>No dancing in the canteen!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singing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the hall!</a:t>
            </a:r>
          </a:p>
          <a:p>
            <a:endParaRPr lang="en-US" sz="4800" dirty="0"/>
          </a:p>
          <a:p>
            <a:endParaRPr lang="en-US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93F1A-28C6-97F1-BA77-99E6A20E105E}"/>
              </a:ext>
            </a:extLst>
          </p:cNvPr>
          <p:cNvSpPr txBox="1"/>
          <p:nvPr/>
        </p:nvSpPr>
        <p:spPr>
          <a:xfrm>
            <a:off x="9525000" y="2400300"/>
            <a:ext cx="7848600" cy="52629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4800" dirty="0"/>
              <a:t>Dim </a:t>
            </a:r>
            <a:r>
              <a:rPr lang="en-US" sz="4800" dirty="0" err="1"/>
              <a:t>rhedeg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chwarae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dawnsio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cantîn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canu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4667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76325-0752-804C-91C2-78067211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3698" y="342900"/>
            <a:ext cx="8229600" cy="2735262"/>
          </a:xfrm>
        </p:spPr>
        <p:txBody>
          <a:bodyPr>
            <a:normAutofit/>
          </a:bodyPr>
          <a:lstStyle/>
          <a:p>
            <a:r>
              <a:rPr lang="en-US" sz="13800" dirty="0">
                <a:solidFill>
                  <a:schemeClr val="accent2">
                    <a:lumMod val="75000"/>
                  </a:schemeClr>
                </a:solidFill>
                <a:latin typeface="Modern Love" pitchFamily="82" charset="0"/>
              </a:rPr>
              <a:t>Don’t!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911D3712-A707-DA43-B372-B0EBBE155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6361" y="523232"/>
            <a:ext cx="9240537" cy="92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01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857" y="2107416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3666191" y="4763420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208" y="1723390"/>
            <a:ext cx="3055269" cy="30552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417104" y="4824870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10014639" y="460474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Gweiddi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9563053" y="4650943"/>
            <a:ext cx="5307843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gweiddi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259" y="5947013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823634" y="59445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393709" y="8995896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393709" y="9057119"/>
            <a:ext cx="531516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368" y="5703991"/>
            <a:ext cx="3202489" cy="32024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420803" y="913214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6461936" y="903974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0175" y="5805110"/>
            <a:ext cx="3076717" cy="3076717"/>
          </a:xfrm>
          <a:prstGeom prst="rect">
            <a:avLst/>
          </a:prstGeom>
        </p:spPr>
      </p:pic>
      <p:pic>
        <p:nvPicPr>
          <p:cNvPr id="23" name="Picture 22" descr="A cartoon of a person with mouth open&#10;&#10;Description automatically generated">
            <a:extLst>
              <a:ext uri="{FF2B5EF4-FFF2-40B4-BE49-F238E27FC236}">
                <a16:creationId xmlns:a16="http://schemas.microsoft.com/office/drawing/2014/main" id="{8BA858EC-6312-2444-7C09-81D06C4FC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349025" y="2191193"/>
            <a:ext cx="4116030" cy="246961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3FBD097-77F4-A231-116F-E51B40D1A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3435" y="1685266"/>
            <a:ext cx="3037819" cy="3037819"/>
          </a:xfrm>
          <a:prstGeom prst="rect">
            <a:avLst/>
          </a:prstGeom>
        </p:spPr>
      </p:pic>
      <p:pic>
        <p:nvPicPr>
          <p:cNvPr id="38" name="Picture 37" descr="A cartoon of a person with his arms out&#10;&#10;Description automatically generated">
            <a:extLst>
              <a:ext uri="{FF2B5EF4-FFF2-40B4-BE49-F238E27FC236}">
                <a16:creationId xmlns:a16="http://schemas.microsoft.com/office/drawing/2014/main" id="{318E2F11-1F3B-2635-1FF2-C38FE82CE1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841286" y="5960999"/>
            <a:ext cx="3773859" cy="299425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FDA0680-7C15-7F6A-EEA1-D49673A66F44}"/>
              </a:ext>
            </a:extLst>
          </p:cNvPr>
          <p:cNvSpPr txBox="1"/>
          <p:nvPr/>
        </p:nvSpPr>
        <p:spPr>
          <a:xfrm>
            <a:off x="12140930" y="9057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Gwthio</a:t>
            </a:r>
            <a:endParaRPr lang="en-US" sz="4400" b="1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AD336BB2-9A37-1F2E-04A3-2EB5F3602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98819" y="5730880"/>
            <a:ext cx="3076717" cy="307671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5C83D0D4-D1E0-A14E-B55C-C61E5350DD25}"/>
              </a:ext>
            </a:extLst>
          </p:cNvPr>
          <p:cNvSpPr txBox="1"/>
          <p:nvPr/>
        </p:nvSpPr>
        <p:spPr>
          <a:xfrm>
            <a:off x="12313077" y="8955254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gwthio</a:t>
            </a:r>
            <a:r>
              <a:rPr lang="en-US" sz="4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0350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605632"/>
            <a:ext cx="16534521" cy="8155913"/>
            <a:chOff x="0" y="0"/>
            <a:chExt cx="4354771" cy="21480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4799213" y="3425667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err="1"/>
              <a:t>â</a:t>
            </a:r>
            <a:endParaRPr lang="en-US" sz="9600" dirty="0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7944066" y="4046980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0706955" y="3387222"/>
            <a:ext cx="2083443" cy="1956121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ag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52074" y="983027"/>
            <a:ext cx="5238588" cy="13079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>
                <a:solidFill>
                  <a:schemeClr val="bg1"/>
                </a:solidFill>
              </a:rPr>
              <a:t>llafariaid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249C2D-66EA-4C73-8F11-0FB89FED5108}"/>
              </a:ext>
            </a:extLst>
          </p:cNvPr>
          <p:cNvSpPr txBox="1"/>
          <p:nvPr/>
        </p:nvSpPr>
        <p:spPr>
          <a:xfrm>
            <a:off x="1482553" y="5866410"/>
            <a:ext cx="155324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a,e,i,o,u,w,y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11521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887542" y="649649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735115" y="6496493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y</a:t>
            </a:r>
            <a:r>
              <a:rPr lang="en-US" sz="4400" b="1" dirty="0" err="1"/>
              <a:t>fed</a:t>
            </a:r>
            <a:r>
              <a:rPr lang="en-US" sz="4400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866943" y="652237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Eistedd</a:t>
            </a:r>
            <a:endParaRPr lang="en-US" sz="4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A46AECA-CB3A-B284-1F31-E04BBD863988}"/>
              </a:ext>
            </a:extLst>
          </p:cNvPr>
          <p:cNvSpPr txBox="1"/>
          <p:nvPr/>
        </p:nvSpPr>
        <p:spPr>
          <a:xfrm>
            <a:off x="5872496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e</a:t>
            </a:r>
            <a:r>
              <a:rPr lang="en-US" sz="4400" b="1" dirty="0" err="1"/>
              <a:t>istedd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dirty="0" err="1"/>
              <a:t>ar</a:t>
            </a:r>
            <a:r>
              <a:rPr lang="en-US" sz="4400" b="1" dirty="0"/>
              <a:t> y </a:t>
            </a:r>
            <a:r>
              <a:rPr lang="en-US" sz="4400" b="1" dirty="0" err="1"/>
              <a:t>coridor</a:t>
            </a:r>
            <a:r>
              <a:rPr lang="en-US" sz="4400" b="1" dirty="0"/>
              <a:t>!</a:t>
            </a:r>
          </a:p>
        </p:txBody>
      </p:sp>
      <p:pic>
        <p:nvPicPr>
          <p:cNvPr id="34" name="Picture 33" descr="A person sitting cross legged with his hand on his chin&#10;&#10;Description automatically generated">
            <a:extLst>
              <a:ext uri="{FF2B5EF4-FFF2-40B4-BE49-F238E27FC236}">
                <a16:creationId xmlns:a16="http://schemas.microsoft.com/office/drawing/2014/main" id="{E21DEE0A-74B7-8831-5B1B-213F0D70E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6536" y="2343957"/>
            <a:ext cx="3459815" cy="3741512"/>
          </a:xfrm>
          <a:prstGeom prst="rect">
            <a:avLst/>
          </a:prstGeom>
        </p:spPr>
      </p:pic>
      <p:pic>
        <p:nvPicPr>
          <p:cNvPr id="37" name="Picture 36" descr="A red and white soda can&#10;&#10;Description automatically generated">
            <a:extLst>
              <a:ext uri="{FF2B5EF4-FFF2-40B4-BE49-F238E27FC236}">
                <a16:creationId xmlns:a16="http://schemas.microsoft.com/office/drawing/2014/main" id="{A3C75F2C-8145-134E-F5A4-7B90A5E300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11172" y="2245250"/>
            <a:ext cx="1918901" cy="374151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1A68E43-6C85-DFE0-41AD-B0F5B1F006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1909" y="2041012"/>
            <a:ext cx="3928579" cy="392857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9975BE2-5753-0579-FC11-4F50849C19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0287" y="2090356"/>
            <a:ext cx="3952312" cy="3952312"/>
          </a:xfrm>
          <a:prstGeom prst="rect">
            <a:avLst/>
          </a:prstGeom>
        </p:spPr>
      </p:pic>
      <p:pic>
        <p:nvPicPr>
          <p:cNvPr id="42" name="Picture 41" descr="A hand holding a pen&#10;&#10;Description automatically generated">
            <a:extLst>
              <a:ext uri="{FF2B5EF4-FFF2-40B4-BE49-F238E27FC236}">
                <a16:creationId xmlns:a16="http://schemas.microsoft.com/office/drawing/2014/main" id="{FB1EDD61-3C8A-EF56-A6DF-917C20772F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563600" y="2113793"/>
            <a:ext cx="2824668" cy="4100325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A96B5D57-91BC-DA4E-9BD6-1CA20DBF065C}"/>
              </a:ext>
            </a:extLst>
          </p:cNvPr>
          <p:cNvSpPr txBox="1"/>
          <p:nvPr/>
        </p:nvSpPr>
        <p:spPr>
          <a:xfrm>
            <a:off x="12537424" y="6568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Ysgrifennu</a:t>
            </a:r>
            <a:endParaRPr lang="en-US" sz="4400" b="1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3A16D1F-D087-8CF2-5AB4-9535AB2D028D}"/>
              </a:ext>
            </a:extLst>
          </p:cNvPr>
          <p:cNvSpPr txBox="1"/>
          <p:nvPr/>
        </p:nvSpPr>
        <p:spPr>
          <a:xfrm>
            <a:off x="11692705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u="sng" dirty="0" err="1"/>
              <a:t>y</a:t>
            </a:r>
            <a:r>
              <a:rPr lang="en-US" sz="4400" b="1" dirty="0" err="1"/>
              <a:t>sgrifennu</a:t>
            </a:r>
            <a:r>
              <a:rPr lang="en-US" sz="4400" b="1" dirty="0"/>
              <a:t> </a:t>
            </a:r>
            <a:r>
              <a:rPr lang="en-US" sz="4400" b="1" dirty="0" err="1"/>
              <a:t>eto</a:t>
            </a:r>
            <a:r>
              <a:rPr lang="en-US" sz="4400" b="1" dirty="0"/>
              <a:t>!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DA6274C-C6D3-6ADF-E57E-0C1B5A6423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34754" y="2113793"/>
            <a:ext cx="3928875" cy="39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69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6" grpId="0" animBg="1"/>
      <p:bldP spid="4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1257300" y="277207"/>
            <a:ext cx="15773400" cy="2258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Peidiwch…!</a:t>
            </a:r>
          </a:p>
        </p:txBody>
      </p:sp>
      <p:pic>
        <p:nvPicPr>
          <p:cNvPr id="5" name="Picture 4" descr="A person writing on a book&#10;&#10;Description automatically generated">
            <a:extLst>
              <a:ext uri="{FF2B5EF4-FFF2-40B4-BE49-F238E27FC236}">
                <a16:creationId xmlns:a16="http://schemas.microsoft.com/office/drawing/2014/main" id="{9B6E5B29-7870-050A-B6F5-5A7BCA3D3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95158" y="2536032"/>
            <a:ext cx="9018250" cy="6795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43710-F5AF-F7E6-AF87-86C8629F348D}"/>
              </a:ext>
            </a:extLst>
          </p:cNvPr>
          <p:cNvSpPr txBox="1"/>
          <p:nvPr/>
        </p:nvSpPr>
        <p:spPr>
          <a:xfrm>
            <a:off x="11077031" y="7129564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cartref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0A3DE0-8D0C-D939-3028-679F5C05E2FD}"/>
              </a:ext>
            </a:extLst>
          </p:cNvPr>
          <p:cNvSpPr txBox="1"/>
          <p:nvPr/>
        </p:nvSpPr>
        <p:spPr>
          <a:xfrm>
            <a:off x="2543003" y="7105332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352209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D5034-368F-06AD-FF16-53F20AFC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95300"/>
            <a:ext cx="15697200" cy="1143000"/>
          </a:xfrm>
        </p:spPr>
        <p:txBody>
          <a:bodyPr>
            <a:normAutofit/>
          </a:bodyPr>
          <a:lstStyle/>
          <a:p>
            <a:r>
              <a:rPr lang="en-US" sz="6000" b="1" dirty="0"/>
              <a:t>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â</a:t>
            </a:r>
            <a:r>
              <a:rPr lang="en-US" sz="6000" b="1" dirty="0"/>
              <a:t>…’ neu 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>
                <a:solidFill>
                  <a:srgbClr val="0070C0"/>
                </a:solidFill>
              </a:rPr>
              <a:t>ag</a:t>
            </a:r>
            <a:r>
              <a:rPr lang="en-US" sz="6000" b="1" dirty="0"/>
              <a:t>…’?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B9572-BC56-94FE-7265-ACED38ED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8847" y="2324100"/>
            <a:ext cx="12192000" cy="7010400"/>
          </a:xfrm>
        </p:spPr>
        <p:txBody>
          <a:bodyPr>
            <a:normAutofit fontScale="92500" lnSpcReduction="20000"/>
          </a:bodyPr>
          <a:lstStyle/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dawnsio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anghofio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yfed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mynd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eistedd</a:t>
            </a:r>
            <a:r>
              <a:rPr lang="en-US" sz="4800" dirty="0"/>
              <a:t>. 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ysgrifennu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edrych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bwyta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bod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hwyr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gwthio</a:t>
            </a:r>
            <a:r>
              <a:rPr lang="en-US" sz="48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6934A1-C21C-3BAA-BA82-40F154EFC48E}"/>
              </a:ext>
            </a:extLst>
          </p:cNvPr>
          <p:cNvSpPr txBox="1"/>
          <p:nvPr/>
        </p:nvSpPr>
        <p:spPr>
          <a:xfrm>
            <a:off x="4719918" y="2217785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5D9188-99F6-D1FC-53AB-071628B14262}"/>
              </a:ext>
            </a:extLst>
          </p:cNvPr>
          <p:cNvSpPr txBox="1"/>
          <p:nvPr/>
        </p:nvSpPr>
        <p:spPr>
          <a:xfrm>
            <a:off x="4719918" y="428830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EED9EB-9729-BF7B-904A-90255BE5556A}"/>
              </a:ext>
            </a:extLst>
          </p:cNvPr>
          <p:cNvSpPr txBox="1"/>
          <p:nvPr/>
        </p:nvSpPr>
        <p:spPr>
          <a:xfrm>
            <a:off x="4719918" y="6898837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F98BB8-5085-7BD6-AA20-C7C2FE2E11AF}"/>
              </a:ext>
            </a:extLst>
          </p:cNvPr>
          <p:cNvSpPr txBox="1"/>
          <p:nvPr/>
        </p:nvSpPr>
        <p:spPr>
          <a:xfrm>
            <a:off x="4684059" y="757791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D0543C-7F5F-94E2-39CE-7F319ACCD320}"/>
              </a:ext>
            </a:extLst>
          </p:cNvPr>
          <p:cNvSpPr txBox="1"/>
          <p:nvPr/>
        </p:nvSpPr>
        <p:spPr>
          <a:xfrm>
            <a:off x="4684059" y="8256989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CF0E58-E9A5-C0C2-E9E2-FC71AFE1B66A}"/>
              </a:ext>
            </a:extLst>
          </p:cNvPr>
          <p:cNvSpPr txBox="1"/>
          <p:nvPr/>
        </p:nvSpPr>
        <p:spPr>
          <a:xfrm>
            <a:off x="4719918" y="2875865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433610-B575-7E90-EA5F-B59099AA588C}"/>
              </a:ext>
            </a:extLst>
          </p:cNvPr>
          <p:cNvSpPr txBox="1"/>
          <p:nvPr/>
        </p:nvSpPr>
        <p:spPr>
          <a:xfrm>
            <a:off x="4719918" y="3554941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329884-A3E4-400A-C5FB-400293EC5109}"/>
              </a:ext>
            </a:extLst>
          </p:cNvPr>
          <p:cNvSpPr txBox="1"/>
          <p:nvPr/>
        </p:nvSpPr>
        <p:spPr>
          <a:xfrm>
            <a:off x="4684059" y="4894354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A517A2-4D7F-17D1-D9A5-EBE0DCDD3265}"/>
              </a:ext>
            </a:extLst>
          </p:cNvPr>
          <p:cNvSpPr txBox="1"/>
          <p:nvPr/>
        </p:nvSpPr>
        <p:spPr>
          <a:xfrm>
            <a:off x="4693024" y="5573430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927D1A-78D5-7032-0CAB-A3E058BC40E0}"/>
              </a:ext>
            </a:extLst>
          </p:cNvPr>
          <p:cNvSpPr txBox="1"/>
          <p:nvPr/>
        </p:nvSpPr>
        <p:spPr>
          <a:xfrm>
            <a:off x="4684059" y="6236133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pic>
        <p:nvPicPr>
          <p:cNvPr id="21" name="Picture 20" descr="A yellow circle with a black question mark&#10;&#10;Description automatically generated">
            <a:extLst>
              <a:ext uri="{FF2B5EF4-FFF2-40B4-BE49-F238E27FC236}">
                <a16:creationId xmlns:a16="http://schemas.microsoft.com/office/drawing/2014/main" id="{9C99A2D1-9C0E-5FB8-5F85-C6CC7ED0D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77600" y="3145239"/>
            <a:ext cx="4817661" cy="481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5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280145"/>
            <a:ext cx="16534521" cy="8481400"/>
            <a:chOff x="0" y="-85725"/>
            <a:chExt cx="4354771" cy="22337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3220866" y="3281208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err="1"/>
              <a:t>â</a:t>
            </a:r>
            <a:endParaRPr lang="en-US" sz="96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257C05-36D0-9C08-402E-7C41D7A83715}"/>
              </a:ext>
            </a:extLst>
          </p:cNvPr>
          <p:cNvSpPr/>
          <p:nvPr/>
        </p:nvSpPr>
        <p:spPr>
          <a:xfrm>
            <a:off x="7184956" y="2380733"/>
            <a:ext cx="3518309" cy="332841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p</a:t>
            </a:r>
          </a:p>
          <a:p>
            <a:pPr algn="ctr"/>
            <a:r>
              <a:rPr lang="en-US" sz="5400" dirty="0"/>
              <a:t>t</a:t>
            </a:r>
          </a:p>
          <a:p>
            <a:pPr algn="ctr"/>
            <a:r>
              <a:rPr lang="en-US" sz="5400" dirty="0"/>
              <a:t>c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4983333" y="3796497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876C844-97FA-477C-D153-91005DF89276}"/>
              </a:ext>
            </a:extLst>
          </p:cNvPr>
          <p:cNvSpPr/>
          <p:nvPr/>
        </p:nvSpPr>
        <p:spPr>
          <a:xfrm>
            <a:off x="12210918" y="135657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ph</a:t>
            </a:r>
            <a:endParaRPr lang="en-US" sz="36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2864283" y="370552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th</a:t>
            </a:r>
            <a:endParaRPr lang="en-US" sz="360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342D905-08AC-8E35-833B-A8D6BBA5128D}"/>
              </a:ext>
            </a:extLst>
          </p:cNvPr>
          <p:cNvSpPr/>
          <p:nvPr/>
        </p:nvSpPr>
        <p:spPr>
          <a:xfrm>
            <a:off x="11565249" y="5922351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ch</a:t>
            </a:r>
            <a:endParaRPr lang="en-US" sz="3600" dirty="0"/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CCE11AFB-89CB-5357-9C48-200C90D45CB1}"/>
              </a:ext>
            </a:extLst>
          </p:cNvPr>
          <p:cNvSpPr/>
          <p:nvPr/>
        </p:nvSpPr>
        <p:spPr>
          <a:xfrm rot="380150">
            <a:off x="10861181" y="3999165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8979A0AB-FCEE-308A-11B4-0C62455ED1C1}"/>
              </a:ext>
            </a:extLst>
          </p:cNvPr>
          <p:cNvSpPr/>
          <p:nvPr/>
        </p:nvSpPr>
        <p:spPr>
          <a:xfrm rot="1926435">
            <a:off x="9991423" y="5484979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3D24DB5D-0432-1465-14D4-F6A2525E675E}"/>
              </a:ext>
            </a:extLst>
          </p:cNvPr>
          <p:cNvSpPr/>
          <p:nvPr/>
        </p:nvSpPr>
        <p:spPr>
          <a:xfrm rot="20750980">
            <a:off x="10470458" y="2606848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36911" y="1024003"/>
            <a:ext cx="5147901" cy="13079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</a:rPr>
              <a:t>Treiglad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  <a:r>
              <a:rPr lang="en-US" sz="5400" b="1" dirty="0" err="1">
                <a:solidFill>
                  <a:schemeClr val="tx1"/>
                </a:solidFill>
              </a:rPr>
              <a:t>Llaes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US" sz="3600" i="1" dirty="0">
                <a:solidFill>
                  <a:schemeClr val="tx1"/>
                </a:solidFill>
              </a:rPr>
              <a:t>(Aspirate Mutation)</a:t>
            </a:r>
          </a:p>
        </p:txBody>
      </p:sp>
    </p:spTree>
    <p:extLst>
      <p:ext uri="{BB962C8B-B14F-4D97-AF65-F5344CB8AC3E}">
        <p14:creationId xmlns:p14="http://schemas.microsoft.com/office/powerpoint/2010/main" val="190323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3433969" y="917091"/>
            <a:ext cx="11539331" cy="649691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715000" y="815596"/>
            <a:ext cx="5338714" cy="6598410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3433970" y="6834434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canu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578104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4800600" y="1104900"/>
            <a:ext cx="8534400" cy="6309106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5600" y="1722249"/>
            <a:ext cx="3871584" cy="4785104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2357756" y="7849210"/>
            <a:ext cx="136917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ch</a:t>
            </a:r>
            <a:r>
              <a:rPr lang="en-US" sz="14400" b="1" dirty="0" err="1"/>
              <a:t>anu</a:t>
            </a:r>
            <a:endParaRPr lang="en-US" sz="14400" b="1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0B98D3D7-5445-A345-4552-7DBAA70D1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033" y="601853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3586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3314699" y="917091"/>
            <a:ext cx="11658601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81600" y="1144242"/>
            <a:ext cx="7455900" cy="57884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3433968" y="7303888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paentio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195878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5562600" y="917091"/>
            <a:ext cx="7543800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3600" y="1794048"/>
            <a:ext cx="5398500" cy="41911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685799" y="7857742"/>
            <a:ext cx="16916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aentio</a:t>
            </a:r>
            <a:endParaRPr lang="en-US" sz="14400" b="1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1CCDEDCC-5FAB-6CB7-0486-DE823285E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580642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949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2636F14-BB21-B99F-848B-E8262B3ADE4D}"/>
              </a:ext>
            </a:extLst>
          </p:cNvPr>
          <p:cNvSpPr txBox="1"/>
          <p:nvPr/>
        </p:nvSpPr>
        <p:spPr>
          <a:xfrm>
            <a:off x="914400" y="3314700"/>
            <a:ext cx="1645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oeni</a:t>
            </a:r>
            <a:r>
              <a:rPr lang="en-US" sz="14400" b="1" dirty="0">
                <a:solidFill>
                  <a:srgbClr val="0070C0"/>
                </a:solidFill>
              </a:rPr>
              <a:t>!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684545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AA7898-C3E7-4AAD-18F5-1C2D1C4F6B39}"/>
              </a:ext>
            </a:extLst>
          </p:cNvPr>
          <p:cNvSpPr/>
          <p:nvPr/>
        </p:nvSpPr>
        <p:spPr>
          <a:xfrm>
            <a:off x="1249198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500" dirty="0" err="1">
                <a:solidFill>
                  <a:schemeClr val="tx1"/>
                </a:solidFill>
              </a:rPr>
              <a:t>Peidiwch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dirty="0" err="1">
                <a:solidFill>
                  <a:schemeClr val="tx1"/>
                </a:solidFill>
              </a:rPr>
              <a:t>â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b="1" dirty="0" err="1">
                <a:solidFill>
                  <a:srgbClr val="FF0000"/>
                </a:solidFill>
              </a:rPr>
              <a:t>ph</a:t>
            </a:r>
            <a:r>
              <a:rPr lang="en-GB" sz="4500" dirty="0" err="1">
                <a:solidFill>
                  <a:schemeClr val="tx1"/>
                </a:solidFill>
              </a:rPr>
              <a:t>oeni</a:t>
            </a:r>
            <a:r>
              <a:rPr lang="en-GB" sz="45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58A779-6E38-2C4F-64FE-C74834ED2ED5}"/>
              </a:ext>
            </a:extLst>
          </p:cNvPr>
          <p:cNvSpPr/>
          <p:nvPr/>
        </p:nvSpPr>
        <p:spPr>
          <a:xfrm>
            <a:off x="1276092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ysgu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97A31E-77DF-81D8-CE0F-5C558A211FC2}"/>
              </a:ext>
            </a:extLst>
          </p:cNvPr>
          <p:cNvSpPr/>
          <p:nvPr/>
        </p:nvSpPr>
        <p:spPr>
          <a:xfrm>
            <a:off x="6776350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dawnsio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71D2AD-D7F4-9DD5-EFF9-73A77699F98B}"/>
              </a:ext>
            </a:extLst>
          </p:cNvPr>
          <p:cNvSpPr/>
          <p:nvPr/>
        </p:nvSpPr>
        <p:spPr>
          <a:xfrm>
            <a:off x="12262750" y="2302331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anu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F177F29-66C2-10BB-F69F-F0C66A61416B}"/>
              </a:ext>
            </a:extLst>
          </p:cNvPr>
          <p:cNvSpPr/>
          <p:nvPr/>
        </p:nvSpPr>
        <p:spPr>
          <a:xfrm>
            <a:off x="12253785" y="227777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canu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27BDA14-1C99-1F25-93D1-890A8E89C615}"/>
              </a:ext>
            </a:extLst>
          </p:cNvPr>
          <p:cNvSpPr/>
          <p:nvPr/>
        </p:nvSpPr>
        <p:spPr>
          <a:xfrm>
            <a:off x="6775942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dawnsio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FCC1AD-CB00-57F7-22AF-811A7062802D}"/>
              </a:ext>
            </a:extLst>
          </p:cNvPr>
          <p:cNvSpPr/>
          <p:nvPr/>
        </p:nvSpPr>
        <p:spPr>
          <a:xfrm>
            <a:off x="1298507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cysgu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A511D12-CA7C-C3D7-A392-EF6B882B0CBB}"/>
              </a:ext>
            </a:extLst>
          </p:cNvPr>
          <p:cNvSpPr/>
          <p:nvPr/>
        </p:nvSpPr>
        <p:spPr>
          <a:xfrm>
            <a:off x="1249198" y="5251724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poeni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5E48C26-4A6B-7F4D-05D3-6E297D54CB7C}"/>
              </a:ext>
            </a:extLst>
          </p:cNvPr>
          <p:cNvSpPr/>
          <p:nvPr/>
        </p:nvSpPr>
        <p:spPr>
          <a:xfrm>
            <a:off x="6866159" y="5241467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Peidiwch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gwthio</a:t>
            </a:r>
            <a:r>
              <a:rPr lang="en-GB" sz="405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F4E9187-81DE-1845-8629-D4B0A13C8B91}"/>
              </a:ext>
            </a:extLst>
          </p:cNvPr>
          <p:cNvSpPr/>
          <p:nvPr/>
        </p:nvSpPr>
        <p:spPr>
          <a:xfrm>
            <a:off x="6866158" y="525172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gwthio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F3C1AF2-B26C-3F36-37A8-B1D95243B945}"/>
              </a:ext>
            </a:extLst>
          </p:cNvPr>
          <p:cNvSpPr/>
          <p:nvPr/>
        </p:nvSpPr>
        <p:spPr>
          <a:xfrm>
            <a:off x="12262750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chwarae</a:t>
            </a:r>
            <a:endParaRPr lang="en-GB" sz="4050" dirty="0">
              <a:solidFill>
                <a:schemeClr val="tx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B964556-9A9D-E9A5-1D42-90CDFF390F99}"/>
              </a:ext>
            </a:extLst>
          </p:cNvPr>
          <p:cNvSpPr/>
          <p:nvPr/>
        </p:nvSpPr>
        <p:spPr>
          <a:xfrm>
            <a:off x="12253784" y="5240518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chwarae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C694D9-9B4B-BAEB-2D95-EA7759F5B1B4}"/>
              </a:ext>
            </a:extLst>
          </p:cNvPr>
          <p:cNvSpPr txBox="1"/>
          <p:nvPr/>
        </p:nvSpPr>
        <p:spPr>
          <a:xfrm>
            <a:off x="1249198" y="490173"/>
            <a:ext cx="1722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Gwaith </a:t>
            </a:r>
            <a:r>
              <a:rPr lang="en-GB" sz="6600" b="1" dirty="0" err="1"/>
              <a:t>pâr</a:t>
            </a:r>
            <a:r>
              <a:rPr lang="en-GB" sz="6600" b="1" dirty="0"/>
              <a:t>: </a:t>
            </a:r>
            <a:r>
              <a:rPr lang="en-GB" sz="6600" dirty="0" err="1"/>
              <a:t>Peidiwch</a:t>
            </a:r>
            <a:r>
              <a:rPr lang="en-GB" sz="6600" dirty="0"/>
              <a:t> </a:t>
            </a:r>
            <a:r>
              <a:rPr lang="en-GB" sz="6600" dirty="0" err="1"/>
              <a:t>â</a:t>
            </a:r>
            <a:r>
              <a:rPr lang="en-GB" sz="6600" dirty="0"/>
              <a:t>… </a:t>
            </a:r>
            <a:r>
              <a:rPr lang="en-GB" sz="4400" dirty="0"/>
              <a:t>(</a:t>
            </a:r>
            <a:r>
              <a:rPr lang="en-GB" sz="4400" dirty="0" err="1"/>
              <a:t>Treiglwch</a:t>
            </a:r>
            <a:r>
              <a:rPr lang="en-GB" sz="4400" dirty="0"/>
              <a:t> </a:t>
            </a:r>
            <a:r>
              <a:rPr lang="en-GB" sz="4400" dirty="0" err="1"/>
              <a:t>os</a:t>
            </a:r>
            <a:r>
              <a:rPr lang="en-GB" sz="4400" dirty="0"/>
              <a:t> </a:t>
            </a:r>
            <a:r>
              <a:rPr lang="en-GB" sz="4400" dirty="0" err="1"/>
              <a:t>oes</a:t>
            </a:r>
            <a:r>
              <a:rPr lang="en-GB" sz="4400" dirty="0"/>
              <a:t> </a:t>
            </a:r>
            <a:r>
              <a:rPr lang="en-GB" sz="4400" dirty="0" err="1"/>
              <a:t>angen</a:t>
            </a:r>
            <a:r>
              <a:rPr lang="en-GB" sz="4400" dirty="0"/>
              <a:t>)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2138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4B50A-A8A6-C911-5BB2-313874839D4E}"/>
              </a:ext>
            </a:extLst>
          </p:cNvPr>
          <p:cNvSpPr txBox="1"/>
          <p:nvPr/>
        </p:nvSpPr>
        <p:spPr>
          <a:xfrm>
            <a:off x="1797271" y="841321"/>
            <a:ext cx="14693457" cy="16715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>
                <a:latin typeface="+mj-lt"/>
                <a:ea typeface="+mj-ea"/>
                <a:cs typeface="+mj-cs"/>
              </a:rPr>
              <a:t>Wordwall: </a:t>
            </a:r>
            <a:r>
              <a:rPr lang="en-US" sz="4900">
                <a:latin typeface="+mj-lt"/>
                <a:ea typeface="+mj-ea"/>
                <a:cs typeface="+mj-cs"/>
                <a:hlinkClick r:id="rId2"/>
              </a:rPr>
              <a:t>https://wordwall.net/resource/61222089</a:t>
            </a:r>
            <a:r>
              <a:rPr lang="en-US" sz="4900"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900"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B15EEA5-8DF0-5FF7-959A-E141706EF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57500"/>
            <a:ext cx="7794133" cy="6293761"/>
          </a:xfrm>
          <a:prstGeom prst="rect">
            <a:avLst/>
          </a:prstGeom>
        </p:spPr>
      </p:pic>
      <p:pic>
        <p:nvPicPr>
          <p:cNvPr id="6" name="Picture 5" descr="A deck of cards on a green surface&#10;&#10;Description automatically generated">
            <a:extLst>
              <a:ext uri="{FF2B5EF4-FFF2-40B4-BE49-F238E27FC236}">
                <a16:creationId xmlns:a16="http://schemas.microsoft.com/office/drawing/2014/main" id="{619FE1DB-36D3-2B4D-45CB-669880D525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3177540"/>
            <a:ext cx="8258584" cy="576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471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052A5E96-7DA9-7705-E95B-89B94A02B8E2}"/>
              </a:ext>
            </a:extLst>
          </p:cNvPr>
          <p:cNvSpPr txBox="1"/>
          <p:nvPr/>
        </p:nvSpPr>
        <p:spPr>
          <a:xfrm>
            <a:off x="-2209800" y="238661"/>
            <a:ext cx="136917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/>
              <a:t>Paid â… / Paid ag….</a:t>
            </a:r>
            <a:endParaRPr lang="en-US" sz="8000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9D5975F8-8FE6-106B-36C0-4A68BF4A40E3}"/>
              </a:ext>
            </a:extLst>
          </p:cNvPr>
          <p:cNvSpPr/>
          <p:nvPr/>
        </p:nvSpPr>
        <p:spPr>
          <a:xfrm>
            <a:off x="12115800" y="2400300"/>
            <a:ext cx="3986645" cy="3677771"/>
          </a:xfrm>
          <a:prstGeom prst="wedgeEllipseCallout">
            <a:avLst>
              <a:gd name="adj1" fmla="val -30727"/>
              <a:gd name="adj2" fmla="val 605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TI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2FEBC8EE-7FF9-63E7-9094-B8CA8BC3F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058576"/>
              </p:ext>
            </p:extLst>
          </p:nvPr>
        </p:nvGraphicFramePr>
        <p:xfrm>
          <a:off x="609600" y="1760160"/>
          <a:ext cx="8991600" cy="804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735451">
                  <a:extLst>
                    <a:ext uri="{9D8B030D-6E8A-4147-A177-3AD203B41FA5}">
                      <a16:colId xmlns:a16="http://schemas.microsoft.com/office/drawing/2014/main" val="676558656"/>
                    </a:ext>
                  </a:extLst>
                </a:gridCol>
                <a:gridCol w="5256149">
                  <a:extLst>
                    <a:ext uri="{9D8B030D-6E8A-4147-A177-3AD203B41FA5}">
                      <a16:colId xmlns:a16="http://schemas.microsoft.com/office/drawing/2014/main" val="3532526448"/>
                    </a:ext>
                  </a:extLst>
                </a:gridCol>
              </a:tblGrid>
              <a:tr h="668020">
                <a:tc rowSpan="4"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siarad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4494684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rhedeg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99325119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gweiddi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22515857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bwyta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1939119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thaflu’r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bêl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91088682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chanu</a:t>
                      </a:r>
                      <a:r>
                        <a:rPr lang="en-US" sz="4800" dirty="0">
                          <a:effectLst/>
                        </a:rPr>
                        <a:t> yn y </a:t>
                      </a:r>
                      <a:r>
                        <a:rPr lang="en-US" sz="4800" dirty="0" err="1">
                          <a:effectLst/>
                        </a:rPr>
                        <a:t>wers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41866353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pheintio’r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llun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70628706"/>
                  </a:ext>
                </a:extLst>
              </a:tr>
              <a:tr h="133604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ag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eistedd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</a:endParaRPr>
                    </a:p>
                    <a:p>
                      <a:r>
                        <a:rPr lang="en-US" sz="4800" dirty="0" err="1">
                          <a:effectLst/>
                        </a:rPr>
                        <a:t>yfed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32824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28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BF617-8E1A-4A22-A97F-7F72863A0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75763"/>
            <a:ext cx="15946520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3000" b="1" dirty="0">
                <a:latin typeface="Avenir Book" panose="02000503020000020003" pitchFamily="2" charset="0"/>
              </a:rPr>
              <a:t>O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Diar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!</a:t>
            </a:r>
            <a:br>
              <a:rPr lang="en-US" altLang="en-US" sz="3000" b="1" dirty="0">
                <a:latin typeface="Avenir Book" panose="02000503020000020003" pitchFamily="2" charset="0"/>
              </a:rPr>
            </a:br>
            <a:r>
              <a:rPr lang="en-US" altLang="en-US" sz="3000" b="1" dirty="0" err="1">
                <a:latin typeface="Avenir Book" panose="02000503020000020003" pitchFamily="2" charset="0"/>
              </a:rPr>
              <a:t>Rhowch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orchymynion</a:t>
            </a:r>
            <a:r>
              <a:rPr lang="en-US" altLang="en-US" sz="3000" b="1" dirty="0">
                <a:latin typeface="Avenir Book" panose="02000503020000020003" pitchFamily="2" charset="0"/>
              </a:rPr>
              <a:t> i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. </a:t>
            </a:r>
            <a:r>
              <a:rPr lang="en-US" altLang="en-US" sz="2400" b="1" dirty="0">
                <a:latin typeface="Avenir Book" panose="02000503020000020003" pitchFamily="2" charset="0"/>
              </a:rPr>
              <a:t>(Give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2400" b="1" dirty="0">
                <a:latin typeface="Avenir Book" panose="02000503020000020003" pitchFamily="2" charset="0"/>
              </a:rPr>
              <a:t> commands.)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Defnyddiwch</a:t>
            </a:r>
            <a:r>
              <a:rPr lang="en-US" altLang="en-US" sz="2400" b="1" dirty="0">
                <a:latin typeface="Avenir Book" panose="02000503020000020003" pitchFamily="2" charset="0"/>
              </a:rPr>
              <a:t> </a:t>
            </a:r>
            <a:r>
              <a:rPr lang="en-US" altLang="en-US" sz="3200" b="1" dirty="0">
                <a:latin typeface="Avenir Book" panose="02000503020000020003" pitchFamily="2" charset="0"/>
              </a:rPr>
              <a:t>PAID….</a:t>
            </a:r>
            <a:endParaRPr lang="en-GB" altLang="en-US" sz="2100" dirty="0">
              <a:latin typeface="Avenir Book" panose="02000503020000020003" pitchFamily="2" charset="0"/>
            </a:endParaRPr>
          </a:p>
        </p:txBody>
      </p:sp>
      <p:pic>
        <p:nvPicPr>
          <p:cNvPr id="8" name="Picture 7" descr="A close up of a toy&#10;&#10;Description automatically generated">
            <a:extLst>
              <a:ext uri="{FF2B5EF4-FFF2-40B4-BE49-F238E27FC236}">
                <a16:creationId xmlns:a16="http://schemas.microsoft.com/office/drawing/2014/main" id="{815E6DF0-3AB9-4442-B7C1-3084252BC2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45988" y="2132317"/>
            <a:ext cx="3979924" cy="53158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64BB84-309B-4077-8054-95534CE2A3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51" y="1855049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talking in class.</a:t>
            </a:r>
            <a:endParaRPr lang="en-GB" altLang="en-US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B535C9-0A5E-4A02-82E8-56166CF180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248484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siarad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!</a:t>
            </a:r>
            <a:endParaRPr lang="en-GB" altLang="en-US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C9A324-F954-48D6-9F8E-C59D83A8E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4086903"/>
            <a:ext cx="5556652" cy="95410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playing football in the canteen.</a:t>
            </a:r>
            <a:endParaRPr lang="en-GB" alt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6DCDEF-800A-4FCD-A421-DBE5BB7B86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4027" y="4997696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chwarae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cantîn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A8ED77-29AF-4F7B-BAA6-D8E99561D6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30156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always late.</a:t>
            </a:r>
            <a:endParaRPr lang="en-GB" altLang="en-US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F84048-DF80-48C5-87D9-0F4BE6C266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940297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bod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hwyr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7219E4-ACEA-40F9-B693-F564229F82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011119"/>
            <a:ext cx="604844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always forgets the homework.</a:t>
            </a:r>
            <a:endParaRPr lang="en-GB" altLang="en-US" sz="2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F39CE5-7B63-4933-8FBE-EA1D5C853D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667265"/>
            <a:ext cx="604844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anghofio’r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gwaith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cartref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5E6948-44A0-4D6F-A27E-E48349C44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824789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gwthio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C21898-50C9-43E1-832E-EACAB1593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19340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pushing on the corridor.</a:t>
            </a:r>
            <a:endParaRPr lang="en-GB" altLang="en-US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C44BCC-1736-4A33-AA86-666F5664E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846345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drinking Coke in class.</a:t>
            </a:r>
            <a:endParaRPr lang="en-GB" altLang="en-US" sz="20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A45691-086A-4A9A-8B83-480ED31AD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4491814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yfed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FE0D067-CD10-48F5-BA6A-F6A8D0FAE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250749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bwyta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neuadd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074A314-B4BC-4BCC-A164-299E4A853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2" y="1871981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eating in hall.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8212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20" grpId="0" animBg="1"/>
      <p:bldP spid="24" grpId="0" animBg="1"/>
      <p:bldP spid="26" grpId="0" animBg="1"/>
      <p:bldP spid="32" grpId="0" animBg="1"/>
      <p:bldP spid="3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B787-018C-4D4F-A801-474549A09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Ffrils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E83B24-462F-0343-82F8-3175DE2E3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6028" y="795528"/>
            <a:ext cx="8695944" cy="8695944"/>
          </a:xfrm>
        </p:spPr>
      </p:pic>
    </p:spTree>
    <p:extLst>
      <p:ext uri="{BB962C8B-B14F-4D97-AF65-F5344CB8AC3E}">
        <p14:creationId xmlns:p14="http://schemas.microsoft.com/office/powerpoint/2010/main" val="113531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438AD7D8-22AF-C64E-940F-D8561B3BBD34}"/>
              </a:ext>
            </a:extLst>
          </p:cNvPr>
          <p:cNvSpPr txBox="1">
            <a:spLocks/>
          </p:cNvSpPr>
          <p:nvPr/>
        </p:nvSpPr>
        <p:spPr>
          <a:xfrm>
            <a:off x="1127435" y="-802903"/>
            <a:ext cx="12173258" cy="4269105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5400" b="1" dirty="0">
                <a:solidFill>
                  <a:schemeClr val="accent1"/>
                </a:solidFill>
                <a:latin typeface="Modern Love" pitchFamily="82" charset="0"/>
                <a:ea typeface="+mj-ea"/>
                <a:cs typeface="+mj-cs"/>
              </a:rPr>
              <a:t>SUT?	</a:t>
            </a:r>
            <a:r>
              <a:rPr lang="en-US" sz="4650" b="1" i="1" dirty="0">
                <a:latin typeface="+mj-lt"/>
                <a:ea typeface="+mj-ea"/>
                <a:cs typeface="+mj-cs"/>
              </a:rPr>
              <a:t>Adverbs…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10E93C-6139-2A49-93AA-10A4A8B56B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981087"/>
              </p:ext>
            </p:extLst>
          </p:nvPr>
        </p:nvGraphicFramePr>
        <p:xfrm>
          <a:off x="1249503" y="5676900"/>
          <a:ext cx="8735024" cy="5471784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8735024">
                  <a:extLst>
                    <a:ext uri="{9D8B030D-6E8A-4147-A177-3AD203B41FA5}">
                      <a16:colId xmlns:a16="http://schemas.microsoft.com/office/drawing/2014/main" val="72291383"/>
                    </a:ext>
                  </a:extLst>
                </a:gridCol>
              </a:tblGrid>
              <a:tr h="5471784">
                <a:tc>
                  <a:txBody>
                    <a:bodyPr/>
                    <a:lstStyle/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uchel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(loudly)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swnllyd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(noisily)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gyflym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 (quickly)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</a:t>
                      </a:r>
                      <a:r>
                        <a:rPr lang="cy-GB" sz="4800" i="0" dirty="0">
                          <a:effectLst/>
                          <a:latin typeface="Avenir Book" panose="02000503020000020003" pitchFamily="2" charset="0"/>
                        </a:rPr>
                        <a:t>wirion </a:t>
                      </a:r>
                      <a:r>
                        <a:rPr lang="cy-GB" sz="4800" i="1" dirty="0">
                          <a:effectLst/>
                          <a:latin typeface="Avenir Book" panose="02000503020000020003" pitchFamily="2" charset="0"/>
                        </a:rPr>
                        <a:t>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(daftly)</a:t>
                      </a:r>
                      <a:b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wyllt 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(wildly)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66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66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/>
                </a:tc>
                <a:extLst>
                  <a:ext uri="{0D108BD9-81ED-4DB2-BD59-A6C34878D82A}">
                    <a16:rowId xmlns:a16="http://schemas.microsoft.com/office/drawing/2014/main" val="3657742213"/>
                  </a:ext>
                </a:extLst>
              </a:tr>
            </a:tbl>
          </a:graphicData>
        </a:graphic>
      </p:graphicFrame>
      <p:pic>
        <p:nvPicPr>
          <p:cNvPr id="6" name="Picture 5" descr="A picture containing table, person, computer, screen&#10;&#10;Description automatically generated">
            <a:extLst>
              <a:ext uri="{FF2B5EF4-FFF2-40B4-BE49-F238E27FC236}">
                <a16:creationId xmlns:a16="http://schemas.microsoft.com/office/drawing/2014/main" id="{B0B47CA3-BEC0-2B40-A00E-38BCF5F70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66781">
            <a:off x="10941558" y="5355812"/>
            <a:ext cx="6408777" cy="4269105"/>
          </a:xfrm>
          <a:prstGeom prst="rect">
            <a:avLst/>
          </a:prstGeom>
        </p:spPr>
      </p:pic>
      <p:pic>
        <p:nvPicPr>
          <p:cNvPr id="10" name="Picture 9" descr="A picture containing device&#10;&#10;Description automatically generated">
            <a:extLst>
              <a:ext uri="{FF2B5EF4-FFF2-40B4-BE49-F238E27FC236}">
                <a16:creationId xmlns:a16="http://schemas.microsoft.com/office/drawing/2014/main" id="{07935B3F-9D59-CF4C-96CC-E779A4345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8367">
            <a:off x="10621094" y="2452364"/>
            <a:ext cx="6724650" cy="2971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C43807C-BD01-A44F-81BD-92A5DEE32E6A}"/>
              </a:ext>
            </a:extLst>
          </p:cNvPr>
          <p:cNvSpPr txBox="1"/>
          <p:nvPr/>
        </p:nvSpPr>
        <p:spPr>
          <a:xfrm>
            <a:off x="12387467" y="3078698"/>
            <a:ext cx="31918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Avenir Book" panose="02000503020000020003" pitchFamily="2" charset="0"/>
              </a:rPr>
              <a:t>Paid </a:t>
            </a:r>
            <a:r>
              <a:rPr lang="en-US" sz="3600" dirty="0" err="1">
                <a:latin typeface="Avenir Book" panose="02000503020000020003" pitchFamily="2" charset="0"/>
              </a:rPr>
              <a:t>â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r>
              <a:rPr lang="en-US" sz="3600" dirty="0" err="1">
                <a:latin typeface="Avenir Book" panose="02000503020000020003" pitchFamily="2" charset="0"/>
              </a:rPr>
              <a:t>rhedeg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yn </a:t>
            </a:r>
            <a:r>
              <a:rPr lang="en-US" sz="3600" dirty="0" err="1">
                <a:latin typeface="Avenir Book" panose="02000503020000020003" pitchFamily="2" charset="0"/>
              </a:rPr>
              <a:t>wyllt</a:t>
            </a:r>
            <a:r>
              <a:rPr lang="en-US" sz="3600" dirty="0">
                <a:latin typeface="Avenir Book" panose="02000503020000020003" pitchFamily="2" charset="0"/>
              </a:rPr>
              <a:t>,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Gethin</a:t>
            </a:r>
            <a:endParaRPr lang="en-US" sz="3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04A513-FAD6-4F43-909A-671BF030EC6B}"/>
              </a:ext>
            </a:extLst>
          </p:cNvPr>
          <p:cNvSpPr txBox="1"/>
          <p:nvPr/>
        </p:nvSpPr>
        <p:spPr>
          <a:xfrm rot="21348880">
            <a:off x="12066066" y="6590177"/>
            <a:ext cx="383470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dirty="0">
                <a:latin typeface="Avenir Book" panose="02000503020000020003" pitchFamily="2" charset="0"/>
              </a:rPr>
              <a:t>Paid </a:t>
            </a:r>
            <a:r>
              <a:rPr lang="en-US" sz="4200" dirty="0" err="1">
                <a:latin typeface="Avenir Book" panose="02000503020000020003" pitchFamily="2" charset="0"/>
              </a:rPr>
              <a:t>â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r>
              <a:rPr lang="en-US" sz="4200" dirty="0" err="1">
                <a:latin typeface="Avenir Book" panose="02000503020000020003" pitchFamily="2" charset="0"/>
              </a:rPr>
              <a:t>chanu’n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br>
              <a:rPr lang="en-US" sz="4200" dirty="0">
                <a:latin typeface="Avenir Book" panose="02000503020000020003" pitchFamily="2" charset="0"/>
              </a:rPr>
            </a:br>
            <a:r>
              <a:rPr lang="en-US" sz="4200" dirty="0" err="1">
                <a:latin typeface="Avenir Book" panose="02000503020000020003" pitchFamily="2" charset="0"/>
              </a:rPr>
              <a:t>uchel</a:t>
            </a:r>
            <a:r>
              <a:rPr lang="en-US" sz="4200" dirty="0">
                <a:latin typeface="Avenir Book" panose="02000503020000020003" pitchFamily="2" charset="0"/>
              </a:rPr>
              <a:t>, Bethan</a:t>
            </a:r>
            <a:endParaRPr lang="en-GB" sz="6000" dirty="0">
              <a:latin typeface="Avenir Book" panose="02000503020000020003" pitchFamily="2" charset="0"/>
            </a:endParaRPr>
          </a:p>
          <a:p>
            <a:pPr algn="ctr"/>
            <a:endParaRPr lang="en-US" sz="4200" dirty="0"/>
          </a:p>
        </p:txBody>
      </p:sp>
      <p:pic>
        <p:nvPicPr>
          <p:cNvPr id="18" name="Picture 17" descr="Icon&#10;&#10;Description automatically generated">
            <a:extLst>
              <a:ext uri="{FF2B5EF4-FFF2-40B4-BE49-F238E27FC236}">
                <a16:creationId xmlns:a16="http://schemas.microsoft.com/office/drawing/2014/main" id="{74C7F10C-72B5-9C4F-975C-A639A2F74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5947" y="131546"/>
            <a:ext cx="2169365" cy="2179226"/>
          </a:xfrm>
          <a:prstGeom prst="rect">
            <a:avLst/>
          </a:prstGeom>
        </p:spPr>
      </p:pic>
      <p:pic>
        <p:nvPicPr>
          <p:cNvPr id="20" name="Picture 19" descr="Icon&#10;&#10;Description automatically generated">
            <a:extLst>
              <a:ext uri="{FF2B5EF4-FFF2-40B4-BE49-F238E27FC236}">
                <a16:creationId xmlns:a16="http://schemas.microsoft.com/office/drawing/2014/main" id="{F5173D95-59A5-084E-8269-18952C7D81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6455" y="-118552"/>
            <a:ext cx="2169365" cy="2179226"/>
          </a:xfrm>
          <a:prstGeom prst="rect">
            <a:avLst/>
          </a:prstGeom>
        </p:spPr>
      </p:pic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D92D15F7-5FF6-8F44-853E-5FE84D1BF0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53649"/>
              </p:ext>
            </p:extLst>
          </p:nvPr>
        </p:nvGraphicFramePr>
        <p:xfrm>
          <a:off x="1155858" y="2261518"/>
          <a:ext cx="8591252" cy="19202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696612">
                  <a:extLst>
                    <a:ext uri="{9D8B030D-6E8A-4147-A177-3AD203B41FA5}">
                      <a16:colId xmlns:a16="http://schemas.microsoft.com/office/drawing/2014/main" val="3915680325"/>
                    </a:ext>
                  </a:extLst>
                </a:gridCol>
                <a:gridCol w="2894640">
                  <a:extLst>
                    <a:ext uri="{9D8B030D-6E8A-4147-A177-3AD203B41FA5}">
                      <a16:colId xmlns:a16="http://schemas.microsoft.com/office/drawing/2014/main" val="433659332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Peidiwch â chwarae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swnllyd.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63029309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siarad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uchel.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5533314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cherdded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gyflym.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38693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14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58A779-6E38-2C4F-64FE-C74834ED2ED5}"/>
              </a:ext>
            </a:extLst>
          </p:cNvPr>
          <p:cNvSpPr/>
          <p:nvPr/>
        </p:nvSpPr>
        <p:spPr>
          <a:xfrm>
            <a:off x="831444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1. Don’t run quickly.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C694D9-9B4B-BAEB-2D95-EA7759F5B1B4}"/>
              </a:ext>
            </a:extLst>
          </p:cNvPr>
          <p:cNvSpPr txBox="1"/>
          <p:nvPr/>
        </p:nvSpPr>
        <p:spPr>
          <a:xfrm>
            <a:off x="846684" y="478526"/>
            <a:ext cx="143364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Beth </a:t>
            </a:r>
            <a:r>
              <a:rPr lang="en-GB" sz="6600" b="1" dirty="0" err="1"/>
              <a:t>ydy</a:t>
            </a:r>
            <a:r>
              <a:rPr lang="en-GB" sz="6600" b="1" dirty="0"/>
              <a:t>…..</a:t>
            </a:r>
            <a:r>
              <a:rPr lang="en-GB" sz="6600" b="1" dirty="0" err="1"/>
              <a:t>yn</a:t>
            </a:r>
            <a:r>
              <a:rPr lang="en-GB" sz="6600" b="1" dirty="0"/>
              <a:t> </a:t>
            </a:r>
            <a:r>
              <a:rPr lang="en-GB" sz="6600" b="1" dirty="0" err="1"/>
              <a:t>Gymraeg</a:t>
            </a:r>
            <a:r>
              <a:rPr lang="en-GB" sz="6600" b="1" dirty="0"/>
              <a:t>?</a:t>
            </a:r>
            <a:endParaRPr lang="en-GB" sz="6600" dirty="0"/>
          </a:p>
        </p:txBody>
      </p:sp>
      <p:sp>
        <p:nvSpPr>
          <p:cNvPr id="4" name="Rectangle: Rounded Corners 6">
            <a:extLst>
              <a:ext uri="{FF2B5EF4-FFF2-40B4-BE49-F238E27FC236}">
                <a16:creationId xmlns:a16="http://schemas.microsoft.com/office/drawing/2014/main" id="{F2BFD418-5126-10D7-F806-FD23939BA080}"/>
              </a:ext>
            </a:extLst>
          </p:cNvPr>
          <p:cNvSpPr/>
          <p:nvPr/>
        </p:nvSpPr>
        <p:spPr>
          <a:xfrm>
            <a:off x="3966439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2. Don’t run wildly. </a:t>
            </a:r>
          </a:p>
        </p:txBody>
      </p:sp>
      <p:sp>
        <p:nvSpPr>
          <p:cNvPr id="5" name="Rectangle: Rounded Corners 6">
            <a:extLst>
              <a:ext uri="{FF2B5EF4-FFF2-40B4-BE49-F238E27FC236}">
                <a16:creationId xmlns:a16="http://schemas.microsoft.com/office/drawing/2014/main" id="{4EAFBF7E-A54A-24E5-3FE3-2994758CFBB6}"/>
              </a:ext>
            </a:extLst>
          </p:cNvPr>
          <p:cNvSpPr/>
          <p:nvPr/>
        </p:nvSpPr>
        <p:spPr>
          <a:xfrm>
            <a:off x="7078574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3. </a:t>
            </a:r>
            <a:r>
              <a:rPr lang="en-GB" sz="3600" dirty="0">
                <a:solidFill>
                  <a:schemeClr val="tx1"/>
                </a:solidFill>
              </a:rPr>
              <a:t>Don’t speak quickly.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6">
            <a:extLst>
              <a:ext uri="{FF2B5EF4-FFF2-40B4-BE49-F238E27FC236}">
                <a16:creationId xmlns:a16="http://schemas.microsoft.com/office/drawing/2014/main" id="{EC8648B4-1130-DD27-77E5-7228806DF212}"/>
              </a:ext>
            </a:extLst>
          </p:cNvPr>
          <p:cNvSpPr/>
          <p:nvPr/>
        </p:nvSpPr>
        <p:spPr>
          <a:xfrm>
            <a:off x="10190709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4. Don’t speak loudly.</a:t>
            </a:r>
          </a:p>
        </p:txBody>
      </p:sp>
      <p:sp>
        <p:nvSpPr>
          <p:cNvPr id="17" name="Rectangle: Rounded Corners 6">
            <a:extLst>
              <a:ext uri="{FF2B5EF4-FFF2-40B4-BE49-F238E27FC236}">
                <a16:creationId xmlns:a16="http://schemas.microsoft.com/office/drawing/2014/main" id="{F345E3C5-D5C3-6BFB-208F-B3BB4670B66A}"/>
              </a:ext>
            </a:extLst>
          </p:cNvPr>
          <p:cNvSpPr/>
          <p:nvPr/>
        </p:nvSpPr>
        <p:spPr>
          <a:xfrm>
            <a:off x="13333324" y="2033775"/>
            <a:ext cx="3112135" cy="166192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5. Don’t sing loudly.  </a:t>
            </a:r>
          </a:p>
        </p:txBody>
      </p:sp>
      <p:sp>
        <p:nvSpPr>
          <p:cNvPr id="30" name="Rectangle: Rounded Corners 6">
            <a:extLst>
              <a:ext uri="{FF2B5EF4-FFF2-40B4-BE49-F238E27FC236}">
                <a16:creationId xmlns:a16="http://schemas.microsoft.com/office/drawing/2014/main" id="{EFD5058F-6EA2-F621-A65B-B5A06B97535A}"/>
              </a:ext>
            </a:extLst>
          </p:cNvPr>
          <p:cNvSpPr/>
          <p:nvPr/>
        </p:nvSpPr>
        <p:spPr>
          <a:xfrm>
            <a:off x="846684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6. Don’t walk quickly.</a:t>
            </a:r>
          </a:p>
        </p:txBody>
      </p:sp>
      <p:sp>
        <p:nvSpPr>
          <p:cNvPr id="31" name="Rectangle: Rounded Corners 6">
            <a:extLst>
              <a:ext uri="{FF2B5EF4-FFF2-40B4-BE49-F238E27FC236}">
                <a16:creationId xmlns:a16="http://schemas.microsoft.com/office/drawing/2014/main" id="{83C6635B-D8AA-1498-F1C1-EF95432BD4E4}"/>
              </a:ext>
            </a:extLst>
          </p:cNvPr>
          <p:cNvSpPr/>
          <p:nvPr/>
        </p:nvSpPr>
        <p:spPr>
          <a:xfrm>
            <a:off x="3958819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7. Don’t eat quickly.</a:t>
            </a:r>
          </a:p>
        </p:txBody>
      </p:sp>
      <p:sp>
        <p:nvSpPr>
          <p:cNvPr id="32" name="Rectangle: Rounded Corners 6">
            <a:extLst>
              <a:ext uri="{FF2B5EF4-FFF2-40B4-BE49-F238E27FC236}">
                <a16:creationId xmlns:a16="http://schemas.microsoft.com/office/drawing/2014/main" id="{F50CA2AC-11B0-83D7-68CE-CD811E256021}"/>
              </a:ext>
            </a:extLst>
          </p:cNvPr>
          <p:cNvSpPr/>
          <p:nvPr/>
        </p:nvSpPr>
        <p:spPr>
          <a:xfrm>
            <a:off x="7090003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8. Don’t play wildly. </a:t>
            </a:r>
          </a:p>
        </p:txBody>
      </p:sp>
      <p:sp>
        <p:nvSpPr>
          <p:cNvPr id="33" name="Rectangle: Rounded Corners 6">
            <a:extLst>
              <a:ext uri="{FF2B5EF4-FFF2-40B4-BE49-F238E27FC236}">
                <a16:creationId xmlns:a16="http://schemas.microsoft.com/office/drawing/2014/main" id="{773C9FDB-3AD6-33F7-0C24-53D5DE262A5F}"/>
              </a:ext>
            </a:extLst>
          </p:cNvPr>
          <p:cNvSpPr/>
          <p:nvPr/>
        </p:nvSpPr>
        <p:spPr>
          <a:xfrm>
            <a:off x="10221187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9. Don’t play daftly.</a:t>
            </a:r>
          </a:p>
        </p:txBody>
      </p:sp>
      <p:sp>
        <p:nvSpPr>
          <p:cNvPr id="34" name="Rectangle: Rounded Corners 6">
            <a:extLst>
              <a:ext uri="{FF2B5EF4-FFF2-40B4-BE49-F238E27FC236}">
                <a16:creationId xmlns:a16="http://schemas.microsoft.com/office/drawing/2014/main" id="{A1A599C1-7055-AB97-53CD-1C6BBA1CFDC9}"/>
              </a:ext>
            </a:extLst>
          </p:cNvPr>
          <p:cNvSpPr/>
          <p:nvPr/>
        </p:nvSpPr>
        <p:spPr>
          <a:xfrm>
            <a:off x="13302844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10. Don’t sing daftly.</a:t>
            </a:r>
          </a:p>
        </p:txBody>
      </p:sp>
      <p:sp>
        <p:nvSpPr>
          <p:cNvPr id="35" name="Rectangle: Rounded Corners 6">
            <a:extLst>
              <a:ext uri="{FF2B5EF4-FFF2-40B4-BE49-F238E27FC236}">
                <a16:creationId xmlns:a16="http://schemas.microsoft.com/office/drawing/2014/main" id="{7F638ECE-9A51-41F5-C748-D9EE85D5DA37}"/>
              </a:ext>
            </a:extLst>
          </p:cNvPr>
          <p:cNvSpPr/>
          <p:nvPr/>
        </p:nvSpPr>
        <p:spPr>
          <a:xfrm>
            <a:off x="827635" y="532714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11. Don’t write wildly.</a:t>
            </a:r>
          </a:p>
        </p:txBody>
      </p:sp>
      <p:sp>
        <p:nvSpPr>
          <p:cNvPr id="36" name="Rectangle: Rounded Corners 6">
            <a:extLst>
              <a:ext uri="{FF2B5EF4-FFF2-40B4-BE49-F238E27FC236}">
                <a16:creationId xmlns:a16="http://schemas.microsoft.com/office/drawing/2014/main" id="{85E785A8-129F-8B60-80E8-5B2F05B9B691}"/>
              </a:ext>
            </a:extLst>
          </p:cNvPr>
          <p:cNvSpPr/>
          <p:nvPr/>
        </p:nvSpPr>
        <p:spPr>
          <a:xfrm>
            <a:off x="3916910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12. Don’t read daftly.</a:t>
            </a:r>
          </a:p>
        </p:txBody>
      </p:sp>
      <p:sp>
        <p:nvSpPr>
          <p:cNvPr id="37" name="Rectangle: Rounded Corners 6">
            <a:extLst>
              <a:ext uri="{FF2B5EF4-FFF2-40B4-BE49-F238E27FC236}">
                <a16:creationId xmlns:a16="http://schemas.microsoft.com/office/drawing/2014/main" id="{388F9651-8A77-4CBB-8DE6-A316B8E89BDD}"/>
              </a:ext>
            </a:extLst>
          </p:cNvPr>
          <p:cNvSpPr/>
          <p:nvPr/>
        </p:nvSpPr>
        <p:spPr>
          <a:xfrm>
            <a:off x="7065239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13. Don’t read quickly. </a:t>
            </a:r>
          </a:p>
        </p:txBody>
      </p:sp>
      <p:sp>
        <p:nvSpPr>
          <p:cNvPr id="38" name="Rectangle: Rounded Corners 6">
            <a:extLst>
              <a:ext uri="{FF2B5EF4-FFF2-40B4-BE49-F238E27FC236}">
                <a16:creationId xmlns:a16="http://schemas.microsoft.com/office/drawing/2014/main" id="{2927A4D9-0F65-182D-B0D8-F11203A1CA5D}"/>
              </a:ext>
            </a:extLst>
          </p:cNvPr>
          <p:cNvSpPr/>
          <p:nvPr/>
        </p:nvSpPr>
        <p:spPr>
          <a:xfrm>
            <a:off x="10202138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14. Don’t shout loudly.</a:t>
            </a:r>
          </a:p>
        </p:txBody>
      </p:sp>
      <p:sp>
        <p:nvSpPr>
          <p:cNvPr id="39" name="Rectangle: Rounded Corners 6">
            <a:extLst>
              <a:ext uri="{FF2B5EF4-FFF2-40B4-BE49-F238E27FC236}">
                <a16:creationId xmlns:a16="http://schemas.microsoft.com/office/drawing/2014/main" id="{C227185C-B551-082C-C9EA-6BB5053F3560}"/>
              </a:ext>
            </a:extLst>
          </p:cNvPr>
          <p:cNvSpPr/>
          <p:nvPr/>
        </p:nvSpPr>
        <p:spPr>
          <a:xfrm>
            <a:off x="13333322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15. Don’t read loudly.</a:t>
            </a:r>
          </a:p>
        </p:txBody>
      </p:sp>
      <p:sp>
        <p:nvSpPr>
          <p:cNvPr id="40" name="Rectangle: Rounded Corners 6">
            <a:extLst>
              <a:ext uri="{FF2B5EF4-FFF2-40B4-BE49-F238E27FC236}">
                <a16:creationId xmlns:a16="http://schemas.microsoft.com/office/drawing/2014/main" id="{62C18BA7-A9F5-EB1C-1F4A-B561BD0581E1}"/>
              </a:ext>
            </a:extLst>
          </p:cNvPr>
          <p:cNvSpPr/>
          <p:nvPr/>
        </p:nvSpPr>
        <p:spPr>
          <a:xfrm>
            <a:off x="823824" y="695859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16. Don’t push wildly.</a:t>
            </a:r>
          </a:p>
        </p:txBody>
      </p:sp>
      <p:sp>
        <p:nvSpPr>
          <p:cNvPr id="41" name="Rectangle: Rounded Corners 6">
            <a:extLst>
              <a:ext uri="{FF2B5EF4-FFF2-40B4-BE49-F238E27FC236}">
                <a16:creationId xmlns:a16="http://schemas.microsoft.com/office/drawing/2014/main" id="{E00E1279-5FA9-73A8-EA27-4F5107920A2A}"/>
              </a:ext>
            </a:extLst>
          </p:cNvPr>
          <p:cNvSpPr/>
          <p:nvPr/>
        </p:nvSpPr>
        <p:spPr>
          <a:xfrm>
            <a:off x="3935959" y="697383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17. Don’t eat noisily.</a:t>
            </a:r>
          </a:p>
        </p:txBody>
      </p:sp>
      <p:sp>
        <p:nvSpPr>
          <p:cNvPr id="42" name="Rectangle: Rounded Corners 6">
            <a:extLst>
              <a:ext uri="{FF2B5EF4-FFF2-40B4-BE49-F238E27FC236}">
                <a16:creationId xmlns:a16="http://schemas.microsoft.com/office/drawing/2014/main" id="{D0D88BD5-A8FC-8735-A8D4-D3C8690E9D2B}"/>
              </a:ext>
            </a:extLst>
          </p:cNvPr>
          <p:cNvSpPr/>
          <p:nvPr/>
        </p:nvSpPr>
        <p:spPr>
          <a:xfrm>
            <a:off x="7048094" y="698145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18. Don’t drink noisily.</a:t>
            </a:r>
          </a:p>
        </p:txBody>
      </p:sp>
      <p:sp>
        <p:nvSpPr>
          <p:cNvPr id="43" name="Rectangle: Rounded Corners 6">
            <a:extLst>
              <a:ext uri="{FF2B5EF4-FFF2-40B4-BE49-F238E27FC236}">
                <a16:creationId xmlns:a16="http://schemas.microsoft.com/office/drawing/2014/main" id="{EE796723-21B9-C65E-337B-44ECE11B7F1B}"/>
              </a:ext>
            </a:extLst>
          </p:cNvPr>
          <p:cNvSpPr/>
          <p:nvPr/>
        </p:nvSpPr>
        <p:spPr>
          <a:xfrm>
            <a:off x="10202137" y="698145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19. Don’t paint wildly.</a:t>
            </a:r>
          </a:p>
        </p:txBody>
      </p:sp>
      <p:sp>
        <p:nvSpPr>
          <p:cNvPr id="44" name="Rectangle: Rounded Corners 6">
            <a:extLst>
              <a:ext uri="{FF2B5EF4-FFF2-40B4-BE49-F238E27FC236}">
                <a16:creationId xmlns:a16="http://schemas.microsoft.com/office/drawing/2014/main" id="{4A14D2D1-E6D3-5EF7-BDCA-863C8AA8DEBF}"/>
              </a:ext>
            </a:extLst>
          </p:cNvPr>
          <p:cNvSpPr/>
          <p:nvPr/>
        </p:nvSpPr>
        <p:spPr>
          <a:xfrm>
            <a:off x="13302844" y="695859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20. </a:t>
            </a:r>
            <a:r>
              <a:rPr lang="en-GB" sz="3600" dirty="0">
                <a:solidFill>
                  <a:schemeClr val="tx1"/>
                </a:solidFill>
              </a:rPr>
              <a:t>Don’t throw the ball daftly. 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F11AB4F-9792-EC34-082B-7DDDEBB83839}"/>
              </a:ext>
            </a:extLst>
          </p:cNvPr>
          <p:cNvSpPr txBox="1"/>
          <p:nvPr/>
        </p:nvSpPr>
        <p:spPr>
          <a:xfrm>
            <a:off x="808584" y="9013537"/>
            <a:ext cx="16168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tiwtor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chi.  </a:t>
            </a:r>
            <a:r>
              <a:rPr lang="en-US" sz="2400" dirty="0" err="1"/>
              <a:t>Os</a:t>
            </a:r>
            <a:r>
              <a:rPr lang="en-US" sz="2400" dirty="0"/>
              <a:t> taw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chi </a:t>
            </a:r>
            <a:r>
              <a:rPr lang="en-US" sz="2400" dirty="0" err="1"/>
              <a:t>ydy</a:t>
            </a:r>
            <a:r>
              <a:rPr lang="en-US" sz="2400" dirty="0"/>
              <a:t> 1,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partner:  Beth </a:t>
            </a:r>
            <a:r>
              <a:rPr lang="en-US" sz="2400" dirty="0" err="1"/>
              <a:t>ydy</a:t>
            </a:r>
            <a:r>
              <a:rPr lang="en-US" sz="2400" dirty="0"/>
              <a:t> ‘Don’t run quickly’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?’.   Neu </a:t>
            </a:r>
            <a:r>
              <a:rPr lang="en-US" sz="2400" dirty="0" err="1"/>
              <a:t>os</a:t>
            </a:r>
            <a:r>
              <a:rPr lang="en-US" sz="2400" dirty="0"/>
              <a:t> taw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chi </a:t>
            </a:r>
            <a:r>
              <a:rPr lang="en-US" sz="2400" dirty="0" err="1"/>
              <a:t>ydy</a:t>
            </a:r>
            <a:r>
              <a:rPr lang="en-US" sz="2400" dirty="0"/>
              <a:t> 2,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‘Beth </a:t>
            </a:r>
            <a:r>
              <a:rPr lang="en-US" sz="2400" dirty="0" err="1"/>
              <a:t>ydy</a:t>
            </a:r>
            <a:r>
              <a:rPr lang="en-US" sz="2400" dirty="0"/>
              <a:t> ‘Don’t run wildly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?’ 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ôl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gael</a:t>
            </a:r>
            <a:r>
              <a:rPr lang="en-US" sz="2400" dirty="0"/>
              <a:t> </a:t>
            </a:r>
            <a:r>
              <a:rPr lang="en-US" sz="2400" dirty="0" err="1"/>
              <a:t>ateb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partner, </a:t>
            </a:r>
            <a:r>
              <a:rPr lang="en-US" sz="2400" dirty="0" err="1"/>
              <a:t>gofynnwch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arall</a:t>
            </a:r>
            <a:r>
              <a:rPr lang="en-US" sz="2400" dirty="0"/>
              <a:t>.  </a:t>
            </a:r>
            <a:r>
              <a:rPr lang="en-US" sz="2400" dirty="0" err="1"/>
              <a:t>Gofynnwch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cwestiwn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o </a:t>
            </a:r>
            <a:r>
              <a:rPr lang="en-US" sz="2400" dirty="0" err="1"/>
              <a:t>leiaf</a:t>
            </a:r>
            <a:r>
              <a:rPr lang="en-US" sz="2400" dirty="0"/>
              <a:t> 10 person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dosbarth</a:t>
            </a:r>
            <a:r>
              <a:rPr lang="en-US" sz="2400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6124071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812859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Pâr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036420" y="2203420"/>
            <a:ext cx="16002000" cy="5880159"/>
            <a:chOff x="677790" y="2291794"/>
            <a:chExt cx="10333783" cy="5083001"/>
          </a:xfrm>
        </p:grpSpPr>
        <p:sp>
          <p:nvSpPr>
            <p:cNvPr id="8" name="Freeform 8"/>
            <p:cNvSpPr/>
            <p:nvPr/>
          </p:nvSpPr>
          <p:spPr>
            <a:xfrm>
              <a:off x="677790" y="2291794"/>
              <a:ext cx="10333783" cy="5083001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txBody>
            <a:bodyPr/>
            <a:lstStyle/>
            <a:p>
              <a:pPr algn="ctr"/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y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ddeialog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ysgrifennoch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chi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Rhan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1. </a:t>
              </a:r>
            </a:p>
            <a:p>
              <a:pPr algn="ctr"/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wanegu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at y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ddeialog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nawr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recordio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eto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?</a:t>
              </a:r>
            </a:p>
            <a:p>
              <a:pPr algn="ctr"/>
              <a:endParaRPr lang="en-GB" sz="5400" dirty="0">
                <a:solidFill>
                  <a:srgbClr val="000000"/>
                </a:solidFill>
                <a:latin typeface="Cymraeg"/>
              </a:endParaRP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Look at the dialogue you wrote in Part 1.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What about adding to the dialogue now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and recording it again?</a:t>
              </a:r>
            </a:p>
            <a:p>
              <a:pPr algn="ctr"/>
              <a:endParaRPr lang="en-US" sz="6000" dirty="0"/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5B949C78-4944-668B-3006-F5D8A4F77D5A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r>
              <a:rPr lang="en-US" sz="2800" b="1" dirty="0"/>
              <a:t> a </a:t>
            </a:r>
            <a:r>
              <a:rPr lang="en-US" sz="2800" b="1" dirty="0" err="1"/>
              <a:t>darllen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199118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1181100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unigol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451209" y="2933700"/>
            <a:ext cx="15172422" cy="4572000"/>
            <a:chOff x="2526" y="2105214"/>
            <a:chExt cx="11246422" cy="5467190"/>
          </a:xfrm>
        </p:grpSpPr>
        <p:sp>
          <p:nvSpPr>
            <p:cNvPr id="8" name="Freeform 8"/>
            <p:cNvSpPr/>
            <p:nvPr/>
          </p:nvSpPr>
          <p:spPr>
            <a:xfrm>
              <a:off x="2526" y="2105214"/>
              <a:ext cx="11246422" cy="5467190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pPr algn="ctr"/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eto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eich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rhestr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o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orch</a:t>
              </a:r>
              <a:r>
                <a:rPr lang="en-GB" sz="4000" dirty="0" err="1">
                  <a:solidFill>
                    <a:srgbClr val="000000"/>
                  </a:solidFill>
                  <a:latin typeface="Cymraeg"/>
                </a:rPr>
                <a:t>mynion</a:t>
              </a:r>
              <a:r>
                <a:rPr lang="en-GB" sz="4000" dirty="0">
                  <a:solidFill>
                    <a:srgbClr val="000000"/>
                  </a:solidFill>
                  <a:latin typeface="Cymraeg"/>
                </a:rPr>
                <a:t> / poster 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(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sleidiau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Gorchmynion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–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Rhan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1).</a:t>
              </a:r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ychwanegu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gorchmynion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newydd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? </a:t>
              </a:r>
            </a:p>
            <a:p>
              <a:pPr algn="ctr"/>
              <a:endParaRPr lang="en-US" sz="4000" dirty="0"/>
            </a:p>
            <a:p>
              <a:pPr algn="ctr"/>
              <a:r>
                <a:rPr lang="en-US" sz="4000" dirty="0"/>
                <a:t>Take another look at your list of commands / poster.</a:t>
              </a:r>
            </a:p>
            <a:p>
              <a:pPr algn="ctr"/>
              <a:r>
                <a:rPr lang="en-US" sz="4000" dirty="0"/>
                <a:t>What about adding new commands?</a:t>
              </a:r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63AAFF92-6EAF-AF48-8A2B-DDE144D55FAF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3231838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A5918-352D-A146-A1A4-AD88C4AF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543" y="2400300"/>
            <a:ext cx="14404913" cy="1573853"/>
          </a:xfrm>
        </p:spPr>
        <p:txBody>
          <a:bodyPr>
            <a:noAutofit/>
          </a:bodyPr>
          <a:lstStyle/>
          <a:p>
            <a:r>
              <a:rPr lang="en-US" sz="18000" dirty="0" err="1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Rhaid</a:t>
            </a:r>
            <a:r>
              <a:rPr lang="en-US" sz="18000" dirty="0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!	</a:t>
            </a:r>
            <a:r>
              <a:rPr lang="en-US" sz="18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Modern Love" pitchFamily="82" charset="0"/>
              </a:rPr>
              <a:t>Must!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E6B1CD8-25E3-0E43-8058-08FF56CFF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7985819" y="5598755"/>
            <a:ext cx="6910341" cy="343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33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77091" y="1019175"/>
            <a:ext cx="13804766" cy="851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eistedd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cerdded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732418" y="528253"/>
            <a:ext cx="2832442" cy="290993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4189719" y="3046659"/>
            <a:ext cx="2834381" cy="333330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094176" y="5733739"/>
            <a:ext cx="2783114" cy="4025008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59458" y="2951622"/>
            <a:ext cx="7587743" cy="782975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 rot="-262078">
            <a:off x="11096653" y="8466835"/>
            <a:ext cx="7492438" cy="1537079"/>
            <a:chOff x="0" y="0"/>
            <a:chExt cx="9989918" cy="2049438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9989918" cy="2049438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655681" y="564932"/>
              <a:ext cx="8678555" cy="8433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5318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798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Ymestyn ymestyn!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94347" y="1752895"/>
            <a:ext cx="11913681" cy="369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chi eistedd.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507569" y="5901209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I must, you must, we must!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62078">
            <a:off x="5027278" y="5246044"/>
            <a:ext cx="11881210" cy="5648746"/>
            <a:chOff x="0" y="0"/>
            <a:chExt cx="15841614" cy="75316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75316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466879" y="1442700"/>
              <a:ext cx="14940288" cy="42216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idiom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28B055"/>
                  </a:solidFill>
                  <a:latin typeface="Now"/>
                </a:rPr>
                <a:t>D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dim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yn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gallu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cyfieithu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gair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am air!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0C4CA3"/>
                  </a:solidFill>
                  <a:latin typeface="Now"/>
                </a:rPr>
                <a:t>C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an't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translate word for word!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1246738" flipH="1">
            <a:off x="10538594" y="1887263"/>
            <a:ext cx="5136865" cy="1618112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94347" y="1239742"/>
            <a:ext cx="17072938" cy="342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76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3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There is a necessity for you to sit.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03395" y="3919327"/>
            <a:ext cx="11881210" cy="2448346"/>
            <a:chOff x="0" y="0"/>
            <a:chExt cx="15841614" cy="32644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32644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1039754" y="902381"/>
              <a:ext cx="13762106" cy="13453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Dysgwch fel "chunk!"</a:t>
              </a: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805719"/>
            <a:ext cx="12468603" cy="3656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gerdded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794878"/>
            <a:ext cx="12468603" cy="3667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 Bold"/>
                <a:ea typeface="+mn-ea"/>
                <a:cs typeface="+mn-cs"/>
              </a:rPr>
              <a:t>_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erdded.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2189349" y="6111717"/>
            <a:ext cx="6098651" cy="629316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375732" y="8037781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Treiglad Meddal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235373" y="2057400"/>
            <a:ext cx="8278879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fwyta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669894" y="2057400"/>
            <a:ext cx="6948213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redeg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76534" y="2057400"/>
            <a:ext cx="6334932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ddarllen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52929" y="1878728"/>
            <a:ext cx="5813948" cy="840827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gerdded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06527"/>
            <a:ext cx="16887233" cy="854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fi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fe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hi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chi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iddyn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nhw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8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313709" y="1019175"/>
            <a:ext cx="22527873" cy="8141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ti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chi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2471" y="965201"/>
            <a:ext cx="8070842" cy="76096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440927-EB86-7546-84CD-656671AE511B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gwrando</a:t>
            </a:r>
            <a:r>
              <a:rPr lang="en-US" sz="14400" b="1" dirty="0"/>
              <a:t> + chi</a:t>
            </a:r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CA2ADB1F-12D2-3E4F-954A-B1D1EE570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90341" y="-3699518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8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0046" y="1312931"/>
            <a:ext cx="7193465" cy="6782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5A346-FB14-CF49-B605-DA003C9CF62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chi </a:t>
            </a:r>
            <a:r>
              <a:rPr lang="en-US" sz="14400" b="1" dirty="0" err="1"/>
              <a:t>wrando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200B32C9-6052-FD4B-AF69-E661FADC0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954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0599" y="826046"/>
            <a:ext cx="8237165" cy="72692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CA2E092-AFEC-A847-A94E-5AEC32A7D27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ysgrifennu</a:t>
            </a:r>
            <a:r>
              <a:rPr lang="en-US" sz="14400" b="1" dirty="0"/>
              <a:t> + </a:t>
            </a:r>
            <a:r>
              <a:rPr lang="en-US" sz="14400" b="1" dirty="0" err="1"/>
              <a:t>ti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E979A852-5427-164C-B9A4-A38DA2E81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2286824" y="-4012132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7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05044" y="1204535"/>
            <a:ext cx="7385838" cy="65180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12E768-D715-BD47-ABA2-F8D101ECF3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</a:t>
            </a:r>
            <a:r>
              <a:rPr lang="en-US" sz="14400" b="1" dirty="0" err="1"/>
              <a:t>ti</a:t>
            </a:r>
            <a:r>
              <a:rPr lang="en-US" sz="14400" b="1" dirty="0"/>
              <a:t> </a:t>
            </a:r>
            <a:r>
              <a:rPr lang="en-US" sz="14400" b="1" dirty="0" err="1"/>
              <a:t>ysgrifennu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C84CC4CE-8796-DB43-94F2-4CA5AFA09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090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5597" y="870608"/>
            <a:ext cx="10053363" cy="72635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C1C949B-7367-D947-B6D6-65B3B29DA5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cerdded</a:t>
            </a:r>
            <a:r>
              <a:rPr lang="en-US" sz="14400" b="1" dirty="0"/>
              <a:t> + </a:t>
            </a:r>
            <a:r>
              <a:rPr lang="en-US" sz="14400" b="1" dirty="0" err="1"/>
              <a:t>fe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8D84C262-ABEF-5145-BFB8-ABE6DE574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85070" y="-364234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23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91201" y="1272688"/>
            <a:ext cx="8733194" cy="63097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A3711A-1DF8-3447-866F-C0F148330056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</a:t>
            </a:r>
            <a:r>
              <a:rPr lang="en-US" sz="14400" b="1" dirty="0" err="1"/>
              <a:t>iddo</a:t>
            </a:r>
            <a:r>
              <a:rPr lang="en-US" sz="14400" b="1" dirty="0"/>
              <a:t> </a:t>
            </a:r>
            <a:r>
              <a:rPr lang="en-US" sz="14400" b="1" dirty="0" err="1"/>
              <a:t>fe</a:t>
            </a:r>
            <a:r>
              <a:rPr lang="en-US" sz="14400" b="1" dirty="0"/>
              <a:t> </a:t>
            </a:r>
            <a:r>
              <a:rPr lang="en-US" sz="14400" b="1" dirty="0" err="1"/>
              <a:t>gerdded</a:t>
            </a:r>
            <a:endParaRPr lang="en-US" sz="14400" b="1" dirty="0"/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4530AF7-77B9-454B-8A1D-972EFCC70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157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CC9333-C77E-AF42-9B69-1B92E67D3752}"/>
              </a:ext>
            </a:extLst>
          </p:cNvPr>
          <p:cNvSpPr txBox="1"/>
          <p:nvPr/>
        </p:nvSpPr>
        <p:spPr>
          <a:xfrm>
            <a:off x="1600200" y="1034683"/>
            <a:ext cx="6767302" cy="82176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err="1"/>
              <a:t>Rheolau’r</a:t>
            </a:r>
            <a:r>
              <a:rPr lang="en-US" sz="4800" b="1" dirty="0"/>
              <a:t> </a:t>
            </a:r>
            <a:r>
              <a:rPr lang="en-US" sz="4800" b="1" dirty="0" err="1"/>
              <a:t>dosbarth</a:t>
            </a:r>
            <a:endParaRPr lang="en-GB" sz="4800" dirty="0"/>
          </a:p>
          <a:p>
            <a:r>
              <a:rPr lang="en-US" sz="4800" b="1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siarad</a:t>
            </a:r>
            <a:r>
              <a:rPr lang="en-US" sz="4800" dirty="0"/>
              <a:t> </a:t>
            </a:r>
            <a:r>
              <a:rPr lang="en-US" sz="4800" dirty="0" err="1"/>
              <a:t>Cymraeg</a:t>
            </a:r>
            <a:r>
              <a:rPr lang="en-US" sz="4800" dirty="0"/>
              <a:t>!</a:t>
            </a:r>
          </a:p>
          <a:p>
            <a:endParaRPr lang="en-US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wrando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ysgrifennu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ymarfer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ddal</a:t>
            </a:r>
            <a:r>
              <a:rPr lang="en-US" sz="4800" dirty="0"/>
              <a:t> </a:t>
            </a:r>
            <a:r>
              <a:rPr lang="en-US" sz="4800" dirty="0" err="1"/>
              <a:t>ati</a:t>
            </a:r>
            <a:r>
              <a:rPr lang="en-US" sz="4800" dirty="0"/>
              <a:t>!</a:t>
            </a:r>
            <a:endParaRPr lang="en-GB" sz="4800" dirty="0"/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8711CD48-0B70-4B40-A469-407EBA0EA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9281160" y="3803450"/>
            <a:ext cx="75057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69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11A869-4DB1-00FD-4ACE-9059E59DE689}"/>
              </a:ext>
            </a:extLst>
          </p:cNvPr>
          <p:cNvSpPr txBox="1"/>
          <p:nvPr/>
        </p:nvSpPr>
        <p:spPr>
          <a:xfrm>
            <a:off x="838200" y="571500"/>
            <a:ext cx="16154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Gwaith </a:t>
            </a:r>
            <a:r>
              <a:rPr lang="en-US" sz="5400" b="1" dirty="0" err="1"/>
              <a:t>pâr</a:t>
            </a:r>
            <a:endParaRPr lang="en-US" sz="5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C10B59-8B40-1DBD-DF57-0B5341EEB2B3}"/>
              </a:ext>
            </a:extLst>
          </p:cNvPr>
          <p:cNvSpPr txBox="1"/>
          <p:nvPr/>
        </p:nvSpPr>
        <p:spPr>
          <a:xfrm>
            <a:off x="838200" y="1620733"/>
            <a:ext cx="15621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Gwnewch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ymarfer</a:t>
            </a:r>
            <a:r>
              <a:rPr lang="en-US" sz="4000" dirty="0"/>
              <a:t> ‘</a:t>
            </a:r>
            <a:r>
              <a:rPr lang="en-GB" sz="4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Pyramid </a:t>
            </a:r>
            <a:r>
              <a:rPr lang="en-GB" sz="40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Siarad</a:t>
            </a:r>
            <a:r>
              <a:rPr lang="en-GB" sz="4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’</a:t>
            </a:r>
            <a:r>
              <a:rPr lang="en-GB" sz="4000" dirty="0">
                <a:solidFill>
                  <a:srgbClr val="000000"/>
                </a:solidFill>
                <a:latin typeface="Helvetica Neue" panose="02000503000000020004" pitchFamily="2" charset="0"/>
              </a:rPr>
              <a:t>.</a:t>
            </a:r>
            <a:endParaRPr lang="en-GB" sz="4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B13528-69E0-48FB-FB0B-455A6FB7EE23}"/>
              </a:ext>
            </a:extLst>
          </p:cNvPr>
          <p:cNvSpPr txBox="1"/>
          <p:nvPr/>
        </p:nvSpPr>
        <p:spPr>
          <a:xfrm>
            <a:off x="838200" y="9221709"/>
            <a:ext cx="9372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Tiwtoriaid</a:t>
            </a:r>
            <a:r>
              <a:rPr lang="en-US" sz="2400" dirty="0"/>
              <a:t>:  </a:t>
            </a:r>
            <a:r>
              <a:rPr lang="en-US" sz="2400" dirty="0" err="1"/>
              <a:t>Gweler</a:t>
            </a:r>
            <a:r>
              <a:rPr lang="en-US" sz="2400" dirty="0"/>
              <a:t> y </a:t>
            </a:r>
            <a:r>
              <a:rPr lang="en-US" sz="2400" dirty="0" err="1"/>
              <a:t>ddogfen</a:t>
            </a:r>
            <a:r>
              <a:rPr lang="en-US" sz="2400" dirty="0"/>
              <a:t> ‘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Pyramid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Siarad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Gorchmynion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lefel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2’</a:t>
            </a:r>
          </a:p>
          <a:p>
            <a:endParaRPr lang="en-US" dirty="0"/>
          </a:p>
        </p:txBody>
      </p:sp>
      <p:pic>
        <p:nvPicPr>
          <p:cNvPr id="8" name="Picture 7" descr="A green dragon with red card&#10;&#10;Description automatically generated">
            <a:extLst>
              <a:ext uri="{FF2B5EF4-FFF2-40B4-BE49-F238E27FC236}">
                <a16:creationId xmlns:a16="http://schemas.microsoft.com/office/drawing/2014/main" id="{CE07F9E8-B308-3235-AD30-424210DFA2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2520854"/>
            <a:ext cx="8915400" cy="6170066"/>
          </a:xfrm>
          <a:prstGeom prst="rect">
            <a:avLst/>
          </a:prstGeom>
        </p:spPr>
      </p:pic>
      <p:sp>
        <p:nvSpPr>
          <p:cNvPr id="9" name="Explosion 1 8">
            <a:extLst>
              <a:ext uri="{FF2B5EF4-FFF2-40B4-BE49-F238E27FC236}">
                <a16:creationId xmlns:a16="http://schemas.microsoft.com/office/drawing/2014/main" id="{45391267-695A-B892-B16A-5BE93021ACD5}"/>
              </a:ext>
            </a:extLst>
          </p:cNvPr>
          <p:cNvSpPr/>
          <p:nvPr/>
        </p:nvSpPr>
        <p:spPr>
          <a:xfrm>
            <a:off x="13944600" y="5905500"/>
            <a:ext cx="4800600" cy="5197873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ymarfer</a:t>
            </a:r>
            <a:r>
              <a:rPr lang="en-US" sz="2400" b="1" dirty="0"/>
              <a:t>, </a:t>
            </a:r>
            <a:r>
              <a:rPr lang="en-US" sz="2400" b="1" dirty="0" err="1"/>
              <a:t>beth</a:t>
            </a:r>
            <a:r>
              <a:rPr lang="en-US" sz="2400" b="1" dirty="0"/>
              <a:t> am </a:t>
            </a:r>
            <a:r>
              <a:rPr lang="en-US" sz="2400" b="1" dirty="0" err="1"/>
              <a:t>recordio’r</a:t>
            </a:r>
            <a:r>
              <a:rPr lang="en-US" sz="2400" b="1" dirty="0"/>
              <a:t> </a:t>
            </a:r>
            <a:r>
              <a:rPr lang="en-US" sz="2400" b="1" dirty="0" err="1"/>
              <a:t>gwaith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gyfer</a:t>
            </a:r>
            <a:r>
              <a:rPr lang="en-US" sz="2400" b="1" dirty="0"/>
              <a:t> y </a:t>
            </a:r>
            <a:r>
              <a:rPr lang="en-US" sz="2400" b="1" dirty="0" err="1"/>
              <a:t>portffolio</a:t>
            </a:r>
            <a:r>
              <a:rPr lang="en-US" sz="2400" b="1" dirty="0"/>
              <a:t> (</a:t>
            </a:r>
            <a:r>
              <a:rPr lang="en-US" sz="2400" b="1" dirty="0" err="1"/>
              <a:t>siarad</a:t>
            </a:r>
            <a:r>
              <a:rPr lang="en-US" sz="2400" b="1" dirty="0"/>
              <a:t>)? </a:t>
            </a:r>
          </a:p>
        </p:txBody>
      </p:sp>
    </p:spTree>
    <p:extLst>
      <p:ext uri="{BB962C8B-B14F-4D97-AF65-F5344CB8AC3E}">
        <p14:creationId xmlns:p14="http://schemas.microsoft.com/office/powerpoint/2010/main" val="289781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69588" y="960122"/>
            <a:ext cx="4809215" cy="823351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7800" b="1" dirty="0">
                <a:latin typeface="+mj-lt"/>
                <a:ea typeface="+mj-ea"/>
                <a:cs typeface="+mj-cs"/>
              </a:rPr>
              <a:t>O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gwmpas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yr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ysgol</a:t>
            </a:r>
            <a:endParaRPr lang="en-US" sz="78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0261CDD3-DF50-054C-88B7-95EBA37AF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" t="3906" r="21344" b="7671"/>
          <a:stretch/>
        </p:blipFill>
        <p:spPr>
          <a:xfrm>
            <a:off x="1447800" y="952502"/>
            <a:ext cx="9448800" cy="837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2527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7300" y="843407"/>
            <a:ext cx="15773400" cy="1692626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endParaRPr lang="en-US" sz="4950" b="1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E1C7F4F-042D-A846-A28F-475C1A0B47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8" r="7518" b="-1"/>
          <a:stretch/>
        </p:blipFill>
        <p:spPr>
          <a:xfrm>
            <a:off x="1257301" y="2768140"/>
            <a:ext cx="15768821" cy="66754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BA51DF-F539-A24B-A12B-5A320237A265}"/>
              </a:ext>
            </a:extLst>
          </p:cNvPr>
          <p:cNvSpPr txBox="1"/>
          <p:nvPr/>
        </p:nvSpPr>
        <p:spPr>
          <a:xfrm>
            <a:off x="3477986" y="4359730"/>
            <a:ext cx="184731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700"/>
          </a:p>
        </p:txBody>
      </p:sp>
      <p:sp>
        <p:nvSpPr>
          <p:cNvPr id="2" name="Rectangle 1"/>
          <p:cNvSpPr/>
          <p:nvPr/>
        </p:nvSpPr>
        <p:spPr>
          <a:xfrm>
            <a:off x="1751427" y="1202787"/>
            <a:ext cx="808723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600" b="1" dirty="0">
                <a:latin typeface="+mj-lt"/>
              </a:rPr>
              <a:t>Tu </a:t>
            </a:r>
            <a:r>
              <a:rPr lang="en-US" sz="6600" b="1" dirty="0" err="1">
                <a:latin typeface="+mj-lt"/>
              </a:rPr>
              <a:t>allan</a:t>
            </a:r>
            <a:endParaRPr lang="en-GB" sz="6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284479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Dim….!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pPr marL="571500" indent="-571500">
              <a:buFont typeface="Wingdings" pitchFamily="2" charset="2"/>
              <a:buChar char="ü"/>
            </a:pPr>
            <a:endParaRPr lang="en-US" sz="40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No…!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Don’t…!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61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3F595FE7-D971-47B5-A589-2F703BB0C094}"/>
</file>

<file path=customXml/itemProps2.xml><?xml version="1.0" encoding="utf-8"?>
<ds:datastoreItem xmlns:ds="http://schemas.openxmlformats.org/officeDocument/2006/customXml" ds:itemID="{0509D919-576D-4DCB-9AF9-6C86739B91AE}"/>
</file>

<file path=customXml/itemProps3.xml><?xml version="1.0" encoding="utf-8"?>
<ds:datastoreItem xmlns:ds="http://schemas.openxmlformats.org/officeDocument/2006/customXml" ds:itemID="{64B70A8F-0473-4B9F-B0A7-69519B6EF106}"/>
</file>

<file path=docProps/app.xml><?xml version="1.0" encoding="utf-8"?>
<Properties xmlns="http://schemas.openxmlformats.org/officeDocument/2006/extended-properties" xmlns:vt="http://schemas.openxmlformats.org/officeDocument/2006/docPropsVTypes">
  <TotalTime>575</TotalTime>
  <Words>1279</Words>
  <Application>Microsoft Macintosh PowerPoint</Application>
  <PresentationFormat>Custom</PresentationFormat>
  <Paragraphs>303</Paragraphs>
  <Slides>55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71" baseType="lpstr">
      <vt:lpstr>Cymraeg</vt:lpstr>
      <vt:lpstr>Brice RegularSemiExpanded</vt:lpstr>
      <vt:lpstr>Lazydog</vt:lpstr>
      <vt:lpstr>MV Boli</vt:lpstr>
      <vt:lpstr>Avenir Book</vt:lpstr>
      <vt:lpstr>Comic Sans MS</vt:lpstr>
      <vt:lpstr>Calibri</vt:lpstr>
      <vt:lpstr>Wingdings</vt:lpstr>
      <vt:lpstr>Now</vt:lpstr>
      <vt:lpstr>Modern Love</vt:lpstr>
      <vt:lpstr>Helvetica Neue</vt:lpstr>
      <vt:lpstr>Times New Roman</vt:lpstr>
      <vt:lpstr>arial</vt:lpstr>
      <vt:lpstr>Now Bold</vt:lpstr>
      <vt:lpstr>Brice RegularSemiExpanded Bold</vt:lpstr>
      <vt:lpstr>Office Theme</vt:lpstr>
      <vt:lpstr>PowerPoint Presentation</vt:lpstr>
      <vt:lpstr>PowerPoint Presentation</vt:lpstr>
      <vt:lpstr>PowerPoint Presentation</vt:lpstr>
      <vt:lpstr>PowerPoint Presentation</vt:lpstr>
      <vt:lpstr>  Dim:   </vt:lpstr>
      <vt:lpstr> Dim: </vt:lpstr>
      <vt:lpstr> Dim: </vt:lpstr>
      <vt:lpstr> Dim: </vt:lpstr>
      <vt:lpstr>  Dim:  </vt:lpstr>
      <vt:lpstr>  Trafodwch mewn parau:   </vt:lpstr>
      <vt:lpstr>Don’t!</vt:lpstr>
      <vt:lpstr>PowerPoint Presentation</vt:lpstr>
      <vt:lpstr>PowerPoint Presentation</vt:lpstr>
      <vt:lpstr>PowerPoint Presentation</vt:lpstr>
      <vt:lpstr>PowerPoint Presentation</vt:lpstr>
      <vt:lpstr>‘Peidiwch â…’ neu ‘Peidiwch ag…’?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Ffrils!</vt:lpstr>
      <vt:lpstr>PowerPoint Presentation</vt:lpstr>
      <vt:lpstr>PowerPoint Presentation</vt:lpstr>
      <vt:lpstr>PowerPoint Presentation</vt:lpstr>
      <vt:lpstr>PowerPoint Presentation</vt:lpstr>
      <vt:lpstr>Rhaid! Must!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Green Pastel Blue Yellow Playful Scrapbook Pet Conspiracy Theory Presentation Party</dc:title>
  <cp:lastModifiedBy>Rhian Abbott</cp:lastModifiedBy>
  <cp:revision>26</cp:revision>
  <dcterms:created xsi:type="dcterms:W3CDTF">2006-08-16T00:00:00Z</dcterms:created>
  <dcterms:modified xsi:type="dcterms:W3CDTF">2023-10-02T11:49:22Z</dcterms:modified>
  <dc:identifier>DAFMU5uVAx8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