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C3821D-981A-588F-E422-84C40E4A5D86}" v="14" dt="2026-06-20T10:17:44.7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404" autoAdjust="0"/>
  </p:normalViewPr>
  <p:slideViewPr>
    <p:cSldViewPr snapToGrid="0">
      <p:cViewPr varScale="1">
        <p:scale>
          <a:sx n="74" d="100"/>
          <a:sy n="74" d="100"/>
        </p:scale>
        <p:origin x="376"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aira Bano (2328508)" userId="S::2328508@student.uwtsd.ac.uk::c3e1f8ec-320f-4cc8-9e4b-fb6f2d8dd707" providerId="AD" clId="Web-{53C3821D-981A-588F-E422-84C40E4A5D86}"/>
    <pc:docChg chg="mod modSld addMainMaster delMainMaster">
      <pc:chgData name="Thaira Bano (2328508)" userId="S::2328508@student.uwtsd.ac.uk::c3e1f8ec-320f-4cc8-9e4b-fb6f2d8dd707" providerId="AD" clId="Web-{53C3821D-981A-588F-E422-84C40E4A5D86}" dt="2026-06-20T10:17:44.712" v="13"/>
      <pc:docMkLst>
        <pc:docMk/>
      </pc:docMkLst>
      <pc:sldChg chg="modSp mod modClrScheme chgLayout">
        <pc:chgData name="Thaira Bano (2328508)" userId="S::2328508@student.uwtsd.ac.uk::c3e1f8ec-320f-4cc8-9e4b-fb6f2d8dd707" providerId="AD" clId="Web-{53C3821D-981A-588F-E422-84C40E4A5D86}" dt="2026-06-20T10:17:44.712" v="13"/>
        <pc:sldMkLst>
          <pc:docMk/>
          <pc:sldMk cId="1170239255" sldId="256"/>
        </pc:sldMkLst>
        <pc:spChg chg="mod ord">
          <ac:chgData name="Thaira Bano (2328508)" userId="S::2328508@student.uwtsd.ac.uk::c3e1f8ec-320f-4cc8-9e4b-fb6f2d8dd707" providerId="AD" clId="Web-{53C3821D-981A-588F-E422-84C40E4A5D86}" dt="2026-06-20T10:17:44.712" v="13"/>
          <ac:spMkLst>
            <pc:docMk/>
            <pc:sldMk cId="1170239255" sldId="256"/>
            <ac:spMk id="2" creationId="{6341D451-B926-C58E-CB7C-CF308BE1D7C6}"/>
          </ac:spMkLst>
        </pc:spChg>
        <pc:spChg chg="mod ord">
          <ac:chgData name="Thaira Bano (2328508)" userId="S::2328508@student.uwtsd.ac.uk::c3e1f8ec-320f-4cc8-9e4b-fb6f2d8dd707" providerId="AD" clId="Web-{53C3821D-981A-588F-E422-84C40E4A5D86}" dt="2026-06-20T10:17:44.712" v="13"/>
          <ac:spMkLst>
            <pc:docMk/>
            <pc:sldMk cId="1170239255" sldId="256"/>
            <ac:spMk id="3" creationId="{2BC7FE3E-B485-5771-243C-88C56CB6B634}"/>
          </ac:spMkLst>
        </pc:spChg>
      </pc:sldChg>
      <pc:sldChg chg="modSp mod modClrScheme chgLayout">
        <pc:chgData name="Thaira Bano (2328508)" userId="S::2328508@student.uwtsd.ac.uk::c3e1f8ec-320f-4cc8-9e4b-fb6f2d8dd707" providerId="AD" clId="Web-{53C3821D-981A-588F-E422-84C40E4A5D86}" dt="2026-06-20T10:17:44.712" v="13"/>
        <pc:sldMkLst>
          <pc:docMk/>
          <pc:sldMk cId="1529141748" sldId="257"/>
        </pc:sldMkLst>
        <pc:spChg chg="mod ord">
          <ac:chgData name="Thaira Bano (2328508)" userId="S::2328508@student.uwtsd.ac.uk::c3e1f8ec-320f-4cc8-9e4b-fb6f2d8dd707" providerId="AD" clId="Web-{53C3821D-981A-588F-E422-84C40E4A5D86}" dt="2026-06-20T10:17:44.712" v="13"/>
          <ac:spMkLst>
            <pc:docMk/>
            <pc:sldMk cId="1529141748" sldId="257"/>
            <ac:spMk id="2" creationId="{05BA7853-6B66-AA50-898F-C1FC8A5D6484}"/>
          </ac:spMkLst>
        </pc:spChg>
        <pc:spChg chg="mod ord">
          <ac:chgData name="Thaira Bano (2328508)" userId="S::2328508@student.uwtsd.ac.uk::c3e1f8ec-320f-4cc8-9e4b-fb6f2d8dd707" providerId="AD" clId="Web-{53C3821D-981A-588F-E422-84C40E4A5D86}" dt="2026-06-20T10:17:44.712" v="13"/>
          <ac:spMkLst>
            <pc:docMk/>
            <pc:sldMk cId="1529141748" sldId="257"/>
            <ac:spMk id="4" creationId="{6018E387-5BDF-5D44-CDFD-A9F54923B519}"/>
          </ac:spMkLst>
        </pc:spChg>
        <pc:picChg chg="mod ord">
          <ac:chgData name="Thaira Bano (2328508)" userId="S::2328508@student.uwtsd.ac.uk::c3e1f8ec-320f-4cc8-9e4b-fb6f2d8dd707" providerId="AD" clId="Web-{53C3821D-981A-588F-E422-84C40E4A5D86}" dt="2026-06-20T10:17:44.712" v="13"/>
          <ac:picMkLst>
            <pc:docMk/>
            <pc:sldMk cId="1529141748" sldId="257"/>
            <ac:picMk id="6" creationId="{4BA7842E-36C0-4A67-5C2A-6C92957A1228}"/>
          </ac:picMkLst>
        </pc:picChg>
      </pc:sldChg>
      <pc:sldChg chg="modSp mod modClrScheme chgLayout">
        <pc:chgData name="Thaira Bano (2328508)" userId="S::2328508@student.uwtsd.ac.uk::c3e1f8ec-320f-4cc8-9e4b-fb6f2d8dd707" providerId="AD" clId="Web-{53C3821D-981A-588F-E422-84C40E4A5D86}" dt="2026-06-20T10:17:44.712" v="13"/>
        <pc:sldMkLst>
          <pc:docMk/>
          <pc:sldMk cId="2715725123" sldId="258"/>
        </pc:sldMkLst>
        <pc:spChg chg="mod ord">
          <ac:chgData name="Thaira Bano (2328508)" userId="S::2328508@student.uwtsd.ac.uk::c3e1f8ec-320f-4cc8-9e4b-fb6f2d8dd707" providerId="AD" clId="Web-{53C3821D-981A-588F-E422-84C40E4A5D86}" dt="2026-06-20T10:17:44.712" v="13"/>
          <ac:spMkLst>
            <pc:docMk/>
            <pc:sldMk cId="2715725123" sldId="258"/>
            <ac:spMk id="2" creationId="{D4F13626-BE32-8E0F-9788-2206B85ABA26}"/>
          </ac:spMkLst>
        </pc:spChg>
        <pc:spChg chg="mod ord">
          <ac:chgData name="Thaira Bano (2328508)" userId="S::2328508@student.uwtsd.ac.uk::c3e1f8ec-320f-4cc8-9e4b-fb6f2d8dd707" providerId="AD" clId="Web-{53C3821D-981A-588F-E422-84C40E4A5D86}" dt="2026-06-20T10:17:44.712" v="13"/>
          <ac:spMkLst>
            <pc:docMk/>
            <pc:sldMk cId="2715725123" sldId="258"/>
            <ac:spMk id="3" creationId="{279AACF7-6959-03CC-7D73-1B5A47F38C8D}"/>
          </ac:spMkLst>
        </pc:spChg>
      </pc:sldChg>
      <pc:sldChg chg="modSp mod modClrScheme chgLayout">
        <pc:chgData name="Thaira Bano (2328508)" userId="S::2328508@student.uwtsd.ac.uk::c3e1f8ec-320f-4cc8-9e4b-fb6f2d8dd707" providerId="AD" clId="Web-{53C3821D-981A-588F-E422-84C40E4A5D86}" dt="2026-06-20T10:17:44.712" v="13"/>
        <pc:sldMkLst>
          <pc:docMk/>
          <pc:sldMk cId="3643126875" sldId="259"/>
        </pc:sldMkLst>
        <pc:spChg chg="mod ord">
          <ac:chgData name="Thaira Bano (2328508)" userId="S::2328508@student.uwtsd.ac.uk::c3e1f8ec-320f-4cc8-9e4b-fb6f2d8dd707" providerId="AD" clId="Web-{53C3821D-981A-588F-E422-84C40E4A5D86}" dt="2026-06-20T10:17:44.712" v="13"/>
          <ac:spMkLst>
            <pc:docMk/>
            <pc:sldMk cId="3643126875" sldId="259"/>
            <ac:spMk id="2" creationId="{BB4B971C-17CE-2027-6580-868459AAB637}"/>
          </ac:spMkLst>
        </pc:spChg>
        <pc:spChg chg="mod ord">
          <ac:chgData name="Thaira Bano (2328508)" userId="S::2328508@student.uwtsd.ac.uk::c3e1f8ec-320f-4cc8-9e4b-fb6f2d8dd707" providerId="AD" clId="Web-{53C3821D-981A-588F-E422-84C40E4A5D86}" dt="2026-06-20T10:17:44.712" v="13"/>
          <ac:spMkLst>
            <pc:docMk/>
            <pc:sldMk cId="3643126875" sldId="259"/>
            <ac:spMk id="3" creationId="{DB4A7722-69D8-9C97-0C89-999F25419FCE}"/>
          </ac:spMkLst>
        </pc:spChg>
        <pc:spChg chg="mod ord">
          <ac:chgData name="Thaira Bano (2328508)" userId="S::2328508@student.uwtsd.ac.uk::c3e1f8ec-320f-4cc8-9e4b-fb6f2d8dd707" providerId="AD" clId="Web-{53C3821D-981A-588F-E422-84C40E4A5D86}" dt="2026-06-20T10:17:44.712" v="13"/>
          <ac:spMkLst>
            <pc:docMk/>
            <pc:sldMk cId="3643126875" sldId="259"/>
            <ac:spMk id="4" creationId="{75DBD320-05E1-E0AC-683D-7ADECAEFFFDB}"/>
          </ac:spMkLst>
        </pc:spChg>
      </pc:sldChg>
      <pc:sldChg chg="modSp mod modClrScheme chgLayout">
        <pc:chgData name="Thaira Bano (2328508)" userId="S::2328508@student.uwtsd.ac.uk::c3e1f8ec-320f-4cc8-9e4b-fb6f2d8dd707" providerId="AD" clId="Web-{53C3821D-981A-588F-E422-84C40E4A5D86}" dt="2026-06-20T10:17:44.712" v="13"/>
        <pc:sldMkLst>
          <pc:docMk/>
          <pc:sldMk cId="1672736630" sldId="260"/>
        </pc:sldMkLst>
        <pc:spChg chg="mod ord">
          <ac:chgData name="Thaira Bano (2328508)" userId="S::2328508@student.uwtsd.ac.uk::c3e1f8ec-320f-4cc8-9e4b-fb6f2d8dd707" providerId="AD" clId="Web-{53C3821D-981A-588F-E422-84C40E4A5D86}" dt="2026-06-20T10:17:44.712" v="13"/>
          <ac:spMkLst>
            <pc:docMk/>
            <pc:sldMk cId="1672736630" sldId="260"/>
            <ac:spMk id="2" creationId="{74680180-1135-5963-1457-CF1389A3C680}"/>
          </ac:spMkLst>
        </pc:spChg>
        <pc:spChg chg="mod ord">
          <ac:chgData name="Thaira Bano (2328508)" userId="S::2328508@student.uwtsd.ac.uk::c3e1f8ec-320f-4cc8-9e4b-fb6f2d8dd707" providerId="AD" clId="Web-{53C3821D-981A-588F-E422-84C40E4A5D86}" dt="2026-06-20T10:17:44.712" v="13"/>
          <ac:spMkLst>
            <pc:docMk/>
            <pc:sldMk cId="1672736630" sldId="260"/>
            <ac:spMk id="5" creationId="{944E6563-5876-A069-C9ED-3B66CA783D9E}"/>
          </ac:spMkLst>
        </pc:spChg>
        <pc:spChg chg="mod ord">
          <ac:chgData name="Thaira Bano (2328508)" userId="S::2328508@student.uwtsd.ac.uk::c3e1f8ec-320f-4cc8-9e4b-fb6f2d8dd707" providerId="AD" clId="Web-{53C3821D-981A-588F-E422-84C40E4A5D86}" dt="2026-06-20T10:17:44.712" v="13"/>
          <ac:spMkLst>
            <pc:docMk/>
            <pc:sldMk cId="1672736630" sldId="260"/>
            <ac:spMk id="7" creationId="{2C479EED-406F-F73D-098D-9502C4DD7FC3}"/>
          </ac:spMkLst>
        </pc:spChg>
      </pc:sldChg>
      <pc:sldChg chg="modSp mod modClrScheme chgLayout">
        <pc:chgData name="Thaira Bano (2328508)" userId="S::2328508@student.uwtsd.ac.uk::c3e1f8ec-320f-4cc8-9e4b-fb6f2d8dd707" providerId="AD" clId="Web-{53C3821D-981A-588F-E422-84C40E4A5D86}" dt="2026-06-20T10:17:44.712" v="13"/>
        <pc:sldMkLst>
          <pc:docMk/>
          <pc:sldMk cId="1423835377" sldId="261"/>
        </pc:sldMkLst>
        <pc:spChg chg="mod ord">
          <ac:chgData name="Thaira Bano (2328508)" userId="S::2328508@student.uwtsd.ac.uk::c3e1f8ec-320f-4cc8-9e4b-fb6f2d8dd707" providerId="AD" clId="Web-{53C3821D-981A-588F-E422-84C40E4A5D86}" dt="2026-06-20T10:17:44.712" v="13"/>
          <ac:spMkLst>
            <pc:docMk/>
            <pc:sldMk cId="1423835377" sldId="261"/>
            <ac:spMk id="2" creationId="{3F31346C-CC45-E5C9-CD6D-766FEFA1A487}"/>
          </ac:spMkLst>
        </pc:spChg>
      </pc:sldChg>
      <pc:sldChg chg="modSp mod modClrScheme chgLayout">
        <pc:chgData name="Thaira Bano (2328508)" userId="S::2328508@student.uwtsd.ac.uk::c3e1f8ec-320f-4cc8-9e4b-fb6f2d8dd707" providerId="AD" clId="Web-{53C3821D-981A-588F-E422-84C40E4A5D86}" dt="2026-06-20T10:17:44.712" v="13"/>
        <pc:sldMkLst>
          <pc:docMk/>
          <pc:sldMk cId="612824094" sldId="262"/>
        </pc:sldMkLst>
        <pc:spChg chg="mod ord">
          <ac:chgData name="Thaira Bano (2328508)" userId="S::2328508@student.uwtsd.ac.uk::c3e1f8ec-320f-4cc8-9e4b-fb6f2d8dd707" providerId="AD" clId="Web-{53C3821D-981A-588F-E422-84C40E4A5D86}" dt="2026-06-20T10:17:44.712" v="13"/>
          <ac:spMkLst>
            <pc:docMk/>
            <pc:sldMk cId="612824094" sldId="262"/>
            <ac:spMk id="2" creationId="{65BDD17C-DDDE-4479-017E-16025B780BE6}"/>
          </ac:spMkLst>
        </pc:spChg>
      </pc:sldChg>
      <pc:sldChg chg="modSp mod modClrScheme chgLayout">
        <pc:chgData name="Thaira Bano (2328508)" userId="S::2328508@student.uwtsd.ac.uk::c3e1f8ec-320f-4cc8-9e4b-fb6f2d8dd707" providerId="AD" clId="Web-{53C3821D-981A-588F-E422-84C40E4A5D86}" dt="2026-06-20T10:17:44.712" v="13"/>
        <pc:sldMkLst>
          <pc:docMk/>
          <pc:sldMk cId="3628185860" sldId="263"/>
        </pc:sldMkLst>
        <pc:spChg chg="mod ord">
          <ac:chgData name="Thaira Bano (2328508)" userId="S::2328508@student.uwtsd.ac.uk::c3e1f8ec-320f-4cc8-9e4b-fb6f2d8dd707" providerId="AD" clId="Web-{53C3821D-981A-588F-E422-84C40E4A5D86}" dt="2026-06-20T10:17:44.712" v="13"/>
          <ac:spMkLst>
            <pc:docMk/>
            <pc:sldMk cId="3628185860" sldId="263"/>
            <ac:spMk id="2" creationId="{C8E1A532-8636-7B4B-EAC0-3516B2F0FA02}"/>
          </ac:spMkLst>
        </pc:spChg>
        <pc:spChg chg="mod ord">
          <ac:chgData name="Thaira Bano (2328508)" userId="S::2328508@student.uwtsd.ac.uk::c3e1f8ec-320f-4cc8-9e4b-fb6f2d8dd707" providerId="AD" clId="Web-{53C3821D-981A-588F-E422-84C40E4A5D86}" dt="2026-06-20T10:17:44.712" v="13"/>
          <ac:spMkLst>
            <pc:docMk/>
            <pc:sldMk cId="3628185860" sldId="263"/>
            <ac:spMk id="3" creationId="{9B911601-C6B8-FA34-8E35-BF1517D8D2FB}"/>
          </ac:spMkLst>
        </pc:spChg>
        <pc:spChg chg="mod ord">
          <ac:chgData name="Thaira Bano (2328508)" userId="S::2328508@student.uwtsd.ac.uk::c3e1f8ec-320f-4cc8-9e4b-fb6f2d8dd707" providerId="AD" clId="Web-{53C3821D-981A-588F-E422-84C40E4A5D86}" dt="2026-06-20T10:17:44.712" v="13"/>
          <ac:spMkLst>
            <pc:docMk/>
            <pc:sldMk cId="3628185860" sldId="263"/>
            <ac:spMk id="4" creationId="{9F246C2E-8B0F-2162-821F-FDD02064D4F9}"/>
          </ac:spMkLst>
        </pc:spChg>
        <pc:spChg chg="mod ord">
          <ac:chgData name="Thaira Bano (2328508)" userId="S::2328508@student.uwtsd.ac.uk::c3e1f8ec-320f-4cc8-9e4b-fb6f2d8dd707" providerId="AD" clId="Web-{53C3821D-981A-588F-E422-84C40E4A5D86}" dt="2026-06-20T10:17:44.712" v="13"/>
          <ac:spMkLst>
            <pc:docMk/>
            <pc:sldMk cId="3628185860" sldId="263"/>
            <ac:spMk id="5" creationId="{04586CF9-8336-8F1C-9991-29597FA4C839}"/>
          </ac:spMkLst>
        </pc:spChg>
        <pc:spChg chg="mod ord">
          <ac:chgData name="Thaira Bano (2328508)" userId="S::2328508@student.uwtsd.ac.uk::c3e1f8ec-320f-4cc8-9e4b-fb6f2d8dd707" providerId="AD" clId="Web-{53C3821D-981A-588F-E422-84C40E4A5D86}" dt="2026-06-20T10:17:44.712" v="13"/>
          <ac:spMkLst>
            <pc:docMk/>
            <pc:sldMk cId="3628185860" sldId="263"/>
            <ac:spMk id="6" creationId="{93575368-B391-096E-3E86-B39049ED9B96}"/>
          </ac:spMkLst>
        </pc:spChg>
      </pc:sldChg>
      <pc:sldChg chg="modSp mod modClrScheme chgLayout">
        <pc:chgData name="Thaira Bano (2328508)" userId="S::2328508@student.uwtsd.ac.uk::c3e1f8ec-320f-4cc8-9e4b-fb6f2d8dd707" providerId="AD" clId="Web-{53C3821D-981A-588F-E422-84C40E4A5D86}" dt="2026-06-20T10:17:44.712" v="13"/>
        <pc:sldMkLst>
          <pc:docMk/>
          <pc:sldMk cId="990183131" sldId="264"/>
        </pc:sldMkLst>
        <pc:spChg chg="mod ord">
          <ac:chgData name="Thaira Bano (2328508)" userId="S::2328508@student.uwtsd.ac.uk::c3e1f8ec-320f-4cc8-9e4b-fb6f2d8dd707" providerId="AD" clId="Web-{53C3821D-981A-588F-E422-84C40E4A5D86}" dt="2026-06-20T10:17:44.712" v="13"/>
          <ac:spMkLst>
            <pc:docMk/>
            <pc:sldMk cId="990183131" sldId="264"/>
            <ac:spMk id="2" creationId="{8C966ECC-BD94-D4B1-10B7-3458431851BE}"/>
          </ac:spMkLst>
        </pc:spChg>
      </pc:sldChg>
      <pc:sldChg chg="modSp mod modClrScheme chgLayout">
        <pc:chgData name="Thaira Bano (2328508)" userId="S::2328508@student.uwtsd.ac.uk::c3e1f8ec-320f-4cc8-9e4b-fb6f2d8dd707" providerId="AD" clId="Web-{53C3821D-981A-588F-E422-84C40E4A5D86}" dt="2026-06-20T10:17:44.712" v="13"/>
        <pc:sldMkLst>
          <pc:docMk/>
          <pc:sldMk cId="1343665789" sldId="265"/>
        </pc:sldMkLst>
        <pc:spChg chg="mod ord">
          <ac:chgData name="Thaira Bano (2328508)" userId="S::2328508@student.uwtsd.ac.uk::c3e1f8ec-320f-4cc8-9e4b-fb6f2d8dd707" providerId="AD" clId="Web-{53C3821D-981A-588F-E422-84C40E4A5D86}" dt="2026-06-20T10:17:44.712" v="13"/>
          <ac:spMkLst>
            <pc:docMk/>
            <pc:sldMk cId="1343665789" sldId="265"/>
            <ac:spMk id="2" creationId="{2A855BED-9CB4-756D-6706-F6FC65556FC3}"/>
          </ac:spMkLst>
        </pc:spChg>
      </pc:sldChg>
      <pc:sldChg chg="modSp mod modClrScheme chgLayout">
        <pc:chgData name="Thaira Bano (2328508)" userId="S::2328508@student.uwtsd.ac.uk::c3e1f8ec-320f-4cc8-9e4b-fb6f2d8dd707" providerId="AD" clId="Web-{53C3821D-981A-588F-E422-84C40E4A5D86}" dt="2026-06-20T10:17:44.712" v="13"/>
        <pc:sldMkLst>
          <pc:docMk/>
          <pc:sldMk cId="4216898032" sldId="266"/>
        </pc:sldMkLst>
        <pc:spChg chg="mod ord">
          <ac:chgData name="Thaira Bano (2328508)" userId="S::2328508@student.uwtsd.ac.uk::c3e1f8ec-320f-4cc8-9e4b-fb6f2d8dd707" providerId="AD" clId="Web-{53C3821D-981A-588F-E422-84C40E4A5D86}" dt="2026-06-20T10:17:44.712" v="13"/>
          <ac:spMkLst>
            <pc:docMk/>
            <pc:sldMk cId="4216898032" sldId="266"/>
            <ac:spMk id="2" creationId="{69F8B063-0A28-A235-843D-EE2B4F09B50E}"/>
          </ac:spMkLst>
        </pc:spChg>
      </pc:sldChg>
      <pc:sldChg chg="mod modClrScheme chgLayout">
        <pc:chgData name="Thaira Bano (2328508)" userId="S::2328508@student.uwtsd.ac.uk::c3e1f8ec-320f-4cc8-9e4b-fb6f2d8dd707" providerId="AD" clId="Web-{53C3821D-981A-588F-E422-84C40E4A5D86}" dt="2026-06-20T10:17:44.712" v="13"/>
        <pc:sldMkLst>
          <pc:docMk/>
          <pc:sldMk cId="726067325" sldId="267"/>
        </pc:sldMkLst>
      </pc:sldChg>
      <pc:sldMasterChg chg="add del addSldLayout delSldLayout">
        <pc:chgData name="Thaira Bano (2328508)" userId="S::2328508@student.uwtsd.ac.uk::c3e1f8ec-320f-4cc8-9e4b-fb6f2d8dd707" providerId="AD" clId="Web-{53C3821D-981A-588F-E422-84C40E4A5D86}" dt="2026-06-20T10:17:44.712" v="13"/>
        <pc:sldMasterMkLst>
          <pc:docMk/>
          <pc:sldMasterMk cId="753159081" sldId="2147483723"/>
        </pc:sldMasterMkLst>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710209314" sldId="2147483724"/>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3871982245" sldId="2147483725"/>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491851173" sldId="2147483726"/>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801398859" sldId="2147483727"/>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686985501" sldId="2147483728"/>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098342583" sldId="2147483729"/>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5500034" sldId="2147483730"/>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2607648119" sldId="2147483731"/>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3530361921" sldId="2147483732"/>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689976870" sldId="2147483733"/>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274507379" sldId="2147483734"/>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2032660763" sldId="2147483735"/>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4214069428" sldId="2147483736"/>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3790631725" sldId="2147483737"/>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3260314620" sldId="2147483738"/>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302051006" sldId="2147483739"/>
          </pc:sldLayoutMkLst>
        </pc:sldLayoutChg>
        <pc:sldLayoutChg chg="add del">
          <pc:chgData name="Thaira Bano (2328508)" userId="S::2328508@student.uwtsd.ac.uk::c3e1f8ec-320f-4cc8-9e4b-fb6f2d8dd707" providerId="AD" clId="Web-{53C3821D-981A-588F-E422-84C40E4A5D86}" dt="2026-06-20T10:17:44.712" v="13"/>
          <pc:sldLayoutMkLst>
            <pc:docMk/>
            <pc:sldMasterMk cId="753159081" sldId="2147483723"/>
            <pc:sldLayoutMk cId="1610549379" sldId="2147483740"/>
          </pc:sldLayoutMkLst>
        </pc:sldLayoutChg>
      </pc:sldMasterChg>
      <pc:sldMasterChg chg="add del addSldLayout delSldLayout modSldLayout">
        <pc:chgData name="Thaira Bano (2328508)" userId="S::2328508@student.uwtsd.ac.uk::c3e1f8ec-320f-4cc8-9e4b-fb6f2d8dd707" providerId="AD" clId="Web-{53C3821D-981A-588F-E422-84C40E4A5D86}" dt="2026-06-20T10:17:44.712" v="13"/>
        <pc:sldMasterMkLst>
          <pc:docMk/>
          <pc:sldMasterMk cId="943852858" sldId="2147483741"/>
        </pc:sldMasterMkLst>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475816425" sldId="2147483742"/>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4067858269" sldId="2147483743"/>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3702046439" sldId="2147483744"/>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108552182" sldId="2147483745"/>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721822307" sldId="2147483746"/>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2930839857" sldId="2147483747"/>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2280552838" sldId="2147483748"/>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3791819148" sldId="2147483749"/>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2947369162" sldId="2147483750"/>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1292638139" sldId="2147483751"/>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1195952165" sldId="2147483752"/>
          </pc:sldLayoutMkLst>
        </pc:sldLayoutChg>
        <pc:sldLayoutChg chg="add del mod replId">
          <pc:chgData name="Thaira Bano (2328508)" userId="S::2328508@student.uwtsd.ac.uk::c3e1f8ec-320f-4cc8-9e4b-fb6f2d8dd707" providerId="AD" clId="Web-{53C3821D-981A-588F-E422-84C40E4A5D86}" dt="2026-06-20T10:17:44.712" v="13"/>
          <pc:sldLayoutMkLst>
            <pc:docMk/>
            <pc:sldMasterMk cId="943852858" sldId="2147483741"/>
            <pc:sldLayoutMk cId="4155581280" sldId="2147483753"/>
          </pc:sldLayoutMkLst>
        </pc:sldLayoutChg>
      </pc:sldMasterChg>
      <pc:sldMasterChg chg="add del addSldLayout delSldLayout modSldLayout">
        <pc:chgData name="Thaira Bano (2328508)" userId="S::2328508@student.uwtsd.ac.uk::c3e1f8ec-320f-4cc8-9e4b-fb6f2d8dd707" providerId="AD" clId="Web-{53C3821D-981A-588F-E422-84C40E4A5D86}" dt="2026-06-20T10:17:44.165" v="12"/>
        <pc:sldMasterMkLst>
          <pc:docMk/>
          <pc:sldMasterMk cId="3789522311" sldId="2147483754"/>
        </pc:sldMasterMkLst>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1490214345" sldId="2147483755"/>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469126507" sldId="2147483756"/>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2097063217" sldId="2147483757"/>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1723568785" sldId="2147483758"/>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2571696575" sldId="2147483759"/>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2415116722" sldId="2147483760"/>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2487725153" sldId="2147483761"/>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2132213006" sldId="2147483762"/>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3497549856" sldId="2147483763"/>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352535548" sldId="2147483764"/>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3727891697" sldId="2147483765"/>
          </pc:sldLayoutMkLst>
        </pc:sldLayoutChg>
        <pc:sldLayoutChg chg="add del mod replId">
          <pc:chgData name="Thaira Bano (2328508)" userId="S::2328508@student.uwtsd.ac.uk::c3e1f8ec-320f-4cc8-9e4b-fb6f2d8dd707" providerId="AD" clId="Web-{53C3821D-981A-588F-E422-84C40E4A5D86}" dt="2026-06-20T10:17:44.165" v="12"/>
          <pc:sldLayoutMkLst>
            <pc:docMk/>
            <pc:sldMasterMk cId="3789522311" sldId="2147483754"/>
            <pc:sldLayoutMk cId="945879722" sldId="2147483766"/>
          </pc:sldLayoutMkLst>
        </pc:sldLayoutChg>
      </pc:sldMasterChg>
      <pc:sldMasterChg chg="add del addSldLayout delSldLayout modSldLayout">
        <pc:chgData name="Thaira Bano (2328508)" userId="S::2328508@student.uwtsd.ac.uk::c3e1f8ec-320f-4cc8-9e4b-fb6f2d8dd707" providerId="AD" clId="Web-{53C3821D-981A-588F-E422-84C40E4A5D86}" dt="2026-06-20T10:17:43.368" v="11"/>
        <pc:sldMasterMkLst>
          <pc:docMk/>
          <pc:sldMasterMk cId="4270612920" sldId="2147483767"/>
        </pc:sldMasterMkLst>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2331457666" sldId="2147483768"/>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3116370179" sldId="2147483769"/>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807059013" sldId="2147483770"/>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1114440456" sldId="2147483771"/>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2469658842" sldId="2147483772"/>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1946410760" sldId="2147483773"/>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2474092484" sldId="2147483774"/>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2197769275" sldId="2147483775"/>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1152977333" sldId="2147483776"/>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546210238" sldId="2147483777"/>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2672313214" sldId="2147483778"/>
          </pc:sldLayoutMkLst>
        </pc:sldLayoutChg>
        <pc:sldLayoutChg chg="add del mod replId">
          <pc:chgData name="Thaira Bano (2328508)" userId="S::2328508@student.uwtsd.ac.uk::c3e1f8ec-320f-4cc8-9e4b-fb6f2d8dd707" providerId="AD" clId="Web-{53C3821D-981A-588F-E422-84C40E4A5D86}" dt="2026-06-20T10:17:43.368" v="11"/>
          <pc:sldLayoutMkLst>
            <pc:docMk/>
            <pc:sldMasterMk cId="4270612920" sldId="2147483767"/>
            <pc:sldLayoutMk cId="1916036569" sldId="2147483779"/>
          </pc:sldLayoutMkLst>
        </pc:sldLayoutChg>
      </pc:sldMasterChg>
      <pc:sldMasterChg chg="add del addSldLayout delSldLayout modSldLayout">
        <pc:chgData name="Thaira Bano (2328508)" userId="S::2328508@student.uwtsd.ac.uk::c3e1f8ec-320f-4cc8-9e4b-fb6f2d8dd707" providerId="AD" clId="Web-{53C3821D-981A-588F-E422-84C40E4A5D86}" dt="2026-06-20T10:17:42.884" v="10"/>
        <pc:sldMasterMkLst>
          <pc:docMk/>
          <pc:sldMasterMk cId="3901105409" sldId="2147483780"/>
        </pc:sldMasterMkLst>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3911370816" sldId="2147483781"/>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3615520978" sldId="2147483782"/>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2374891441" sldId="2147483783"/>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2389228105" sldId="2147483784"/>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4899058" sldId="2147483785"/>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4271400684" sldId="2147483786"/>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180972352" sldId="2147483787"/>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2200536273" sldId="2147483788"/>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2330663439" sldId="2147483789"/>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493541569" sldId="2147483790"/>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2740991475" sldId="2147483791"/>
          </pc:sldLayoutMkLst>
        </pc:sldLayoutChg>
        <pc:sldLayoutChg chg="add del mod replId">
          <pc:chgData name="Thaira Bano (2328508)" userId="S::2328508@student.uwtsd.ac.uk::c3e1f8ec-320f-4cc8-9e4b-fb6f2d8dd707" providerId="AD" clId="Web-{53C3821D-981A-588F-E422-84C40E4A5D86}" dt="2026-06-20T10:17:42.884" v="10"/>
          <pc:sldLayoutMkLst>
            <pc:docMk/>
            <pc:sldMasterMk cId="3901105409" sldId="2147483780"/>
            <pc:sldLayoutMk cId="4080356438" sldId="2147483792"/>
          </pc:sldLayoutMkLst>
        </pc:sldLayoutChg>
      </pc:sldMasterChg>
      <pc:sldMasterChg chg="add del addSldLayout delSldLayout modSldLayout">
        <pc:chgData name="Thaira Bano (2328508)" userId="S::2328508@student.uwtsd.ac.uk::c3e1f8ec-320f-4cc8-9e4b-fb6f2d8dd707" providerId="AD" clId="Web-{53C3821D-981A-588F-E422-84C40E4A5D86}" dt="2026-06-20T10:17:42.462" v="9"/>
        <pc:sldMasterMkLst>
          <pc:docMk/>
          <pc:sldMasterMk cId="326522165" sldId="2147483793"/>
        </pc:sldMasterMkLst>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3351014249" sldId="2147483794"/>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1244674330" sldId="2147483795"/>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2139673945" sldId="2147483796"/>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3025987880" sldId="2147483797"/>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1985210719" sldId="2147483798"/>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296939541" sldId="2147483799"/>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3099419834" sldId="2147483800"/>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3899873357" sldId="2147483801"/>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4123451606" sldId="2147483802"/>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23169990" sldId="2147483803"/>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173727120" sldId="2147483804"/>
          </pc:sldLayoutMkLst>
        </pc:sldLayoutChg>
        <pc:sldLayoutChg chg="add del mod replId">
          <pc:chgData name="Thaira Bano (2328508)" userId="S::2328508@student.uwtsd.ac.uk::c3e1f8ec-320f-4cc8-9e4b-fb6f2d8dd707" providerId="AD" clId="Web-{53C3821D-981A-588F-E422-84C40E4A5D86}" dt="2026-06-20T10:17:42.462" v="9"/>
          <pc:sldLayoutMkLst>
            <pc:docMk/>
            <pc:sldMasterMk cId="326522165" sldId="2147483793"/>
            <pc:sldLayoutMk cId="248791597" sldId="2147483805"/>
          </pc:sldLayoutMkLst>
        </pc:sldLayoutChg>
      </pc:sldMasterChg>
      <pc:sldMasterChg chg="add del addSldLayout delSldLayout modSldLayout">
        <pc:chgData name="Thaira Bano (2328508)" userId="S::2328508@student.uwtsd.ac.uk::c3e1f8ec-320f-4cc8-9e4b-fb6f2d8dd707" providerId="AD" clId="Web-{53C3821D-981A-588F-E422-84C40E4A5D86}" dt="2026-06-20T10:17:42.134" v="8"/>
        <pc:sldMasterMkLst>
          <pc:docMk/>
          <pc:sldMasterMk cId="2521169927" sldId="2147483806"/>
        </pc:sldMasterMkLst>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308465348" sldId="2147483807"/>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3578972752" sldId="2147483808"/>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2300393687" sldId="2147483809"/>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1695478660" sldId="2147483810"/>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2778148687" sldId="2147483811"/>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76977710" sldId="2147483812"/>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1116480401" sldId="2147483813"/>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257114869" sldId="2147483814"/>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2543634715" sldId="2147483815"/>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1332638864" sldId="2147483816"/>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3706532832" sldId="2147483817"/>
          </pc:sldLayoutMkLst>
        </pc:sldLayoutChg>
        <pc:sldLayoutChg chg="add del mod replId">
          <pc:chgData name="Thaira Bano (2328508)" userId="S::2328508@student.uwtsd.ac.uk::c3e1f8ec-320f-4cc8-9e4b-fb6f2d8dd707" providerId="AD" clId="Web-{53C3821D-981A-588F-E422-84C40E4A5D86}" dt="2026-06-20T10:17:42.134" v="8"/>
          <pc:sldLayoutMkLst>
            <pc:docMk/>
            <pc:sldMasterMk cId="2521169927" sldId="2147483806"/>
            <pc:sldLayoutMk cId="29991138" sldId="2147483818"/>
          </pc:sldLayoutMkLst>
        </pc:sldLayoutChg>
      </pc:sldMasterChg>
      <pc:sldMasterChg chg="add del addSldLayout delSldLayout modSldLayout">
        <pc:chgData name="Thaira Bano (2328508)" userId="S::2328508@student.uwtsd.ac.uk::c3e1f8ec-320f-4cc8-9e4b-fb6f2d8dd707" providerId="AD" clId="Web-{53C3821D-981A-588F-E422-84C40E4A5D86}" dt="2026-06-20T10:17:40.775" v="7"/>
        <pc:sldMasterMkLst>
          <pc:docMk/>
          <pc:sldMasterMk cId="3272090923" sldId="2147483819"/>
        </pc:sldMasterMkLst>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2205293414" sldId="2147483820"/>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3785014775" sldId="2147483821"/>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500566482" sldId="2147483822"/>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2293770887" sldId="2147483823"/>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533360757" sldId="2147483824"/>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1973505765" sldId="2147483825"/>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3160441685" sldId="2147483826"/>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3428876436" sldId="2147483827"/>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1237574947" sldId="2147483828"/>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2980319592" sldId="2147483829"/>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3958583821" sldId="2147483830"/>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753063643" sldId="2147483831"/>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883912465" sldId="2147483832"/>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2229314018" sldId="2147483833"/>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3768672341" sldId="2147483834"/>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3656116112" sldId="2147483835"/>
          </pc:sldLayoutMkLst>
        </pc:sldLayoutChg>
        <pc:sldLayoutChg chg="add del mod replId">
          <pc:chgData name="Thaira Bano (2328508)" userId="S::2328508@student.uwtsd.ac.uk::c3e1f8ec-320f-4cc8-9e4b-fb6f2d8dd707" providerId="AD" clId="Web-{53C3821D-981A-588F-E422-84C40E4A5D86}" dt="2026-06-20T10:17:40.775" v="7"/>
          <pc:sldLayoutMkLst>
            <pc:docMk/>
            <pc:sldMasterMk cId="3272090923" sldId="2147483819"/>
            <pc:sldLayoutMk cId="2686378553" sldId="214748383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69EE2-2915-4C26-8E8F-40CBDFBC2BB5}" type="datetimeFigureOut">
              <a:rPr lang="en-GB" smtClean="0"/>
              <a:t>20/06/2026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C83FE3-D89C-4600-BB27-24B181C2461E}" type="slidenum">
              <a:rPr lang="en-GB" smtClean="0"/>
              <a:t>‹#›</a:t>
            </a:fld>
            <a:endParaRPr lang="en-GB" dirty="0"/>
          </a:p>
        </p:txBody>
      </p:sp>
    </p:spTree>
    <p:extLst>
      <p:ext uri="{BB962C8B-B14F-4D97-AF65-F5344CB8AC3E}">
        <p14:creationId xmlns:p14="http://schemas.microsoft.com/office/powerpoint/2010/main" val="24119935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NHS has seen both a growth in real spending, and a growth in spending as a share of GDP. Yet, despite the permanent increase in spending, it is proving difficult to keep up with the rise in demand. And this is only set to get more difficult in the coming decades, as an ageing population means more pressure on health care and social services. With record waiting lists, British people are increasingly concerned about whether the NHS can survive in its present form </a:t>
            </a:r>
            <a:r>
              <a:rPr kumimoji="0" lang="en-US" altLang="en-US" sz="12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(Pettinger, 2026).</a:t>
            </a:r>
            <a:endParaRPr kumimoji="0" lang="en-US" altLang="en-US" sz="1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03C83FE3-D89C-4600-BB27-24B181C2461E}" type="slidenum">
              <a:rPr lang="en-GB" smtClean="0"/>
              <a:t>3</a:t>
            </a:fld>
            <a:endParaRPr lang="en-GB" dirty="0"/>
          </a:p>
        </p:txBody>
      </p:sp>
    </p:spTree>
    <p:extLst>
      <p:ext uri="{BB962C8B-B14F-4D97-AF65-F5344CB8AC3E}">
        <p14:creationId xmlns:p14="http://schemas.microsoft.com/office/powerpoint/2010/main" val="1438432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C83FE3-D89C-4600-BB27-24B181C2461E}" type="slidenum">
              <a:rPr lang="en-GB" smtClean="0"/>
              <a:t>6</a:t>
            </a:fld>
            <a:endParaRPr lang="en-GB" dirty="0"/>
          </a:p>
        </p:txBody>
      </p:sp>
    </p:spTree>
    <p:extLst>
      <p:ext uri="{BB962C8B-B14F-4D97-AF65-F5344CB8AC3E}">
        <p14:creationId xmlns:p14="http://schemas.microsoft.com/office/powerpoint/2010/main" val="3152779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latest statistics, in the UK, almost 1.6 million people do not use the internet, including 5% of those in the 50–59 age group and 13% of those in the 60–69 age group. An estimated 23% of people may find it difficult to use online services. The only way to have a digitally equipped NHS is to actively include people in the digital space (The NHS Alliance, 2026).</a:t>
            </a:r>
          </a:p>
          <a:p>
            <a:endParaRPr lang="en-GB" dirty="0"/>
          </a:p>
        </p:txBody>
      </p:sp>
      <p:sp>
        <p:nvSpPr>
          <p:cNvPr id="4" name="Slide Number Placeholder 3"/>
          <p:cNvSpPr>
            <a:spLocks noGrp="1"/>
          </p:cNvSpPr>
          <p:nvPr>
            <p:ph type="sldNum" sz="quarter" idx="5"/>
          </p:nvPr>
        </p:nvSpPr>
        <p:spPr/>
        <p:txBody>
          <a:bodyPr/>
          <a:lstStyle/>
          <a:p>
            <a:fld id="{03C83FE3-D89C-4600-BB27-24B181C2461E}" type="slidenum">
              <a:rPr lang="en-GB" smtClean="0"/>
              <a:t>7</a:t>
            </a:fld>
            <a:endParaRPr lang="en-GB" dirty="0"/>
          </a:p>
        </p:txBody>
      </p:sp>
    </p:spTree>
    <p:extLst>
      <p:ext uri="{BB962C8B-B14F-4D97-AF65-F5344CB8AC3E}">
        <p14:creationId xmlns:p14="http://schemas.microsoft.com/office/powerpoint/2010/main" val="4357449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0209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71982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1851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13988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698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98342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500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076481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30361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6899768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45073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032660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2140694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906317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pPr/>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603146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20510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10549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6/20/2026</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53159081"/>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independent.co.uk/health-and-wellbeing/health-nhs-app-elderly-technology-b2846012.html" TargetMode="External"/><Relationship Id="rId2" Type="http://schemas.openxmlformats.org/officeDocument/2006/relationships/image" Target="../media/image2.jpe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9.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hyperlink" Target="https://orionhealth.com/global/blog/nhs-app-and-existing-tech-to-empower-citizens/" TargetMode="External"/><Relationship Id="rId13" Type="http://schemas.openxmlformats.org/officeDocument/2006/relationships/hyperlink" Target="https://digital.nhs.uk/services/nhs-app" TargetMode="External"/><Relationship Id="rId18" Type="http://schemas.openxmlformats.org/officeDocument/2006/relationships/hyperlink" Target="https://doi.org/10.1186/s12916-024-03842-w" TargetMode="External"/><Relationship Id="rId3" Type="http://schemas.openxmlformats.org/officeDocument/2006/relationships/hyperlink" Target="https://digital.nhs.uk/blog/transformation-blog/2020/how-the-nhs-app-is-upping-its-game" TargetMode="External"/><Relationship Id="rId7" Type="http://schemas.openxmlformats.org/officeDocument/2006/relationships/hyperlink" Target="https://healthinnovationnetwork.com/blogs/the-nhs-app-and-how-it-is-scaling-personalised-and-effective-care/" TargetMode="External"/><Relationship Id="rId12" Type="http://schemas.openxmlformats.org/officeDocument/2006/relationships/hyperlink" Target="https://www.nrmc.nhs.uk/the-nhs-app" TargetMode="External"/><Relationship Id="rId17" Type="http://schemas.openxmlformats.org/officeDocument/2006/relationships/hyperlink" Target="https://doi.org/10.3390/ma15062140" TargetMode="External"/><Relationship Id="rId2" Type="http://schemas.openxmlformats.org/officeDocument/2006/relationships/hyperlink" Target="https://www.bsmhft.nhs.uk/about-us/news/download-the-free-nhs-app-today/" TargetMode="External"/><Relationship Id="rId16" Type="http://schemas.openxmlformats.org/officeDocument/2006/relationships/hyperlink" Target="https://www.economicshelp.org/blog/219975/ec/future-of-the-nhs-can-it-cope-with-rise-in-demand/" TargetMode="External"/><Relationship Id="rId20" Type="http://schemas.openxmlformats.org/officeDocument/2006/relationships/hyperlink" Target="https://www.understandingpatientdata.org.uk/data-security-in-NHS" TargetMode="External"/><Relationship Id="rId1" Type="http://schemas.openxmlformats.org/officeDocument/2006/relationships/slideLayout" Target="../slideLayouts/slideLayout7.xml"/><Relationship Id="rId6" Type="http://schemas.openxmlformats.org/officeDocument/2006/relationships/hyperlink" Target="https://healthinnovationnetwork.com/insight/the-nhs-app-and-how-it-is-scaling-personalised-and-effective-care" TargetMode="External"/><Relationship Id="rId11" Type="http://schemas.openxmlformats.org/officeDocument/2006/relationships/hyperlink" Target="https://lincolnshire.icb.nhs.uk/choosewell/waitless-app/" TargetMode="External"/><Relationship Id="rId5" Type="http://schemas.openxmlformats.org/officeDocument/2006/relationships/hyperlink" Target="https://www.gov.uk/government/news/nhs-app-overhaul-will-break-down-barriers-to-healthcare-and-reduce-inequalities" TargetMode="External"/><Relationship Id="rId15" Type="http://schemas.openxmlformats.org/officeDocument/2006/relationships/hyperlink" Target="https://www.ofcom.org.uk/internet-based-services/technology/exploring-how-people-in-the-uk-are-affected-by-digital-disadvantage" TargetMode="External"/><Relationship Id="rId10" Type="http://schemas.openxmlformats.org/officeDocument/2006/relationships/hyperlink" Target="https://www.hee.nhs.uk/our-work/building-our-future-digital-workforce/data-driven-healthcare-2030" TargetMode="External"/><Relationship Id="rId19" Type="http://schemas.openxmlformats.org/officeDocument/2006/relationships/hyperlink" Target="https://institute.global/insights/public-services/the-nhs-at-a-crossroads-the-app-that-can-transform-britains-health" TargetMode="External"/><Relationship Id="rId4" Type="http://schemas.openxmlformats.org/officeDocument/2006/relationships/hyperlink" Target="https://www.kingsfund.org.uk/insight-and-analysis/long-reads/using-data-nhs-gdpr#conclusion" TargetMode="External"/><Relationship Id="rId9" Type="http://schemas.openxmlformats.org/officeDocument/2006/relationships/hyperlink" Target="https://www.kingsfund.org.uk/insight-and-analysis/long-reads/exclusion-inclusion-digital-health-care" TargetMode="External"/><Relationship Id="rId14" Type="http://schemas.openxmlformats.org/officeDocument/2006/relationships/hyperlink" Target="https://www.england.nhs.uk/2025/12/record-numbers-using-nhs-app-to-manage-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1D451-B926-C58E-CB7C-CF308BE1D7C6}"/>
              </a:ext>
            </a:extLst>
          </p:cNvPr>
          <p:cNvSpPr>
            <a:spLocks noGrp="1"/>
          </p:cNvSpPr>
          <p:nvPr>
            <p:ph type="ctrTitle"/>
          </p:nvPr>
        </p:nvSpPr>
        <p:spPr>
          <a:xfrm>
            <a:off x="1713256" y="776748"/>
            <a:ext cx="9001462" cy="1877808"/>
          </a:xfrm>
        </p:spPr>
        <p:txBody>
          <a:bodyPr/>
          <a:lstStyle/>
          <a:p>
            <a:r>
              <a:rPr lang="it-IT" dirty="0">
                <a:effectLst/>
              </a:rPr>
              <a:t>Component 2: Viva Voce</a:t>
            </a:r>
            <a:br>
              <a:rPr lang="it-IT" dirty="0">
                <a:effectLst/>
              </a:rPr>
            </a:br>
            <a:r>
              <a:rPr lang="it-IT" dirty="0">
                <a:effectLst/>
              </a:rPr>
              <a:t>nhs App</a:t>
            </a:r>
            <a:endParaRPr lang="en-GB" dirty="0"/>
          </a:p>
        </p:txBody>
      </p:sp>
      <p:sp>
        <p:nvSpPr>
          <p:cNvPr id="3" name="Subtitle 2">
            <a:extLst>
              <a:ext uri="{FF2B5EF4-FFF2-40B4-BE49-F238E27FC236}">
                <a16:creationId xmlns:a16="http://schemas.microsoft.com/office/drawing/2014/main" id="{2BC7FE3E-B485-5771-243C-88C56CB6B634}"/>
              </a:ext>
            </a:extLst>
          </p:cNvPr>
          <p:cNvSpPr>
            <a:spLocks noGrp="1"/>
          </p:cNvSpPr>
          <p:nvPr>
            <p:ph type="subTitle" idx="1"/>
          </p:nvPr>
        </p:nvSpPr>
        <p:spPr>
          <a:xfrm>
            <a:off x="1076632" y="3311013"/>
            <a:ext cx="10038736" cy="2867588"/>
          </a:xfrm>
        </p:spPr>
        <p:txBody>
          <a:bodyPr>
            <a:noAutofit/>
          </a:bodyPr>
          <a:lstStyle/>
          <a:p>
            <a:pPr algn="ctr"/>
            <a:r>
              <a:rPr lang="en-US" b="1" dirty="0">
                <a:latin typeface="Arial" panose="020B0604020202020204" pitchFamily="34" charset="0"/>
                <a:cs typeface="Arial" panose="020B0604020202020204" pitchFamily="34" charset="0"/>
              </a:rPr>
              <a:t>Student Name: </a:t>
            </a:r>
            <a:r>
              <a:rPr lang="en-US" b="1" dirty="0" err="1">
                <a:latin typeface="Arial" panose="020B0604020202020204" pitchFamily="34" charset="0"/>
                <a:cs typeface="Arial" panose="020B0604020202020204" pitchFamily="34" charset="0"/>
              </a:rPr>
              <a:t>Thaira</a:t>
            </a:r>
            <a:r>
              <a:rPr lang="en-US" b="1" dirty="0">
                <a:latin typeface="Arial" panose="020B0604020202020204" pitchFamily="34" charset="0"/>
                <a:cs typeface="Arial" panose="020B0604020202020204" pitchFamily="34" charset="0"/>
              </a:rPr>
              <a:t> Bano</a:t>
            </a:r>
          </a:p>
          <a:p>
            <a:pPr algn="ctr"/>
            <a:r>
              <a:rPr lang="en-US" b="1" dirty="0">
                <a:latin typeface="Arial" panose="020B0604020202020204" pitchFamily="34" charset="0"/>
                <a:cs typeface="Arial" panose="020B0604020202020204" pitchFamily="34" charset="0"/>
              </a:rPr>
              <a:t>Student Number: 2328508</a:t>
            </a:r>
          </a:p>
          <a:p>
            <a:pPr algn="ctr"/>
            <a:r>
              <a:rPr lang="en-US" b="1" dirty="0">
                <a:latin typeface="Arial" panose="020B0604020202020204" pitchFamily="34" charset="0"/>
                <a:cs typeface="Arial" panose="020B0604020202020204" pitchFamily="34" charset="0"/>
              </a:rPr>
              <a:t>Module Title</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Digital Transformation in the Health and Care Professions</a:t>
            </a:r>
            <a:endParaRPr lang="en-US"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Module code</a:t>
            </a:r>
            <a:r>
              <a:rPr lang="en-US"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BMHP6026</a:t>
            </a:r>
            <a:endParaRPr lang="en-US"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Lecturer</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Tomy </a:t>
            </a:r>
            <a:r>
              <a:rPr lang="en-GB" dirty="0" err="1">
                <a:latin typeface="Arial" panose="020B0604020202020204" pitchFamily="34" charset="0"/>
                <a:cs typeface="Arial" panose="020B0604020202020204" pitchFamily="34" charset="0"/>
              </a:rPr>
              <a:t>Adattu</a:t>
            </a:r>
            <a:r>
              <a:rPr lang="en-GB" dirty="0">
                <a:latin typeface="Arial" panose="020B0604020202020204" pitchFamily="34" charset="0"/>
                <a:cs typeface="Arial" panose="020B0604020202020204" pitchFamily="34" charset="0"/>
              </a:rPr>
              <a:t> Chacko</a:t>
            </a:r>
          </a:p>
        </p:txBody>
      </p:sp>
    </p:spTree>
    <p:extLst>
      <p:ext uri="{BB962C8B-B14F-4D97-AF65-F5344CB8AC3E}">
        <p14:creationId xmlns:p14="http://schemas.microsoft.com/office/powerpoint/2010/main" val="11702392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A7853-6B66-AA50-898F-C1FC8A5D6484}"/>
              </a:ext>
            </a:extLst>
          </p:cNvPr>
          <p:cNvSpPr>
            <a:spLocks noGrp="1"/>
          </p:cNvSpPr>
          <p:nvPr>
            <p:ph type="title"/>
          </p:nvPr>
        </p:nvSpPr>
        <p:spPr>
          <a:xfrm>
            <a:off x="1040820" y="3954816"/>
            <a:ext cx="10367564" cy="682472"/>
          </a:xfrm>
        </p:spPr>
        <p:txBody>
          <a:bodyPr/>
          <a:lstStyle/>
          <a:p>
            <a:r>
              <a:rPr lang="en-US" dirty="0"/>
              <a:t>Introduction</a:t>
            </a:r>
            <a:endParaRPr lang="en-GB" dirty="0"/>
          </a:p>
        </p:txBody>
      </p:sp>
      <p:pic>
        <p:nvPicPr>
          <p:cNvPr id="6" name="Picture Placeholder 5">
            <a:extLst>
              <a:ext uri="{FF2B5EF4-FFF2-40B4-BE49-F238E27FC236}">
                <a16:creationId xmlns:a16="http://schemas.microsoft.com/office/drawing/2014/main" id="{4BA7842E-36C0-4A67-5C2A-6C92957A1228}"/>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25452" b="25452"/>
          <a:stretch>
            <a:fillRect/>
          </a:stretch>
        </p:blipFill>
        <p:spPr>
          <a:xfrm>
            <a:off x="913001" y="454340"/>
            <a:ext cx="10367564" cy="3379735"/>
          </a:xfrm>
        </p:spPr>
      </p:pic>
      <p:sp>
        <p:nvSpPr>
          <p:cNvPr id="4" name="Text Placeholder 3">
            <a:extLst>
              <a:ext uri="{FF2B5EF4-FFF2-40B4-BE49-F238E27FC236}">
                <a16:creationId xmlns:a16="http://schemas.microsoft.com/office/drawing/2014/main" id="{6018E387-5BDF-5D44-CDFD-A9F54923B519}"/>
              </a:ext>
            </a:extLst>
          </p:cNvPr>
          <p:cNvSpPr>
            <a:spLocks noGrp="1"/>
          </p:cNvSpPr>
          <p:nvPr>
            <p:ph type="body" sz="half" idx="2"/>
          </p:nvPr>
        </p:nvSpPr>
        <p:spPr>
          <a:xfrm>
            <a:off x="913001" y="4546893"/>
            <a:ext cx="10365998" cy="682472"/>
          </a:xfrm>
        </p:spPr>
        <p:txBody>
          <a:bodyPr/>
          <a:lstStyle/>
          <a:p>
            <a:r>
              <a:rPr lang="en-US" dirty="0"/>
              <a:t>Digital Innovation In Healthcare: The NHS App</a:t>
            </a:r>
            <a:endParaRPr lang="en-GB" dirty="0"/>
          </a:p>
        </p:txBody>
      </p:sp>
      <p:sp>
        <p:nvSpPr>
          <p:cNvPr id="7" name="TextBox 6">
            <a:extLst>
              <a:ext uri="{FF2B5EF4-FFF2-40B4-BE49-F238E27FC236}">
                <a16:creationId xmlns:a16="http://schemas.microsoft.com/office/drawing/2014/main" id="{71D56EE1-1AA1-ABF2-B978-1D48636DEEED}"/>
              </a:ext>
            </a:extLst>
          </p:cNvPr>
          <p:cNvSpPr txBox="1"/>
          <p:nvPr/>
        </p:nvSpPr>
        <p:spPr>
          <a:xfrm>
            <a:off x="497312" y="4985521"/>
            <a:ext cx="11454580" cy="1754326"/>
          </a:xfrm>
          <a:prstGeom prst="rect">
            <a:avLst/>
          </a:prstGeom>
          <a:noFill/>
        </p:spPr>
        <p:txBody>
          <a:bodyPr wrap="square" rtlCol="0">
            <a:spAutoFit/>
          </a:bodyPr>
          <a:lstStyle/>
          <a:p>
            <a:pPr marL="285750" indent="-285750">
              <a:buFont typeface="Arial" panose="020B0604020202020204" pitchFamily="34" charset="0"/>
              <a:buChar char="•"/>
            </a:pPr>
            <a:r>
              <a:rPr lang="en-US" dirty="0"/>
              <a:t>Digital Transformation and Industry 4.0 </a:t>
            </a:r>
            <a:r>
              <a:rPr lang="en-GB" dirty="0"/>
              <a:t>(Popov </a:t>
            </a:r>
            <a:r>
              <a:rPr lang="en-GB" i="1" dirty="0"/>
              <a:t>et al.,</a:t>
            </a:r>
            <a:r>
              <a:rPr lang="en-GB" dirty="0"/>
              <a:t> 2022).</a:t>
            </a:r>
          </a:p>
          <a:p>
            <a:pPr marL="285750" indent="-285750">
              <a:buFont typeface="Arial" panose="020B0604020202020204" pitchFamily="34" charset="0"/>
              <a:buChar char="•"/>
            </a:pPr>
            <a:r>
              <a:rPr lang="en-GB" dirty="0"/>
              <a:t>Pressure on NHS In UK:  Ageing population, Rising care demands, workforce shortage and health inequalities (Reidy </a:t>
            </a:r>
            <a:r>
              <a:rPr lang="en-GB" i="1" dirty="0"/>
              <a:t>et al.</a:t>
            </a:r>
            <a:r>
              <a:rPr lang="en-GB" dirty="0"/>
              <a:t>, 2025).</a:t>
            </a:r>
            <a:endParaRPr lang="en-US" dirty="0"/>
          </a:p>
          <a:p>
            <a:pPr marL="285750" indent="-285750">
              <a:buFont typeface="Arial" panose="020B0604020202020204" pitchFamily="34" charset="0"/>
              <a:buChar char="•"/>
            </a:pPr>
            <a:r>
              <a:rPr lang="en-US" dirty="0"/>
              <a:t>NHS Digital front door: NHS App (</a:t>
            </a:r>
            <a:r>
              <a:rPr lang="en-GB" dirty="0"/>
              <a:t>NHS, 2026).</a:t>
            </a:r>
            <a:endParaRPr lang="en-US" dirty="0"/>
          </a:p>
          <a:p>
            <a:pPr marL="285750" indent="-285750">
              <a:buFont typeface="Arial" panose="020B0604020202020204" pitchFamily="34" charset="0"/>
              <a:buChar char="•"/>
            </a:pPr>
            <a:r>
              <a:rPr lang="en-US" dirty="0"/>
              <a:t>Aim; Accessibility, Patient Empowerment, Efficiency </a:t>
            </a:r>
            <a:r>
              <a:rPr lang="en-GB" dirty="0"/>
              <a:t>(Health Innovative Network, 2024).</a:t>
            </a:r>
            <a:endParaRPr lang="en-US" dirty="0"/>
          </a:p>
          <a:p>
            <a:pPr marL="285750" indent="-285750">
              <a:buFont typeface="Arial" panose="020B0604020202020204" pitchFamily="34" charset="0"/>
              <a:buChar char="•"/>
            </a:pPr>
            <a:r>
              <a:rPr lang="en-US" dirty="0"/>
              <a:t>Problem-Solution-Outcome Framework</a:t>
            </a:r>
            <a:endParaRPr lang="en-GB" dirty="0"/>
          </a:p>
        </p:txBody>
      </p:sp>
      <p:sp>
        <p:nvSpPr>
          <p:cNvPr id="9" name="TextBox 8">
            <a:extLst>
              <a:ext uri="{FF2B5EF4-FFF2-40B4-BE49-F238E27FC236}">
                <a16:creationId xmlns:a16="http://schemas.microsoft.com/office/drawing/2014/main" id="{EB71A8EB-6B75-3B4F-54AC-EC183B6505D4}"/>
              </a:ext>
            </a:extLst>
          </p:cNvPr>
          <p:cNvSpPr txBox="1"/>
          <p:nvPr/>
        </p:nvSpPr>
        <p:spPr>
          <a:xfrm>
            <a:off x="9863154" y="3964926"/>
            <a:ext cx="1415845" cy="307777"/>
          </a:xfrm>
          <a:prstGeom prst="rect">
            <a:avLst/>
          </a:prstGeom>
          <a:noFill/>
        </p:spPr>
        <p:txBody>
          <a:bodyPr wrap="square">
            <a:spAutoFit/>
          </a:bodyPr>
          <a:lstStyle/>
          <a:p>
            <a:r>
              <a:rPr lang="en-GB" sz="1400" dirty="0">
                <a:effectLst/>
                <a:latin typeface="Calibri" panose="020F0502020204030204" pitchFamily="34" charset="0"/>
                <a:ea typeface="Calibri" panose="020F0502020204030204" pitchFamily="34" charset="0"/>
                <a:cs typeface="Arial" panose="020B0604020202020204" pitchFamily="34" charset="0"/>
              </a:rPr>
              <a:t>(NHS, 2026)</a:t>
            </a:r>
            <a:endParaRPr lang="en-GB" sz="1400" dirty="0"/>
          </a:p>
        </p:txBody>
      </p:sp>
    </p:spTree>
    <p:extLst>
      <p:ext uri="{BB962C8B-B14F-4D97-AF65-F5344CB8AC3E}">
        <p14:creationId xmlns:p14="http://schemas.microsoft.com/office/powerpoint/2010/main" val="1529141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13626-BE32-8E0F-9788-2206B85ABA26}"/>
              </a:ext>
            </a:extLst>
          </p:cNvPr>
          <p:cNvSpPr>
            <a:spLocks noGrp="1"/>
          </p:cNvSpPr>
          <p:nvPr>
            <p:ph type="title"/>
          </p:nvPr>
        </p:nvSpPr>
        <p:spPr/>
        <p:txBody>
          <a:bodyPr/>
          <a:lstStyle/>
          <a:p>
            <a:r>
              <a:rPr lang="en-US" dirty="0"/>
              <a:t>The Problem: The Need for NHS App</a:t>
            </a:r>
            <a:endParaRPr lang="en-GB" dirty="0"/>
          </a:p>
        </p:txBody>
      </p:sp>
      <p:sp>
        <p:nvSpPr>
          <p:cNvPr id="3" name="Content Placeholder 2">
            <a:extLst>
              <a:ext uri="{FF2B5EF4-FFF2-40B4-BE49-F238E27FC236}">
                <a16:creationId xmlns:a16="http://schemas.microsoft.com/office/drawing/2014/main" id="{279AACF7-6959-03CC-7D73-1B5A47F38C8D}"/>
              </a:ext>
            </a:extLst>
          </p:cNvPr>
          <p:cNvSpPr>
            <a:spLocks noGrp="1"/>
          </p:cNvSpPr>
          <p:nvPr>
            <p:ph sz="half" idx="1"/>
          </p:nvPr>
        </p:nvSpPr>
        <p:spPr>
          <a:xfrm>
            <a:off x="989996" y="2308638"/>
            <a:ext cx="5106004" cy="2935965"/>
          </a:xfrm>
        </p:spPr>
        <p:txBody>
          <a:bodyPr>
            <a:normAutofit fontScale="92500" lnSpcReduction="20000"/>
          </a:bodyPr>
          <a:lstStyle/>
          <a:p>
            <a:r>
              <a:rPr lang="en-US" dirty="0"/>
              <a:t>Long waiting times</a:t>
            </a:r>
          </a:p>
          <a:p>
            <a:r>
              <a:rPr lang="en-US" dirty="0"/>
              <a:t>Administrative Burden on the staff</a:t>
            </a:r>
          </a:p>
          <a:p>
            <a:r>
              <a:rPr lang="en-US" dirty="0"/>
              <a:t>Limited patient access to the records</a:t>
            </a:r>
          </a:p>
          <a:p>
            <a:r>
              <a:rPr lang="en-US" dirty="0"/>
              <a:t>Increasing care demands for healthcare services</a:t>
            </a:r>
          </a:p>
          <a:p>
            <a:r>
              <a:rPr lang="en-US" dirty="0"/>
              <a:t>Growing health inequalities</a:t>
            </a:r>
          </a:p>
          <a:p>
            <a:pPr marL="0" indent="0">
              <a:buNone/>
            </a:pPr>
            <a:r>
              <a:rPr lang="en-GB" dirty="0">
                <a:effectLst/>
              </a:rPr>
              <a:t>(Hadley, 2024; GOV.UK, 2025).</a:t>
            </a:r>
          </a:p>
          <a:p>
            <a:pPr marL="0" indent="0">
              <a:buNone/>
            </a:pPr>
            <a:endParaRPr lang="en-GB" dirty="0"/>
          </a:p>
        </p:txBody>
      </p:sp>
      <p:sp>
        <p:nvSpPr>
          <p:cNvPr id="5" name="AutoShape 4" descr="nhs-waiting-lists-july-25">
            <a:extLst>
              <a:ext uri="{FF2B5EF4-FFF2-40B4-BE49-F238E27FC236}">
                <a16:creationId xmlns:a16="http://schemas.microsoft.com/office/drawing/2014/main" id="{59930991-F73C-A708-8255-CF568382998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6" name="Picture 5">
            <a:extLst>
              <a:ext uri="{FF2B5EF4-FFF2-40B4-BE49-F238E27FC236}">
                <a16:creationId xmlns:a16="http://schemas.microsoft.com/office/drawing/2014/main" id="{C9609E0E-021F-5028-03B9-16A8AB905962}"/>
              </a:ext>
            </a:extLst>
          </p:cNvPr>
          <p:cNvPicPr>
            <a:picLocks noChangeAspect="1"/>
          </p:cNvPicPr>
          <p:nvPr/>
        </p:nvPicPr>
        <p:blipFill>
          <a:blip r:embed="rId3"/>
          <a:stretch>
            <a:fillRect/>
          </a:stretch>
        </p:blipFill>
        <p:spPr>
          <a:xfrm>
            <a:off x="6248400" y="1754137"/>
            <a:ext cx="5247756" cy="4053892"/>
          </a:xfrm>
          <a:prstGeom prst="rect">
            <a:avLst/>
          </a:prstGeom>
        </p:spPr>
      </p:pic>
      <p:sp>
        <p:nvSpPr>
          <p:cNvPr id="9" name="TextBox 8">
            <a:extLst>
              <a:ext uri="{FF2B5EF4-FFF2-40B4-BE49-F238E27FC236}">
                <a16:creationId xmlns:a16="http://schemas.microsoft.com/office/drawing/2014/main" id="{D43E809A-9CAA-B626-1898-A0B1EE0064C5}"/>
              </a:ext>
            </a:extLst>
          </p:cNvPr>
          <p:cNvSpPr txBox="1"/>
          <p:nvPr/>
        </p:nvSpPr>
        <p:spPr>
          <a:xfrm>
            <a:off x="9706685" y="5879068"/>
            <a:ext cx="178947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(Pettinger, 2026)</a:t>
            </a:r>
            <a:endParaRPr kumimoji="0" lang="en-US" altLang="en-US" sz="2800"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2715725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B971C-17CE-2027-6580-868459AAB637}"/>
              </a:ext>
            </a:extLst>
          </p:cNvPr>
          <p:cNvSpPr>
            <a:spLocks noGrp="1"/>
          </p:cNvSpPr>
          <p:nvPr>
            <p:ph type="title"/>
          </p:nvPr>
        </p:nvSpPr>
        <p:spPr>
          <a:xfrm>
            <a:off x="531925" y="529713"/>
            <a:ext cx="6604849" cy="1074173"/>
          </a:xfrm>
        </p:spPr>
        <p:txBody>
          <a:bodyPr>
            <a:normAutofit/>
          </a:bodyPr>
          <a:lstStyle/>
          <a:p>
            <a:r>
              <a:rPr lang="en-US" sz="2800" dirty="0"/>
              <a:t>The Solution: </a:t>
            </a:r>
            <a:br>
              <a:rPr lang="en-US" sz="2800" dirty="0"/>
            </a:br>
            <a:r>
              <a:rPr lang="en-US" sz="2800" dirty="0"/>
              <a:t>A digital Innovation NHS APP</a:t>
            </a:r>
            <a:endParaRPr lang="en-GB" sz="2800" dirty="0"/>
          </a:p>
        </p:txBody>
      </p:sp>
      <p:sp>
        <p:nvSpPr>
          <p:cNvPr id="3" name="Picture Placeholder 2">
            <a:extLst>
              <a:ext uri="{FF2B5EF4-FFF2-40B4-BE49-F238E27FC236}">
                <a16:creationId xmlns:a16="http://schemas.microsoft.com/office/drawing/2014/main" id="{DB4A7722-69D8-9C97-0C89-999F25419FCE}"/>
              </a:ext>
            </a:extLst>
          </p:cNvPr>
          <p:cNvSpPr>
            <a:spLocks noGrp="1"/>
          </p:cNvSpPr>
          <p:nvPr>
            <p:ph type="pic" idx="1"/>
          </p:nvPr>
        </p:nvSpPr>
        <p:spPr/>
      </p:sp>
      <p:sp>
        <p:nvSpPr>
          <p:cNvPr id="4" name="Text Placeholder 3">
            <a:extLst>
              <a:ext uri="{FF2B5EF4-FFF2-40B4-BE49-F238E27FC236}">
                <a16:creationId xmlns:a16="http://schemas.microsoft.com/office/drawing/2014/main" id="{75DBD320-05E1-E0AC-683D-7ADECAEFFFDB}"/>
              </a:ext>
            </a:extLst>
          </p:cNvPr>
          <p:cNvSpPr>
            <a:spLocks noGrp="1"/>
          </p:cNvSpPr>
          <p:nvPr>
            <p:ph type="body" sz="half" idx="2"/>
          </p:nvPr>
        </p:nvSpPr>
        <p:spPr>
          <a:xfrm>
            <a:off x="866874" y="2175718"/>
            <a:ext cx="5934950" cy="3554069"/>
          </a:xfrm>
        </p:spPr>
        <p:txBody>
          <a:bodyPr>
            <a:normAutofit fontScale="62500" lnSpcReduction="20000"/>
          </a:bodyPr>
          <a:lstStyle/>
          <a:p>
            <a:pPr marL="285750" indent="-285750">
              <a:buFont typeface="Arial" panose="020B0604020202020204" pitchFamily="34" charset="0"/>
              <a:buChar char="•"/>
            </a:pPr>
            <a:r>
              <a:rPr lang="en-US" sz="3200" dirty="0"/>
              <a:t>The App introduces as NHS Digital Front door.</a:t>
            </a:r>
          </a:p>
          <a:p>
            <a:pPr marL="285750" indent="-285750">
              <a:buFont typeface="Arial" panose="020B0604020202020204" pitchFamily="34" charset="0"/>
              <a:buChar char="•"/>
            </a:pPr>
            <a:r>
              <a:rPr lang="en-US" sz="3200" dirty="0"/>
              <a:t>Appointment Management</a:t>
            </a:r>
          </a:p>
          <a:p>
            <a:pPr marL="285750" indent="-285750">
              <a:buFont typeface="Arial" panose="020B0604020202020204" pitchFamily="34" charset="0"/>
              <a:buChar char="•"/>
            </a:pPr>
            <a:r>
              <a:rPr lang="en-US" sz="3200" dirty="0"/>
              <a:t>Repeat Prescriptions</a:t>
            </a:r>
          </a:p>
          <a:p>
            <a:pPr marL="285750" indent="-285750">
              <a:buFont typeface="Arial" panose="020B0604020202020204" pitchFamily="34" charset="0"/>
              <a:buChar char="•"/>
            </a:pPr>
            <a:r>
              <a:rPr lang="en-US" sz="3200" dirty="0"/>
              <a:t>Access to health records </a:t>
            </a:r>
          </a:p>
          <a:p>
            <a:pPr marL="285750" indent="-285750">
              <a:buFont typeface="Arial" panose="020B0604020202020204" pitchFamily="34" charset="0"/>
              <a:buChar char="•"/>
            </a:pPr>
            <a:r>
              <a:rPr lang="en-US" sz="3200" dirty="0"/>
              <a:t>Communication with healthcare professionals.</a:t>
            </a:r>
          </a:p>
          <a:p>
            <a:pPr marL="285750" indent="-285750">
              <a:buFont typeface="Arial" panose="020B0604020202020204" pitchFamily="34" charset="0"/>
              <a:buChar char="•"/>
            </a:pPr>
            <a:r>
              <a:rPr lang="en-US" sz="3200" dirty="0"/>
              <a:t>Offering people Knowledge, Choice and Control</a:t>
            </a:r>
          </a:p>
          <a:p>
            <a:r>
              <a:rPr lang="en-GB" sz="3200" dirty="0">
                <a:effectLst/>
              </a:rPr>
              <a:t>(GOV.UK, 2025).</a:t>
            </a:r>
            <a:endParaRPr lang="en-US" sz="3200" dirty="0"/>
          </a:p>
          <a:p>
            <a:endParaRPr lang="en-GB" dirty="0"/>
          </a:p>
        </p:txBody>
      </p:sp>
      <p:pic>
        <p:nvPicPr>
          <p:cNvPr id="5" name="Picture 2" descr="The NHS App - Nuffield Road Medical Centre">
            <a:extLst>
              <a:ext uri="{FF2B5EF4-FFF2-40B4-BE49-F238E27FC236}">
                <a16:creationId xmlns:a16="http://schemas.microsoft.com/office/drawing/2014/main" id="{3A38CFDD-189A-AAF2-D8E9-A14B9664FD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2076" y="857204"/>
            <a:ext cx="3060812" cy="469802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53E143F-A619-89A6-85D8-C4026C146BB3}"/>
              </a:ext>
            </a:extLst>
          </p:cNvPr>
          <p:cNvSpPr txBox="1"/>
          <p:nvPr/>
        </p:nvSpPr>
        <p:spPr>
          <a:xfrm>
            <a:off x="8436077" y="5729787"/>
            <a:ext cx="148467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(NHS, 2025)</a:t>
            </a:r>
            <a:endParaRPr kumimoji="0" lang="en-US" altLang="en-US" sz="2800" b="0" i="0" u="none" strike="noStrike" cap="none" normalizeH="0" baseline="0" dirty="0">
              <a:ln>
                <a:noFill/>
              </a:ln>
              <a:solidFill>
                <a:schemeClr val="tx1"/>
              </a:solidFill>
              <a:effectLst/>
              <a:latin typeface="Aptos" panose="020B0004020202020204" pitchFamily="34" charset="0"/>
            </a:endParaRPr>
          </a:p>
        </p:txBody>
      </p:sp>
    </p:spTree>
    <p:extLst>
      <p:ext uri="{BB962C8B-B14F-4D97-AF65-F5344CB8AC3E}">
        <p14:creationId xmlns:p14="http://schemas.microsoft.com/office/powerpoint/2010/main" val="3643126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80180-1135-5963-1457-CF1389A3C680}"/>
              </a:ext>
            </a:extLst>
          </p:cNvPr>
          <p:cNvSpPr>
            <a:spLocks noGrp="1"/>
          </p:cNvSpPr>
          <p:nvPr>
            <p:ph type="title"/>
          </p:nvPr>
        </p:nvSpPr>
        <p:spPr>
          <a:xfrm>
            <a:off x="913795" y="502595"/>
            <a:ext cx="10353761" cy="1325563"/>
          </a:xfrm>
        </p:spPr>
        <p:txBody>
          <a:bodyPr>
            <a:normAutofit fontScale="90000"/>
          </a:bodyPr>
          <a:lstStyle/>
          <a:p>
            <a:r>
              <a:rPr lang="en-US" dirty="0"/>
              <a:t>Workforce Outcomes: Efficiency </a:t>
            </a:r>
            <a:br>
              <a:rPr lang="en-US" dirty="0"/>
            </a:br>
            <a:r>
              <a:rPr lang="en-US" dirty="0"/>
              <a:t>or </a:t>
            </a:r>
            <a:br>
              <a:rPr lang="en-US" dirty="0"/>
            </a:br>
            <a:r>
              <a:rPr lang="en-US" dirty="0"/>
              <a:t>New Pressures?</a:t>
            </a:r>
            <a:endParaRPr lang="en-GB" dirty="0"/>
          </a:p>
        </p:txBody>
      </p:sp>
      <p:sp>
        <p:nvSpPr>
          <p:cNvPr id="5" name="Content Placeholder 4">
            <a:extLst>
              <a:ext uri="{FF2B5EF4-FFF2-40B4-BE49-F238E27FC236}">
                <a16:creationId xmlns:a16="http://schemas.microsoft.com/office/drawing/2014/main" id="{944E6563-5876-A069-C9ED-3B66CA783D9E}"/>
              </a:ext>
            </a:extLst>
          </p:cNvPr>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lnSpcReduction="10000"/>
          </a:bodyPr>
          <a:lstStyle/>
          <a:p>
            <a:pPr marL="0" indent="0">
              <a:buNone/>
            </a:pPr>
            <a:r>
              <a:rPr lang="en-US" dirty="0"/>
              <a:t>Strengths:</a:t>
            </a:r>
          </a:p>
          <a:p>
            <a:r>
              <a:rPr lang="en-US" dirty="0"/>
              <a:t>Saved</a:t>
            </a:r>
          </a:p>
          <a:p>
            <a:pPr marL="0" indent="0">
              <a:buNone/>
            </a:pPr>
            <a:r>
              <a:rPr lang="en-GB" dirty="0">
                <a:effectLst/>
              </a:rPr>
              <a:t>3.2 million hours of administrative time, </a:t>
            </a:r>
          </a:p>
          <a:p>
            <a:pPr marL="0" indent="0">
              <a:buNone/>
            </a:pPr>
            <a:r>
              <a:rPr lang="en-GB" dirty="0">
                <a:effectLst/>
              </a:rPr>
              <a:t>416,000 hours of GP time, </a:t>
            </a:r>
          </a:p>
          <a:p>
            <a:pPr marL="0" indent="0">
              <a:buNone/>
            </a:pPr>
            <a:r>
              <a:rPr lang="en-GB" dirty="0">
                <a:effectLst/>
              </a:rPr>
              <a:t>and 99,000 hours of nursing time</a:t>
            </a:r>
          </a:p>
          <a:p>
            <a:pPr marL="285750" indent="-285750"/>
            <a:r>
              <a:rPr lang="en-GB" dirty="0"/>
              <a:t>Reduced Paperwork</a:t>
            </a:r>
          </a:p>
          <a:p>
            <a:endParaRPr lang="en-GB" dirty="0"/>
          </a:p>
        </p:txBody>
      </p:sp>
      <p:sp>
        <p:nvSpPr>
          <p:cNvPr id="7" name="Content Placeholder 6">
            <a:extLst>
              <a:ext uri="{FF2B5EF4-FFF2-40B4-BE49-F238E27FC236}">
                <a16:creationId xmlns:a16="http://schemas.microsoft.com/office/drawing/2014/main" id="{2C479EED-406F-F73D-098D-9502C4DD7FC3}"/>
              </a:ext>
            </a:extLst>
          </p:cNvPr>
          <p:cNvSpPr>
            <a:spLocks noGrp="1"/>
          </p:cNvSpPr>
          <p:nvPr>
            <p:ph sz="quarter" idx="4"/>
          </p:nvPr>
        </p:nvSpPr>
        <p:spPr/>
        <p:style>
          <a:lnRef idx="2">
            <a:schemeClr val="accent3"/>
          </a:lnRef>
          <a:fillRef idx="1">
            <a:schemeClr val="lt1"/>
          </a:fillRef>
          <a:effectRef idx="0">
            <a:schemeClr val="accent3"/>
          </a:effectRef>
          <a:fontRef idx="minor">
            <a:schemeClr val="dk1"/>
          </a:fontRef>
        </p:style>
        <p:txBody>
          <a:bodyPr>
            <a:normAutofit lnSpcReduction="10000"/>
          </a:bodyPr>
          <a:lstStyle/>
          <a:p>
            <a:pPr marL="0" indent="0">
              <a:buNone/>
            </a:pPr>
            <a:r>
              <a:rPr lang="en-US" dirty="0"/>
              <a:t>Challenges:</a:t>
            </a:r>
          </a:p>
          <a:p>
            <a:r>
              <a:rPr lang="en-US" dirty="0"/>
              <a:t>Need for Digital Skills</a:t>
            </a:r>
          </a:p>
          <a:p>
            <a:pPr marL="0" indent="0">
              <a:buNone/>
            </a:pPr>
            <a:r>
              <a:rPr lang="en-US" dirty="0"/>
              <a:t>Virtual Communication, data management and data literacy</a:t>
            </a:r>
          </a:p>
          <a:p>
            <a:r>
              <a:rPr lang="en-US" dirty="0"/>
              <a:t>Training Cost</a:t>
            </a:r>
          </a:p>
          <a:p>
            <a:r>
              <a:rPr lang="en-US" dirty="0"/>
              <a:t>Workforce Adaptation</a:t>
            </a:r>
          </a:p>
          <a:p>
            <a:endParaRPr lang="en-US" dirty="0"/>
          </a:p>
          <a:p>
            <a:endParaRPr lang="en-GB" dirty="0"/>
          </a:p>
        </p:txBody>
      </p:sp>
      <p:sp>
        <p:nvSpPr>
          <p:cNvPr id="11" name="TextBox 10">
            <a:extLst>
              <a:ext uri="{FF2B5EF4-FFF2-40B4-BE49-F238E27FC236}">
                <a16:creationId xmlns:a16="http://schemas.microsoft.com/office/drawing/2014/main" id="{65E6E434-6BFA-CEEC-E896-A00330BD7FEE}"/>
              </a:ext>
            </a:extLst>
          </p:cNvPr>
          <p:cNvSpPr txBox="1"/>
          <p:nvPr/>
        </p:nvSpPr>
        <p:spPr>
          <a:xfrm>
            <a:off x="4506338" y="6123867"/>
            <a:ext cx="3713534" cy="463075"/>
          </a:xfrm>
          <a:prstGeom prst="rect">
            <a:avLst/>
          </a:prstGeom>
          <a:noFill/>
        </p:spPr>
        <p:txBody>
          <a:bodyPr wrap="square">
            <a:spAutoFit/>
          </a:bodyPr>
          <a:lstStyle/>
          <a:p>
            <a:pPr algn="just">
              <a:lnSpc>
                <a:spcPct val="150000"/>
              </a:lnSpc>
              <a:spcAft>
                <a:spcPts val="800"/>
              </a:spcAft>
            </a:pPr>
            <a:r>
              <a:rPr lang="en-GB" dirty="0"/>
              <a:t>(Colivicchi, 2025 </a:t>
            </a:r>
            <a:r>
              <a:rPr lang="en-GB" dirty="0">
                <a:latin typeface="Arial" panose="020B0604020202020204" pitchFamily="34" charset="0"/>
                <a:ea typeface="Times New Roman" panose="02020603050405020304" pitchFamily="18" charset="0"/>
                <a:cs typeface="Arial" panose="020B0604020202020204" pitchFamily="34" charset="0"/>
              </a:rPr>
              <a:t>;</a:t>
            </a:r>
            <a:r>
              <a:rPr lang="en-GB" sz="1800" dirty="0">
                <a:effectLst/>
                <a:latin typeface="Arial" panose="020B0604020202020204" pitchFamily="34" charset="0"/>
                <a:ea typeface="Times New Roman" panose="02020603050405020304" pitchFamily="18" charset="0"/>
                <a:cs typeface="Arial" panose="020B0604020202020204" pitchFamily="34" charset="0"/>
              </a:rPr>
              <a:t>NHS, 2021). </a:t>
            </a:r>
            <a:endParaRPr lang="en-GB" sz="20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672736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1346C-CC45-E5C9-CD6D-766FEFA1A487}"/>
              </a:ext>
            </a:extLst>
          </p:cNvPr>
          <p:cNvSpPr>
            <a:spLocks noGrp="1"/>
          </p:cNvSpPr>
          <p:nvPr>
            <p:ph type="title"/>
          </p:nvPr>
        </p:nvSpPr>
        <p:spPr>
          <a:xfrm>
            <a:off x="1196824" y="609600"/>
            <a:ext cx="10429119" cy="1004640"/>
          </a:xfrm>
        </p:spPr>
        <p:txBody>
          <a:bodyPr>
            <a:normAutofit/>
          </a:bodyPr>
          <a:lstStyle/>
          <a:p>
            <a:r>
              <a:rPr lang="en-US" sz="3200" dirty="0"/>
              <a:t>Patient Outcome: </a:t>
            </a:r>
            <a:br>
              <a:rPr lang="en-US" sz="3200" dirty="0"/>
            </a:br>
            <a:r>
              <a:rPr lang="en-US" sz="3200" dirty="0"/>
              <a:t>Greater Choice and Control</a:t>
            </a:r>
            <a:endParaRPr lang="en-GB" sz="3200" dirty="0"/>
          </a:p>
        </p:txBody>
      </p:sp>
      <p:pic>
        <p:nvPicPr>
          <p:cNvPr id="5122" name="Picture 2">
            <a:extLst>
              <a:ext uri="{FF2B5EF4-FFF2-40B4-BE49-F238E27FC236}">
                <a16:creationId xmlns:a16="http://schemas.microsoft.com/office/drawing/2014/main" id="{11B89907-8EA1-CC06-0172-66C1AD88E5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1519" y="1849822"/>
            <a:ext cx="4024221" cy="402422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1BC1D1A-9D0F-FDB3-0BBA-B05F325CF73D}"/>
              </a:ext>
            </a:extLst>
          </p:cNvPr>
          <p:cNvSpPr txBox="1"/>
          <p:nvPr/>
        </p:nvSpPr>
        <p:spPr>
          <a:xfrm>
            <a:off x="8377482" y="5984231"/>
            <a:ext cx="2410028"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ptos" panose="020B0004020202020204" pitchFamily="34" charset="0"/>
                <a:cs typeface="Times New Roman" panose="02020603050405020304" pitchFamily="18" charset="0"/>
              </a:rPr>
              <a:t>(bsmhftadmin, 2024)</a:t>
            </a:r>
            <a:endParaRPr kumimoji="0" lang="en-US" altLang="en-US" sz="2800" b="0" i="0" u="none" strike="noStrike" cap="none" normalizeH="0" baseline="0" dirty="0">
              <a:ln>
                <a:noFill/>
              </a:ln>
              <a:solidFill>
                <a:schemeClr val="tx1"/>
              </a:solidFill>
              <a:effectLst/>
              <a:latin typeface="Aptos" panose="020B0004020202020204" pitchFamily="34" charset="0"/>
            </a:endParaRPr>
          </a:p>
        </p:txBody>
      </p:sp>
      <p:sp>
        <p:nvSpPr>
          <p:cNvPr id="12" name="TextBox 11">
            <a:extLst>
              <a:ext uri="{FF2B5EF4-FFF2-40B4-BE49-F238E27FC236}">
                <a16:creationId xmlns:a16="http://schemas.microsoft.com/office/drawing/2014/main" id="{04D18E70-1F11-E478-246F-9281FFDE33CD}"/>
              </a:ext>
            </a:extLst>
          </p:cNvPr>
          <p:cNvSpPr txBox="1"/>
          <p:nvPr/>
        </p:nvSpPr>
        <p:spPr>
          <a:xfrm>
            <a:off x="2586444" y="5609875"/>
            <a:ext cx="2237967" cy="374356"/>
          </a:xfrm>
          <a:prstGeom prst="rect">
            <a:avLst/>
          </a:prstGeom>
          <a:noFill/>
        </p:spPr>
        <p:txBody>
          <a:bodyPr wrap="square">
            <a:spAutoFit/>
          </a:bodyPr>
          <a:lstStyle/>
          <a:p>
            <a:r>
              <a:rPr lang="en-US" altLang="en-US" dirty="0">
                <a:effectLst/>
                <a:latin typeface="Aptos" panose="020B0004020202020204" pitchFamily="34" charset="0"/>
                <a:cs typeface="Times New Roman" panose="02020603050405020304" pitchFamily="18" charset="0"/>
              </a:rPr>
              <a:t>(NHS England, 2025)</a:t>
            </a:r>
            <a:endParaRPr lang="en-US" altLang="en-US" sz="2800" dirty="0">
              <a:effectLst/>
              <a:latin typeface="Aptos" panose="020B0004020202020204" pitchFamily="34" charset="0"/>
            </a:endParaRPr>
          </a:p>
        </p:txBody>
      </p:sp>
      <p:pic>
        <p:nvPicPr>
          <p:cNvPr id="7" name="Picture 6">
            <a:extLst>
              <a:ext uri="{FF2B5EF4-FFF2-40B4-BE49-F238E27FC236}">
                <a16:creationId xmlns:a16="http://schemas.microsoft.com/office/drawing/2014/main" id="{BF7DAE8E-1A2A-7DDB-D446-5D44BADBC81F}"/>
              </a:ext>
            </a:extLst>
          </p:cNvPr>
          <p:cNvPicPr>
            <a:picLocks noChangeAspect="1"/>
          </p:cNvPicPr>
          <p:nvPr/>
        </p:nvPicPr>
        <p:blipFill>
          <a:blip r:embed="rId4"/>
          <a:srcRect l="33304" t="41270" r="41963" b="28095"/>
          <a:stretch>
            <a:fillRect/>
          </a:stretch>
        </p:blipFill>
        <p:spPr>
          <a:xfrm>
            <a:off x="1314856" y="2224179"/>
            <a:ext cx="4781144" cy="3331267"/>
          </a:xfrm>
          <a:prstGeom prst="rect">
            <a:avLst/>
          </a:prstGeom>
        </p:spPr>
      </p:pic>
    </p:spTree>
    <p:extLst>
      <p:ext uri="{BB962C8B-B14F-4D97-AF65-F5344CB8AC3E}">
        <p14:creationId xmlns:p14="http://schemas.microsoft.com/office/powerpoint/2010/main" val="1423835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DD17C-DDDE-4479-017E-16025B780BE6}"/>
              </a:ext>
            </a:extLst>
          </p:cNvPr>
          <p:cNvSpPr>
            <a:spLocks noGrp="1"/>
          </p:cNvSpPr>
          <p:nvPr>
            <p:ph type="title"/>
          </p:nvPr>
        </p:nvSpPr>
        <p:spPr>
          <a:xfrm>
            <a:off x="913795" y="428018"/>
            <a:ext cx="10353761" cy="1332688"/>
          </a:xfrm>
        </p:spPr>
        <p:txBody>
          <a:bodyPr>
            <a:normAutofit fontScale="90000"/>
          </a:bodyPr>
          <a:lstStyle/>
          <a:p>
            <a:r>
              <a:rPr lang="en-US" dirty="0"/>
              <a:t>Digital Exclusion: Who is Left Behind?</a:t>
            </a:r>
            <a:br>
              <a:rPr lang="en-US" dirty="0"/>
            </a:br>
            <a:r>
              <a:rPr lang="en-US" altLang="en-US" sz="2200" b="0" cap="none" dirty="0">
                <a:effectLst/>
              </a:rPr>
              <a:t>No Benefits Until Digitally Enabled Services Are Inclusive And Meet Worker And Public Expectations </a:t>
            </a:r>
            <a:r>
              <a:rPr lang="en-US" altLang="en-US" sz="2200" b="0" cap="none" dirty="0">
                <a:effectLst/>
                <a:cs typeface="Times New Roman" panose="02020603050405020304" pitchFamily="18" charset="0"/>
              </a:rPr>
              <a:t>(Mistry and Jabbal, 2023).</a:t>
            </a:r>
            <a:br>
              <a:rPr lang="en-US" altLang="en-US" sz="2200" b="0" cap="none" dirty="0">
                <a:effectLst/>
              </a:rPr>
            </a:br>
            <a:endParaRPr lang="en-GB" sz="2200" dirty="0"/>
          </a:p>
        </p:txBody>
      </p:sp>
      <p:pic>
        <p:nvPicPr>
          <p:cNvPr id="6148" name="Picture 4" descr="The NHS app is intended to be an easy and secure way for people in England  to access NHS services and their health info on their phone or tablet. But  in our">
            <a:extLst>
              <a:ext uri="{FF2B5EF4-FFF2-40B4-BE49-F238E27FC236}">
                <a16:creationId xmlns:a16="http://schemas.microsoft.com/office/drawing/2014/main" id="{FA3C57F2-9FF7-12F1-81B5-F168C1871C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392" y="1595980"/>
            <a:ext cx="2516130" cy="3142034"/>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Moving From Exclusion To Inclusion In Digital Health And Care | The King's  Fund">
            <a:extLst>
              <a:ext uri="{FF2B5EF4-FFF2-40B4-BE49-F238E27FC236}">
                <a16:creationId xmlns:a16="http://schemas.microsoft.com/office/drawing/2014/main" id="{C6DAF54F-691B-87EF-A90B-6611E52918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24301" y="1681201"/>
            <a:ext cx="5274083" cy="26370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EC572B2-045C-4785-E9EE-254B1B49D4C7}"/>
              </a:ext>
            </a:extLst>
          </p:cNvPr>
          <p:cNvSpPr txBox="1"/>
          <p:nvPr/>
        </p:nvSpPr>
        <p:spPr>
          <a:xfrm>
            <a:off x="607227" y="4738014"/>
            <a:ext cx="2762459"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(The NHS Alliance, 2026)</a:t>
            </a:r>
            <a:endParaRPr kumimoji="0" lang="en-US" altLang="en-US" sz="1600" b="0" i="0" u="none" strike="noStrike" cap="none" normalizeH="0" baseline="0" dirty="0">
              <a:ln>
                <a:noFill/>
              </a:ln>
              <a:solidFill>
                <a:schemeClr val="tx1"/>
              </a:solidFill>
              <a:effectLst/>
              <a:latin typeface="+mj-lt"/>
            </a:endParaRPr>
          </a:p>
        </p:txBody>
      </p:sp>
      <p:sp>
        <p:nvSpPr>
          <p:cNvPr id="9" name="TextBox 8">
            <a:extLst>
              <a:ext uri="{FF2B5EF4-FFF2-40B4-BE49-F238E27FC236}">
                <a16:creationId xmlns:a16="http://schemas.microsoft.com/office/drawing/2014/main" id="{24A5CC32-4F88-2E74-7925-4E0C2159F1D4}"/>
              </a:ext>
            </a:extLst>
          </p:cNvPr>
          <p:cNvSpPr txBox="1"/>
          <p:nvPr/>
        </p:nvSpPr>
        <p:spPr>
          <a:xfrm>
            <a:off x="8207402" y="4285650"/>
            <a:ext cx="2890982" cy="369332"/>
          </a:xfrm>
          <a:prstGeom prst="rect">
            <a:avLst/>
          </a:prstGeom>
          <a:noFill/>
        </p:spPr>
        <p:txBody>
          <a:bodyPr wrap="square">
            <a:spAutoFit/>
          </a:bodyPr>
          <a:lstStyle/>
          <a:p>
            <a:r>
              <a:rPr lang="en-US" altLang="en-US" sz="1800" b="0" cap="none" dirty="0">
                <a:effectLst/>
                <a:cs typeface="Times New Roman" panose="02020603050405020304" pitchFamily="18" charset="0"/>
              </a:rPr>
              <a:t>(Mistry and Jabbal, 2023).</a:t>
            </a:r>
            <a:endParaRPr lang="en-GB" dirty="0"/>
          </a:p>
        </p:txBody>
      </p:sp>
      <p:sp>
        <p:nvSpPr>
          <p:cNvPr id="16" name="TextBox 15">
            <a:extLst>
              <a:ext uri="{FF2B5EF4-FFF2-40B4-BE49-F238E27FC236}">
                <a16:creationId xmlns:a16="http://schemas.microsoft.com/office/drawing/2014/main" id="{7F9970C8-6137-A4AF-108F-661D9093DEEC}"/>
              </a:ext>
            </a:extLst>
          </p:cNvPr>
          <p:cNvSpPr txBox="1"/>
          <p:nvPr/>
        </p:nvSpPr>
        <p:spPr>
          <a:xfrm>
            <a:off x="4268551" y="6381407"/>
            <a:ext cx="4192792" cy="369332"/>
          </a:xfrm>
          <a:prstGeom prst="rect">
            <a:avLst/>
          </a:prstGeom>
          <a:noFill/>
        </p:spPr>
        <p:txBody>
          <a:bodyPr wrap="square">
            <a:spAutoFit/>
          </a:bodyPr>
          <a:lstStyle/>
          <a:p>
            <a:pPr defTabSz="914400" eaLnBrk="0" fontAlgn="base" hangingPunct="0">
              <a:spcBef>
                <a:spcPct val="0"/>
              </a:spcBef>
              <a:spcAft>
                <a:spcPct val="0"/>
              </a:spcAft>
            </a:pPr>
            <a:r>
              <a:rPr lang="en-GB" dirty="0"/>
              <a:t>(The NHS Alliance, 2026; </a:t>
            </a:r>
            <a:r>
              <a:rPr lang="en-US" altLang="en-US" dirty="0">
                <a:latin typeface="Times New Roman" panose="02020603050405020304" pitchFamily="18" charset="0"/>
                <a:cs typeface="Times New Roman" panose="02020603050405020304" pitchFamily="18" charset="0"/>
              </a:rPr>
              <a:t>Ofcom, 2025</a:t>
            </a:r>
            <a:r>
              <a:rPr lang="en-GB" dirty="0"/>
              <a:t>).</a:t>
            </a:r>
            <a:endParaRPr lang="en-US" altLang="en-US" dirty="0">
              <a:latin typeface="Arial" panose="020B0604020202020204" pitchFamily="34" charset="0"/>
            </a:endParaRPr>
          </a:p>
        </p:txBody>
      </p:sp>
      <p:pic>
        <p:nvPicPr>
          <p:cNvPr id="18" name="Picture 17">
            <a:extLst>
              <a:ext uri="{FF2B5EF4-FFF2-40B4-BE49-F238E27FC236}">
                <a16:creationId xmlns:a16="http://schemas.microsoft.com/office/drawing/2014/main" id="{E00ABF9E-B05F-512A-2928-2963086AD6B0}"/>
              </a:ext>
            </a:extLst>
          </p:cNvPr>
          <p:cNvPicPr>
            <a:picLocks noChangeAspect="1"/>
          </p:cNvPicPr>
          <p:nvPr/>
        </p:nvPicPr>
        <p:blipFill>
          <a:blip r:embed="rId5"/>
          <a:srcRect l="38294" t="67193" r="19353" b="18902"/>
          <a:stretch>
            <a:fillRect/>
          </a:stretch>
        </p:blipFill>
        <p:spPr>
          <a:xfrm>
            <a:off x="2754212" y="5176799"/>
            <a:ext cx="6898681" cy="1274061"/>
          </a:xfrm>
          <a:prstGeom prst="rect">
            <a:avLst/>
          </a:prstGeom>
        </p:spPr>
      </p:pic>
    </p:spTree>
    <p:extLst>
      <p:ext uri="{BB962C8B-B14F-4D97-AF65-F5344CB8AC3E}">
        <p14:creationId xmlns:p14="http://schemas.microsoft.com/office/powerpoint/2010/main" val="612824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1A532-8636-7B4B-EAC0-3516B2F0FA02}"/>
              </a:ext>
            </a:extLst>
          </p:cNvPr>
          <p:cNvSpPr>
            <a:spLocks noGrp="1"/>
          </p:cNvSpPr>
          <p:nvPr>
            <p:ph type="title"/>
          </p:nvPr>
        </p:nvSpPr>
        <p:spPr>
          <a:xfrm>
            <a:off x="919119" y="257237"/>
            <a:ext cx="10353761" cy="1149196"/>
          </a:xfrm>
        </p:spPr>
        <p:txBody>
          <a:bodyPr>
            <a:normAutofit/>
          </a:bodyPr>
          <a:lstStyle/>
          <a:p>
            <a:r>
              <a:rPr lang="en-US" sz="3200" dirty="0"/>
              <a:t>Service Delivery: </a:t>
            </a:r>
            <a:br>
              <a:rPr lang="en-US" sz="3200" dirty="0"/>
            </a:br>
            <a:r>
              <a:rPr lang="en-US" sz="3200" dirty="0"/>
              <a:t>Faster but Fragmented</a:t>
            </a:r>
            <a:endParaRPr lang="en-GB" sz="3200" dirty="0"/>
          </a:p>
        </p:txBody>
      </p:sp>
      <p:sp>
        <p:nvSpPr>
          <p:cNvPr id="3" name="Text Placeholder 2">
            <a:extLst>
              <a:ext uri="{FF2B5EF4-FFF2-40B4-BE49-F238E27FC236}">
                <a16:creationId xmlns:a16="http://schemas.microsoft.com/office/drawing/2014/main" id="{9B911601-C6B8-FA34-8E35-BF1517D8D2FB}"/>
              </a:ext>
            </a:extLst>
          </p:cNvPr>
          <p:cNvSpPr>
            <a:spLocks noGrp="1"/>
          </p:cNvSpPr>
          <p:nvPr>
            <p:ph type="body" idx="1"/>
          </p:nvPr>
        </p:nvSpPr>
        <p:spPr>
          <a:xfrm>
            <a:off x="2076428" y="1708097"/>
            <a:ext cx="1518269" cy="436887"/>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US" dirty="0"/>
              <a:t>Benefits</a:t>
            </a:r>
            <a:endParaRPr lang="en-GB" dirty="0"/>
          </a:p>
        </p:txBody>
      </p:sp>
      <p:sp>
        <p:nvSpPr>
          <p:cNvPr id="4" name="Content Placeholder 3">
            <a:extLst>
              <a:ext uri="{FF2B5EF4-FFF2-40B4-BE49-F238E27FC236}">
                <a16:creationId xmlns:a16="http://schemas.microsoft.com/office/drawing/2014/main" id="{9F246C2E-8B0F-2162-821F-FDD02064D4F9}"/>
              </a:ext>
            </a:extLst>
          </p:cNvPr>
          <p:cNvSpPr>
            <a:spLocks noGrp="1"/>
          </p:cNvSpPr>
          <p:nvPr>
            <p:ph sz="half" idx="2"/>
          </p:nvPr>
        </p:nvSpPr>
        <p:spPr>
          <a:xfrm>
            <a:off x="463569" y="2265095"/>
            <a:ext cx="5333148" cy="1900505"/>
          </a:xfrm>
        </p:spPr>
        <p:txBody>
          <a:bodyPr>
            <a:normAutofit fontScale="92500" lnSpcReduction="10000"/>
          </a:bodyPr>
          <a:lstStyle/>
          <a:p>
            <a:pPr algn="ctr"/>
            <a:r>
              <a:rPr lang="en-US" sz="1800" dirty="0"/>
              <a:t>Faster Access</a:t>
            </a:r>
          </a:p>
          <a:p>
            <a:pPr algn="ctr"/>
            <a:r>
              <a:rPr lang="en-US" sz="1800" dirty="0"/>
              <a:t>Improved Communication</a:t>
            </a:r>
          </a:p>
          <a:p>
            <a:pPr algn="ctr"/>
            <a:r>
              <a:rPr lang="en-US" sz="1800" dirty="0"/>
              <a:t>Online Consultation and reduced waiting time</a:t>
            </a:r>
          </a:p>
          <a:p>
            <a:pPr algn="ctr"/>
            <a:r>
              <a:rPr lang="en-US" sz="1800" dirty="0"/>
              <a:t> Lessen Travel Time </a:t>
            </a:r>
            <a:r>
              <a:rPr lang="en-GB" dirty="0">
                <a:effectLst/>
              </a:rPr>
              <a:t>(Day, 2020)</a:t>
            </a:r>
            <a:endParaRPr lang="en-US" sz="1800" dirty="0"/>
          </a:p>
          <a:p>
            <a:endParaRPr lang="en-GB" dirty="0"/>
          </a:p>
        </p:txBody>
      </p:sp>
      <p:sp>
        <p:nvSpPr>
          <p:cNvPr id="5" name="Text Placeholder 4">
            <a:extLst>
              <a:ext uri="{FF2B5EF4-FFF2-40B4-BE49-F238E27FC236}">
                <a16:creationId xmlns:a16="http://schemas.microsoft.com/office/drawing/2014/main" id="{04586CF9-8336-8F1C-9991-29597FA4C839}"/>
              </a:ext>
            </a:extLst>
          </p:cNvPr>
          <p:cNvSpPr>
            <a:spLocks noGrp="1"/>
          </p:cNvSpPr>
          <p:nvPr>
            <p:ph type="body" sz="quarter" idx="3"/>
          </p:nvPr>
        </p:nvSpPr>
        <p:spPr>
          <a:xfrm>
            <a:off x="8066108" y="1613995"/>
            <a:ext cx="2400252" cy="436887"/>
          </a:xfrm>
        </p:spPr>
        <p:style>
          <a:lnRef idx="2">
            <a:schemeClr val="accent2"/>
          </a:lnRef>
          <a:fillRef idx="1">
            <a:schemeClr val="lt1"/>
          </a:fillRef>
          <a:effectRef idx="0">
            <a:schemeClr val="accent2"/>
          </a:effectRef>
          <a:fontRef idx="minor">
            <a:schemeClr val="dk1"/>
          </a:fontRef>
        </p:style>
        <p:txBody>
          <a:bodyPr>
            <a:normAutofit lnSpcReduction="10000"/>
          </a:bodyPr>
          <a:lstStyle/>
          <a:p>
            <a:pPr algn="ctr"/>
            <a:r>
              <a:rPr lang="en-US" dirty="0"/>
              <a:t>Limitations</a:t>
            </a:r>
            <a:endParaRPr lang="en-GB" dirty="0"/>
          </a:p>
        </p:txBody>
      </p:sp>
      <p:sp>
        <p:nvSpPr>
          <p:cNvPr id="6" name="Content Placeholder 5">
            <a:extLst>
              <a:ext uri="{FF2B5EF4-FFF2-40B4-BE49-F238E27FC236}">
                <a16:creationId xmlns:a16="http://schemas.microsoft.com/office/drawing/2014/main" id="{93575368-B391-096E-3E86-B39049ED9B96}"/>
              </a:ext>
            </a:extLst>
          </p:cNvPr>
          <p:cNvSpPr>
            <a:spLocks noGrp="1"/>
          </p:cNvSpPr>
          <p:nvPr>
            <p:ph sz="quarter" idx="4"/>
          </p:nvPr>
        </p:nvSpPr>
        <p:spPr>
          <a:xfrm>
            <a:off x="6635447" y="2265095"/>
            <a:ext cx="5095357" cy="1733659"/>
          </a:xfrm>
        </p:spPr>
        <p:txBody>
          <a:bodyPr>
            <a:normAutofit fontScale="92500" lnSpcReduction="10000"/>
          </a:bodyPr>
          <a:lstStyle/>
          <a:p>
            <a:pPr algn="ctr"/>
            <a:r>
              <a:rPr lang="en-US" dirty="0"/>
              <a:t>Variable Functionality</a:t>
            </a:r>
          </a:p>
          <a:p>
            <a:pPr algn="ctr"/>
            <a:r>
              <a:rPr lang="en-US" dirty="0"/>
              <a:t>Fragmented Systems</a:t>
            </a:r>
          </a:p>
          <a:p>
            <a:pPr algn="ctr"/>
            <a:r>
              <a:rPr lang="en-US" dirty="0"/>
              <a:t>Service varies in different regions</a:t>
            </a:r>
          </a:p>
          <a:p>
            <a:pPr marL="0" indent="0" algn="ctr">
              <a:buNone/>
            </a:pPr>
            <a:r>
              <a:rPr lang="en-GB" dirty="0">
                <a:effectLst/>
              </a:rPr>
              <a:t>(Reidy </a:t>
            </a:r>
            <a:r>
              <a:rPr lang="en-GB" i="1" dirty="0">
                <a:effectLst/>
              </a:rPr>
              <a:t>et al.</a:t>
            </a:r>
            <a:r>
              <a:rPr lang="en-GB" dirty="0">
                <a:effectLst/>
              </a:rPr>
              <a:t>, 2025)</a:t>
            </a:r>
            <a:endParaRPr lang="en-GB" dirty="0"/>
          </a:p>
        </p:txBody>
      </p:sp>
      <p:pic>
        <p:nvPicPr>
          <p:cNvPr id="7170" name="Picture 2" descr="Download the WaitLess App - Lincolnshire ICB">
            <a:extLst>
              <a:ext uri="{FF2B5EF4-FFF2-40B4-BE49-F238E27FC236}">
                <a16:creationId xmlns:a16="http://schemas.microsoft.com/office/drawing/2014/main" id="{9CF5007A-CF6B-7086-7741-5C32D64904A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7557" y="4165600"/>
            <a:ext cx="4599709" cy="234159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36BFE64-A406-8371-C7F7-9340C90901C6}"/>
              </a:ext>
            </a:extLst>
          </p:cNvPr>
          <p:cNvSpPr txBox="1"/>
          <p:nvPr/>
        </p:nvSpPr>
        <p:spPr>
          <a:xfrm>
            <a:off x="2261475" y="6507199"/>
            <a:ext cx="1737334" cy="338554"/>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(NHS, 2025a)</a:t>
            </a:r>
            <a:endParaRPr kumimoji="0" lang="en-US" altLang="en-US" sz="1600" b="0" i="0" u="none" strike="noStrike" cap="none" normalizeH="0" baseline="0" dirty="0">
              <a:ln>
                <a:noFill/>
              </a:ln>
              <a:solidFill>
                <a:schemeClr val="tx1"/>
              </a:solidFill>
              <a:effectLst/>
              <a:latin typeface="+mj-lt"/>
            </a:endParaRPr>
          </a:p>
        </p:txBody>
      </p:sp>
      <p:pic>
        <p:nvPicPr>
          <p:cNvPr id="7173" name="Picture 5" descr="NHS App - Medwyn Travel Clinic">
            <a:extLst>
              <a:ext uri="{FF2B5EF4-FFF2-40B4-BE49-F238E27FC236}">
                <a16:creationId xmlns:a16="http://schemas.microsoft.com/office/drawing/2014/main" id="{FFA073E1-1A35-FAF9-252A-3ED9DDE0FF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14735" y="4479370"/>
            <a:ext cx="3545032" cy="2027829"/>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B6190A0-3DBD-5E6F-5C53-8FAF5726401F}"/>
              </a:ext>
            </a:extLst>
          </p:cNvPr>
          <p:cNvSpPr txBox="1"/>
          <p:nvPr/>
        </p:nvSpPr>
        <p:spPr>
          <a:xfrm>
            <a:off x="7439750" y="6493525"/>
            <a:ext cx="1895002"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mj-lt"/>
                <a:cs typeface="Times New Roman" panose="02020603050405020304" pitchFamily="18" charset="0"/>
              </a:rPr>
              <a:t>(NHS Digital, 2026)</a:t>
            </a:r>
            <a:endParaRPr kumimoji="0" lang="en-US" altLang="en-US" sz="14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3628185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6ECC-BD94-D4B1-10B7-3458431851BE}"/>
              </a:ext>
            </a:extLst>
          </p:cNvPr>
          <p:cNvSpPr>
            <a:spLocks noGrp="1"/>
          </p:cNvSpPr>
          <p:nvPr>
            <p:ph type="title"/>
          </p:nvPr>
        </p:nvSpPr>
        <p:spPr>
          <a:xfrm>
            <a:off x="913795" y="609601"/>
            <a:ext cx="10353761" cy="822036"/>
          </a:xfrm>
        </p:spPr>
        <p:txBody>
          <a:bodyPr>
            <a:normAutofit/>
          </a:bodyPr>
          <a:lstStyle/>
          <a:p>
            <a:r>
              <a:rPr lang="en-US" sz="2800" dirty="0"/>
              <a:t>Community Impact and Data Governance</a:t>
            </a:r>
            <a:endParaRPr lang="en-GB" sz="2800" dirty="0"/>
          </a:p>
        </p:txBody>
      </p:sp>
      <p:sp>
        <p:nvSpPr>
          <p:cNvPr id="3" name="TextBox 2">
            <a:extLst>
              <a:ext uri="{FF2B5EF4-FFF2-40B4-BE49-F238E27FC236}">
                <a16:creationId xmlns:a16="http://schemas.microsoft.com/office/drawing/2014/main" id="{115B4B25-2A48-25F2-C23D-E894F20042A3}"/>
              </a:ext>
            </a:extLst>
          </p:cNvPr>
          <p:cNvSpPr txBox="1"/>
          <p:nvPr/>
        </p:nvSpPr>
        <p:spPr>
          <a:xfrm>
            <a:off x="1320800" y="2078182"/>
            <a:ext cx="8395855" cy="3693319"/>
          </a:xfrm>
          <a:prstGeom prst="rect">
            <a:avLst/>
          </a:prstGeom>
          <a:noFill/>
        </p:spPr>
        <p:txBody>
          <a:bodyPr wrap="square" rtlCol="0">
            <a:spAutoFit/>
          </a:bodyPr>
          <a:lstStyle/>
          <a:p>
            <a:pPr marL="285750" indent="-285750">
              <a:buFont typeface="Arial" panose="020B0604020202020204" pitchFamily="34" charset="0"/>
              <a:buChar char="•"/>
            </a:pPr>
            <a:r>
              <a:rPr lang="en-US" sz="2400" dirty="0"/>
              <a:t>Greater Transparency</a:t>
            </a:r>
          </a:p>
          <a:p>
            <a:pPr marL="285750" indent="-285750">
              <a:buFont typeface="Arial" panose="020B0604020202020204" pitchFamily="34" charset="0"/>
              <a:buChar char="•"/>
            </a:pPr>
            <a:r>
              <a:rPr lang="en-US" sz="2400" dirty="0"/>
              <a:t>Improved Engagement </a:t>
            </a:r>
          </a:p>
          <a:p>
            <a:pPr marL="285750" indent="-285750">
              <a:buFont typeface="Arial" panose="020B0604020202020204" pitchFamily="34" charset="0"/>
              <a:buChar char="•"/>
            </a:pPr>
            <a:r>
              <a:rPr lang="en-US" sz="2400" dirty="0"/>
              <a:t>New care pathways</a:t>
            </a:r>
          </a:p>
          <a:p>
            <a:pPr marL="285750" indent="-285750">
              <a:buFont typeface="Arial" panose="020B0604020202020204" pitchFamily="34" charset="0"/>
              <a:buChar char="•"/>
            </a:pPr>
            <a:r>
              <a:rPr lang="en-US" sz="2400" dirty="0"/>
              <a:t>All information in one place.</a:t>
            </a:r>
          </a:p>
          <a:p>
            <a:endParaRPr lang="en-US" sz="2400" dirty="0"/>
          </a:p>
          <a:p>
            <a:r>
              <a:rPr lang="en-US" sz="2400" dirty="0"/>
              <a:t>Limitations:</a:t>
            </a:r>
          </a:p>
          <a:p>
            <a:pPr marL="285750" indent="-285750">
              <a:buFont typeface="Arial" panose="020B0604020202020204" pitchFamily="34" charset="0"/>
              <a:buChar char="•"/>
            </a:pPr>
            <a:r>
              <a:rPr lang="en-US" sz="2400" dirty="0"/>
              <a:t>Data Privacy</a:t>
            </a:r>
          </a:p>
          <a:p>
            <a:pPr marL="285750" indent="-285750">
              <a:buFont typeface="Arial" panose="020B0604020202020204" pitchFamily="34" charset="0"/>
              <a:buChar char="•"/>
            </a:pPr>
            <a:r>
              <a:rPr lang="en-US" sz="2400" dirty="0"/>
              <a:t>Public Trust</a:t>
            </a:r>
          </a:p>
          <a:p>
            <a:pPr marL="285750" indent="-285750">
              <a:buFont typeface="Arial" panose="020B0604020202020204" pitchFamily="34" charset="0"/>
              <a:buChar char="•"/>
            </a:pPr>
            <a:r>
              <a:rPr lang="en-US" sz="2400" dirty="0"/>
              <a:t>Cybersecurity Risks.</a:t>
            </a:r>
          </a:p>
          <a:p>
            <a:endParaRPr lang="en-GB" dirty="0"/>
          </a:p>
        </p:txBody>
      </p:sp>
      <p:sp>
        <p:nvSpPr>
          <p:cNvPr id="5" name="TextBox 4">
            <a:extLst>
              <a:ext uri="{FF2B5EF4-FFF2-40B4-BE49-F238E27FC236}">
                <a16:creationId xmlns:a16="http://schemas.microsoft.com/office/drawing/2014/main" id="{9BB3565A-181B-1DA0-A0C4-C5C16050CE2C}"/>
              </a:ext>
            </a:extLst>
          </p:cNvPr>
          <p:cNvSpPr txBox="1"/>
          <p:nvPr/>
        </p:nvSpPr>
        <p:spPr>
          <a:xfrm>
            <a:off x="3042675" y="6063733"/>
            <a:ext cx="6096000" cy="369332"/>
          </a:xfrm>
          <a:prstGeom prst="rect">
            <a:avLst/>
          </a:prstGeom>
          <a:noFill/>
        </p:spPr>
        <p:txBody>
          <a:bodyPr wrap="square">
            <a:spAutoFit/>
          </a:bodyPr>
          <a:lstStyle/>
          <a:p>
            <a:r>
              <a:rPr lang="en-GB" sz="1800" dirty="0"/>
              <a:t>( Evans, 2018;  Health, 2024; Tony Blair Institute, 2025). </a:t>
            </a:r>
            <a:endParaRPr lang="en-US" sz="1800" dirty="0"/>
          </a:p>
        </p:txBody>
      </p:sp>
      <p:pic>
        <p:nvPicPr>
          <p:cNvPr id="9218" name="Picture 2" descr="Keeping NHS Data Safe | Understanding patient data">
            <a:extLst>
              <a:ext uri="{FF2B5EF4-FFF2-40B4-BE49-F238E27FC236}">
                <a16:creationId xmlns:a16="http://schemas.microsoft.com/office/drawing/2014/main" id="{3ABDF2D1-042E-FB47-3F3F-2988CA8592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9221" y="1902692"/>
            <a:ext cx="5353180" cy="35017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3C90B68-14D4-2675-13A2-3EE8E8526E92}"/>
              </a:ext>
            </a:extLst>
          </p:cNvPr>
          <p:cNvSpPr txBox="1"/>
          <p:nvPr/>
        </p:nvSpPr>
        <p:spPr>
          <a:xfrm>
            <a:off x="7369558" y="5439018"/>
            <a:ext cx="3538234"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mj-lt"/>
                <a:cs typeface="Times New Roman" panose="02020603050405020304" pitchFamily="18" charset="0"/>
              </a:rPr>
              <a:t>(Understanding Data, 2018)</a:t>
            </a:r>
            <a:endParaRPr kumimoji="0" lang="en-US" altLang="en-US" sz="28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990183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55BED-9CB4-756D-6706-F6FC65556FC3}"/>
              </a:ext>
            </a:extLst>
          </p:cNvPr>
          <p:cNvSpPr>
            <a:spLocks noGrp="1"/>
          </p:cNvSpPr>
          <p:nvPr>
            <p:ph type="title"/>
          </p:nvPr>
        </p:nvSpPr>
        <p:spPr/>
        <p:txBody>
          <a:bodyPr/>
          <a:lstStyle/>
          <a:p>
            <a:r>
              <a:rPr lang="en-US" dirty="0"/>
              <a:t> Recommendations</a:t>
            </a:r>
            <a:endParaRPr lang="en-GB" dirty="0"/>
          </a:p>
        </p:txBody>
      </p:sp>
      <p:sp>
        <p:nvSpPr>
          <p:cNvPr id="3" name="TextBox 2">
            <a:extLst>
              <a:ext uri="{FF2B5EF4-FFF2-40B4-BE49-F238E27FC236}">
                <a16:creationId xmlns:a16="http://schemas.microsoft.com/office/drawing/2014/main" id="{FE699063-A914-4BC6-A7BB-4265EAC413D6}"/>
              </a:ext>
            </a:extLst>
          </p:cNvPr>
          <p:cNvSpPr txBox="1"/>
          <p:nvPr/>
        </p:nvSpPr>
        <p:spPr>
          <a:xfrm>
            <a:off x="1426010" y="2244424"/>
            <a:ext cx="8272174" cy="2677656"/>
          </a:xfrm>
          <a:prstGeom prst="rect">
            <a:avLst/>
          </a:prstGeom>
          <a:noFill/>
        </p:spPr>
        <p:txBody>
          <a:bodyPr wrap="square" rtlCol="0">
            <a:spAutoFit/>
          </a:bodyPr>
          <a:lstStyle/>
          <a:p>
            <a:pPr marL="285750" indent="-285750">
              <a:buFont typeface="Arial" panose="020B0604020202020204" pitchFamily="34" charset="0"/>
              <a:buChar char="•"/>
            </a:pPr>
            <a:r>
              <a:rPr lang="en-US" sz="2800" dirty="0"/>
              <a:t>Improve Digital Inclusion</a:t>
            </a:r>
          </a:p>
          <a:p>
            <a:pPr marL="285750" indent="-285750">
              <a:buFont typeface="Arial" panose="020B0604020202020204" pitchFamily="34" charset="0"/>
              <a:buChar char="•"/>
            </a:pPr>
            <a:r>
              <a:rPr lang="en-US" sz="2800" dirty="0"/>
              <a:t>Invest in digital Literacy</a:t>
            </a:r>
          </a:p>
          <a:p>
            <a:pPr marL="285750" indent="-285750">
              <a:buFont typeface="Arial" panose="020B0604020202020204" pitchFamily="34" charset="0"/>
              <a:buChar char="•"/>
            </a:pPr>
            <a:r>
              <a:rPr lang="en-US" sz="2800" dirty="0"/>
              <a:t>Strengthen Data Security</a:t>
            </a:r>
          </a:p>
          <a:p>
            <a:pPr marL="285750" indent="-285750">
              <a:buFont typeface="Arial" panose="020B0604020202020204" pitchFamily="34" charset="0"/>
              <a:buChar char="•"/>
            </a:pPr>
            <a:r>
              <a:rPr lang="en-GB" sz="2800" dirty="0"/>
              <a:t>Enhance functionality of the App nationwide</a:t>
            </a:r>
          </a:p>
          <a:p>
            <a:pPr marL="285750" indent="-285750">
              <a:buFont typeface="Arial" panose="020B0604020202020204" pitchFamily="34" charset="0"/>
              <a:buChar char="•"/>
            </a:pPr>
            <a:r>
              <a:rPr lang="en-GB" sz="2800" dirty="0"/>
              <a:t>Co- design according to consumer and community needs</a:t>
            </a:r>
          </a:p>
        </p:txBody>
      </p:sp>
      <p:sp>
        <p:nvSpPr>
          <p:cNvPr id="6" name="TextBox 5">
            <a:extLst>
              <a:ext uri="{FF2B5EF4-FFF2-40B4-BE49-F238E27FC236}">
                <a16:creationId xmlns:a16="http://schemas.microsoft.com/office/drawing/2014/main" id="{5F9CB8E1-33DE-7F0F-DCE0-C8940D138B9E}"/>
              </a:ext>
            </a:extLst>
          </p:cNvPr>
          <p:cNvSpPr txBox="1"/>
          <p:nvPr/>
        </p:nvSpPr>
        <p:spPr>
          <a:xfrm>
            <a:off x="4036291" y="5472606"/>
            <a:ext cx="3962400" cy="369332"/>
          </a:xfrm>
          <a:prstGeom prst="rect">
            <a:avLst/>
          </a:prstGeom>
          <a:noFill/>
        </p:spPr>
        <p:txBody>
          <a:bodyPr wrap="square">
            <a:spAutoFit/>
          </a:bodyPr>
          <a:lstStyle/>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(Mistry and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Jabbal</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a:t>
            </a:r>
            <a:r>
              <a:rPr lang="en-US" altLang="en-US" dirty="0">
                <a:latin typeface="Times New Roman" panose="02020603050405020304" pitchFamily="18" charset="0"/>
                <a:cs typeface="Times New Roman" panose="02020603050405020304" pitchFamily="18" charset="0"/>
              </a:rPr>
              <a:t>; Hadley, 2024</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436657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B063-0A28-A235-843D-EE2B4F09B50E}"/>
              </a:ext>
            </a:extLst>
          </p:cNvPr>
          <p:cNvSpPr>
            <a:spLocks noGrp="1"/>
          </p:cNvSpPr>
          <p:nvPr>
            <p:ph type="title"/>
          </p:nvPr>
        </p:nvSpPr>
        <p:spPr/>
        <p:txBody>
          <a:bodyPr/>
          <a:lstStyle/>
          <a:p>
            <a:r>
              <a:rPr lang="en-US" dirty="0"/>
              <a:t>Conclusion</a:t>
            </a:r>
            <a:endParaRPr lang="en-GB" dirty="0"/>
          </a:p>
        </p:txBody>
      </p:sp>
      <p:sp>
        <p:nvSpPr>
          <p:cNvPr id="3" name="TextBox 2">
            <a:extLst>
              <a:ext uri="{FF2B5EF4-FFF2-40B4-BE49-F238E27FC236}">
                <a16:creationId xmlns:a16="http://schemas.microsoft.com/office/drawing/2014/main" id="{24FD8DF1-7A32-D254-9F92-0319D98246DB}"/>
              </a:ext>
            </a:extLst>
          </p:cNvPr>
          <p:cNvSpPr txBox="1"/>
          <p:nvPr/>
        </p:nvSpPr>
        <p:spPr>
          <a:xfrm>
            <a:off x="1607128" y="2114147"/>
            <a:ext cx="8626763" cy="2954655"/>
          </a:xfrm>
          <a:prstGeom prst="rect">
            <a:avLst/>
          </a:prstGeom>
          <a:noFill/>
        </p:spPr>
        <p:txBody>
          <a:bodyPr wrap="square" rtlCol="0">
            <a:spAutoFit/>
          </a:bodyPr>
          <a:lstStyle/>
          <a:p>
            <a:pPr marL="285750" indent="-285750">
              <a:buFont typeface="Arial" panose="020B0604020202020204" pitchFamily="34" charset="0"/>
              <a:buChar char="•"/>
            </a:pPr>
            <a:r>
              <a:rPr lang="en-US" sz="2400" dirty="0"/>
              <a:t>NHS App transformed healthcare Access.</a:t>
            </a:r>
          </a:p>
          <a:p>
            <a:pPr marL="285750" indent="-285750">
              <a:buFont typeface="Arial" panose="020B0604020202020204" pitchFamily="34" charset="0"/>
              <a:buChar char="•"/>
            </a:pPr>
            <a:r>
              <a:rPr lang="en-US" sz="2400" dirty="0"/>
              <a:t>Improved workforce productivity and patient empowerment.</a:t>
            </a:r>
          </a:p>
          <a:p>
            <a:pPr marL="285750" indent="-285750">
              <a:buFont typeface="Arial" panose="020B0604020202020204" pitchFamily="34" charset="0"/>
              <a:buChar char="•"/>
            </a:pPr>
            <a:r>
              <a:rPr lang="en-US" sz="2400" dirty="0"/>
              <a:t>Enhanced Service Delivery and Communication.</a:t>
            </a:r>
          </a:p>
          <a:p>
            <a:pPr marL="285750" indent="-285750">
              <a:buFont typeface="Arial" panose="020B0604020202020204" pitchFamily="34" charset="0"/>
              <a:buChar char="•"/>
            </a:pPr>
            <a:r>
              <a:rPr lang="en-US" sz="2400" dirty="0"/>
              <a:t>Digital Inclusion remains a challenge.</a:t>
            </a:r>
          </a:p>
          <a:p>
            <a:pPr marL="285750" indent="-285750">
              <a:buFont typeface="Arial" panose="020B0604020202020204" pitchFamily="34" charset="0"/>
              <a:buChar char="•"/>
            </a:pPr>
            <a:r>
              <a:rPr lang="en-US" sz="2400" dirty="0"/>
              <a:t>Sustainable success depends on inclusive implementation.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42168980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95999E-B6DE-D450-266F-77A5C97AA783}"/>
              </a:ext>
            </a:extLst>
          </p:cNvPr>
          <p:cNvSpPr txBox="1"/>
          <p:nvPr/>
        </p:nvSpPr>
        <p:spPr>
          <a:xfrm>
            <a:off x="4257964" y="212436"/>
            <a:ext cx="3537528" cy="646331"/>
          </a:xfrm>
          <a:prstGeom prst="rect">
            <a:avLst/>
          </a:prstGeom>
          <a:noFill/>
        </p:spPr>
        <p:txBody>
          <a:bodyPr wrap="square" rtlCol="0">
            <a:spAutoFit/>
          </a:bodyPr>
          <a:lstStyle/>
          <a:p>
            <a:pPr algn="ctr"/>
            <a:r>
              <a:rPr lang="en-US" sz="3600" dirty="0">
                <a:solidFill>
                  <a:schemeClr val="bg1"/>
                </a:solidFill>
                <a:latin typeface="+mj-lt"/>
              </a:rPr>
              <a:t>References</a:t>
            </a:r>
            <a:endParaRPr lang="en-GB" sz="3600" dirty="0">
              <a:solidFill>
                <a:schemeClr val="bg1"/>
              </a:solidFill>
              <a:latin typeface="+mj-lt"/>
            </a:endParaRPr>
          </a:p>
        </p:txBody>
      </p:sp>
      <p:sp>
        <p:nvSpPr>
          <p:cNvPr id="5" name="TextBox 4">
            <a:extLst>
              <a:ext uri="{FF2B5EF4-FFF2-40B4-BE49-F238E27FC236}">
                <a16:creationId xmlns:a16="http://schemas.microsoft.com/office/drawing/2014/main" id="{D87A38F8-246C-8B0A-B0D1-A35C0DBEE290}"/>
              </a:ext>
            </a:extLst>
          </p:cNvPr>
          <p:cNvSpPr txBox="1"/>
          <p:nvPr/>
        </p:nvSpPr>
        <p:spPr>
          <a:xfrm>
            <a:off x="341745" y="858767"/>
            <a:ext cx="11212946" cy="57861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bg1"/>
                </a:solidFill>
                <a:effectLst/>
                <a:latin typeface="+mj-lt"/>
                <a:cs typeface="Times New Roman" panose="02020603050405020304" pitchFamily="18" charset="0"/>
              </a:rPr>
              <a:t>bsmhftadmin</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(2024)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Download the free NHS App today - Birmingham and Solihull Mental Health NHS Foundation Trust</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Birmingham and Solihull Mental Health NHS Foundation Trust</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2"/>
              </a:rPr>
              <a:t>https://www.bsmhft.nhs.uk/about-us/news/download-the-free-nhs-app-today/</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(Accessed: </a:t>
            </a:r>
            <a:r>
              <a:rPr lang="en-US" altLang="en-US" sz="1000" dirty="0">
                <a:solidFill>
                  <a:schemeClr val="bg1"/>
                </a:solidFill>
                <a:latin typeface="+mj-lt"/>
                <a:cs typeface="Times New Roman" panose="02020603050405020304" pitchFamily="18" charset="0"/>
              </a:rPr>
              <a:t>2 July</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2026).</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Day, S. (2020)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How the NHS App is upping its game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NHS Digital</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3"/>
              </a:rPr>
              <a:t>https://digital.nhs.uk/blog/transformation-blog/2020/how-the-nhs-app-is-upping-its-game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(Accessed: </a:t>
            </a:r>
            <a:r>
              <a:rPr lang="en-US" altLang="en-US" sz="1000" dirty="0">
                <a:solidFill>
                  <a:schemeClr val="bg1"/>
                </a:solidFill>
                <a:latin typeface="+mj-lt"/>
                <a:cs typeface="Times New Roman" panose="02020603050405020304" pitchFamily="18" charset="0"/>
              </a:rPr>
              <a:t>3</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Jul</a:t>
            </a:r>
            <a:r>
              <a:rPr lang="en-US" altLang="en-US" sz="1000" dirty="0">
                <a:solidFill>
                  <a:schemeClr val="bg1"/>
                </a:solidFill>
                <a:latin typeface="+mj-lt"/>
                <a:cs typeface="Times New Roman" panose="02020603050405020304" pitchFamily="18" charset="0"/>
              </a:rPr>
              <a:t>y</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2026).</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Evans, H. (2018)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Using Data In The NHS: The Implications Of The Opt-Out And GDPR | The King’s Fund</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The King’s Fund</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4"/>
              </a:rPr>
              <a:t>https://www.kingsfund.org.uk/insight-and-analysis/long-reads/using-data-nhs-gdpr#conclusion</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GOV.UK (2025)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NHS App overhaul will break down barriers to healthcare and reduce inequalities</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GOV.UK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5"/>
              </a:rPr>
              <a:t>https://www.gov.uk/government/news/nhs-app-overhaul-will-break-down-barriers-to-healthcare-and-reduce-inequalities</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Hadley, T. (2024)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The NHS App and how it is scaling </a:t>
            </a:r>
            <a:r>
              <a:rPr kumimoji="0" lang="en-US" altLang="en-US" sz="1000" b="0" i="1" u="none" strike="noStrike" cap="none" normalizeH="0" baseline="0" dirty="0" err="1">
                <a:ln>
                  <a:noFill/>
                </a:ln>
                <a:solidFill>
                  <a:schemeClr val="bg1"/>
                </a:solidFill>
                <a:effectLst/>
                <a:latin typeface="+mj-lt"/>
                <a:cs typeface="Times New Roman" panose="02020603050405020304" pitchFamily="18" charset="0"/>
              </a:rPr>
              <a:t>personalised</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 and effective care - Health Innovation Network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Health Innovation Network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6"/>
              </a:rPr>
              <a:t>https://healthinnovationnetwork.com/insight/the-nhs-app-and-how-it-is-scaling-personalised-and-effective-care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(Accessed: </a:t>
            </a:r>
            <a:r>
              <a:rPr lang="en-US" altLang="en-US" sz="1000" dirty="0">
                <a:solidFill>
                  <a:schemeClr val="bg1"/>
                </a:solidFill>
                <a:latin typeface="+mj-lt"/>
                <a:cs typeface="Times New Roman" panose="02020603050405020304" pitchFamily="18" charset="0"/>
              </a:rPr>
              <a:t>4</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July 2025).</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Health Innovative Network (2024)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The NHS App and how it is scaling </a:t>
            </a:r>
            <a:r>
              <a:rPr kumimoji="0" lang="en-US" altLang="en-US" sz="1000" b="0" i="1" u="none" strike="noStrike" cap="none" normalizeH="0" baseline="0" dirty="0" err="1">
                <a:ln>
                  <a:noFill/>
                </a:ln>
                <a:solidFill>
                  <a:schemeClr val="bg1"/>
                </a:solidFill>
                <a:effectLst/>
                <a:latin typeface="+mj-lt"/>
                <a:cs typeface="Times New Roman" panose="02020603050405020304" pitchFamily="18" charset="0"/>
              </a:rPr>
              <a:t>personalised</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 and effective care - Health Innovation Network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Health Innovation Network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7"/>
              </a:rPr>
              <a:t>https://healthinnovationnetwork.com/blogs/the-nhs-app-and-how-it-is-scaling-personalised-and-effective-care/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Health, O. (2024)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Using the NHS App and existing tech to empower citizens</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Orion Health</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8"/>
              </a:rPr>
              <a:t>https://orionhealth.com/global/blog/nhs-app-and-existing-tech-to-empower-citizens/</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Mistry, P. and </a:t>
            </a:r>
            <a:r>
              <a:rPr kumimoji="0" lang="en-US" altLang="en-US" sz="1000" b="0" i="0" u="none" strike="noStrike" cap="none" normalizeH="0" baseline="0" dirty="0" err="1">
                <a:ln>
                  <a:noFill/>
                </a:ln>
                <a:solidFill>
                  <a:schemeClr val="bg1"/>
                </a:solidFill>
                <a:effectLst/>
                <a:latin typeface="+mj-lt"/>
                <a:cs typeface="Times New Roman" panose="02020603050405020304" pitchFamily="18" charset="0"/>
              </a:rPr>
              <a:t>Jabbal</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J. (2023)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Moving From Exclusion To Inclusion In Digital Health And Care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The King’s Fund</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9"/>
              </a:rPr>
              <a:t>https://www.kingsfund.org.uk/insight-and-analysis/long-reads/exclusion-inclusion-digital-health-care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NHS (2021)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Data Driven Healthcare in 2030: Transformation Requirements of the NHS Digital Technology and Health Informatics Workforce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Health Education England</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0"/>
              </a:rPr>
              <a:t>https://www.hee.nhs.uk/our-work/building-our-future-digital-workforce/data-driven-healthcare-2030</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NHS (2025a)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Download the </a:t>
            </a:r>
            <a:r>
              <a:rPr kumimoji="0" lang="en-US" altLang="en-US" sz="1000" b="0" i="1" u="none" strike="noStrike" cap="none" normalizeH="0" baseline="0" dirty="0" err="1">
                <a:ln>
                  <a:noFill/>
                </a:ln>
                <a:solidFill>
                  <a:schemeClr val="bg1"/>
                </a:solidFill>
                <a:effectLst/>
                <a:latin typeface="+mj-lt"/>
                <a:cs typeface="Times New Roman" panose="02020603050405020304" pitchFamily="18" charset="0"/>
              </a:rPr>
              <a:t>WaitLess</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 App - Lincolnshire ICB</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Lincolnshire ICB</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1"/>
              </a:rPr>
              <a:t>https://lincolnshire.icb.nhs.uk/choosewell/waitless-app/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NHS (2025b)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The NHS App - Nuffield Road Medical Centre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Nrmc.nhs.uk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2"/>
              </a:rPr>
              <a:t>https://www.nrmc.nhs.uk/the-nhs-app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NHS Digital (2026)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NHS App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NHS Digital</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3"/>
              </a:rPr>
              <a:t>https://digital.nhs.uk/services/nhs-app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(Accessed: 1</a:t>
            </a:r>
            <a:r>
              <a:rPr lang="en-US" altLang="en-US" sz="1000" dirty="0">
                <a:solidFill>
                  <a:schemeClr val="bg1"/>
                </a:solidFill>
                <a:latin typeface="+mj-lt"/>
                <a:cs typeface="Times New Roman" panose="02020603050405020304" pitchFamily="18" charset="0"/>
              </a:rPr>
              <a:t> July</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2026).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NHS England (2025)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NHS England» Record numbers using NHS App to manage health</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England.nhs.uk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4"/>
              </a:rPr>
              <a:t>https://www.england.nhs.uk/2025/12/record-numbers-using-nhs-app-to-manage-health/</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(Accessed: </a:t>
            </a:r>
            <a:r>
              <a:rPr lang="en-US" altLang="en-US" sz="1000" dirty="0">
                <a:solidFill>
                  <a:schemeClr val="bg1"/>
                </a:solidFill>
                <a:latin typeface="+mj-lt"/>
                <a:cs typeface="Times New Roman" panose="02020603050405020304" pitchFamily="18" charset="0"/>
              </a:rPr>
              <a:t>4</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July 2026).</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Ofcom (2025)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Exploring how people in the UK are affected by ‘digital disadvantage’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www.ofcom.org.uk</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5"/>
              </a:rPr>
              <a:t>https://www.ofcom.org.uk/internet-based-services/technology/exploring-how-people-in-the-uk-are-affected-by-digital-disadvantage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Pettinger (2026)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Future of the NHS - Can It Cope With Rise in Demand? - Economics Help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Economics Help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6"/>
              </a:rPr>
              <a:t>https://www.economicshelp.org/blog/219975/ec/future-of-the-nhs-can-it-cope-with-rise-in-demand/</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Popov, V.V. .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et al.</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(2022) ‘Industry 4.0 and </a:t>
            </a:r>
            <a:r>
              <a:rPr kumimoji="0" lang="en-US" altLang="en-US" sz="1000" b="0" i="0" u="none" strike="noStrike" cap="none" normalizeH="0" baseline="0" dirty="0" err="1">
                <a:ln>
                  <a:noFill/>
                </a:ln>
                <a:solidFill>
                  <a:schemeClr val="bg1"/>
                </a:solidFill>
                <a:effectLst/>
                <a:latin typeface="+mj-lt"/>
                <a:cs typeface="Times New Roman" panose="02020603050405020304" pitchFamily="18" charset="0"/>
              </a:rPr>
              <a:t>Digitalisation</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in Healthcare’,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National Library of Medicine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[Preprint].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7"/>
              </a:rPr>
              <a:t>https://doi.org/10.3390/ma15062140</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Reidy, C.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et al.</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(2025) ‘Qualitative evaluation of the implementation and national roll-out of the NHS App in England’,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BMC Medicine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23(1).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8"/>
              </a:rPr>
              <a:t>https://doi.org/10.1186/s12916-024-03842-w</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The NHS Alliance (2026)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Assessing digital inclusion in the NHS the NHS app</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err="1">
                <a:ln>
                  <a:noFill/>
                </a:ln>
                <a:solidFill>
                  <a:schemeClr val="bg1"/>
                </a:solidFill>
                <a:effectLst/>
                <a:latin typeface="+mj-lt"/>
                <a:cs typeface="Times New Roman" panose="02020603050405020304" pitchFamily="18" charset="0"/>
              </a:rPr>
              <a:t>thenhsalliance</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https://thenhsalliance.org/resources/assessing-digital-inclusion-in-the-nhs-the-nhs-app (Accessed: 3 July 2026).</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Tony Blair Institute (2025)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The NHS at a Crossroads: The App That Can Transform Britain’s Health</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err="1">
                <a:ln>
                  <a:noFill/>
                </a:ln>
                <a:solidFill>
                  <a:schemeClr val="bg1"/>
                </a:solidFill>
                <a:effectLst/>
                <a:latin typeface="+mj-lt"/>
                <a:cs typeface="Times New Roman" panose="02020603050405020304" pitchFamily="18" charset="0"/>
              </a:rPr>
              <a:t>Institute.global</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Tony Blair Institute.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19"/>
              </a:rPr>
              <a:t>https://institute.global/insights/public-services/the-nhs-at-a-crossroads-the-app-that-can-transform-britains-health</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Understanding Data (2018)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Keeping NHS Data Safe | Understanding patient data</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r>
              <a:rPr kumimoji="0" lang="en-US" altLang="en-US" sz="1000" b="0" i="1" u="none" strike="noStrike" cap="none" normalizeH="0" baseline="0" dirty="0">
                <a:ln>
                  <a:noFill/>
                </a:ln>
                <a:solidFill>
                  <a:schemeClr val="bg1"/>
                </a:solidFill>
                <a:effectLst/>
                <a:latin typeface="+mj-lt"/>
                <a:cs typeface="Times New Roman" panose="02020603050405020304" pitchFamily="18" charset="0"/>
              </a:rPr>
              <a:t>Understanding Patient Data</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Available at: </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hlinkClick r:id="rId20"/>
              </a:rPr>
              <a:t>https://www.understandingpatientdata.org.uk/data-security-in-NHS</a:t>
            </a:r>
            <a:r>
              <a:rPr kumimoji="0" lang="en-US" altLang="en-US" sz="1000" b="0" i="0" u="none" strike="noStrike" cap="none" normalizeH="0" baseline="0" dirty="0">
                <a:ln>
                  <a:noFill/>
                </a:ln>
                <a:solidFill>
                  <a:schemeClr val="bg1"/>
                </a:solidFill>
                <a:effectLst/>
                <a:latin typeface="+mj-lt"/>
                <a:cs typeface="Times New Roman" panose="02020603050405020304" pitchFamily="18" charset="0"/>
              </a:rPr>
              <a:t>. </a:t>
            </a:r>
            <a:endParaRPr kumimoji="0" lang="en-US" altLang="en-US" sz="1000" b="0" i="0" u="none" strike="noStrike" cap="none" normalizeH="0" baseline="0" dirty="0">
              <a:ln>
                <a:noFill/>
              </a:ln>
              <a:solidFill>
                <a:schemeClr val="bg1"/>
              </a:solidFill>
              <a:effectLst/>
              <a:latin typeface="+mj-lt"/>
            </a:endParaRPr>
          </a:p>
        </p:txBody>
      </p:sp>
    </p:spTree>
    <p:extLst>
      <p:ext uri="{BB962C8B-B14F-4D97-AF65-F5344CB8AC3E}">
        <p14:creationId xmlns:p14="http://schemas.microsoft.com/office/powerpoint/2010/main" val="7260673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0</TotalTime>
  <Words>1537</Words>
  <Application>Microsoft Office PowerPoint</Application>
  <PresentationFormat>Widescreen</PresentationFormat>
  <Paragraphs>115</Paragraphs>
  <Slides>12</Slides>
  <Notes>3</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Damask</vt:lpstr>
      <vt:lpstr>Component 2: Viva Voce nhs App</vt:lpstr>
      <vt:lpstr>Introduction</vt:lpstr>
      <vt:lpstr>The Problem: The Need for NHS App</vt:lpstr>
      <vt:lpstr>The Solution:  A digital Innovation NHS APP</vt:lpstr>
      <vt:lpstr>Workforce Outcomes: Efficiency  or  New Pressures?</vt:lpstr>
      <vt:lpstr>Patient Outcome:  Greater Choice and Control</vt:lpstr>
      <vt:lpstr>Digital Exclusion: Who is Left Behind? No Benefits Until Digitally Enabled Services Are Inclusive And Meet Worker And Public Expectations (Mistry and Jabbal, 2023). </vt:lpstr>
      <vt:lpstr>Service Delivery:  Faster but Fragmented</vt:lpstr>
      <vt:lpstr>Community Impact and Data Governance</vt:lpstr>
      <vt:lpstr> Recommendations</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Thaira Bano</dc:creator>
  <cp:revision>14</cp:revision>
  <dcterms:created xsi:type="dcterms:W3CDTF">2026-06-18T04:58:21Z</dcterms:created>
  <dcterms:modified xsi:type="dcterms:W3CDTF">2026-06-20T10:18:27Z</dcterms:modified>
</cp:coreProperties>
</file>