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1" r:id="rId4"/>
    <p:sldId id="258" r:id="rId5"/>
    <p:sldId id="260" r:id="rId6"/>
    <p:sldId id="262" r:id="rId7"/>
    <p:sldId id="263" r:id="rId8"/>
    <p:sldId id="264" r:id="rId9"/>
    <p:sldId id="265" r:id="rId10"/>
    <p:sldId id="266" r:id="rId11"/>
    <p:sldId id="268" r:id="rId12"/>
    <p:sldId id="269" r:id="rId13"/>
    <p:sldId id="26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517E2-DA0B-D73C-6791-09861E3FFD50}" v="4331" dt="2020-07-10T00:44:01.794"/>
    <p1510:client id="{1A917DF9-3535-C20D-2F11-3C6A5490438A}" v="1748" dt="2020-07-09T13:16:09.567"/>
    <p1510:client id="{E38A6B20-B9A0-8465-E493-19EA00094724}" v="9016" dt="2020-07-10T16:37:54.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7/10/2020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91507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27613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7/10/2020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92137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01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7/10/2020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22425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34571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59218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7/10/2020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39514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7/10/2020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829849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27846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86698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7/10/2020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471949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theguardian.com/science/blog/2013/sep/19/born-creative-study-brain-hemingway" TargetMode="External"/><Relationship Id="rId3" Type="http://schemas.openxmlformats.org/officeDocument/2006/relationships/hyperlink" Target="https://www.researchgate.net/publication/232819037_Kolb's_experiential_learning_model_Critique_from_a_modelling_perspective" TargetMode="External"/><Relationship Id="rId7" Type="http://schemas.openxmlformats.org/officeDocument/2006/relationships/hyperlink" Target="http://secondarycontent.pbworks.com/f/experiential-learning-theory.pdf" TargetMode="External"/><Relationship Id="rId2" Type="http://schemas.openxmlformats.org/officeDocument/2006/relationships/hyperlink" Target="https://www.diva-portal.org/smash/get/diva2:326289/fulltext01" TargetMode="External"/><Relationship Id="rId1" Type="http://schemas.openxmlformats.org/officeDocument/2006/relationships/slideLayout" Target="../slideLayouts/slideLayout2.xml"/><Relationship Id="rId6" Type="http://schemas.openxmlformats.org/officeDocument/2006/relationships/hyperlink" Target="https://www.skillsyouneed.com/ips/problem-solving.html" TargetMode="External"/><Relationship Id="rId5" Type="http://schemas.openxmlformats.org/officeDocument/2006/relationships/hyperlink" Target="https://www.simplypsychology.org/learning-kolb.html" TargetMode="External"/><Relationship Id="rId4" Type="http://schemas.openxmlformats.org/officeDocument/2006/relationships/hyperlink" Target="https://hbr.org/2004/01/understanding-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BBAAE0-E161-4383-9765-83F8E791B5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9091" r="909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2"/>
            <a:ext cx="4023360" cy="2802219"/>
          </a:xfrm>
        </p:spPr>
        <p:txBody>
          <a:bodyPr anchor="b">
            <a:normAutofit/>
          </a:bodyPr>
          <a:lstStyle/>
          <a:p>
            <a:pPr algn="l"/>
            <a:r>
              <a:rPr lang="en-GB" sz="3200" dirty="0"/>
              <a:t>Does Innovation and Creativity </a:t>
            </a:r>
            <a:r>
              <a:rPr lang="en-GB" sz="3200"/>
              <a:t>provide</a:t>
            </a:r>
            <a:r>
              <a:rPr lang="en-GB" sz="3200" dirty="0"/>
              <a:t> a business </a:t>
            </a:r>
            <a:r>
              <a:rPr lang="en-GB" sz="3200"/>
              <a:t>advantages</a:t>
            </a:r>
          </a:p>
        </p:txBody>
      </p:sp>
      <p:sp>
        <p:nvSpPr>
          <p:cNvPr id="3" name="Subtitle 2"/>
          <p:cNvSpPr>
            <a:spLocks noGrp="1"/>
          </p:cNvSpPr>
          <p:nvPr>
            <p:ph type="subTitle" idx="1"/>
          </p:nvPr>
        </p:nvSpPr>
        <p:spPr>
          <a:xfrm>
            <a:off x="477980" y="3969352"/>
            <a:ext cx="4023359" cy="1208141"/>
          </a:xfrm>
        </p:spPr>
        <p:txBody>
          <a:bodyPr vert="horz" lIns="91440" tIns="45720" rIns="91440" bIns="45720" rtlCol="0" anchor="t">
            <a:normAutofit/>
          </a:bodyPr>
          <a:lstStyle/>
          <a:p>
            <a:pPr algn="l"/>
            <a:r>
              <a:rPr lang="en-GB" sz="1600"/>
              <a:t>Sabia Begum 1709485</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71">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73">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1" name="Rectangle 75">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3" name="Rectangle 7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77" name="Rectangle 8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295E57A5-342B-4739-AEAE-7D76C35EEC23}"/>
              </a:ext>
            </a:extLst>
          </p:cNvPr>
          <p:cNvSpPr>
            <a:spLocks noGrp="1"/>
          </p:cNvSpPr>
          <p:nvPr>
            <p:ph type="ctrTitle"/>
          </p:nvPr>
        </p:nvSpPr>
        <p:spPr>
          <a:xfrm>
            <a:off x="1066800" y="1089090"/>
            <a:ext cx="10058400" cy="1371600"/>
          </a:xfrm>
        </p:spPr>
        <p:txBody>
          <a:bodyPr vert="horz" lIns="91440" tIns="45720" rIns="91440" bIns="45720" rtlCol="0" anchor="ctr">
            <a:normAutofit/>
          </a:bodyPr>
          <a:lstStyle/>
          <a:p>
            <a:pPr>
              <a:lnSpc>
                <a:spcPct val="90000"/>
              </a:lnSpc>
            </a:pPr>
            <a:r>
              <a:rPr lang="en-US" sz="4800" cap="none" spc="0">
                <a:solidFill>
                  <a:srgbClr val="FFFFFF"/>
                </a:solidFill>
              </a:rPr>
              <a:t>Introduction </a:t>
            </a:r>
          </a:p>
        </p:txBody>
      </p:sp>
      <p:sp>
        <p:nvSpPr>
          <p:cNvPr id="3" name="Content Placeholder 2">
            <a:extLst>
              <a:ext uri="{FF2B5EF4-FFF2-40B4-BE49-F238E27FC236}">
                <a16:creationId xmlns:a16="http://schemas.microsoft.com/office/drawing/2014/main" id="{70890D0E-174F-4BD7-96B0-DCE12D2AF13D}"/>
              </a:ext>
            </a:extLst>
          </p:cNvPr>
          <p:cNvSpPr>
            <a:spLocks noGrp="1"/>
          </p:cNvSpPr>
          <p:nvPr>
            <p:ph type="subTitle" idx="1"/>
          </p:nvPr>
        </p:nvSpPr>
        <p:spPr>
          <a:xfrm>
            <a:off x="1409700" y="3429000"/>
            <a:ext cx="9372600" cy="2508384"/>
          </a:xfrm>
        </p:spPr>
        <p:txBody>
          <a:bodyPr vert="horz" lIns="91440" tIns="45720" rIns="91440" bIns="45720" rtlCol="0" anchor="t">
            <a:normAutofit/>
          </a:bodyPr>
          <a:lstStyle/>
          <a:p>
            <a:pPr algn="l">
              <a:lnSpc>
                <a:spcPct val="90000"/>
              </a:lnSpc>
              <a:spcAft>
                <a:spcPts val="600"/>
              </a:spcAft>
            </a:pPr>
            <a:r>
              <a:rPr lang="en-US" sz="1900">
                <a:solidFill>
                  <a:schemeClr val="tx1"/>
                </a:solidFill>
              </a:rPr>
              <a:t>The purpose of this presentation is to critically reflect by applying Kolb's (1984) reflection model on my thoughts on what I have learned from week 1 to week 6. I am a student at the University of Wales Trinity Saint David. This module was about Innovation and Creativity, which were very interesting to learn. I enjoyed learning this module and would like to share my thoughts and feeling about this module. </a:t>
            </a:r>
            <a:endParaRPr lang="en-US">
              <a:solidFill>
                <a:schemeClr val="tx1"/>
              </a:solidFill>
            </a:endParaRPr>
          </a:p>
          <a:p>
            <a:pPr algn="l">
              <a:lnSpc>
                <a:spcPct val="90000"/>
              </a:lnSpc>
              <a:spcAft>
                <a:spcPts val="600"/>
              </a:spcAft>
            </a:pPr>
            <a:r>
              <a:rPr lang="en-US" sz="1900" dirty="0">
                <a:solidFill>
                  <a:schemeClr val="tx1"/>
                </a:solidFill>
              </a:rPr>
              <a:t>The Introduction will start with the Kolb (1984) model by </a:t>
            </a:r>
            <a:r>
              <a:rPr lang="en-US" sz="1900" err="1">
                <a:solidFill>
                  <a:schemeClr val="tx1"/>
                </a:solidFill>
              </a:rPr>
              <a:t>analysing</a:t>
            </a:r>
            <a:r>
              <a:rPr lang="en-US" sz="1900" dirty="0">
                <a:solidFill>
                  <a:schemeClr val="tx1"/>
                </a:solidFill>
              </a:rPr>
              <a:t> the pros and </a:t>
            </a:r>
            <a:r>
              <a:rPr lang="en-US" sz="1900">
                <a:solidFill>
                  <a:schemeClr val="tx1"/>
                </a:solidFill>
              </a:rPr>
              <a:t>cons of reflecting. According to the criteria, I have used Academic sources as </a:t>
            </a:r>
            <a:r>
              <a:rPr lang="en-US" sz="1900" dirty="0">
                <a:solidFill>
                  <a:schemeClr val="tx1"/>
                </a:solidFill>
              </a:rPr>
              <a:t>Journals, Articles, and Websites to back up my research. </a:t>
            </a:r>
          </a:p>
          <a:p>
            <a:pPr indent="-182880" algn="l">
              <a:lnSpc>
                <a:spcPct val="90000"/>
              </a:lnSpc>
              <a:spcAft>
                <a:spcPts val="600"/>
              </a:spcAft>
              <a:buFont typeface="Garamond" pitchFamily="18" charset="0"/>
              <a:buChar char="◦"/>
            </a:pPr>
            <a:endParaRPr lang="en-US" sz="1900">
              <a:solidFill>
                <a:schemeClr val="tx1"/>
              </a:solidFill>
            </a:endParaRPr>
          </a:p>
          <a:p>
            <a:pPr indent="-182880" algn="l">
              <a:lnSpc>
                <a:spcPct val="90000"/>
              </a:lnSpc>
              <a:spcAft>
                <a:spcPts val="600"/>
              </a:spcAft>
              <a:buFont typeface="Garamond" pitchFamily="18" charset="0"/>
              <a:buChar char="◦"/>
            </a:pPr>
            <a:endParaRPr lang="en-US" sz="1900">
              <a:solidFill>
                <a:schemeClr val="tx1"/>
              </a:solidFill>
            </a:endParaRPr>
          </a:p>
        </p:txBody>
      </p:sp>
    </p:spTree>
    <p:extLst>
      <p:ext uri="{BB962C8B-B14F-4D97-AF65-F5344CB8AC3E}">
        <p14:creationId xmlns:p14="http://schemas.microsoft.com/office/powerpoint/2010/main" val="1500557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1" name="Rectangle 40">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3" name="Rectangle 42">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5" name="Group 4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6" name="Straight Connector 45">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0" name="Rectangle 49">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54" name="Rectangle 53">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B21EEE2-BF3B-4704-82A5-6196DC1E5A4D}"/>
              </a:ext>
            </a:extLst>
          </p:cNvPr>
          <p:cNvSpPr>
            <a:spLocks noGrp="1"/>
          </p:cNvSpPr>
          <p:nvPr>
            <p:ph type="title"/>
          </p:nvPr>
        </p:nvSpPr>
        <p:spPr>
          <a:xfrm>
            <a:off x="1243632" y="1559768"/>
            <a:ext cx="9678368" cy="3135379"/>
          </a:xfrm>
        </p:spPr>
        <p:txBody>
          <a:bodyPr vert="horz" lIns="91440" tIns="45720" rIns="91440" bIns="45720" rtlCol="0" anchor="ctr">
            <a:normAutofit/>
          </a:bodyPr>
          <a:lstStyle/>
          <a:p>
            <a:pPr algn="ctr">
              <a:lnSpc>
                <a:spcPct val="83000"/>
              </a:lnSpc>
            </a:pPr>
            <a:endParaRPr lang="en-US" sz="3600" cap="all" spc="-100"/>
          </a:p>
          <a:p>
            <a:pPr algn="ctr">
              <a:lnSpc>
                <a:spcPct val="83000"/>
              </a:lnSpc>
            </a:pPr>
            <a:r>
              <a:rPr lang="en-US" sz="3600" cap="all" spc="-100"/>
              <a:t>Learning is the process whereby knowledge is created through the transformation of experience”           </a:t>
            </a:r>
            <a:br>
              <a:rPr lang="en-US" sz="3600" cap="all" spc="-100"/>
            </a:br>
            <a:r>
              <a:rPr lang="en-US" sz="3600" cap="all" spc="-100"/>
              <a:t>(Kolb, 1984, p. 38)</a:t>
            </a:r>
          </a:p>
        </p:txBody>
      </p:sp>
      <p:sp>
        <p:nvSpPr>
          <p:cNvPr id="56" name="Rectangle 55">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8" name="Straight Connector 57">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6607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A809EB99-84EB-4B02-80EA-21AFB7012DA3}"/>
              </a:ext>
            </a:extLst>
          </p:cNvPr>
          <p:cNvSpPr>
            <a:spLocks noGrp="1"/>
          </p:cNvSpPr>
          <p:nvPr>
            <p:ph type="title"/>
          </p:nvPr>
        </p:nvSpPr>
        <p:spPr>
          <a:xfrm>
            <a:off x="1175512" y="870132"/>
            <a:ext cx="9792208" cy="1527078"/>
          </a:xfrm>
        </p:spPr>
        <p:txBody>
          <a:bodyPr>
            <a:normAutofit/>
          </a:bodyPr>
          <a:lstStyle/>
          <a:p>
            <a:r>
              <a:rPr lang="en-GB"/>
              <a:t>Kolb (1984) Reflection model</a:t>
            </a:r>
          </a:p>
        </p:txBody>
      </p:sp>
      <p:sp>
        <p:nvSpPr>
          <p:cNvPr id="3" name="Content Placeholder 2">
            <a:extLst>
              <a:ext uri="{FF2B5EF4-FFF2-40B4-BE49-F238E27FC236}">
                <a16:creationId xmlns:a16="http://schemas.microsoft.com/office/drawing/2014/main" id="{4791CB1C-B35F-414E-A98D-002E8964CD14}"/>
              </a:ext>
            </a:extLst>
          </p:cNvPr>
          <p:cNvSpPr>
            <a:spLocks noGrp="1"/>
          </p:cNvSpPr>
          <p:nvPr>
            <p:ph idx="1"/>
          </p:nvPr>
        </p:nvSpPr>
        <p:spPr>
          <a:xfrm>
            <a:off x="1175512" y="2557849"/>
            <a:ext cx="9792208" cy="3407862"/>
          </a:xfrm>
        </p:spPr>
        <p:txBody>
          <a:bodyPr vert="horz" lIns="91440" tIns="45720" rIns="91440" bIns="45720" rtlCol="0" anchor="t">
            <a:normAutofit/>
          </a:bodyPr>
          <a:lstStyle/>
          <a:p>
            <a:pPr>
              <a:buNone/>
            </a:pPr>
            <a:r>
              <a:rPr lang="en-GB" sz="1200">
                <a:latin typeface="Calibri"/>
                <a:ea typeface="+mn-lt"/>
                <a:cs typeface="+mn-lt"/>
              </a:rPr>
              <a:t>Kolb's (1984) model is known as the 'Experimental Learning Theory' that consists of learning and development. It plays a role in the learning process. Kolb (1984) referred to the term 'experimental' because he believes people transform from learning and gain knowledge (Sternberg and Zhang,2000). </a:t>
            </a:r>
            <a:endParaRPr lang="en-US" sz="1200">
              <a:latin typeface="Calibri"/>
              <a:cs typeface="Calibri"/>
            </a:endParaRPr>
          </a:p>
          <a:p>
            <a:pPr>
              <a:buNone/>
            </a:pPr>
            <a:r>
              <a:rPr lang="en-GB" sz="1200">
                <a:latin typeface="Calibri"/>
                <a:ea typeface="+mn-lt"/>
                <a:cs typeface="+mn-lt"/>
              </a:rPr>
              <a:t>Applying Kolb's (1984) model, it categorises the errors, failures, tests, and problems relating to learning (Bergsteiner, Avery and Newhann,2010). Kolb's (1984) model consists of constant adaption to learning in an organisation or human life. Knowledge is created from experiences rather than giving instructions. Humans learn from mistakes. Humans learn from life experiences. Some people are born to be creative, and some learn to be one. </a:t>
            </a:r>
            <a:endParaRPr lang="en-GB" sz="1200">
              <a:latin typeface="Calibri"/>
              <a:cs typeface="Calibri"/>
            </a:endParaRPr>
          </a:p>
          <a:p>
            <a:pPr>
              <a:buNone/>
            </a:pPr>
            <a:r>
              <a:rPr lang="en-GB" sz="1200">
                <a:latin typeface="Calibri"/>
                <a:ea typeface="+mn-lt"/>
                <a:cs typeface="+mn-lt"/>
              </a:rPr>
              <a:t>Disagreements, conflicts, and differences drive the learning process, as learners' transitions from modes of action, reflection, emotions, and thinking. A variety of learning styles can change with the situation. As learning is a holistic process, making choices about which part of the learning to engage. </a:t>
            </a:r>
            <a:endParaRPr lang="en-GB" sz="1200">
              <a:latin typeface="Calibri"/>
              <a:cs typeface="Calibri"/>
            </a:endParaRPr>
          </a:p>
          <a:p>
            <a:pPr>
              <a:buNone/>
            </a:pPr>
            <a:r>
              <a:rPr lang="en-GB" sz="1200">
                <a:latin typeface="Calibri"/>
                <a:ea typeface="+mn-lt"/>
                <a:cs typeface="+mn-lt"/>
              </a:rPr>
              <a:t>Honey and Mumford defined four styles, based loosely around the four stages of David Kolb's learning cycle: Activists, Reflectors, Theorists, and Pragmatists. In Britain, the most accessible resource is the Manual of Learning Styles created by Peter Honey and Alan Mumford, which includes a self-assessment instrument and advice on how to diversify your learning. </a:t>
            </a:r>
            <a:endParaRPr lang="en-GB" sz="1200">
              <a:latin typeface="Calibri"/>
              <a:cs typeface="Calibri"/>
            </a:endParaRPr>
          </a:p>
          <a:p>
            <a:pPr marL="0" indent="0">
              <a:lnSpc>
                <a:spcPct val="100000"/>
              </a:lnSpc>
              <a:buNone/>
            </a:pPr>
            <a:r>
              <a:rPr lang="en-GB" sz="1200">
                <a:latin typeface="Calibri"/>
                <a:ea typeface="+mn-lt"/>
                <a:cs typeface="+mn-lt"/>
              </a:rPr>
              <a:t>However, effective learning only occurs when a learner can execute all four stages of the model. </a:t>
            </a:r>
            <a:endParaRPr lang="en-GB"/>
          </a:p>
          <a:p>
            <a:pPr marL="0" indent="0">
              <a:lnSpc>
                <a:spcPct val="100000"/>
              </a:lnSpc>
              <a:buNone/>
            </a:pPr>
            <a:br>
              <a:rPr lang="en-GB" sz="1100" dirty="0">
                <a:ea typeface="+mn-lt"/>
                <a:cs typeface="+mn-lt"/>
              </a:rPr>
            </a:br>
            <a:br>
              <a:rPr lang="en-GB" sz="1100" dirty="0">
                <a:ea typeface="+mn-lt"/>
                <a:cs typeface="+mn-lt"/>
              </a:rPr>
            </a:br>
            <a:endParaRPr lang="en-GB" sz="1100"/>
          </a:p>
          <a:p>
            <a:pPr marL="0" indent="0">
              <a:lnSpc>
                <a:spcPct val="100000"/>
              </a:lnSpc>
              <a:buNone/>
            </a:pPr>
            <a:endParaRPr lang="en-GB" sz="1100"/>
          </a:p>
          <a:p>
            <a:pPr>
              <a:lnSpc>
                <a:spcPct val="100000"/>
              </a:lnSpc>
            </a:pPr>
            <a:endParaRPr lang="en-GB" sz="1100"/>
          </a:p>
          <a:p>
            <a:pPr>
              <a:lnSpc>
                <a:spcPct val="100000"/>
              </a:lnSpc>
            </a:pPr>
            <a:endParaRPr lang="en-GB" sz="1100"/>
          </a:p>
        </p:txBody>
      </p:sp>
    </p:spTree>
    <p:extLst>
      <p:ext uri="{BB962C8B-B14F-4D97-AF65-F5344CB8AC3E}">
        <p14:creationId xmlns:p14="http://schemas.microsoft.com/office/powerpoint/2010/main" val="1912145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B949D8D-8E17-4DBF-BEA8-13C57BF63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map&#10;&#10;Description automatically generated">
            <a:extLst>
              <a:ext uri="{FF2B5EF4-FFF2-40B4-BE49-F238E27FC236}">
                <a16:creationId xmlns:a16="http://schemas.microsoft.com/office/drawing/2014/main" id="{04E6107A-7AFD-4B64-8064-777F14D2947E}"/>
              </a:ext>
            </a:extLst>
          </p:cNvPr>
          <p:cNvPicPr>
            <a:picLocks noChangeAspect="1"/>
          </p:cNvPicPr>
          <p:nvPr/>
        </p:nvPicPr>
        <p:blipFill>
          <a:blip r:embed="rId2"/>
          <a:stretch>
            <a:fillRect/>
          </a:stretch>
        </p:blipFill>
        <p:spPr>
          <a:xfrm>
            <a:off x="553637" y="2183800"/>
            <a:ext cx="3322121" cy="2491590"/>
          </a:xfrm>
          <a:prstGeom prst="rect">
            <a:avLst/>
          </a:prstGeom>
        </p:spPr>
      </p:pic>
      <p:sp>
        <p:nvSpPr>
          <p:cNvPr id="20" name="Rectangle 19">
            <a:extLst>
              <a:ext uri="{FF2B5EF4-FFF2-40B4-BE49-F238E27FC236}">
                <a16:creationId xmlns:a16="http://schemas.microsoft.com/office/drawing/2014/main" id="{4BC6FC45-D4D9-4025-91DA-272D318D3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4630" y="237744"/>
            <a:ext cx="7652977"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EA284212-C175-4C82-B112-A5208F70C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9222" y="393365"/>
            <a:ext cx="7328969" cy="6059273"/>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05AA2-24B0-494A-B12B-C3C5B454552F}"/>
              </a:ext>
            </a:extLst>
          </p:cNvPr>
          <p:cNvSpPr>
            <a:spLocks noGrp="1"/>
          </p:cNvSpPr>
          <p:nvPr>
            <p:ph type="title"/>
          </p:nvPr>
        </p:nvSpPr>
        <p:spPr>
          <a:xfrm>
            <a:off x="5041392" y="642593"/>
            <a:ext cx="6281928" cy="1744183"/>
          </a:xfrm>
        </p:spPr>
        <p:txBody>
          <a:bodyPr>
            <a:normAutofit/>
          </a:bodyPr>
          <a:lstStyle/>
          <a:p>
            <a:r>
              <a:rPr lang="en-GB"/>
              <a:t>Cont.</a:t>
            </a:r>
            <a:r>
              <a:rPr lang="en-GB" dirty="0"/>
              <a:t>-</a:t>
            </a:r>
            <a:endParaRPr lang="en-GB"/>
          </a:p>
        </p:txBody>
      </p:sp>
      <p:sp>
        <p:nvSpPr>
          <p:cNvPr id="3" name="Content Placeholder 2">
            <a:extLst>
              <a:ext uri="{FF2B5EF4-FFF2-40B4-BE49-F238E27FC236}">
                <a16:creationId xmlns:a16="http://schemas.microsoft.com/office/drawing/2014/main" id="{89BB1CF2-7924-48CB-BCC1-81327C587CA8}"/>
              </a:ext>
            </a:extLst>
          </p:cNvPr>
          <p:cNvSpPr>
            <a:spLocks noGrp="1"/>
          </p:cNvSpPr>
          <p:nvPr>
            <p:ph idx="1"/>
          </p:nvPr>
        </p:nvSpPr>
        <p:spPr>
          <a:xfrm>
            <a:off x="5041392" y="2386584"/>
            <a:ext cx="6281928" cy="3648456"/>
          </a:xfrm>
        </p:spPr>
        <p:txBody>
          <a:bodyPr vert="horz" lIns="91440" tIns="45720" rIns="91440" bIns="45720" rtlCol="0" anchor="t">
            <a:normAutofit/>
          </a:bodyPr>
          <a:lstStyle/>
          <a:p>
            <a:pPr>
              <a:buNone/>
            </a:pPr>
            <a:r>
              <a:rPr lang="en-GB" sz="1200">
                <a:latin typeface="Calibri"/>
                <a:ea typeface="+mn-lt"/>
                <a:cs typeface="+mn-lt"/>
              </a:rPr>
              <a:t>The image of the Kolb's (1984) model, shows the two continuums is that the east-west axis is how we approach a task, and the north-south axis is how our emotions response or the way we feel or think (Mcleaon,2017). </a:t>
            </a:r>
            <a:endParaRPr lang="en-US" sz="1200">
              <a:latin typeface="Calibri"/>
              <a:cs typeface="Calibri"/>
            </a:endParaRPr>
          </a:p>
          <a:p>
            <a:pPr>
              <a:buNone/>
            </a:pPr>
            <a:endParaRPr lang="en-GB" sz="1200" dirty="0">
              <a:latin typeface="Calibri"/>
              <a:cs typeface="Calibri"/>
            </a:endParaRPr>
          </a:p>
          <a:p>
            <a:pPr marL="0" indent="0">
              <a:buNone/>
            </a:pPr>
            <a:r>
              <a:rPr lang="en-GB" sz="1200">
                <a:latin typeface="Calibri"/>
                <a:ea typeface="+mn-lt"/>
                <a:cs typeface="+mn-lt"/>
              </a:rPr>
              <a:t>The advantages of applying this model give an individual opportunity to engage in an activity, review it critically, produce conclusions, and evaluate. However, for this model to be effective, it must be applied rigidly. </a:t>
            </a:r>
            <a:endParaRPr lang="en-GB" sz="120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8056028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8FE3D79D-B809-4CFE-ACB1-4A8F0536EEAB}"/>
              </a:ext>
            </a:extLst>
          </p:cNvPr>
          <p:cNvSpPr>
            <a:spLocks noGrp="1"/>
          </p:cNvSpPr>
          <p:nvPr>
            <p:ph type="title"/>
          </p:nvPr>
        </p:nvSpPr>
        <p:spPr>
          <a:xfrm>
            <a:off x="1175512" y="870132"/>
            <a:ext cx="9792208" cy="1527078"/>
          </a:xfrm>
        </p:spPr>
        <p:txBody>
          <a:bodyPr>
            <a:normAutofit/>
          </a:bodyPr>
          <a:lstStyle/>
          <a:p>
            <a:r>
              <a:rPr lang="en-GB"/>
              <a:t>Week 1- What is Innovation?</a:t>
            </a:r>
          </a:p>
        </p:txBody>
      </p:sp>
      <p:sp>
        <p:nvSpPr>
          <p:cNvPr id="3" name="Content Placeholder 2">
            <a:extLst>
              <a:ext uri="{FF2B5EF4-FFF2-40B4-BE49-F238E27FC236}">
                <a16:creationId xmlns:a16="http://schemas.microsoft.com/office/drawing/2014/main" id="{BF7FE73C-6944-4B48-BA9A-E7A1A92557E2}"/>
              </a:ext>
            </a:extLst>
          </p:cNvPr>
          <p:cNvSpPr>
            <a:spLocks noGrp="1"/>
          </p:cNvSpPr>
          <p:nvPr>
            <p:ph idx="1"/>
          </p:nvPr>
        </p:nvSpPr>
        <p:spPr>
          <a:xfrm>
            <a:off x="1175512" y="2316240"/>
            <a:ext cx="9792208" cy="3888169"/>
          </a:xfrm>
        </p:spPr>
        <p:txBody>
          <a:bodyPr vert="horz" lIns="91440" tIns="45720" rIns="91440" bIns="45720" rtlCol="0" anchor="t">
            <a:noAutofit/>
          </a:bodyPr>
          <a:lstStyle/>
          <a:p>
            <a:pPr>
              <a:buNone/>
            </a:pPr>
            <a:r>
              <a:rPr lang="en-GB" sz="1200">
                <a:latin typeface="Calibri"/>
                <a:ea typeface="+mn-lt"/>
                <a:cs typeface="+mn-lt"/>
              </a:rPr>
              <a:t>Due to the Covid-19 Pandemic, I had to attend online classes for this module. It was difficult at first because it was something new for me but slowly, I got adapted. By using the Microsoft Teams I communicated with my tutor and other students. I believe if I had normal classes I would have enjoyed more but it was something to learn new. </a:t>
            </a:r>
            <a:endParaRPr lang="en-US" sz="1200">
              <a:latin typeface="Calibri"/>
              <a:cs typeface="Calibri"/>
            </a:endParaRPr>
          </a:p>
          <a:p>
            <a:pPr>
              <a:buNone/>
            </a:pPr>
            <a:r>
              <a:rPr lang="en-GB" sz="1200">
                <a:latin typeface="Calibri"/>
                <a:ea typeface="+mn-lt"/>
                <a:cs typeface="+mn-lt"/>
              </a:rPr>
              <a:t>The first week was about 'What Innovation is?'. </a:t>
            </a:r>
            <a:endParaRPr lang="en-GB" sz="1200">
              <a:latin typeface="Calibri"/>
              <a:cs typeface="Calibri"/>
            </a:endParaRPr>
          </a:p>
          <a:p>
            <a:pPr>
              <a:buNone/>
            </a:pPr>
            <a:r>
              <a:rPr lang="en-GB" sz="1200">
                <a:latin typeface="Calibri"/>
                <a:ea typeface="+mn-lt"/>
                <a:cs typeface="+mn-lt"/>
              </a:rPr>
              <a:t>Innovation is a process of creating value from ideas (Wiley,2015). At the start of the session, I was told to do a spider diagram defining the meaning of 'Innovation'. I looked at several innovations and inventions and found out how handmade transport been transitioned to artificial intelligence. </a:t>
            </a:r>
            <a:endParaRPr lang="en-GB" sz="1200">
              <a:latin typeface="Calibri"/>
              <a:cs typeface="Calibri"/>
            </a:endParaRPr>
          </a:p>
          <a:p>
            <a:pPr>
              <a:buNone/>
            </a:pPr>
            <a:r>
              <a:rPr lang="en-GB" sz="1200">
                <a:latin typeface="Calibri"/>
                <a:ea typeface="+mn-lt"/>
                <a:cs typeface="+mn-lt"/>
              </a:rPr>
              <a:t>By identifying the top 10 inventors, I searched up for Steve Jobs the inventor of Apple. Apple is a huge company that has its own brand. I looked at how Steve Jobs produce creative ideas on how to expand its company by innovating new devices. </a:t>
            </a:r>
            <a:endParaRPr lang="en-GB" sz="1200">
              <a:latin typeface="Calibri"/>
              <a:cs typeface="Calibri"/>
            </a:endParaRPr>
          </a:p>
          <a:p>
            <a:pPr>
              <a:buNone/>
            </a:pPr>
            <a:r>
              <a:rPr lang="en-GB" sz="1200">
                <a:latin typeface="Calibri"/>
                <a:ea typeface="+mn-lt"/>
                <a:cs typeface="+mn-lt"/>
              </a:rPr>
              <a:t>I did a self-assessment with five questions and the score was 35 which identified myself as an innovative mindset. Following the session, by recognising the types of innovation which are Technology, Business Model, Incremental and Radical Innovation. I was told by the tutor to think of innovation and recommend it to my chosen organisation. </a:t>
            </a:r>
            <a:endParaRPr lang="en-GB" sz="1200">
              <a:latin typeface="Calibri"/>
              <a:cs typeface="Calibri"/>
            </a:endParaRPr>
          </a:p>
          <a:p>
            <a:pPr>
              <a:buNone/>
            </a:pPr>
            <a:r>
              <a:rPr lang="en-GB" sz="1200">
                <a:latin typeface="Calibri"/>
                <a:ea typeface="+mn-lt"/>
                <a:cs typeface="+mn-lt"/>
              </a:rPr>
              <a:t>What I have learned? </a:t>
            </a:r>
            <a:endParaRPr lang="en-GB" sz="1200">
              <a:latin typeface="Calibri"/>
              <a:cs typeface="Calibri"/>
            </a:endParaRPr>
          </a:p>
          <a:p>
            <a:pPr marL="0" indent="0">
              <a:lnSpc>
                <a:spcPct val="100000"/>
              </a:lnSpc>
              <a:buNone/>
            </a:pPr>
            <a:r>
              <a:rPr lang="en-GB" sz="1200" dirty="0">
                <a:latin typeface="Calibri"/>
                <a:ea typeface="+mn-lt"/>
                <a:cs typeface="+mn-lt"/>
              </a:rPr>
              <a:t>Innovation leads us to think out of the box. Innovation is about human dynamics. It is the way a team or an individual produces from collective ideas. I have </a:t>
            </a:r>
            <a:r>
              <a:rPr lang="en-GB" sz="1200">
                <a:latin typeface="Calibri"/>
                <a:ea typeface="+mn-lt"/>
                <a:cs typeface="+mn-lt"/>
              </a:rPr>
              <a:t>learned that making small changes is better to focus on rather than big ones. If I were to be an entrepreneur one day, I would focus on starting from scratch, </a:t>
            </a:r>
            <a:r>
              <a:rPr lang="en-GB" sz="1200" dirty="0">
                <a:latin typeface="Calibri"/>
                <a:ea typeface="+mn-lt"/>
                <a:cs typeface="+mn-lt"/>
              </a:rPr>
              <a:t>look at what attracts the customer's needs. </a:t>
            </a:r>
            <a:endParaRPr lang="en-GB" sz="1200" dirty="0"/>
          </a:p>
          <a:p>
            <a:pPr marL="0" indent="0">
              <a:lnSpc>
                <a:spcPct val="100000"/>
              </a:lnSpc>
              <a:buNone/>
            </a:pPr>
            <a:endParaRPr lang="en-GB" sz="1100"/>
          </a:p>
          <a:p>
            <a:pPr marL="0" indent="0">
              <a:lnSpc>
                <a:spcPct val="100000"/>
              </a:lnSpc>
              <a:buNone/>
            </a:pPr>
            <a:endParaRPr lang="en-GB" sz="1100"/>
          </a:p>
          <a:p>
            <a:pPr marL="0" indent="0">
              <a:lnSpc>
                <a:spcPct val="100000"/>
              </a:lnSpc>
              <a:buNone/>
            </a:pPr>
            <a:endParaRPr lang="en-GB" sz="1100"/>
          </a:p>
        </p:txBody>
      </p:sp>
    </p:spTree>
    <p:extLst>
      <p:ext uri="{BB962C8B-B14F-4D97-AF65-F5344CB8AC3E}">
        <p14:creationId xmlns:p14="http://schemas.microsoft.com/office/powerpoint/2010/main" val="3121117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6CA326BA-E27E-470F-B933-E2589A89B68D}"/>
              </a:ext>
            </a:extLst>
          </p:cNvPr>
          <p:cNvSpPr>
            <a:spLocks noGrp="1"/>
          </p:cNvSpPr>
          <p:nvPr>
            <p:ph type="title"/>
          </p:nvPr>
        </p:nvSpPr>
        <p:spPr>
          <a:xfrm>
            <a:off x="1175512" y="870132"/>
            <a:ext cx="9792208" cy="1527078"/>
          </a:xfrm>
        </p:spPr>
        <p:txBody>
          <a:bodyPr>
            <a:normAutofit/>
          </a:bodyPr>
          <a:lstStyle/>
          <a:p>
            <a:r>
              <a:rPr lang="en-GB"/>
              <a:t>Week 2- What is Creativity?</a:t>
            </a:r>
          </a:p>
        </p:txBody>
      </p:sp>
      <p:sp>
        <p:nvSpPr>
          <p:cNvPr id="3" name="Content Placeholder 2">
            <a:extLst>
              <a:ext uri="{FF2B5EF4-FFF2-40B4-BE49-F238E27FC236}">
                <a16:creationId xmlns:a16="http://schemas.microsoft.com/office/drawing/2014/main" id="{582AF8C7-3E4D-4C22-8D1E-F09DDCBFBAAF}"/>
              </a:ext>
            </a:extLst>
          </p:cNvPr>
          <p:cNvSpPr>
            <a:spLocks noGrp="1"/>
          </p:cNvSpPr>
          <p:nvPr>
            <p:ph idx="1"/>
          </p:nvPr>
        </p:nvSpPr>
        <p:spPr>
          <a:xfrm>
            <a:off x="1175512" y="2557849"/>
            <a:ext cx="9792208" cy="3407862"/>
          </a:xfrm>
        </p:spPr>
        <p:txBody>
          <a:bodyPr vert="horz" lIns="91440" tIns="45720" rIns="91440" bIns="45720" rtlCol="0" anchor="t">
            <a:normAutofit/>
          </a:bodyPr>
          <a:lstStyle/>
          <a:p>
            <a:pPr>
              <a:buNone/>
            </a:pPr>
            <a:r>
              <a:rPr lang="en-GB" sz="1200">
                <a:latin typeface="Calibri"/>
                <a:ea typeface="+mn-lt"/>
                <a:cs typeface="+mn-lt"/>
              </a:rPr>
              <a:t>In the second week, we learned about what creativity is and the differences between innovation and creativity. We looked at videos and articles on how creativity and innovation embedded in the organisation. Creativity is the process through which new and useful ideas are generated. Creativity is important in an organisation due to the world is rapidly changing to new techniques and methods. Organisation to survive will need to be competitive. </a:t>
            </a:r>
            <a:endParaRPr lang="en-US" sz="1200">
              <a:latin typeface="Calibri"/>
              <a:cs typeface="Calibri"/>
            </a:endParaRPr>
          </a:p>
          <a:p>
            <a:pPr>
              <a:buNone/>
            </a:pPr>
            <a:r>
              <a:rPr lang="en-GB" sz="1200">
                <a:latin typeface="Calibri"/>
                <a:ea typeface="+mn-lt"/>
                <a:cs typeface="+mn-lt"/>
              </a:rPr>
              <a:t>Creativity and innovation both have a similar goal. Creativity is producing an idea where innovation is embedding the idea. </a:t>
            </a:r>
            <a:endParaRPr lang="en-GB" sz="1200">
              <a:latin typeface="Calibri"/>
              <a:cs typeface="Calibri"/>
            </a:endParaRPr>
          </a:p>
          <a:p>
            <a:pPr>
              <a:buNone/>
            </a:pPr>
            <a:r>
              <a:rPr lang="en-GB" sz="1200">
                <a:latin typeface="Calibri"/>
                <a:ea typeface="+mn-lt"/>
                <a:cs typeface="+mn-lt"/>
              </a:rPr>
              <a:t>What I have learned? </a:t>
            </a:r>
            <a:endParaRPr lang="en-GB" sz="1200">
              <a:latin typeface="Calibri"/>
              <a:cs typeface="Calibri"/>
            </a:endParaRPr>
          </a:p>
          <a:p>
            <a:pPr marL="0" indent="0">
              <a:buNone/>
            </a:pPr>
            <a:r>
              <a:rPr lang="en-GB" sz="1200">
                <a:latin typeface="Calibri"/>
                <a:ea typeface="+mn-lt"/>
                <a:cs typeface="+mn-lt"/>
              </a:rPr>
              <a:t>With the intense creativity, we will see more of potential than obstacles, more ways to find solutions than face challenges. Creativity is important because it includes the growth of business and products. It is like inventing the future every time. Creativity can be nurtured through growing and some are born creative. </a:t>
            </a:r>
            <a:endParaRPr lang="en-GB">
              <a:latin typeface="Calibri"/>
            </a:endParaRPr>
          </a:p>
          <a:p>
            <a:pPr marL="0" indent="0">
              <a:buNone/>
            </a:pPr>
            <a:endParaRPr lang="en-GB" sz="1400"/>
          </a:p>
        </p:txBody>
      </p:sp>
    </p:spTree>
    <p:extLst>
      <p:ext uri="{BB962C8B-B14F-4D97-AF65-F5344CB8AC3E}">
        <p14:creationId xmlns:p14="http://schemas.microsoft.com/office/powerpoint/2010/main" val="1397999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03950A2D-399A-410B-BD2A-7C410C89CECC}"/>
              </a:ext>
            </a:extLst>
          </p:cNvPr>
          <p:cNvSpPr>
            <a:spLocks noGrp="1"/>
          </p:cNvSpPr>
          <p:nvPr>
            <p:ph type="title"/>
          </p:nvPr>
        </p:nvSpPr>
        <p:spPr>
          <a:xfrm>
            <a:off x="1175512" y="870132"/>
            <a:ext cx="9792208" cy="1527078"/>
          </a:xfrm>
        </p:spPr>
        <p:txBody>
          <a:bodyPr>
            <a:normAutofit/>
          </a:bodyPr>
          <a:lstStyle/>
          <a:p>
            <a:r>
              <a:rPr lang="en-GB"/>
              <a:t>Week 3- Innovation Models</a:t>
            </a:r>
          </a:p>
        </p:txBody>
      </p:sp>
      <p:sp>
        <p:nvSpPr>
          <p:cNvPr id="3" name="Content Placeholder 2">
            <a:extLst>
              <a:ext uri="{FF2B5EF4-FFF2-40B4-BE49-F238E27FC236}">
                <a16:creationId xmlns:a16="http://schemas.microsoft.com/office/drawing/2014/main" id="{A67A2D9C-6E95-4BF6-B44C-BAA14076E621}"/>
              </a:ext>
            </a:extLst>
          </p:cNvPr>
          <p:cNvSpPr>
            <a:spLocks noGrp="1"/>
          </p:cNvSpPr>
          <p:nvPr>
            <p:ph idx="1"/>
          </p:nvPr>
        </p:nvSpPr>
        <p:spPr>
          <a:xfrm>
            <a:off x="1175512" y="2557849"/>
            <a:ext cx="9792208" cy="3407862"/>
          </a:xfrm>
        </p:spPr>
        <p:txBody>
          <a:bodyPr vert="horz" lIns="91440" tIns="45720" rIns="91440" bIns="45720" rtlCol="0" anchor="t">
            <a:normAutofit/>
          </a:bodyPr>
          <a:lstStyle/>
          <a:p>
            <a:pPr>
              <a:buNone/>
            </a:pPr>
            <a:r>
              <a:rPr lang="en-GB" sz="1200">
                <a:latin typeface="Calibri"/>
                <a:ea typeface="+mn-lt"/>
                <a:cs typeface="+mn-lt"/>
              </a:rPr>
              <a:t>In Week 3, we discussed the innovation models and analysis and how companies applied them. I watched a video on how Apple and Android applying the Open and Closed Innovation Model. Apple is a very successful company with its brand. They have Closed Innovation because they are unique and do not want other companies to take their ideas and techniques. I looked at other models as Innovation Process, The 4P's of Innovation, and Lewin Force Field Analysis. All models have a similar technique for applying but in a different style. </a:t>
            </a:r>
            <a:endParaRPr lang="en-US" sz="1200">
              <a:latin typeface="Calibri"/>
              <a:cs typeface="Calibri"/>
            </a:endParaRPr>
          </a:p>
          <a:p>
            <a:pPr>
              <a:buNone/>
            </a:pPr>
            <a:r>
              <a:rPr lang="en-GB" sz="1200">
                <a:latin typeface="Calibri"/>
                <a:ea typeface="+mn-lt"/>
                <a:cs typeface="+mn-lt"/>
              </a:rPr>
              <a:t>What I have learned? </a:t>
            </a:r>
            <a:endParaRPr lang="en-GB" sz="1200">
              <a:latin typeface="Calibri"/>
              <a:cs typeface="Calibri"/>
            </a:endParaRPr>
          </a:p>
          <a:p>
            <a:pPr marL="0" indent="0">
              <a:buNone/>
            </a:pPr>
            <a:r>
              <a:rPr lang="en-GB" sz="1200">
                <a:latin typeface="Calibri"/>
                <a:ea typeface="+mn-lt"/>
                <a:cs typeface="+mn-lt"/>
              </a:rPr>
              <a:t>Professor Tidd said in his video on 'Developing an innovation process' that adopting an innovation model or analysis, gives the innovation opportunity a clear vision. I believe it is true because by applying a model, you can divide the innovation opportunity into stages. By looking at the implementation and diffusion that could heavily emphasis on the adoption stages. By looking for opportunities and threats that could occur and how to deal with before implementing. </a:t>
            </a:r>
            <a:endParaRPr lang="en-GB">
              <a:latin typeface="Calibri"/>
            </a:endParaRPr>
          </a:p>
        </p:txBody>
      </p:sp>
    </p:spTree>
    <p:extLst>
      <p:ext uri="{BB962C8B-B14F-4D97-AF65-F5344CB8AC3E}">
        <p14:creationId xmlns:p14="http://schemas.microsoft.com/office/powerpoint/2010/main" val="249477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1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5ADA2-FF7E-403C-87A6-C7DCC10C9729}"/>
              </a:ext>
            </a:extLst>
          </p:cNvPr>
          <p:cNvSpPr>
            <a:spLocks noGrp="1"/>
          </p:cNvSpPr>
          <p:nvPr>
            <p:ph type="title"/>
          </p:nvPr>
        </p:nvSpPr>
        <p:spPr>
          <a:xfrm>
            <a:off x="6846137" y="804073"/>
            <a:ext cx="4602152" cy="987401"/>
          </a:xfrm>
        </p:spPr>
        <p:txBody>
          <a:bodyPr>
            <a:normAutofit fontScale="90000"/>
          </a:bodyPr>
          <a:lstStyle/>
          <a:p>
            <a:r>
              <a:rPr lang="en-GB" sz="4000"/>
              <a:t>Week 4- Where do ideas come from?</a:t>
            </a:r>
          </a:p>
        </p:txBody>
      </p:sp>
      <p:pic>
        <p:nvPicPr>
          <p:cNvPr id="4" name="Picture 4" descr="A close up of text on a black background&#10;&#10;Description automatically generated">
            <a:extLst>
              <a:ext uri="{FF2B5EF4-FFF2-40B4-BE49-F238E27FC236}">
                <a16:creationId xmlns:a16="http://schemas.microsoft.com/office/drawing/2014/main" id="{B971E467-54A4-454E-8EEA-EFF5584EDB0B}"/>
              </a:ext>
            </a:extLst>
          </p:cNvPr>
          <p:cNvPicPr>
            <a:picLocks noChangeAspect="1"/>
          </p:cNvPicPr>
          <p:nvPr/>
        </p:nvPicPr>
        <p:blipFill>
          <a:blip r:embed="rId2"/>
          <a:stretch>
            <a:fillRect/>
          </a:stretch>
        </p:blipFill>
        <p:spPr>
          <a:xfrm>
            <a:off x="747976" y="619331"/>
            <a:ext cx="4851975" cy="2729236"/>
          </a:xfrm>
          <a:prstGeom prst="rect">
            <a:avLst/>
          </a:prstGeom>
        </p:spPr>
      </p:pic>
      <p:pic>
        <p:nvPicPr>
          <p:cNvPr id="5" name="Picture 5" descr="A picture containing food&#10;&#10;Description automatically generated">
            <a:extLst>
              <a:ext uri="{FF2B5EF4-FFF2-40B4-BE49-F238E27FC236}">
                <a16:creationId xmlns:a16="http://schemas.microsoft.com/office/drawing/2014/main" id="{BF3A8240-4819-4114-A6B0-17E49B156C42}"/>
              </a:ext>
            </a:extLst>
          </p:cNvPr>
          <p:cNvPicPr>
            <a:picLocks noChangeAspect="1"/>
          </p:cNvPicPr>
          <p:nvPr/>
        </p:nvPicPr>
        <p:blipFill>
          <a:blip r:embed="rId3"/>
          <a:stretch>
            <a:fillRect/>
          </a:stretch>
        </p:blipFill>
        <p:spPr>
          <a:xfrm>
            <a:off x="687041" y="3509433"/>
            <a:ext cx="4704359" cy="2771795"/>
          </a:xfrm>
          <a:prstGeom prst="rect">
            <a:avLst/>
          </a:prstGeom>
        </p:spPr>
      </p:pic>
      <p:sp>
        <p:nvSpPr>
          <p:cNvPr id="3" name="Content Placeholder 2">
            <a:extLst>
              <a:ext uri="{FF2B5EF4-FFF2-40B4-BE49-F238E27FC236}">
                <a16:creationId xmlns:a16="http://schemas.microsoft.com/office/drawing/2014/main" id="{3CCC2243-7060-45E4-B7C3-771DBF350C96}"/>
              </a:ext>
            </a:extLst>
          </p:cNvPr>
          <p:cNvSpPr>
            <a:spLocks noGrp="1"/>
          </p:cNvSpPr>
          <p:nvPr>
            <p:ph idx="1"/>
          </p:nvPr>
        </p:nvSpPr>
        <p:spPr>
          <a:xfrm>
            <a:off x="6846137" y="2092407"/>
            <a:ext cx="4602152" cy="3926580"/>
          </a:xfrm>
        </p:spPr>
        <p:txBody>
          <a:bodyPr vert="horz" lIns="91440" tIns="45720" rIns="91440" bIns="45720" rtlCol="0" anchor="t">
            <a:normAutofit fontScale="85000" lnSpcReduction="10000"/>
          </a:bodyPr>
          <a:lstStyle/>
          <a:p>
            <a:pPr marL="0" indent="0" algn="ctr">
              <a:lnSpc>
                <a:spcPct val="100000"/>
              </a:lnSpc>
              <a:buNone/>
            </a:pPr>
            <a:r>
              <a:rPr lang="en-GB" sz="1200" b="1">
                <a:latin typeface="Calibri"/>
                <a:ea typeface="+mn-lt"/>
                <a:cs typeface="+mn-lt"/>
              </a:rPr>
              <a:t>The purpose of this week's session is to answer a simple question...………………………………..</a:t>
            </a:r>
            <a:endParaRPr lang="en-GB" sz="1200">
              <a:latin typeface="Calibri"/>
              <a:cs typeface="Calibri"/>
            </a:endParaRPr>
          </a:p>
          <a:p>
            <a:pPr marL="0" indent="0" algn="ctr">
              <a:lnSpc>
                <a:spcPct val="100000"/>
              </a:lnSpc>
              <a:buNone/>
            </a:pPr>
            <a:r>
              <a:rPr lang="en-GB" sz="1200" b="1">
                <a:latin typeface="Calibri"/>
                <a:ea typeface="+mn-lt"/>
                <a:cs typeface="+mn-lt"/>
              </a:rPr>
              <a:t>Where Do Ideas Come From?</a:t>
            </a:r>
            <a:endParaRPr lang="en-GB" sz="1200" b="1">
              <a:latin typeface="Calibri"/>
              <a:cs typeface="Calibri"/>
            </a:endParaRPr>
          </a:p>
          <a:p>
            <a:pPr>
              <a:buNone/>
            </a:pPr>
            <a:r>
              <a:rPr lang="en-GB" sz="1200">
                <a:latin typeface="Calibri"/>
                <a:ea typeface="+mn-lt"/>
                <a:cs typeface="+mn-lt"/>
              </a:rPr>
              <a:t>Innovation is at the heart of economic development and one of the core features for successful companies worldwide. The company innovates when companies behave differently. For example, Steve Jobs produces different innovations. His innovative and creative ideas describe his character as: absorbs the world carefully, talks to all different kinds of people, constantly preparing for changing in the world and people around him with questions, networks with ideas, and engages in different experiences.  </a:t>
            </a:r>
          </a:p>
          <a:p>
            <a:pPr>
              <a:buNone/>
            </a:pPr>
            <a:r>
              <a:rPr lang="en-GB" sz="1200">
                <a:latin typeface="Calibri"/>
                <a:ea typeface="+mn-lt"/>
                <a:cs typeface="+mn-lt"/>
              </a:rPr>
              <a:t>What I have learned? </a:t>
            </a:r>
            <a:endParaRPr lang="en-GB" sz="1200">
              <a:latin typeface="Calibri"/>
              <a:cs typeface="Calibri"/>
            </a:endParaRPr>
          </a:p>
          <a:p>
            <a:pPr>
              <a:buNone/>
            </a:pPr>
            <a:r>
              <a:rPr lang="en-GB" sz="1200">
                <a:latin typeface="Calibri"/>
                <a:ea typeface="+mn-lt"/>
                <a:cs typeface="+mn-lt"/>
              </a:rPr>
              <a:t>According to Steve Jobs's behavior and character, everyone can learn to be creative but researched reveal by The Guardian (2013) that born creativity is greater than learning. I highly believe people are born to be creative. Although if you learned to be creative there's still a lack of knowledge that will be missing. By admiring Steve Jobs's behavior and skills is also an important part of the creativity and innovation process without these both, there is no way it can be successful.  </a:t>
            </a:r>
            <a:endParaRPr lang="en-GB" sz="1200">
              <a:latin typeface="Calibri"/>
              <a:cs typeface="Calibri"/>
            </a:endParaRPr>
          </a:p>
          <a:p>
            <a:pPr marL="0" indent="0">
              <a:lnSpc>
                <a:spcPct val="100000"/>
              </a:lnSpc>
              <a:buNone/>
            </a:pPr>
            <a:r>
              <a:rPr lang="en-GB" sz="1200">
                <a:latin typeface="Calibri"/>
                <a:ea typeface="+mn-lt"/>
                <a:cs typeface="+mn-lt"/>
              </a:rPr>
              <a:t>By also looking at the Edward De Bono 'Six Thinking Hats' a powerful and important technique. It is used to look at decisions from several important perspectives. This forces you to move outside your habitual thinking style and helps you to get a more rounded view of a situation. </a:t>
            </a:r>
            <a:endParaRPr lang="en-GB">
              <a:latin typeface="Calibri"/>
            </a:endParaRPr>
          </a:p>
          <a:p>
            <a:pPr>
              <a:lnSpc>
                <a:spcPct val="100000"/>
              </a:lnSpc>
            </a:pPr>
            <a:endParaRPr lang="en-GB" sz="900"/>
          </a:p>
        </p:txBody>
      </p:sp>
    </p:spTree>
    <p:extLst>
      <p:ext uri="{BB962C8B-B14F-4D97-AF65-F5344CB8AC3E}">
        <p14:creationId xmlns:p14="http://schemas.microsoft.com/office/powerpoint/2010/main" val="1924105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31C3A-B960-4292-94F4-D63EAEC7EF75}"/>
              </a:ext>
            </a:extLst>
          </p:cNvPr>
          <p:cNvSpPr>
            <a:spLocks noGrp="1"/>
          </p:cNvSpPr>
          <p:nvPr>
            <p:ph type="title"/>
          </p:nvPr>
        </p:nvSpPr>
        <p:spPr/>
        <p:txBody>
          <a:bodyPr/>
          <a:lstStyle/>
          <a:p>
            <a:r>
              <a:rPr lang="en-GB"/>
              <a:t>Week 5- Leadership and Leadership Styles</a:t>
            </a:r>
          </a:p>
        </p:txBody>
      </p:sp>
      <p:sp>
        <p:nvSpPr>
          <p:cNvPr id="3" name="Content Placeholder 2">
            <a:extLst>
              <a:ext uri="{FF2B5EF4-FFF2-40B4-BE49-F238E27FC236}">
                <a16:creationId xmlns:a16="http://schemas.microsoft.com/office/drawing/2014/main" id="{251DEFDD-AD8B-4DB4-89C0-1A7164F92122}"/>
              </a:ext>
            </a:extLst>
          </p:cNvPr>
          <p:cNvSpPr>
            <a:spLocks noGrp="1"/>
          </p:cNvSpPr>
          <p:nvPr>
            <p:ph idx="1"/>
          </p:nvPr>
        </p:nvSpPr>
        <p:spPr/>
        <p:txBody>
          <a:bodyPr vert="horz" lIns="91440" tIns="45720" rIns="91440" bIns="45720" rtlCol="0" anchor="t">
            <a:normAutofit/>
          </a:bodyPr>
          <a:lstStyle/>
          <a:p>
            <a:pPr>
              <a:buNone/>
            </a:pPr>
            <a:r>
              <a:rPr lang="en-GB" sz="1200">
                <a:latin typeface="Calibri"/>
                <a:ea typeface="+mn-lt"/>
                <a:cs typeface="+mn-lt"/>
              </a:rPr>
              <a:t>The purpose of the Week 5 session was to evaluate different leadership styles and management practices that will support an innovation strategy. </a:t>
            </a:r>
            <a:endParaRPr lang="en-US" sz="1200">
              <a:latin typeface="Calibri"/>
              <a:cs typeface="Calibri"/>
            </a:endParaRPr>
          </a:p>
          <a:p>
            <a:pPr>
              <a:buNone/>
            </a:pPr>
            <a:r>
              <a:rPr lang="en-GB" sz="1200">
                <a:latin typeface="Calibri"/>
                <a:ea typeface="+mn-lt"/>
                <a:cs typeface="+mn-lt"/>
              </a:rPr>
              <a:t>Leadership is defined as “the accomplishment of a goal through the direction of human assistants” (HBR,2004). The leader as a person in charge and manage an organization or the process of organizational change more effectively and successfully if he/she is capable and competent (Abbas and Asghar,2010). </a:t>
            </a:r>
            <a:endParaRPr lang="en-GB" sz="1200">
              <a:latin typeface="Calibri"/>
              <a:cs typeface="Calibri"/>
            </a:endParaRPr>
          </a:p>
          <a:p>
            <a:pPr>
              <a:buNone/>
            </a:pPr>
            <a:r>
              <a:rPr lang="en-GB" sz="1200">
                <a:latin typeface="Calibri"/>
                <a:ea typeface="+mn-lt"/>
                <a:cs typeface="+mn-lt"/>
              </a:rPr>
              <a:t>The table will show the differences between Leadership and Management. </a:t>
            </a:r>
            <a:endParaRPr lang="en-GB" sz="1200">
              <a:latin typeface="Calibri"/>
              <a:cs typeface="Calibri"/>
            </a:endParaRPr>
          </a:p>
          <a:p>
            <a:pPr>
              <a:buNone/>
            </a:pPr>
            <a:r>
              <a:rPr lang="en-GB" sz="1200">
                <a:latin typeface="Calibri"/>
                <a:ea typeface="+mn-lt"/>
                <a:cs typeface="+mn-lt"/>
              </a:rPr>
              <a:t>What I have learned? </a:t>
            </a:r>
            <a:endParaRPr lang="en-GB" sz="1200">
              <a:latin typeface="Calibri"/>
              <a:cs typeface="Calibri"/>
            </a:endParaRPr>
          </a:p>
          <a:p>
            <a:pPr marL="0" indent="0">
              <a:buNone/>
            </a:pPr>
            <a:r>
              <a:rPr lang="en-GB" sz="1200">
                <a:latin typeface="Calibri"/>
                <a:ea typeface="+mn-lt"/>
                <a:cs typeface="+mn-lt"/>
              </a:rPr>
              <a:t>Creativity is linked to reflection; it is often valuable to assess progress. It needs to be done sensitively. If an individual is too critical with ideas, they might dismiss all their ideas. A leader role will be very crucial, it will need the required leadership style and culture to process the idea. </a:t>
            </a:r>
            <a:endParaRPr lang="en-GB" sz="1200"/>
          </a:p>
        </p:txBody>
      </p:sp>
      <p:pic>
        <p:nvPicPr>
          <p:cNvPr id="4" name="Picture 4" descr="A screenshot of a cell phone&#10;&#10;Description automatically generated">
            <a:extLst>
              <a:ext uri="{FF2B5EF4-FFF2-40B4-BE49-F238E27FC236}">
                <a16:creationId xmlns:a16="http://schemas.microsoft.com/office/drawing/2014/main" id="{F339C3AF-638D-4E1F-A54E-EDA9B99FBF26}"/>
              </a:ext>
            </a:extLst>
          </p:cNvPr>
          <p:cNvPicPr>
            <a:picLocks noChangeAspect="1"/>
          </p:cNvPicPr>
          <p:nvPr/>
        </p:nvPicPr>
        <p:blipFill rotWithShape="1">
          <a:blip r:embed="rId2"/>
          <a:srcRect r="19048" b="13291"/>
          <a:stretch/>
        </p:blipFill>
        <p:spPr>
          <a:xfrm>
            <a:off x="6569056" y="4292379"/>
            <a:ext cx="4666430" cy="1395429"/>
          </a:xfrm>
          <a:prstGeom prst="rect">
            <a:avLst/>
          </a:prstGeom>
        </p:spPr>
      </p:pic>
    </p:spTree>
    <p:extLst>
      <p:ext uri="{BB962C8B-B14F-4D97-AF65-F5344CB8AC3E}">
        <p14:creationId xmlns:p14="http://schemas.microsoft.com/office/powerpoint/2010/main" val="1627890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EF1D-93D5-46D7-93D6-6A8DC5D1B85A}"/>
              </a:ext>
            </a:extLst>
          </p:cNvPr>
          <p:cNvSpPr>
            <a:spLocks noGrp="1"/>
          </p:cNvSpPr>
          <p:nvPr>
            <p:ph type="title"/>
          </p:nvPr>
        </p:nvSpPr>
        <p:spPr/>
        <p:txBody>
          <a:bodyPr/>
          <a:lstStyle/>
          <a:p>
            <a:r>
              <a:rPr lang="en-GB"/>
              <a:t>Week 6- Problem Solving</a:t>
            </a:r>
          </a:p>
        </p:txBody>
      </p:sp>
      <p:sp>
        <p:nvSpPr>
          <p:cNvPr id="3" name="Content Placeholder 2">
            <a:extLst>
              <a:ext uri="{FF2B5EF4-FFF2-40B4-BE49-F238E27FC236}">
                <a16:creationId xmlns:a16="http://schemas.microsoft.com/office/drawing/2014/main" id="{328C316F-415E-46A8-98C3-53CF242A8934}"/>
              </a:ext>
            </a:extLst>
          </p:cNvPr>
          <p:cNvSpPr>
            <a:spLocks noGrp="1"/>
          </p:cNvSpPr>
          <p:nvPr>
            <p:ph idx="1"/>
          </p:nvPr>
        </p:nvSpPr>
        <p:spPr>
          <a:xfrm>
            <a:off x="1066800" y="1919506"/>
            <a:ext cx="5951035" cy="4033238"/>
          </a:xfrm>
        </p:spPr>
        <p:txBody>
          <a:bodyPr vert="horz" lIns="91440" tIns="45720" rIns="91440" bIns="45720" rtlCol="0" anchor="t">
            <a:normAutofit fontScale="92500" lnSpcReduction="20000"/>
          </a:bodyPr>
          <a:lstStyle/>
          <a:p>
            <a:pPr>
              <a:buNone/>
            </a:pPr>
            <a:endParaRPr lang="en-GB" sz="1400" dirty="0">
              <a:latin typeface="Calibri"/>
              <a:ea typeface="+mn-lt"/>
              <a:cs typeface="+mn-lt"/>
            </a:endParaRPr>
          </a:p>
          <a:p>
            <a:pPr>
              <a:buNone/>
            </a:pPr>
            <a:r>
              <a:rPr lang="en-GB" sz="1200">
                <a:latin typeface="Calibri"/>
                <a:ea typeface="+mn-lt"/>
                <a:cs typeface="+mn-lt"/>
              </a:rPr>
              <a:t>This week was the last session of this module. We discussed how to problem solve generally </a:t>
            </a:r>
            <a:r>
              <a:rPr lang="en-GB" sz="1200" dirty="0">
                <a:latin typeface="Calibri"/>
                <a:ea typeface="+mn-lt"/>
                <a:cs typeface="+mn-lt"/>
              </a:rPr>
              <a:t>and </a:t>
            </a:r>
            <a:r>
              <a:rPr lang="en-GB" sz="1200">
                <a:latin typeface="Calibri"/>
                <a:ea typeface="+mn-lt"/>
                <a:cs typeface="+mn-lt"/>
              </a:rPr>
              <a:t>in an organisation. Problem-solving is defined as “ a doubtful or difficult matter requiring a </a:t>
            </a:r>
            <a:r>
              <a:rPr lang="en-GB" sz="1200" dirty="0">
                <a:latin typeface="Calibri"/>
                <a:ea typeface="+mn-lt"/>
                <a:cs typeface="+mn-lt"/>
              </a:rPr>
              <a:t>solution' (Skillsyouneed,2020). </a:t>
            </a:r>
            <a:endParaRPr lang="en-US" sz="1200">
              <a:latin typeface="Calibri"/>
              <a:cs typeface="Calibri"/>
            </a:endParaRPr>
          </a:p>
          <a:p>
            <a:pPr>
              <a:buNone/>
            </a:pPr>
            <a:r>
              <a:rPr lang="en-GB" sz="1200">
                <a:latin typeface="Calibri"/>
                <a:ea typeface="+mn-lt"/>
                <a:cs typeface="+mn-lt"/>
              </a:rPr>
              <a:t>Every individual benefit from problem-solving skills, as we all face problems every day. Some are severe and some can be complex. Organisations look for employees who are analytic and creative. A problem solver will define the problem, generate new ideas to solve it. To handle any issue that arises in business, a problem solver should identify the problem, figure out why it occurred, and solve it. </a:t>
            </a:r>
            <a:endParaRPr lang="en-GB" sz="1200" dirty="0">
              <a:latin typeface="Calibri"/>
              <a:cs typeface="Calibri"/>
            </a:endParaRPr>
          </a:p>
          <a:p>
            <a:pPr>
              <a:buNone/>
            </a:pPr>
            <a:r>
              <a:rPr lang="en-GB" sz="1200">
                <a:latin typeface="Calibri"/>
                <a:ea typeface="+mn-lt"/>
                <a:cs typeface="+mn-lt"/>
              </a:rPr>
              <a:t>The diagram shows my Five Steps to Problem Solving Model </a:t>
            </a:r>
            <a:endParaRPr lang="en-GB" sz="1200" dirty="0">
              <a:latin typeface="Calibri"/>
              <a:cs typeface="Calibri"/>
            </a:endParaRPr>
          </a:p>
          <a:p>
            <a:pPr>
              <a:buNone/>
            </a:pPr>
            <a:endParaRPr lang="en-GB" sz="1200" dirty="0">
              <a:latin typeface="Calibri"/>
              <a:cs typeface="Calibri"/>
            </a:endParaRPr>
          </a:p>
          <a:p>
            <a:pPr>
              <a:buNone/>
            </a:pPr>
            <a:endParaRPr lang="en-GB" sz="1200" dirty="0">
              <a:latin typeface="Calibri"/>
              <a:cs typeface="Calibri"/>
            </a:endParaRPr>
          </a:p>
          <a:p>
            <a:pPr>
              <a:buNone/>
            </a:pPr>
            <a:r>
              <a:rPr lang="en-GB" sz="1200">
                <a:latin typeface="Calibri"/>
                <a:ea typeface="+mn-lt"/>
                <a:cs typeface="+mn-lt"/>
              </a:rPr>
              <a:t>What I have learned? </a:t>
            </a:r>
            <a:endParaRPr lang="en-GB" sz="1200" dirty="0">
              <a:latin typeface="Calibri"/>
              <a:cs typeface="Calibri"/>
            </a:endParaRPr>
          </a:p>
          <a:p>
            <a:pPr marL="0" indent="0">
              <a:buNone/>
            </a:pPr>
            <a:r>
              <a:rPr lang="en-GB" sz="1200" dirty="0">
                <a:latin typeface="Calibri"/>
                <a:ea typeface="+mn-lt"/>
                <a:cs typeface="+mn-lt"/>
              </a:rPr>
              <a:t>Innovation is partially problem-solving. In many organisations' innovations can be challenging. Innovation is more expanded. For example, in an organisation, a problem has not occurred but might in the future. Innovators who are advance will respond to competitive threats, technological advances, legislation which will be more valuable to the organisation to react to problem-solving.  </a:t>
            </a:r>
            <a:br>
              <a:rPr lang="en-GB" sz="1200" i="1" dirty="0">
                <a:latin typeface="Calibri"/>
                <a:ea typeface="+mn-lt"/>
                <a:cs typeface="+mn-lt"/>
              </a:rPr>
            </a:br>
            <a:br>
              <a:rPr lang="en-GB" sz="1200" i="1" dirty="0">
                <a:latin typeface="Calibri"/>
                <a:ea typeface="+mn-lt"/>
                <a:cs typeface="+mn-lt"/>
              </a:rPr>
            </a:br>
            <a:endParaRPr lang="en-GB"/>
          </a:p>
        </p:txBody>
      </p:sp>
      <p:sp>
        <p:nvSpPr>
          <p:cNvPr id="4" name="Rectangle 3">
            <a:extLst>
              <a:ext uri="{FF2B5EF4-FFF2-40B4-BE49-F238E27FC236}">
                <a16:creationId xmlns:a16="http://schemas.microsoft.com/office/drawing/2014/main" id="{81942EB6-DA76-43E5-8D1D-E377F6540284}"/>
              </a:ext>
            </a:extLst>
          </p:cNvPr>
          <p:cNvSpPr/>
          <p:nvPr/>
        </p:nvSpPr>
        <p:spPr>
          <a:xfrm>
            <a:off x="9504556" y="2748775"/>
            <a:ext cx="910682" cy="9106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latin typeface="Calibri"/>
                <a:cs typeface="Calibri"/>
              </a:rPr>
              <a:t>5 Steps </a:t>
            </a:r>
            <a:r>
              <a:rPr lang="en-GB" sz="900">
                <a:latin typeface="Calibri"/>
                <a:cs typeface="Calibri"/>
              </a:rPr>
              <a:t>to Problem Solving Model</a:t>
            </a:r>
          </a:p>
        </p:txBody>
      </p:sp>
      <p:sp>
        <p:nvSpPr>
          <p:cNvPr id="5" name="Oval 4">
            <a:extLst>
              <a:ext uri="{FF2B5EF4-FFF2-40B4-BE49-F238E27FC236}">
                <a16:creationId xmlns:a16="http://schemas.microsoft.com/office/drawing/2014/main" id="{AC9C1CA4-7B48-44D7-9657-2EFCCC9D501E}"/>
              </a:ext>
            </a:extLst>
          </p:cNvPr>
          <p:cNvSpPr/>
          <p:nvPr/>
        </p:nvSpPr>
        <p:spPr>
          <a:xfrm>
            <a:off x="10353675" y="3876675"/>
            <a:ext cx="966438" cy="9106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a:latin typeface="Calibri"/>
                <a:cs typeface="Calibri"/>
              </a:rPr>
              <a:t>Find solutions for the problem</a:t>
            </a:r>
          </a:p>
        </p:txBody>
      </p:sp>
      <p:sp>
        <p:nvSpPr>
          <p:cNvPr id="6" name="Oval 5">
            <a:extLst>
              <a:ext uri="{FF2B5EF4-FFF2-40B4-BE49-F238E27FC236}">
                <a16:creationId xmlns:a16="http://schemas.microsoft.com/office/drawing/2014/main" id="{FF9387C5-DAA0-40AD-8767-37B87A329946}"/>
              </a:ext>
            </a:extLst>
          </p:cNvPr>
          <p:cNvSpPr/>
          <p:nvPr/>
        </p:nvSpPr>
        <p:spPr>
          <a:xfrm>
            <a:off x="9535919" y="1330480"/>
            <a:ext cx="910682" cy="9106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a:latin typeface="Calibri"/>
                <a:cs typeface="Calibri"/>
              </a:rPr>
              <a:t>Identify the problem</a:t>
            </a:r>
          </a:p>
        </p:txBody>
      </p:sp>
      <p:sp>
        <p:nvSpPr>
          <p:cNvPr id="7" name="Oval 6">
            <a:extLst>
              <a:ext uri="{FF2B5EF4-FFF2-40B4-BE49-F238E27FC236}">
                <a16:creationId xmlns:a16="http://schemas.microsoft.com/office/drawing/2014/main" id="{9DF926E9-ECEA-4E2B-856D-3FBB433CEB8A}"/>
              </a:ext>
            </a:extLst>
          </p:cNvPr>
          <p:cNvSpPr/>
          <p:nvPr/>
        </p:nvSpPr>
        <p:spPr>
          <a:xfrm>
            <a:off x="8578772" y="3913845"/>
            <a:ext cx="910682" cy="9106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a:latin typeface="Calibri"/>
                <a:cs typeface="Calibri"/>
              </a:rPr>
              <a:t>Choose a solution</a:t>
            </a:r>
          </a:p>
        </p:txBody>
      </p:sp>
      <p:sp>
        <p:nvSpPr>
          <p:cNvPr id="8" name="Oval 7">
            <a:extLst>
              <a:ext uri="{FF2B5EF4-FFF2-40B4-BE49-F238E27FC236}">
                <a16:creationId xmlns:a16="http://schemas.microsoft.com/office/drawing/2014/main" id="{F8C7A6F4-5954-4F19-A01A-0E1EBDE244E5}"/>
              </a:ext>
            </a:extLst>
          </p:cNvPr>
          <p:cNvSpPr/>
          <p:nvPr/>
        </p:nvSpPr>
        <p:spPr>
          <a:xfrm>
            <a:off x="10790430" y="2101772"/>
            <a:ext cx="910682" cy="9106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a:latin typeface="Calibri"/>
                <a:cs typeface="Calibri"/>
              </a:rPr>
              <a:t>Reason of the problem</a:t>
            </a:r>
          </a:p>
        </p:txBody>
      </p:sp>
      <p:sp>
        <p:nvSpPr>
          <p:cNvPr id="9" name="Oval 8">
            <a:extLst>
              <a:ext uri="{FF2B5EF4-FFF2-40B4-BE49-F238E27FC236}">
                <a16:creationId xmlns:a16="http://schemas.microsoft.com/office/drawing/2014/main" id="{7A37E4F4-A631-4F84-A0EA-AEF51FAD373D}"/>
              </a:ext>
            </a:extLst>
          </p:cNvPr>
          <p:cNvSpPr/>
          <p:nvPr/>
        </p:nvSpPr>
        <p:spPr>
          <a:xfrm>
            <a:off x="8104845" y="2203991"/>
            <a:ext cx="910682" cy="9106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a:latin typeface="Calibri"/>
                <a:cs typeface="Calibri"/>
              </a:rPr>
              <a:t>Evaluate the results</a:t>
            </a:r>
          </a:p>
        </p:txBody>
      </p:sp>
      <p:sp>
        <p:nvSpPr>
          <p:cNvPr id="10" name="Arrow: Curved Left 9">
            <a:extLst>
              <a:ext uri="{FF2B5EF4-FFF2-40B4-BE49-F238E27FC236}">
                <a16:creationId xmlns:a16="http://schemas.microsoft.com/office/drawing/2014/main" id="{479BD94B-3E74-437D-9639-34500084E86E}"/>
              </a:ext>
            </a:extLst>
          </p:cNvPr>
          <p:cNvSpPr/>
          <p:nvPr/>
        </p:nvSpPr>
        <p:spPr>
          <a:xfrm rot="-3180000">
            <a:off x="10638300" y="995236"/>
            <a:ext cx="715536" cy="1077951"/>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urved Left 10">
            <a:extLst>
              <a:ext uri="{FF2B5EF4-FFF2-40B4-BE49-F238E27FC236}">
                <a16:creationId xmlns:a16="http://schemas.microsoft.com/office/drawing/2014/main" id="{E0EFBD8C-D61D-418B-84C8-077438287EB4}"/>
              </a:ext>
            </a:extLst>
          </p:cNvPr>
          <p:cNvSpPr/>
          <p:nvPr/>
        </p:nvSpPr>
        <p:spPr>
          <a:xfrm rot="360000">
            <a:off x="11096000" y="3022391"/>
            <a:ext cx="576146" cy="1031488"/>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Curved Left 11">
            <a:extLst>
              <a:ext uri="{FF2B5EF4-FFF2-40B4-BE49-F238E27FC236}">
                <a16:creationId xmlns:a16="http://schemas.microsoft.com/office/drawing/2014/main" id="{E8DACE99-3E70-4E8C-83BA-1333FAA09EA1}"/>
              </a:ext>
            </a:extLst>
          </p:cNvPr>
          <p:cNvSpPr/>
          <p:nvPr/>
        </p:nvSpPr>
        <p:spPr>
          <a:xfrm rot="5520000">
            <a:off x="9511787" y="4259426"/>
            <a:ext cx="594732" cy="118946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Curved Left 12">
            <a:extLst>
              <a:ext uri="{FF2B5EF4-FFF2-40B4-BE49-F238E27FC236}">
                <a16:creationId xmlns:a16="http://schemas.microsoft.com/office/drawing/2014/main" id="{49BACA72-3092-437F-84B4-F0E3B9DAC7AE}"/>
              </a:ext>
            </a:extLst>
          </p:cNvPr>
          <p:cNvSpPr/>
          <p:nvPr/>
        </p:nvSpPr>
        <p:spPr>
          <a:xfrm rot="9180000">
            <a:off x="7847612" y="2848528"/>
            <a:ext cx="789877" cy="1421778"/>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Arrow: Curved Left 13">
            <a:extLst>
              <a:ext uri="{FF2B5EF4-FFF2-40B4-BE49-F238E27FC236}">
                <a16:creationId xmlns:a16="http://schemas.microsoft.com/office/drawing/2014/main" id="{A0BDF441-AE03-42B1-865E-64095920A57B}"/>
              </a:ext>
            </a:extLst>
          </p:cNvPr>
          <p:cNvSpPr/>
          <p:nvPr/>
        </p:nvSpPr>
        <p:spPr>
          <a:xfrm rot="14040000">
            <a:off x="8466162" y="888018"/>
            <a:ext cx="873511" cy="133814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754376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CA134-26E5-488E-837F-6D9287BF28F2}"/>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F862D5F3-A05B-42F4-B32E-6878ABB856D7}"/>
              </a:ext>
            </a:extLst>
          </p:cNvPr>
          <p:cNvSpPr>
            <a:spLocks noGrp="1"/>
          </p:cNvSpPr>
          <p:nvPr>
            <p:ph idx="1"/>
          </p:nvPr>
        </p:nvSpPr>
        <p:spPr/>
        <p:txBody>
          <a:bodyPr vert="horz" lIns="91440" tIns="45720" rIns="91440" bIns="45720" rtlCol="0" anchor="t">
            <a:normAutofit/>
          </a:bodyPr>
          <a:lstStyle/>
          <a:p>
            <a:pPr marL="0" indent="0">
              <a:buNone/>
            </a:pPr>
            <a:r>
              <a:rPr lang="en-GB" u="sng"/>
              <a:t>Does Innovation and Creativity provide Business Advantages?</a:t>
            </a:r>
          </a:p>
          <a:p>
            <a:pPr marL="0" indent="0">
              <a:buNone/>
            </a:pPr>
            <a:endParaRPr lang="en-GB" u="sng" dirty="0">
              <a:ea typeface="+mn-lt"/>
              <a:cs typeface="+mn-lt"/>
            </a:endParaRPr>
          </a:p>
          <a:p>
            <a:pPr>
              <a:buNone/>
            </a:pPr>
            <a:r>
              <a:rPr lang="en-GB" sz="1200">
                <a:latin typeface="Calibri"/>
                <a:ea typeface="+mn-lt"/>
                <a:cs typeface="+mn-lt"/>
              </a:rPr>
              <a:t>Yes, because innovation is discovered as one of the successful features in economic companies. The main reason is customer satisfaction and their desires which means finding new opportunities, ideas to implement for competitive advantages towards the company. </a:t>
            </a:r>
          </a:p>
          <a:p>
            <a:pPr>
              <a:buNone/>
            </a:pPr>
            <a:r>
              <a:rPr lang="en-GB" sz="1200">
                <a:latin typeface="Calibri"/>
                <a:ea typeface="+mn-lt"/>
                <a:cs typeface="+mn-lt"/>
              </a:rPr>
              <a:t>Creativity and innovation generate excitement, passion, and thinking outside the box. Both perform better when there is a team collaboration and human's </a:t>
            </a:r>
            <a:r>
              <a:rPr lang="en-GB" sz="1200" dirty="0">
                <a:latin typeface="Calibri"/>
                <a:ea typeface="+mn-lt"/>
                <a:cs typeface="+mn-lt"/>
              </a:rPr>
              <a:t>connection. In the concept of decision making, there are many ideas and decisions to collect by the creative environment. </a:t>
            </a:r>
            <a:endParaRPr lang="en-GB" sz="1200" dirty="0">
              <a:latin typeface="Calibri"/>
              <a:cs typeface="Calibri"/>
            </a:endParaRPr>
          </a:p>
          <a:p>
            <a:pPr marL="0" indent="0">
              <a:buNone/>
            </a:pPr>
            <a:r>
              <a:rPr lang="en-GB" sz="1200">
                <a:latin typeface="Calibri"/>
                <a:ea typeface="+mn-lt"/>
                <a:cs typeface="+mn-lt"/>
              </a:rPr>
              <a:t>Leaders need to rely on employees to help with innovation by gathering ideas, supporting, and encouraging them. By accepting and giving updates, it will foster an innovative staff. </a:t>
            </a:r>
            <a:endParaRPr lang="en-GB">
              <a:latin typeface="Calibri"/>
            </a:endParaRPr>
          </a:p>
          <a:p>
            <a:pPr marL="0" indent="0">
              <a:buNone/>
            </a:pPr>
            <a:endParaRPr lang="en-GB" dirty="0"/>
          </a:p>
          <a:p>
            <a:pPr>
              <a:buNone/>
            </a:pPr>
            <a:endParaRPr lang="en-GB" dirty="0"/>
          </a:p>
          <a:p>
            <a:pPr marL="0" indent="0">
              <a:buNone/>
            </a:pPr>
            <a:endParaRPr lang="en-GB" dirty="0"/>
          </a:p>
        </p:txBody>
      </p:sp>
    </p:spTree>
    <p:extLst>
      <p:ext uri="{BB962C8B-B14F-4D97-AF65-F5344CB8AC3E}">
        <p14:creationId xmlns:p14="http://schemas.microsoft.com/office/powerpoint/2010/main" val="4160382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06405-4B81-423D-B7AD-5A05D46BA504}"/>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4323B64A-4EEA-415D-B14F-4DD653FC04EC}"/>
              </a:ext>
            </a:extLst>
          </p:cNvPr>
          <p:cNvSpPr>
            <a:spLocks noGrp="1"/>
          </p:cNvSpPr>
          <p:nvPr>
            <p:ph idx="1"/>
          </p:nvPr>
        </p:nvSpPr>
        <p:spPr/>
        <p:txBody>
          <a:bodyPr vert="horz" lIns="91440" tIns="45720" rIns="91440" bIns="45720" rtlCol="0" anchor="t">
            <a:normAutofit fontScale="85000" lnSpcReduction="20000"/>
          </a:bodyPr>
          <a:lstStyle/>
          <a:p>
            <a:pPr algn="just"/>
            <a:r>
              <a:rPr lang="en-GB" u="sng">
                <a:ea typeface="+mn-lt"/>
                <a:cs typeface="+mn-lt"/>
              </a:rPr>
              <a:t>Abbas,W., and Asghar,I. (2010) </a:t>
            </a:r>
            <a:r>
              <a:rPr lang="en-GB">
                <a:ea typeface="+mn-lt"/>
                <a:cs typeface="+mn-lt"/>
              </a:rPr>
              <a:t>The  Role of  Leadership in Organisation Change: </a:t>
            </a:r>
            <a:r>
              <a:rPr lang="en-GB" i="1">
                <a:ea typeface="+mn-lt"/>
                <a:cs typeface="+mn-lt"/>
              </a:rPr>
              <a:t>Relating the Successful Organizational change to Visionary and Innovative Leadership.</a:t>
            </a:r>
            <a:r>
              <a:rPr lang="en-GB">
                <a:ea typeface="+mn-lt"/>
                <a:cs typeface="+mn-lt"/>
              </a:rPr>
              <a:t> [online] </a:t>
            </a:r>
            <a:r>
              <a:rPr lang="en-GB" dirty="0">
                <a:ea typeface="+mn-lt"/>
                <a:cs typeface="+mn-lt"/>
                <a:hlinkClick r:id="rId2"/>
              </a:rPr>
              <a:t>https://www.diva-portal.org/smash/get/diva2:326289/fulltext01</a:t>
            </a:r>
            <a:r>
              <a:rPr lang="en-GB">
                <a:ea typeface="+mn-lt"/>
                <a:cs typeface="+mn-lt"/>
              </a:rPr>
              <a:t> (Accessed on 09 July 2020)   </a:t>
            </a:r>
            <a:endParaRPr lang="en-GB"/>
          </a:p>
          <a:p>
            <a:r>
              <a:rPr lang="en-GB" i="1"/>
              <a:t>Bergsteiner, H., Avery, G.C., and Newmann, R. (2010) Kolb's experiential learning model: Critique from a modelling perspective</a:t>
            </a:r>
            <a:r>
              <a:rPr lang="en-GB" dirty="0"/>
              <a:t>. Vol 32 (1) pp. 29-46. Studies in Continuing Education. [online]  </a:t>
            </a:r>
            <a:r>
              <a:rPr lang="en-GB" dirty="0">
                <a:hlinkClick r:id="rId3"/>
              </a:rPr>
              <a:t>https://www.researchgate.net/publication/232819037_Kolb's_experiential_learning_model_Critique_from_a_modelling_perspective</a:t>
            </a:r>
            <a:r>
              <a:rPr lang="en-GB" dirty="0"/>
              <a:t>  [Accessed 09July  2020].</a:t>
            </a:r>
            <a:endParaRPr lang="en-GB"/>
          </a:p>
          <a:p>
            <a:pPr algn="just"/>
            <a:r>
              <a:rPr lang="en-GB">
                <a:ea typeface="+mn-lt"/>
                <a:cs typeface="+mn-lt"/>
              </a:rPr>
              <a:t>HBR. (2004) Harvard Business Review:</a:t>
            </a:r>
            <a:r>
              <a:rPr lang="en-GB" i="1" dirty="0">
                <a:ea typeface="+mn-lt"/>
                <a:cs typeface="+mn-lt"/>
              </a:rPr>
              <a:t> </a:t>
            </a:r>
            <a:r>
              <a:rPr lang="en-GB" b="1">
                <a:ea typeface="+mn-lt"/>
                <a:cs typeface="+mn-lt"/>
              </a:rPr>
              <a:t>Understanding Leadership. [online] </a:t>
            </a:r>
            <a:r>
              <a:rPr lang="en-GB" dirty="0">
                <a:ea typeface="+mn-lt"/>
                <a:cs typeface="+mn-lt"/>
                <a:hlinkClick r:id="rId4"/>
              </a:rPr>
              <a:t>https://hbr.org/2004/01/understanding-leadership</a:t>
            </a:r>
            <a:r>
              <a:rPr lang="en-GB">
                <a:ea typeface="+mn-lt"/>
                <a:cs typeface="+mn-lt"/>
              </a:rPr>
              <a:t> (Accessed on 09 July 2020</a:t>
            </a:r>
            <a:r>
              <a:rPr lang="en-GB" dirty="0">
                <a:ea typeface="+mn-lt"/>
                <a:cs typeface="+mn-lt"/>
              </a:rPr>
              <a:t>)  </a:t>
            </a:r>
            <a:endParaRPr lang="en-GB" dirty="0"/>
          </a:p>
          <a:p>
            <a:r>
              <a:rPr lang="en-GB"/>
              <a:t>Mcleaon, S. (2017) Simply psychology:</a:t>
            </a:r>
            <a:r>
              <a:rPr lang="en-GB" i="1"/>
              <a:t> Kolb's Learning Styles and Experiential Learning Cycle</a:t>
            </a:r>
            <a:r>
              <a:rPr lang="en-GB"/>
              <a:t>. [online] </a:t>
            </a:r>
            <a:r>
              <a:rPr lang="en-GB" dirty="0">
                <a:ea typeface="+mn-lt"/>
                <a:cs typeface="+mn-lt"/>
                <a:hlinkClick r:id="rId5"/>
              </a:rPr>
              <a:t>https://www.simplypsychology.org/learning-kolb.html</a:t>
            </a:r>
            <a:r>
              <a:rPr lang="en-GB" dirty="0">
                <a:ea typeface="+mn-lt"/>
                <a:cs typeface="+mn-lt"/>
              </a:rPr>
              <a:t> (Accessed on 09 July 2020) </a:t>
            </a:r>
            <a:endParaRPr lang="en-GB"/>
          </a:p>
          <a:p>
            <a:r>
              <a:rPr lang="en-GB"/>
              <a:t>Skills you need (2020) </a:t>
            </a:r>
            <a:r>
              <a:rPr lang="en-GB">
                <a:ea typeface="+mn-lt"/>
                <a:cs typeface="+mn-lt"/>
              </a:rPr>
              <a:t>Problem Solving. [online]  </a:t>
            </a:r>
            <a:r>
              <a:rPr lang="en-GB" dirty="0">
                <a:ea typeface="+mn-lt"/>
                <a:cs typeface="+mn-lt"/>
                <a:hlinkClick r:id="rId6"/>
              </a:rPr>
              <a:t>https://www.skillsyouneed.com/ips/problem-solving.html</a:t>
            </a:r>
            <a:r>
              <a:rPr lang="en-GB">
                <a:ea typeface="+mn-lt"/>
                <a:cs typeface="+mn-lt"/>
              </a:rPr>
              <a:t> (Accessed on 09 July 2020) </a:t>
            </a:r>
            <a:endParaRPr lang="en-GB" dirty="0"/>
          </a:p>
          <a:p>
            <a:r>
              <a:rPr lang="en-GB"/>
              <a:t>Sternberg, R.J. and Zhang, L.F. (2000) </a:t>
            </a:r>
            <a:r>
              <a:rPr lang="en-GB" i="1" dirty="0">
                <a:ea typeface="+mn-lt"/>
                <a:cs typeface="+mn-lt"/>
              </a:rPr>
              <a:t>Perspectives on cognitive, learning, and thinking styles</a:t>
            </a:r>
            <a:r>
              <a:rPr lang="en-GB" dirty="0">
                <a:ea typeface="+mn-lt"/>
                <a:cs typeface="+mn-lt"/>
              </a:rPr>
              <a:t>. New </a:t>
            </a:r>
            <a:r>
              <a:rPr lang="en-GB">
                <a:ea typeface="+mn-lt"/>
                <a:cs typeface="+mn-lt"/>
              </a:rPr>
              <a:t>Jersey: Lawrence Erlbaum. </a:t>
            </a:r>
            <a:r>
              <a:rPr lang="en-GB" dirty="0">
                <a:ea typeface="+mn-lt"/>
                <a:cs typeface="+mn-lt"/>
              </a:rPr>
              <a:t>[online] </a:t>
            </a:r>
            <a:r>
              <a:rPr lang="en-GB" dirty="0">
                <a:ea typeface="+mn-lt"/>
                <a:cs typeface="+mn-lt"/>
                <a:hlinkClick r:id="rId7"/>
              </a:rPr>
              <a:t>http://secondarycontent.pbworks.com/f/experiential-learning-theory.pdf</a:t>
            </a:r>
            <a:r>
              <a:rPr lang="en-GB" dirty="0">
                <a:ea typeface="+mn-lt"/>
                <a:cs typeface="+mn-lt"/>
              </a:rPr>
              <a:t> (Accessed on 09 July 2020)</a:t>
            </a:r>
          </a:p>
          <a:p>
            <a:r>
              <a:rPr lang="en-GB">
                <a:ea typeface="+mn-lt"/>
                <a:cs typeface="+mn-lt"/>
              </a:rPr>
              <a:t>The Guardian (2013) </a:t>
            </a:r>
            <a:r>
              <a:rPr lang="en-GB" i="1">
                <a:ea typeface="+mn-lt"/>
                <a:cs typeface="+mn-lt"/>
              </a:rPr>
              <a:t>Are some people born creative?</a:t>
            </a:r>
            <a:r>
              <a:rPr lang="en-GB">
                <a:ea typeface="+mn-lt"/>
                <a:cs typeface="+mn-lt"/>
              </a:rPr>
              <a:t>[online] </a:t>
            </a:r>
            <a:r>
              <a:rPr lang="en-GB" dirty="0">
                <a:hlinkClick r:id="rId8"/>
              </a:rPr>
              <a:t>https://www.theguardian.com/science/blog/2013/sep/19/born-creative-study-brain-hemingway</a:t>
            </a:r>
            <a:r>
              <a:rPr lang="en-GB"/>
              <a:t> (Accessed on 10 July 2020)</a:t>
            </a:r>
            <a:endParaRPr lang="en-GB" dirty="0">
              <a:ea typeface="+mn-lt"/>
              <a:cs typeface="+mn-lt"/>
            </a:endParaRPr>
          </a:p>
          <a:p>
            <a:endParaRPr lang="en-GB" dirty="0">
              <a:ea typeface="+mn-lt"/>
              <a:cs typeface="+mn-lt"/>
            </a:endParaRPr>
          </a:p>
          <a:p>
            <a:endParaRPr lang="en-GB" dirty="0"/>
          </a:p>
        </p:txBody>
      </p:sp>
    </p:spTree>
    <p:extLst>
      <p:ext uri="{BB962C8B-B14F-4D97-AF65-F5344CB8AC3E}">
        <p14:creationId xmlns:p14="http://schemas.microsoft.com/office/powerpoint/2010/main" val="4037461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242E41"/>
      </a:dk2>
      <a:lt2>
        <a:srgbClr val="E2E8E4"/>
      </a:lt2>
      <a:accent1>
        <a:srgbClr val="E729A6"/>
      </a:accent1>
      <a:accent2>
        <a:srgbClr val="C717D5"/>
      </a:accent2>
      <a:accent3>
        <a:srgbClr val="8A29E7"/>
      </a:accent3>
      <a:accent4>
        <a:srgbClr val="4F40DC"/>
      </a:accent4>
      <a:accent5>
        <a:srgbClr val="2966E7"/>
      </a:accent5>
      <a:accent6>
        <a:srgbClr val="17A4D5"/>
      </a:accent6>
      <a:hlink>
        <a:srgbClr val="5F6FC9"/>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SavonVTI</vt:lpstr>
      <vt:lpstr>Does Innovation and Creativity provide a business advantages</vt:lpstr>
      <vt:lpstr>Introduction </vt:lpstr>
      <vt:lpstr> Learning is the process whereby knowledge is created through the transformation of experience”            (Kolb, 1984, p. 38)</vt:lpstr>
      <vt:lpstr>Kolb (1984) Reflection model</vt:lpstr>
      <vt:lpstr>Cont.-</vt:lpstr>
      <vt:lpstr>Week 1- What is Innovation?</vt:lpstr>
      <vt:lpstr>Week 2- What is Creativity?</vt:lpstr>
      <vt:lpstr>Week 3- Innovation Models</vt:lpstr>
      <vt:lpstr>Week 4- Where do ideas come from?</vt:lpstr>
      <vt:lpstr>Week 5- Leadership and Leadership Styles</vt:lpstr>
      <vt:lpstr>Week 6- Problem Solving</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2432</cp:revision>
  <dcterms:created xsi:type="dcterms:W3CDTF">2020-07-09T10:26:25Z</dcterms:created>
  <dcterms:modified xsi:type="dcterms:W3CDTF">2020-07-10T16:39:48Z</dcterms:modified>
</cp:coreProperties>
</file>