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8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8" r:id="rId16"/>
    <p:sldId id="267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29E8085-B2B3-4609-91BF-B72B09169F6C}" v="4" dt="2026-07-01T20:18:45.68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6610" autoAdjust="0"/>
  </p:normalViewPr>
  <p:slideViewPr>
    <p:cSldViewPr snapToGrid="0">
      <p:cViewPr>
        <p:scale>
          <a:sx n="76" d="100"/>
          <a:sy n="76" d="100"/>
        </p:scale>
        <p:origin x="296" y="-4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0E51DA-FB0D-40A9-85FA-0DF75F01800B}" type="doc">
      <dgm:prSet loTypeId="urn:microsoft.com/office/officeart/2005/8/layout/process5" loCatId="process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203FAEB0-3425-436B-BF8B-7ACDBB93F82B}">
      <dgm:prSet/>
      <dgm:spPr/>
      <dgm:t>
        <a:bodyPr/>
        <a:lstStyle/>
        <a:p>
          <a:r>
            <a:rPr lang="en-US"/>
            <a:t>ML is widely used in fraud detection.</a:t>
          </a:r>
        </a:p>
      </dgm:t>
    </dgm:pt>
    <dgm:pt modelId="{6624D2F5-9870-407D-9368-9365169F3FC5}" type="parTrans" cxnId="{C27B27F5-9E0B-4CDA-8CB0-02AA840E432D}">
      <dgm:prSet/>
      <dgm:spPr/>
      <dgm:t>
        <a:bodyPr/>
        <a:lstStyle/>
        <a:p>
          <a:endParaRPr lang="en-US"/>
        </a:p>
      </dgm:t>
    </dgm:pt>
    <dgm:pt modelId="{43961B55-07C4-4044-96EB-1A0D8A52728D}" type="sibTrans" cxnId="{C27B27F5-9E0B-4CDA-8CB0-02AA840E432D}">
      <dgm:prSet/>
      <dgm:spPr/>
      <dgm:t>
        <a:bodyPr/>
        <a:lstStyle/>
        <a:p>
          <a:endParaRPr lang="en-US"/>
        </a:p>
      </dgm:t>
    </dgm:pt>
    <dgm:pt modelId="{5E85F9B0-5860-49C5-921D-6637703D8219}">
      <dgm:prSet/>
      <dgm:spPr/>
      <dgm:t>
        <a:bodyPr/>
        <a:lstStyle/>
        <a:p>
          <a:r>
            <a:rPr lang="en-US"/>
            <a:t>Ensemble methods often achieve the strongest predictive performance.</a:t>
          </a:r>
        </a:p>
      </dgm:t>
    </dgm:pt>
    <dgm:pt modelId="{D2B129D2-F570-415F-BE67-4E6B3B0C11AB}" type="parTrans" cxnId="{FA7060C9-68E1-44DD-92F9-6624C2BA7EEC}">
      <dgm:prSet/>
      <dgm:spPr/>
      <dgm:t>
        <a:bodyPr/>
        <a:lstStyle/>
        <a:p>
          <a:endParaRPr lang="en-US"/>
        </a:p>
      </dgm:t>
    </dgm:pt>
    <dgm:pt modelId="{9F310128-A93D-443E-8488-319594B4F047}" type="sibTrans" cxnId="{FA7060C9-68E1-44DD-92F9-6624C2BA7EEC}">
      <dgm:prSet/>
      <dgm:spPr/>
      <dgm:t>
        <a:bodyPr/>
        <a:lstStyle/>
        <a:p>
          <a:endParaRPr lang="en-US"/>
        </a:p>
      </dgm:t>
    </dgm:pt>
    <dgm:pt modelId="{A10FF57E-9FF9-4E69-9781-4633E2118D46}">
      <dgm:prSet/>
      <dgm:spPr/>
      <dgm:t>
        <a:bodyPr/>
        <a:lstStyle/>
        <a:p>
          <a:r>
            <a:rPr lang="en-US"/>
            <a:t>Practical deployment factors are often overlooked. </a:t>
          </a:r>
        </a:p>
      </dgm:t>
    </dgm:pt>
    <dgm:pt modelId="{1BF1269A-994D-489C-8EDA-A5FA64356248}" type="parTrans" cxnId="{1104A82A-592D-4EBC-B120-F9F979FB5D67}">
      <dgm:prSet/>
      <dgm:spPr/>
      <dgm:t>
        <a:bodyPr/>
        <a:lstStyle/>
        <a:p>
          <a:endParaRPr lang="en-US"/>
        </a:p>
      </dgm:t>
    </dgm:pt>
    <dgm:pt modelId="{B9E80E33-E1B4-4052-A60D-EB5466D9C03D}" type="sibTrans" cxnId="{1104A82A-592D-4EBC-B120-F9F979FB5D67}">
      <dgm:prSet/>
      <dgm:spPr/>
      <dgm:t>
        <a:bodyPr/>
        <a:lstStyle/>
        <a:p>
          <a:endParaRPr lang="en-US"/>
        </a:p>
      </dgm:t>
    </dgm:pt>
    <dgm:pt modelId="{5D4A421D-3AB8-47B7-899E-D815081A5E08}">
      <dgm:prSet/>
      <dgm:spPr/>
      <dgm:t>
        <a:bodyPr/>
        <a:lstStyle/>
        <a:p>
          <a:r>
            <a:rPr lang="en-US"/>
            <a:t>This research proposes a broader evaluation approach that considers performance, interpretability and computational efficiency together. </a:t>
          </a:r>
        </a:p>
      </dgm:t>
    </dgm:pt>
    <dgm:pt modelId="{8B83D8E4-81BE-49CB-9C81-34E19E7CFD29}" type="parTrans" cxnId="{44C68125-27D0-41AD-AC11-3EA4199B7B9B}">
      <dgm:prSet/>
      <dgm:spPr/>
      <dgm:t>
        <a:bodyPr/>
        <a:lstStyle/>
        <a:p>
          <a:endParaRPr lang="en-US"/>
        </a:p>
      </dgm:t>
    </dgm:pt>
    <dgm:pt modelId="{550716BB-DE6D-455A-834D-BE1591CA6877}" type="sibTrans" cxnId="{44C68125-27D0-41AD-AC11-3EA4199B7B9B}">
      <dgm:prSet/>
      <dgm:spPr/>
      <dgm:t>
        <a:bodyPr/>
        <a:lstStyle/>
        <a:p>
          <a:endParaRPr lang="en-US"/>
        </a:p>
      </dgm:t>
    </dgm:pt>
    <dgm:pt modelId="{3C518635-B67C-480D-9841-D8E492712109}">
      <dgm:prSet/>
      <dgm:spPr/>
      <dgm:t>
        <a:bodyPr/>
        <a:lstStyle/>
        <a:p>
          <a:r>
            <a:rPr lang="en-US"/>
            <a:t>The outcome will be a practical framework to support fraud detection model selection. </a:t>
          </a:r>
        </a:p>
      </dgm:t>
    </dgm:pt>
    <dgm:pt modelId="{A4D177C3-2611-4545-A14C-D08F15689469}" type="parTrans" cxnId="{F4F570CE-C853-4E98-9B8B-EF6A57C56308}">
      <dgm:prSet/>
      <dgm:spPr/>
      <dgm:t>
        <a:bodyPr/>
        <a:lstStyle/>
        <a:p>
          <a:endParaRPr lang="en-US"/>
        </a:p>
      </dgm:t>
    </dgm:pt>
    <dgm:pt modelId="{BB2985EA-1411-4C91-9847-8564288485B0}" type="sibTrans" cxnId="{F4F570CE-C853-4E98-9B8B-EF6A57C56308}">
      <dgm:prSet/>
      <dgm:spPr/>
      <dgm:t>
        <a:bodyPr/>
        <a:lstStyle/>
        <a:p>
          <a:endParaRPr lang="en-US"/>
        </a:p>
      </dgm:t>
    </dgm:pt>
    <dgm:pt modelId="{29757D3C-5CAA-4371-8DBF-4FDEC37D7B8B}" type="pres">
      <dgm:prSet presAssocID="{360E51DA-FB0D-40A9-85FA-0DF75F01800B}" presName="diagram" presStyleCnt="0">
        <dgm:presLayoutVars>
          <dgm:dir/>
          <dgm:resizeHandles val="exact"/>
        </dgm:presLayoutVars>
      </dgm:prSet>
      <dgm:spPr/>
    </dgm:pt>
    <dgm:pt modelId="{EFA825C4-8D3F-481D-A564-2B314C409F74}" type="pres">
      <dgm:prSet presAssocID="{203FAEB0-3425-436B-BF8B-7ACDBB93F82B}" presName="node" presStyleLbl="node1" presStyleIdx="0" presStyleCnt="5">
        <dgm:presLayoutVars>
          <dgm:bulletEnabled val="1"/>
        </dgm:presLayoutVars>
      </dgm:prSet>
      <dgm:spPr/>
    </dgm:pt>
    <dgm:pt modelId="{C33ABED3-E766-40A1-A4E2-A9CFAAD3D23A}" type="pres">
      <dgm:prSet presAssocID="{43961B55-07C4-4044-96EB-1A0D8A52728D}" presName="sibTrans" presStyleLbl="sibTrans2D1" presStyleIdx="0" presStyleCnt="4"/>
      <dgm:spPr/>
    </dgm:pt>
    <dgm:pt modelId="{0221DD80-ECD1-46B3-BCFE-56569648C3F6}" type="pres">
      <dgm:prSet presAssocID="{43961B55-07C4-4044-96EB-1A0D8A52728D}" presName="connectorText" presStyleLbl="sibTrans2D1" presStyleIdx="0" presStyleCnt="4"/>
      <dgm:spPr/>
    </dgm:pt>
    <dgm:pt modelId="{660AF2D8-0209-4779-8B89-9928288C63A3}" type="pres">
      <dgm:prSet presAssocID="{5E85F9B0-5860-49C5-921D-6637703D8219}" presName="node" presStyleLbl="node1" presStyleIdx="1" presStyleCnt="5">
        <dgm:presLayoutVars>
          <dgm:bulletEnabled val="1"/>
        </dgm:presLayoutVars>
      </dgm:prSet>
      <dgm:spPr/>
    </dgm:pt>
    <dgm:pt modelId="{BB26A6EF-C48D-42D3-8C97-56AB8FC29388}" type="pres">
      <dgm:prSet presAssocID="{9F310128-A93D-443E-8488-319594B4F047}" presName="sibTrans" presStyleLbl="sibTrans2D1" presStyleIdx="1" presStyleCnt="4"/>
      <dgm:spPr/>
    </dgm:pt>
    <dgm:pt modelId="{0893B3C6-89F8-4615-B11C-A1645D93199C}" type="pres">
      <dgm:prSet presAssocID="{9F310128-A93D-443E-8488-319594B4F047}" presName="connectorText" presStyleLbl="sibTrans2D1" presStyleIdx="1" presStyleCnt="4"/>
      <dgm:spPr/>
    </dgm:pt>
    <dgm:pt modelId="{F850D950-94BB-49ED-9A00-3D33EFFA2130}" type="pres">
      <dgm:prSet presAssocID="{A10FF57E-9FF9-4E69-9781-4633E2118D46}" presName="node" presStyleLbl="node1" presStyleIdx="2" presStyleCnt="5">
        <dgm:presLayoutVars>
          <dgm:bulletEnabled val="1"/>
        </dgm:presLayoutVars>
      </dgm:prSet>
      <dgm:spPr/>
    </dgm:pt>
    <dgm:pt modelId="{D94FE1A2-FD72-4F86-9A77-45E82952587C}" type="pres">
      <dgm:prSet presAssocID="{B9E80E33-E1B4-4052-A60D-EB5466D9C03D}" presName="sibTrans" presStyleLbl="sibTrans2D1" presStyleIdx="2" presStyleCnt="4"/>
      <dgm:spPr/>
    </dgm:pt>
    <dgm:pt modelId="{628ED12A-4F1D-47BA-B3A7-81CAAA180321}" type="pres">
      <dgm:prSet presAssocID="{B9E80E33-E1B4-4052-A60D-EB5466D9C03D}" presName="connectorText" presStyleLbl="sibTrans2D1" presStyleIdx="2" presStyleCnt="4"/>
      <dgm:spPr/>
    </dgm:pt>
    <dgm:pt modelId="{C74DA8FD-3C7E-4BBF-8D17-1C251E3771E1}" type="pres">
      <dgm:prSet presAssocID="{5D4A421D-3AB8-47B7-899E-D815081A5E08}" presName="node" presStyleLbl="node1" presStyleIdx="3" presStyleCnt="5">
        <dgm:presLayoutVars>
          <dgm:bulletEnabled val="1"/>
        </dgm:presLayoutVars>
      </dgm:prSet>
      <dgm:spPr/>
    </dgm:pt>
    <dgm:pt modelId="{67CB9071-81B3-4EFB-8D33-CF6C6E28811E}" type="pres">
      <dgm:prSet presAssocID="{550716BB-DE6D-455A-834D-BE1591CA6877}" presName="sibTrans" presStyleLbl="sibTrans2D1" presStyleIdx="3" presStyleCnt="4"/>
      <dgm:spPr/>
    </dgm:pt>
    <dgm:pt modelId="{68129478-14E7-4960-9A8F-44A86CDC2B0E}" type="pres">
      <dgm:prSet presAssocID="{550716BB-DE6D-455A-834D-BE1591CA6877}" presName="connectorText" presStyleLbl="sibTrans2D1" presStyleIdx="3" presStyleCnt="4"/>
      <dgm:spPr/>
    </dgm:pt>
    <dgm:pt modelId="{CA9732D9-B3A0-421F-B62B-05B8B596175A}" type="pres">
      <dgm:prSet presAssocID="{3C518635-B67C-480D-9841-D8E492712109}" presName="node" presStyleLbl="node1" presStyleIdx="4" presStyleCnt="5">
        <dgm:presLayoutVars>
          <dgm:bulletEnabled val="1"/>
        </dgm:presLayoutVars>
      </dgm:prSet>
      <dgm:spPr/>
    </dgm:pt>
  </dgm:ptLst>
  <dgm:cxnLst>
    <dgm:cxn modelId="{44C68125-27D0-41AD-AC11-3EA4199B7B9B}" srcId="{360E51DA-FB0D-40A9-85FA-0DF75F01800B}" destId="{5D4A421D-3AB8-47B7-899E-D815081A5E08}" srcOrd="3" destOrd="0" parTransId="{8B83D8E4-81BE-49CB-9C81-34E19E7CFD29}" sibTransId="{550716BB-DE6D-455A-834D-BE1591CA6877}"/>
    <dgm:cxn modelId="{1104A82A-592D-4EBC-B120-F9F979FB5D67}" srcId="{360E51DA-FB0D-40A9-85FA-0DF75F01800B}" destId="{A10FF57E-9FF9-4E69-9781-4633E2118D46}" srcOrd="2" destOrd="0" parTransId="{1BF1269A-994D-489C-8EDA-A5FA64356248}" sibTransId="{B9E80E33-E1B4-4052-A60D-EB5466D9C03D}"/>
    <dgm:cxn modelId="{6DE7773E-8312-4C83-9682-D46DC6090F38}" type="presOf" srcId="{5D4A421D-3AB8-47B7-899E-D815081A5E08}" destId="{C74DA8FD-3C7E-4BBF-8D17-1C251E3771E1}" srcOrd="0" destOrd="0" presId="urn:microsoft.com/office/officeart/2005/8/layout/process5"/>
    <dgm:cxn modelId="{81268B50-507F-4169-A4FD-4C536A8B7A03}" type="presOf" srcId="{550716BB-DE6D-455A-834D-BE1591CA6877}" destId="{68129478-14E7-4960-9A8F-44A86CDC2B0E}" srcOrd="1" destOrd="0" presId="urn:microsoft.com/office/officeart/2005/8/layout/process5"/>
    <dgm:cxn modelId="{DADC7699-C9D0-4159-81FA-428A0A32DE6E}" type="presOf" srcId="{43961B55-07C4-4044-96EB-1A0D8A52728D}" destId="{0221DD80-ECD1-46B3-BCFE-56569648C3F6}" srcOrd="1" destOrd="0" presId="urn:microsoft.com/office/officeart/2005/8/layout/process5"/>
    <dgm:cxn modelId="{8532969F-0EED-47CD-88C4-86EAB925FDB7}" type="presOf" srcId="{A10FF57E-9FF9-4E69-9781-4633E2118D46}" destId="{F850D950-94BB-49ED-9A00-3D33EFFA2130}" srcOrd="0" destOrd="0" presId="urn:microsoft.com/office/officeart/2005/8/layout/process5"/>
    <dgm:cxn modelId="{08CAF0A0-C547-4358-ADFF-1D1F2A0A6249}" type="presOf" srcId="{203FAEB0-3425-436B-BF8B-7ACDBB93F82B}" destId="{EFA825C4-8D3F-481D-A564-2B314C409F74}" srcOrd="0" destOrd="0" presId="urn:microsoft.com/office/officeart/2005/8/layout/process5"/>
    <dgm:cxn modelId="{8056A8AF-F5C6-4508-AB48-0023870B8E6C}" type="presOf" srcId="{5E85F9B0-5860-49C5-921D-6637703D8219}" destId="{660AF2D8-0209-4779-8B89-9928288C63A3}" srcOrd="0" destOrd="0" presId="urn:microsoft.com/office/officeart/2005/8/layout/process5"/>
    <dgm:cxn modelId="{FA7060C9-68E1-44DD-92F9-6624C2BA7EEC}" srcId="{360E51DA-FB0D-40A9-85FA-0DF75F01800B}" destId="{5E85F9B0-5860-49C5-921D-6637703D8219}" srcOrd="1" destOrd="0" parTransId="{D2B129D2-F570-415F-BE67-4E6B3B0C11AB}" sibTransId="{9F310128-A93D-443E-8488-319594B4F047}"/>
    <dgm:cxn modelId="{0FD09ECB-BCE0-4955-B6F1-64CBF87D7C62}" type="presOf" srcId="{B9E80E33-E1B4-4052-A60D-EB5466D9C03D}" destId="{D94FE1A2-FD72-4F86-9A77-45E82952587C}" srcOrd="0" destOrd="0" presId="urn:microsoft.com/office/officeart/2005/8/layout/process5"/>
    <dgm:cxn modelId="{F4F570CE-C853-4E98-9B8B-EF6A57C56308}" srcId="{360E51DA-FB0D-40A9-85FA-0DF75F01800B}" destId="{3C518635-B67C-480D-9841-D8E492712109}" srcOrd="4" destOrd="0" parTransId="{A4D177C3-2611-4545-A14C-D08F15689469}" sibTransId="{BB2985EA-1411-4C91-9847-8564288485B0}"/>
    <dgm:cxn modelId="{4E7718D3-BFC1-4D08-BE55-330EFA0EA40A}" type="presOf" srcId="{360E51DA-FB0D-40A9-85FA-0DF75F01800B}" destId="{29757D3C-5CAA-4371-8DBF-4FDEC37D7B8B}" srcOrd="0" destOrd="0" presId="urn:microsoft.com/office/officeart/2005/8/layout/process5"/>
    <dgm:cxn modelId="{92CFBEDB-6FA9-432B-A702-B7D8FD64D207}" type="presOf" srcId="{9F310128-A93D-443E-8488-319594B4F047}" destId="{BB26A6EF-C48D-42D3-8C97-56AB8FC29388}" srcOrd="0" destOrd="0" presId="urn:microsoft.com/office/officeart/2005/8/layout/process5"/>
    <dgm:cxn modelId="{CBCADADF-3809-4B37-96A7-BAF2155C2B48}" type="presOf" srcId="{B9E80E33-E1B4-4052-A60D-EB5466D9C03D}" destId="{628ED12A-4F1D-47BA-B3A7-81CAAA180321}" srcOrd="1" destOrd="0" presId="urn:microsoft.com/office/officeart/2005/8/layout/process5"/>
    <dgm:cxn modelId="{5824B9E2-529A-47F0-B518-961B0FB98933}" type="presOf" srcId="{3C518635-B67C-480D-9841-D8E492712109}" destId="{CA9732D9-B3A0-421F-B62B-05B8B596175A}" srcOrd="0" destOrd="0" presId="urn:microsoft.com/office/officeart/2005/8/layout/process5"/>
    <dgm:cxn modelId="{0C9224ED-793A-4A6F-9FAA-719B4A19D884}" type="presOf" srcId="{550716BB-DE6D-455A-834D-BE1591CA6877}" destId="{67CB9071-81B3-4EFB-8D33-CF6C6E28811E}" srcOrd="0" destOrd="0" presId="urn:microsoft.com/office/officeart/2005/8/layout/process5"/>
    <dgm:cxn modelId="{9F9195F4-071B-41C6-98D4-0E92A8C65F1B}" type="presOf" srcId="{9F310128-A93D-443E-8488-319594B4F047}" destId="{0893B3C6-89F8-4615-B11C-A1645D93199C}" srcOrd="1" destOrd="0" presId="urn:microsoft.com/office/officeart/2005/8/layout/process5"/>
    <dgm:cxn modelId="{C27B27F5-9E0B-4CDA-8CB0-02AA840E432D}" srcId="{360E51DA-FB0D-40A9-85FA-0DF75F01800B}" destId="{203FAEB0-3425-436B-BF8B-7ACDBB93F82B}" srcOrd="0" destOrd="0" parTransId="{6624D2F5-9870-407D-9368-9365169F3FC5}" sibTransId="{43961B55-07C4-4044-96EB-1A0D8A52728D}"/>
    <dgm:cxn modelId="{CEBD5DFD-22A5-4D8B-89E7-BB7EDDE70C9B}" type="presOf" srcId="{43961B55-07C4-4044-96EB-1A0D8A52728D}" destId="{C33ABED3-E766-40A1-A4E2-A9CFAAD3D23A}" srcOrd="0" destOrd="0" presId="urn:microsoft.com/office/officeart/2005/8/layout/process5"/>
    <dgm:cxn modelId="{2E66D534-7F7A-42B9-9172-C3E4C5217D26}" type="presParOf" srcId="{29757D3C-5CAA-4371-8DBF-4FDEC37D7B8B}" destId="{EFA825C4-8D3F-481D-A564-2B314C409F74}" srcOrd="0" destOrd="0" presId="urn:microsoft.com/office/officeart/2005/8/layout/process5"/>
    <dgm:cxn modelId="{9C4DDA77-CDB0-445A-9DEB-4A726AEC2A16}" type="presParOf" srcId="{29757D3C-5CAA-4371-8DBF-4FDEC37D7B8B}" destId="{C33ABED3-E766-40A1-A4E2-A9CFAAD3D23A}" srcOrd="1" destOrd="0" presId="urn:microsoft.com/office/officeart/2005/8/layout/process5"/>
    <dgm:cxn modelId="{7CBB33E9-C4B8-433D-8F07-06D64824D290}" type="presParOf" srcId="{C33ABED3-E766-40A1-A4E2-A9CFAAD3D23A}" destId="{0221DD80-ECD1-46B3-BCFE-56569648C3F6}" srcOrd="0" destOrd="0" presId="urn:microsoft.com/office/officeart/2005/8/layout/process5"/>
    <dgm:cxn modelId="{506DAF8E-351C-441B-BB75-A643E7A4FE44}" type="presParOf" srcId="{29757D3C-5CAA-4371-8DBF-4FDEC37D7B8B}" destId="{660AF2D8-0209-4779-8B89-9928288C63A3}" srcOrd="2" destOrd="0" presId="urn:microsoft.com/office/officeart/2005/8/layout/process5"/>
    <dgm:cxn modelId="{9B06F7D2-670A-41AB-B0CF-E35478F9BF5A}" type="presParOf" srcId="{29757D3C-5CAA-4371-8DBF-4FDEC37D7B8B}" destId="{BB26A6EF-C48D-42D3-8C97-56AB8FC29388}" srcOrd="3" destOrd="0" presId="urn:microsoft.com/office/officeart/2005/8/layout/process5"/>
    <dgm:cxn modelId="{B6E0C97F-D2DC-4946-A0E0-E89786B25B07}" type="presParOf" srcId="{BB26A6EF-C48D-42D3-8C97-56AB8FC29388}" destId="{0893B3C6-89F8-4615-B11C-A1645D93199C}" srcOrd="0" destOrd="0" presId="urn:microsoft.com/office/officeart/2005/8/layout/process5"/>
    <dgm:cxn modelId="{A9485E1C-A2F2-4C25-AF2A-612F7EFF8969}" type="presParOf" srcId="{29757D3C-5CAA-4371-8DBF-4FDEC37D7B8B}" destId="{F850D950-94BB-49ED-9A00-3D33EFFA2130}" srcOrd="4" destOrd="0" presId="urn:microsoft.com/office/officeart/2005/8/layout/process5"/>
    <dgm:cxn modelId="{3EAB7E65-E449-4626-A95A-18F44AFB0298}" type="presParOf" srcId="{29757D3C-5CAA-4371-8DBF-4FDEC37D7B8B}" destId="{D94FE1A2-FD72-4F86-9A77-45E82952587C}" srcOrd="5" destOrd="0" presId="urn:microsoft.com/office/officeart/2005/8/layout/process5"/>
    <dgm:cxn modelId="{BF34891A-10F6-46A2-89A6-189BBFFCBA73}" type="presParOf" srcId="{D94FE1A2-FD72-4F86-9A77-45E82952587C}" destId="{628ED12A-4F1D-47BA-B3A7-81CAAA180321}" srcOrd="0" destOrd="0" presId="urn:microsoft.com/office/officeart/2005/8/layout/process5"/>
    <dgm:cxn modelId="{46973D21-83F1-4E3C-B553-2BE216BDB1D0}" type="presParOf" srcId="{29757D3C-5CAA-4371-8DBF-4FDEC37D7B8B}" destId="{C74DA8FD-3C7E-4BBF-8D17-1C251E3771E1}" srcOrd="6" destOrd="0" presId="urn:microsoft.com/office/officeart/2005/8/layout/process5"/>
    <dgm:cxn modelId="{FF2C8C60-2272-4392-91C3-6B7367A3C107}" type="presParOf" srcId="{29757D3C-5CAA-4371-8DBF-4FDEC37D7B8B}" destId="{67CB9071-81B3-4EFB-8D33-CF6C6E28811E}" srcOrd="7" destOrd="0" presId="urn:microsoft.com/office/officeart/2005/8/layout/process5"/>
    <dgm:cxn modelId="{F8312C34-ED19-454C-85A1-C0899CD375CC}" type="presParOf" srcId="{67CB9071-81B3-4EFB-8D33-CF6C6E28811E}" destId="{68129478-14E7-4960-9A8F-44A86CDC2B0E}" srcOrd="0" destOrd="0" presId="urn:microsoft.com/office/officeart/2005/8/layout/process5"/>
    <dgm:cxn modelId="{F856F02D-B9F9-4364-B2AB-759E51B54E47}" type="presParOf" srcId="{29757D3C-5CAA-4371-8DBF-4FDEC37D7B8B}" destId="{CA9732D9-B3A0-421F-B62B-05B8B596175A}" srcOrd="8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A825C4-8D3F-481D-A564-2B314C409F74}">
      <dsp:nvSpPr>
        <dsp:cNvPr id="0" name=""/>
        <dsp:cNvSpPr/>
      </dsp:nvSpPr>
      <dsp:spPr>
        <a:xfrm>
          <a:off x="854920" y="239"/>
          <a:ext cx="2077508" cy="12465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1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ML is widely used in fraud detection.</a:t>
          </a:r>
        </a:p>
      </dsp:txBody>
      <dsp:txXfrm>
        <a:off x="891429" y="36748"/>
        <a:ext cx="2004490" cy="1173487"/>
      </dsp:txXfrm>
    </dsp:sp>
    <dsp:sp modelId="{C33ABED3-E766-40A1-A4E2-A9CFAAD3D23A}">
      <dsp:nvSpPr>
        <dsp:cNvPr id="0" name=""/>
        <dsp:cNvSpPr/>
      </dsp:nvSpPr>
      <dsp:spPr>
        <a:xfrm>
          <a:off x="3115250" y="365881"/>
          <a:ext cx="440431" cy="51522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1">
                <a:tint val="60000"/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3115250" y="468925"/>
        <a:ext cx="308302" cy="309134"/>
      </dsp:txXfrm>
    </dsp:sp>
    <dsp:sp modelId="{660AF2D8-0209-4779-8B89-9928288C63A3}">
      <dsp:nvSpPr>
        <dsp:cNvPr id="0" name=""/>
        <dsp:cNvSpPr/>
      </dsp:nvSpPr>
      <dsp:spPr>
        <a:xfrm>
          <a:off x="3763433" y="239"/>
          <a:ext cx="2077508" cy="12465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1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Ensemble methods often achieve the strongest predictive performance.</a:t>
          </a:r>
        </a:p>
      </dsp:txBody>
      <dsp:txXfrm>
        <a:off x="3799942" y="36748"/>
        <a:ext cx="2004490" cy="1173487"/>
      </dsp:txXfrm>
    </dsp:sp>
    <dsp:sp modelId="{BB26A6EF-C48D-42D3-8C97-56AB8FC29388}">
      <dsp:nvSpPr>
        <dsp:cNvPr id="0" name=""/>
        <dsp:cNvSpPr/>
      </dsp:nvSpPr>
      <dsp:spPr>
        <a:xfrm>
          <a:off x="6023762" y="365881"/>
          <a:ext cx="440431" cy="51522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1">
                <a:tint val="60000"/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6023762" y="468925"/>
        <a:ext cx="308302" cy="309134"/>
      </dsp:txXfrm>
    </dsp:sp>
    <dsp:sp modelId="{F850D950-94BB-49ED-9A00-3D33EFFA2130}">
      <dsp:nvSpPr>
        <dsp:cNvPr id="0" name=""/>
        <dsp:cNvSpPr/>
      </dsp:nvSpPr>
      <dsp:spPr>
        <a:xfrm>
          <a:off x="6671945" y="239"/>
          <a:ext cx="2077508" cy="12465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1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Practical deployment factors are often overlooked. </a:t>
          </a:r>
        </a:p>
      </dsp:txBody>
      <dsp:txXfrm>
        <a:off x="6708454" y="36748"/>
        <a:ext cx="2004490" cy="1173487"/>
      </dsp:txXfrm>
    </dsp:sp>
    <dsp:sp modelId="{D94FE1A2-FD72-4F86-9A77-45E82952587C}">
      <dsp:nvSpPr>
        <dsp:cNvPr id="0" name=""/>
        <dsp:cNvSpPr/>
      </dsp:nvSpPr>
      <dsp:spPr>
        <a:xfrm rot="5400000">
          <a:off x="7490483" y="1392170"/>
          <a:ext cx="440431" cy="51522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1">
                <a:tint val="60000"/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-5400000">
        <a:off x="7556132" y="1429566"/>
        <a:ext cx="309134" cy="308302"/>
      </dsp:txXfrm>
    </dsp:sp>
    <dsp:sp modelId="{C74DA8FD-3C7E-4BBF-8D17-1C251E3771E1}">
      <dsp:nvSpPr>
        <dsp:cNvPr id="0" name=""/>
        <dsp:cNvSpPr/>
      </dsp:nvSpPr>
      <dsp:spPr>
        <a:xfrm>
          <a:off x="6671945" y="2077748"/>
          <a:ext cx="2077508" cy="12465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1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This research proposes a broader evaluation approach that considers performance, interpretability and computational efficiency together. </a:t>
          </a:r>
        </a:p>
      </dsp:txBody>
      <dsp:txXfrm>
        <a:off x="6708454" y="2114257"/>
        <a:ext cx="2004490" cy="1173487"/>
      </dsp:txXfrm>
    </dsp:sp>
    <dsp:sp modelId="{67CB9071-81B3-4EFB-8D33-CF6C6E28811E}">
      <dsp:nvSpPr>
        <dsp:cNvPr id="0" name=""/>
        <dsp:cNvSpPr/>
      </dsp:nvSpPr>
      <dsp:spPr>
        <a:xfrm rot="10800000">
          <a:off x="6048692" y="2443390"/>
          <a:ext cx="440431" cy="51522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1">
                <a:tint val="60000"/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6180821" y="2546434"/>
        <a:ext cx="308302" cy="309134"/>
      </dsp:txXfrm>
    </dsp:sp>
    <dsp:sp modelId="{CA9732D9-B3A0-421F-B62B-05B8B596175A}">
      <dsp:nvSpPr>
        <dsp:cNvPr id="0" name=""/>
        <dsp:cNvSpPr/>
      </dsp:nvSpPr>
      <dsp:spPr>
        <a:xfrm>
          <a:off x="3763433" y="2077748"/>
          <a:ext cx="2077508" cy="12465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1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The outcome will be a practical framework to support fraud detection model selection. </a:t>
          </a:r>
        </a:p>
      </dsp:txBody>
      <dsp:txXfrm>
        <a:off x="3799942" y="2114257"/>
        <a:ext cx="2004490" cy="11734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E5AFFE-6EEB-487E-AB3C-DE57E59B32CA}" type="datetimeFigureOut">
              <a:rPr lang="en-US" smtClean="0"/>
              <a:t>7/11/2026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5D02DA-6140-4F9E-B832-91C02B08BF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98133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5D02DA-6140-4F9E-B832-91C02B08BF5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7447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5D02DA-6140-4F9E-B832-91C02B08BF54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954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5D02DA-6140-4F9E-B832-91C02B08BF54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254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854D5-AB01-472F-BEED-B4357BCE2CD5}" type="datetimeFigureOut">
              <a:rPr lang="en-US" smtClean="0"/>
              <a:t>7/11/2026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ED37C649-6FF4-4BC0-8E2A-F17583740739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07859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854D5-AB01-472F-BEED-B4357BCE2CD5}" type="datetimeFigureOut">
              <a:rPr lang="en-US" smtClean="0"/>
              <a:t>7/11/2026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7C649-6FF4-4BC0-8E2A-F17583740739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8840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854D5-AB01-472F-BEED-B4357BCE2CD5}" type="datetimeFigureOut">
              <a:rPr lang="en-US" smtClean="0"/>
              <a:t>7/11/2026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7C649-6FF4-4BC0-8E2A-F17583740739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0400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854D5-AB01-472F-BEED-B4357BCE2CD5}" type="datetimeFigureOut">
              <a:rPr lang="en-US" smtClean="0"/>
              <a:t>7/11/2026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7C649-6FF4-4BC0-8E2A-F17583740739}" type="slidenum">
              <a:rPr lang="en-US" smtClean="0"/>
              <a:t>‹#›</a:t>
            </a:fld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0660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854D5-AB01-472F-BEED-B4357BCE2CD5}" type="datetimeFigureOut">
              <a:rPr lang="en-US" smtClean="0"/>
              <a:t>7/11/2026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7C649-6FF4-4BC0-8E2A-F17583740739}" type="slidenum">
              <a:rPr lang="en-US" smtClean="0"/>
              <a:t>‹#›</a:t>
            </a:fld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4771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854D5-AB01-472F-BEED-B4357BCE2CD5}" type="datetimeFigureOut">
              <a:rPr lang="en-US" smtClean="0"/>
              <a:t>7/11/2026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7C649-6FF4-4BC0-8E2A-F17583740739}" type="slidenum">
              <a:rPr lang="en-US" smtClean="0"/>
              <a:t>‹#›</a:t>
            </a:fld>
            <a:endParaRPr 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9388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854D5-AB01-472F-BEED-B4357BCE2CD5}" type="datetimeFigureOut">
              <a:rPr lang="en-US" smtClean="0"/>
              <a:t>7/11/2026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7C649-6FF4-4BC0-8E2A-F175837407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73347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854D5-AB01-472F-BEED-B4357BCE2CD5}" type="datetimeFigureOut">
              <a:rPr lang="en-US" smtClean="0"/>
              <a:t>7/11/2026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7C649-6FF4-4BC0-8E2A-F17583740739}" type="slidenum">
              <a:rPr lang="en-US" smtClean="0"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63128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D0D854D5-AB01-472F-BEED-B4357BCE2CD5}" type="datetimeFigureOut">
              <a:rPr lang="en-US" smtClean="0"/>
              <a:t>7/11/2026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7C649-6FF4-4BC0-8E2A-F17583740739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0226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854D5-AB01-472F-BEED-B4357BCE2CD5}" type="datetimeFigureOut">
              <a:rPr lang="en-US" smtClean="0"/>
              <a:t>7/11/2026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7C649-6FF4-4BC0-8E2A-F17583740739}" type="slidenum">
              <a:rPr lang="en-US" smtClean="0"/>
              <a:t>‹#›</a:t>
            </a:fld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8894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854D5-AB01-472F-BEED-B4357BCE2CD5}" type="datetimeFigureOut">
              <a:rPr lang="en-US" smtClean="0"/>
              <a:t>7/11/2026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7C649-6FF4-4BC0-8E2A-F17583740739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064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D854D5-AB01-472F-BEED-B4357BCE2CD5}" type="datetimeFigureOut">
              <a:rPr lang="en-US" smtClean="0"/>
              <a:t>7/11/2026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ED37C649-6FF4-4BC0-8E2A-F17583740739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8622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sv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109/access.2025.3565612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6D22D1-DC7D-FC06-D2ED-FA6ED0783BE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br>
              <a:rPr lang="bg-BG" sz="2800" b="1" dirty="0"/>
            </a:br>
            <a:br>
              <a:rPr lang="bg-BG" sz="2800" b="1" dirty="0"/>
            </a:br>
            <a:r>
              <a:rPr lang="en-IN" sz="2400" b="1" dirty="0"/>
              <a:t>MSc Data and Artificial Intelligence</a:t>
            </a:r>
            <a:br>
              <a:rPr lang="en-US" sz="2400" dirty="0"/>
            </a:br>
            <a:r>
              <a:rPr lang="en-US" sz="2400" b="1" dirty="0"/>
              <a:t> </a:t>
            </a:r>
            <a:br>
              <a:rPr lang="en-US" sz="2400" dirty="0"/>
            </a:br>
            <a:r>
              <a:rPr lang="en-US" sz="2400" b="1" dirty="0"/>
              <a:t>Research Methods and Professional Development</a:t>
            </a:r>
            <a:br>
              <a:rPr lang="en-US" sz="2000" dirty="0"/>
            </a:br>
            <a:r>
              <a:rPr lang="en-US" sz="2000" b="1" dirty="0"/>
              <a:t> </a:t>
            </a:r>
            <a:br>
              <a:rPr lang="en-US" sz="2000" dirty="0"/>
            </a:br>
            <a:r>
              <a:rPr lang="en-US" sz="2000" b="1" dirty="0"/>
              <a:t>Research Proposal:</a:t>
            </a:r>
            <a:br>
              <a:rPr lang="bg-BG" sz="2000" b="1" dirty="0"/>
            </a:br>
            <a:br>
              <a:rPr lang="en-US" sz="2000" dirty="0"/>
            </a:br>
            <a:r>
              <a:rPr lang="en-US" sz="2000" b="1" dirty="0"/>
              <a:t>Evaluating Machine Learning Models for Financial Fraud Detection: A Framework for Practical Model Selection</a:t>
            </a:r>
            <a:br>
              <a:rPr lang="en-US" sz="1600" dirty="0"/>
            </a:br>
            <a:endParaRPr lang="en-US" sz="1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3ED4D77-25E7-BD1B-EBF3-D7D9FC7026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1800" b="1" dirty="0"/>
              <a:t>Lecturer Dr Mohamed Ben Farah</a:t>
            </a:r>
            <a:br>
              <a:rPr lang="en-US" sz="1800" dirty="0"/>
            </a:br>
            <a:r>
              <a:rPr lang="en-US" sz="1800" b="1" dirty="0"/>
              <a:t> </a:t>
            </a:r>
            <a:br>
              <a:rPr lang="en-US" sz="1800" dirty="0"/>
            </a:br>
            <a:r>
              <a:rPr lang="en-US" sz="1800" b="1" dirty="0"/>
              <a:t>Student Marin Karakolev ID 2029731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918526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35C3D674-3D59-4E93-80CA-0C0A9095E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884B8F8-FDC9-498B-9960-5D7260AFC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417737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65C6124C-50FA-BE70-7F2C-36141256E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4176511" cy="1049235"/>
          </a:xfrm>
        </p:spPr>
        <p:txBody>
          <a:bodyPr>
            <a:normAutofit/>
          </a:bodyPr>
          <a:lstStyle/>
          <a:p>
            <a:r>
              <a:rPr lang="en-US"/>
              <a:t>Research Context / Background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F2A81E1-BCBE-426B-8C09-33274E6940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F03911-46A0-9602-25A2-FB649354A0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1" y="2015732"/>
            <a:ext cx="4172212" cy="3450613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US" sz="1100" b="1" dirty="0"/>
              <a:t>Background</a:t>
            </a:r>
          </a:p>
          <a:p>
            <a:pPr>
              <a:lnSpc>
                <a:spcPct val="110000"/>
              </a:lnSpc>
            </a:pPr>
            <a:r>
              <a:rPr lang="en-US" sz="1100" dirty="0"/>
              <a:t>Digital banking and online payments continue to grow rapidly. </a:t>
            </a:r>
          </a:p>
          <a:p>
            <a:pPr>
              <a:lnSpc>
                <a:spcPct val="110000"/>
              </a:lnSpc>
            </a:pPr>
            <a:r>
              <a:rPr lang="en-US" sz="1100" dirty="0"/>
              <a:t>Financial fraud causes significant financial losses worldwide. </a:t>
            </a:r>
          </a:p>
          <a:p>
            <a:pPr>
              <a:lnSpc>
                <a:spcPct val="110000"/>
              </a:lnSpc>
            </a:pPr>
            <a:r>
              <a:rPr lang="en-US" sz="1100" dirty="0"/>
              <a:t>Fraud detection systems need to deliver accurate results with minimal delay.</a:t>
            </a:r>
          </a:p>
          <a:p>
            <a:pPr>
              <a:lnSpc>
                <a:spcPct val="110000"/>
              </a:lnSpc>
            </a:pPr>
            <a:r>
              <a:rPr lang="en-US" sz="1100" dirty="0"/>
              <a:t> Conventional rule-based approaches often have difficulty adapting to emerging fraud patterns.</a:t>
            </a:r>
          </a:p>
          <a:p>
            <a:pPr>
              <a:lnSpc>
                <a:spcPct val="110000"/>
              </a:lnSpc>
            </a:pPr>
            <a:r>
              <a:rPr lang="en-US" sz="1100" b="1" dirty="0"/>
              <a:t>Current Development</a:t>
            </a:r>
          </a:p>
          <a:p>
            <a:pPr>
              <a:lnSpc>
                <a:spcPct val="110000"/>
              </a:lnSpc>
            </a:pPr>
            <a:r>
              <a:rPr lang="en-US" sz="1100" dirty="0"/>
              <a:t>Increasing adoption of Machine Learning (ML). </a:t>
            </a:r>
          </a:p>
          <a:p>
            <a:pPr>
              <a:lnSpc>
                <a:spcPct val="110000"/>
              </a:lnSpc>
            </a:pPr>
            <a:r>
              <a:rPr lang="en-US" sz="1100" dirty="0"/>
              <a:t>Growth of ensemble and boosting methods. </a:t>
            </a:r>
          </a:p>
          <a:p>
            <a:pPr>
              <a:lnSpc>
                <a:spcPct val="110000"/>
              </a:lnSpc>
            </a:pPr>
            <a:r>
              <a:rPr lang="en-US" sz="1100" dirty="0"/>
              <a:t>Interest in explainable and deployable AI solutions.</a:t>
            </a:r>
          </a:p>
          <a:p>
            <a:pPr marL="0" indent="0">
              <a:lnSpc>
                <a:spcPct val="110000"/>
              </a:lnSpc>
              <a:buNone/>
            </a:pPr>
            <a:endParaRPr lang="en-US" sz="11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E5CC7F5-8737-2E7D-BD64-CCE7FDB068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411" y="1908254"/>
            <a:ext cx="4960442" cy="245541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9D1DDD4-5BB3-45BA-B9B3-06B62299A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A24DAE64-2302-42EA-8239-F2F0775CA5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37197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BEFDA1A-2A01-4C29-A5D0-AE6F050D07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 descr="Magnifying glass showing decling performance">
            <a:extLst>
              <a:ext uri="{FF2B5EF4-FFF2-40B4-BE49-F238E27FC236}">
                <a16:creationId xmlns:a16="http://schemas.microsoft.com/office/drawing/2014/main" id="{CBFEDAD0-40EC-92E1-38A1-3C2AD4E55A8C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50000"/>
          </a:blip>
          <a:srcRect t="1219" r="-1" b="14509"/>
          <a:stretch>
            <a:fillRect/>
          </a:stretch>
        </p:blipFill>
        <p:spPr>
          <a:xfrm>
            <a:off x="305" y="10"/>
            <a:ext cx="12191695" cy="6857990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7FD20E5-30AF-47B9-9256-2E8E904CBB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FB00A524-1FCC-9E29-054A-6148F60A3A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>
            <a:normAutofit/>
          </a:bodyPr>
          <a:lstStyle/>
          <a:p>
            <a:r>
              <a:rPr lang="en-US"/>
              <a:t>Research Problem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79D3810-B86F-4009-84EC-DE0FEABD6F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A368C1-F876-82CA-7695-4760C68F22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9603275" cy="3450613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b="1" dirty="0"/>
              <a:t>Problem Statement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000" dirty="0"/>
              <a:t>Fraudulent transactions constitute only a small proportion of the overall financial transaction </a:t>
            </a:r>
            <a:r>
              <a:rPr lang="en-US" sz="1000"/>
              <a:t>data.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000"/>
              <a:t>This </a:t>
            </a:r>
            <a:r>
              <a:rPr lang="en-US" sz="1000" dirty="0"/>
              <a:t>creates two major challenges: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bg-BG" sz="1000" dirty="0"/>
              <a:t>  </a:t>
            </a:r>
            <a:r>
              <a:rPr lang="en-US" sz="1000" dirty="0"/>
              <a:t>• Class imbalance</a:t>
            </a:r>
            <a:br>
              <a:rPr lang="en-US" sz="1000" dirty="0"/>
            </a:br>
            <a:r>
              <a:rPr lang="bg-BG" sz="1000" dirty="0"/>
              <a:t>  </a:t>
            </a:r>
            <a:r>
              <a:rPr lang="en-US" sz="1000" dirty="0"/>
              <a:t>• Difficulty detecting rare fraud cases</a:t>
            </a:r>
          </a:p>
          <a:p>
            <a:pPr marL="0" indent="0">
              <a:lnSpc>
                <a:spcPct val="110000"/>
              </a:lnSpc>
              <a:buNone/>
            </a:pPr>
            <a:endParaRPr lang="en-US" sz="1000" dirty="0"/>
          </a:p>
          <a:p>
            <a:pPr marL="0" indent="0">
              <a:lnSpc>
                <a:spcPct val="110000"/>
              </a:lnSpc>
              <a:buNone/>
            </a:pPr>
            <a:r>
              <a:rPr lang="en-US" sz="1000" dirty="0"/>
              <a:t>Many studies report high accuracy but still fail to identify a significant proportion of fraudulent transactions.</a:t>
            </a:r>
            <a:endParaRPr lang="bg-BG" sz="1000" dirty="0"/>
          </a:p>
          <a:p>
            <a:pPr>
              <a:lnSpc>
                <a:spcPct val="110000"/>
              </a:lnSpc>
            </a:pPr>
            <a:endParaRPr lang="en-US" sz="1000" dirty="0"/>
          </a:p>
          <a:p>
            <a:pPr marL="0" indent="0">
              <a:lnSpc>
                <a:spcPct val="110000"/>
              </a:lnSpc>
              <a:buNone/>
            </a:pPr>
            <a:r>
              <a:rPr lang="en-US" sz="1000" b="1" dirty="0"/>
              <a:t>Literature Support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000" dirty="0"/>
              <a:t>• Class imbalance remains a major challenge </a:t>
            </a:r>
            <a:br>
              <a:rPr lang="en-US" sz="1000" dirty="0"/>
            </a:br>
            <a:r>
              <a:rPr lang="en-US" sz="1000" dirty="0"/>
              <a:t>• Strong performance does not always translate to real-world deployment </a:t>
            </a:r>
          </a:p>
          <a:p>
            <a:pPr marL="0" indent="0">
              <a:lnSpc>
                <a:spcPct val="110000"/>
              </a:lnSpc>
              <a:buNone/>
            </a:pPr>
            <a:br>
              <a:rPr lang="en-US" sz="1000" dirty="0"/>
            </a:br>
            <a:endParaRPr lang="en-US" sz="1000" dirty="0"/>
          </a:p>
          <a:p>
            <a:pPr marL="0" indent="0">
              <a:lnSpc>
                <a:spcPct val="110000"/>
              </a:lnSpc>
              <a:buNone/>
            </a:pPr>
            <a:endParaRPr lang="en-US" sz="1000" b="1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C33612A4-0B77-4479-B2AA-F178599550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78A367A-3E83-4B48-A0F7-43FBE33328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70535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BEFDA1A-2A01-4C29-A5D0-AE6F050D07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 descr="Sheep in bubbles">
            <a:extLst>
              <a:ext uri="{FF2B5EF4-FFF2-40B4-BE49-F238E27FC236}">
                <a16:creationId xmlns:a16="http://schemas.microsoft.com/office/drawing/2014/main" id="{8FE4B5F2-BAAB-8EDA-928E-6F2E9E44D299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50000"/>
          </a:blip>
          <a:srcRect t="1622" r="-1" b="18018"/>
          <a:stretch>
            <a:fillRect/>
          </a:stretch>
        </p:blipFill>
        <p:spPr>
          <a:xfrm>
            <a:off x="305" y="10"/>
            <a:ext cx="12191695" cy="6857990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7FD20E5-30AF-47B9-9256-2E8E904CBB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BB4A6289-527B-EB79-FB6F-52AFBE3C6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>
            <a:normAutofit/>
          </a:bodyPr>
          <a:lstStyle/>
          <a:p>
            <a:r>
              <a:rPr lang="en-US"/>
              <a:t>Research Aim and Objectives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79D3810-B86F-4009-84EC-DE0FEABD6F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164EAB-2136-5E4B-9F00-DAFB3B06D7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9603275" cy="3450613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sz="1100" b="1" dirty="0"/>
              <a:t>Research Aim</a:t>
            </a:r>
          </a:p>
          <a:p>
            <a:pPr>
              <a:lnSpc>
                <a:spcPct val="110000"/>
              </a:lnSpc>
            </a:pPr>
            <a:r>
              <a:rPr lang="en-US" sz="1100" dirty="0"/>
              <a:t>To evaluate traditional machine learning models used to detect financial fraud and develop a practical framework for selecting models based on predictive performance, interpretability, computational efficiency and deployment suitability.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100" b="1" dirty="0"/>
              <a:t>Objectives</a:t>
            </a:r>
          </a:p>
          <a:p>
            <a:pPr>
              <a:lnSpc>
                <a:spcPct val="110000"/>
              </a:lnSpc>
            </a:pPr>
            <a:r>
              <a:rPr lang="en-US" sz="1100" dirty="0"/>
              <a:t>Review current ML approaches for fraud detection.</a:t>
            </a:r>
          </a:p>
          <a:p>
            <a:pPr>
              <a:lnSpc>
                <a:spcPct val="110000"/>
              </a:lnSpc>
            </a:pPr>
            <a:r>
              <a:rPr lang="en-US" sz="1100" dirty="0"/>
              <a:t>Compare Logistic different ML models.</a:t>
            </a:r>
          </a:p>
          <a:p>
            <a:pPr>
              <a:lnSpc>
                <a:spcPct val="110000"/>
              </a:lnSpc>
            </a:pPr>
            <a:r>
              <a:rPr lang="en-US" sz="1100" dirty="0"/>
              <a:t>Evaluate model performance using appropriate metrics.</a:t>
            </a:r>
          </a:p>
          <a:p>
            <a:pPr>
              <a:lnSpc>
                <a:spcPct val="110000"/>
              </a:lnSpc>
            </a:pPr>
            <a:r>
              <a:rPr lang="en-US" sz="1100" dirty="0"/>
              <a:t>Assess suitability for real-world deployment.</a:t>
            </a:r>
          </a:p>
          <a:p>
            <a:pPr>
              <a:lnSpc>
                <a:spcPct val="110000"/>
              </a:lnSpc>
            </a:pPr>
            <a:r>
              <a:rPr lang="en-US" sz="1100" dirty="0"/>
              <a:t>Identify strengths and limitations of each model.</a:t>
            </a:r>
          </a:p>
          <a:p>
            <a:pPr>
              <a:lnSpc>
                <a:spcPct val="110000"/>
              </a:lnSpc>
            </a:pPr>
            <a:r>
              <a:rPr lang="en-US" sz="1100" dirty="0"/>
              <a:t>Develop a practical model selection framework.</a:t>
            </a:r>
            <a:br>
              <a:rPr lang="en-US" sz="1100" dirty="0"/>
            </a:br>
            <a:endParaRPr lang="en-US" sz="1100" dirty="0"/>
          </a:p>
          <a:p>
            <a:pPr>
              <a:lnSpc>
                <a:spcPct val="110000"/>
              </a:lnSpc>
            </a:pPr>
            <a:endParaRPr lang="en-US" sz="1100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C33612A4-0B77-4479-B2AA-F178599550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78A367A-3E83-4B48-A0F7-43FBE33328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52394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BEFDA1A-2A01-4C29-A5D0-AE6F050D07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 descr="Aerial view of green treetops">
            <a:extLst>
              <a:ext uri="{FF2B5EF4-FFF2-40B4-BE49-F238E27FC236}">
                <a16:creationId xmlns:a16="http://schemas.microsoft.com/office/drawing/2014/main" id="{DD5864D6-F5A2-F6E9-C479-26C1E888266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50000"/>
          </a:blip>
          <a:srcRect t="10986" r="-1" b="4741"/>
          <a:stretch>
            <a:fillRect/>
          </a:stretch>
        </p:blipFill>
        <p:spPr>
          <a:xfrm>
            <a:off x="-133919" y="-11430"/>
            <a:ext cx="12191695" cy="6857990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7FD20E5-30AF-47B9-9256-2E8E904CBB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9FC09FCC-9B1A-88CF-7A80-FAAC453A85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>
            <a:normAutofit/>
          </a:bodyPr>
          <a:lstStyle/>
          <a:p>
            <a:r>
              <a:rPr lang="en-US"/>
              <a:t>Literature Review Summary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79D3810-B86F-4009-84EC-DE0FEABD6F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5312B0-F427-5148-985B-6411906077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9603275" cy="3450613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sz="1400" b="1" dirty="0"/>
              <a:t>Key Findings from Literature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400" dirty="0"/>
              <a:t>• Logistic Regression is simple and interpretable.</a:t>
            </a:r>
            <a:br>
              <a:rPr lang="en-US" sz="1400" dirty="0"/>
            </a:br>
            <a:r>
              <a:rPr lang="en-US" sz="1400" dirty="0"/>
              <a:t>• Decision Trees are easy to understand but may overfit.</a:t>
            </a:r>
            <a:br>
              <a:rPr lang="en-US" sz="1400" dirty="0"/>
            </a:br>
            <a:r>
              <a:rPr lang="en-US" sz="1400" dirty="0"/>
              <a:t>• Random Forest improves robustness and prediction accuracy.</a:t>
            </a:r>
            <a:br>
              <a:rPr lang="en-US" sz="1400" dirty="0"/>
            </a:br>
            <a:r>
              <a:rPr lang="en-US" sz="1400" dirty="0"/>
              <a:t>• </a:t>
            </a:r>
            <a:r>
              <a:rPr lang="en-US" sz="1400" dirty="0" err="1"/>
              <a:t>XGBoost</a:t>
            </a:r>
            <a:r>
              <a:rPr lang="en-US" sz="1400" dirty="0"/>
              <a:t> often achieves the strongest predictive performance.</a:t>
            </a:r>
            <a:br>
              <a:rPr lang="en-US" sz="1400" dirty="0"/>
            </a:br>
            <a:r>
              <a:rPr lang="en-US" sz="1400" dirty="0"/>
              <a:t>• SMOTE and resampling techniques help address class imbalance.</a:t>
            </a:r>
            <a:endParaRPr lang="bg-BG" sz="1400" dirty="0"/>
          </a:p>
          <a:p>
            <a:pPr marL="0" indent="0">
              <a:lnSpc>
                <a:spcPct val="110000"/>
              </a:lnSpc>
              <a:buNone/>
            </a:pPr>
            <a:endParaRPr lang="en-US" sz="1400" dirty="0"/>
          </a:p>
          <a:p>
            <a:pPr marL="0" indent="0">
              <a:lnSpc>
                <a:spcPct val="110000"/>
              </a:lnSpc>
              <a:buNone/>
            </a:pPr>
            <a:r>
              <a:rPr lang="en-US" sz="1400" b="1" dirty="0"/>
              <a:t>Common Theme</a:t>
            </a:r>
          </a:p>
          <a:p>
            <a:pPr>
              <a:lnSpc>
                <a:spcPct val="110000"/>
              </a:lnSpc>
            </a:pPr>
            <a:r>
              <a:rPr lang="en-US" sz="1400" dirty="0"/>
              <a:t>Ensemble and boosting methods generally outperform single classifiers.</a:t>
            </a:r>
          </a:p>
          <a:p>
            <a:pPr marL="0" indent="0">
              <a:lnSpc>
                <a:spcPct val="110000"/>
              </a:lnSpc>
              <a:buNone/>
            </a:pPr>
            <a:br>
              <a:rPr lang="en-US" sz="1400" dirty="0"/>
            </a:br>
            <a:endParaRPr lang="en-US" sz="1400" dirty="0"/>
          </a:p>
          <a:p>
            <a:pPr marL="0" indent="0">
              <a:lnSpc>
                <a:spcPct val="110000"/>
              </a:lnSpc>
              <a:buNone/>
            </a:pPr>
            <a:endParaRPr lang="en-US" sz="1400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C33612A4-0B77-4479-B2AA-F178599550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78A367A-3E83-4B48-A0F7-43FBE33328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78139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BEFDA1A-2A01-4C29-A5D0-AE6F050D07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 descr="Magnifying glass showing decling performance">
            <a:extLst>
              <a:ext uri="{FF2B5EF4-FFF2-40B4-BE49-F238E27FC236}">
                <a16:creationId xmlns:a16="http://schemas.microsoft.com/office/drawing/2014/main" id="{C2ACF05B-7E8D-81CB-CF28-817DB975E9D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50000"/>
          </a:blip>
          <a:srcRect t="1219" r="-1" b="14509"/>
          <a:stretch>
            <a:fillRect/>
          </a:stretch>
        </p:blipFill>
        <p:spPr>
          <a:xfrm>
            <a:off x="305" y="10"/>
            <a:ext cx="12191695" cy="6857990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7FD20E5-30AF-47B9-9256-2E8E904CBB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36CEC7C7-A28B-F654-6F81-B5BE191E7B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>
            <a:normAutofit/>
          </a:bodyPr>
          <a:lstStyle/>
          <a:p>
            <a:r>
              <a:rPr lang="en-US"/>
              <a:t>Research Gap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79D3810-B86F-4009-84EC-DE0FEABD6F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82278D-F20A-D78B-AA46-08646483F8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9603275" cy="3450613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sz="800" b="1" dirty="0"/>
              <a:t>What is Missing?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800" dirty="0"/>
              <a:t>Current studies mainly focus on: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800" dirty="0"/>
              <a:t>• Accuracy improvements</a:t>
            </a:r>
            <a:br>
              <a:rPr lang="en-US" sz="800" dirty="0"/>
            </a:br>
            <a:r>
              <a:rPr lang="en-US" sz="800" dirty="0"/>
              <a:t>• Single-dataset evaluation</a:t>
            </a:r>
            <a:br>
              <a:rPr lang="en-US" sz="800" dirty="0"/>
            </a:br>
            <a:r>
              <a:rPr lang="en-US" sz="800" dirty="0"/>
              <a:t>• Benchmark comparisons</a:t>
            </a:r>
            <a:endParaRPr lang="bg-BG" sz="800" dirty="0"/>
          </a:p>
          <a:p>
            <a:pPr marL="0" indent="0">
              <a:lnSpc>
                <a:spcPct val="110000"/>
              </a:lnSpc>
              <a:buNone/>
            </a:pPr>
            <a:endParaRPr lang="en-US" sz="800" dirty="0"/>
          </a:p>
          <a:p>
            <a:pPr marL="0" indent="0">
              <a:lnSpc>
                <a:spcPct val="110000"/>
              </a:lnSpc>
              <a:buNone/>
            </a:pPr>
            <a:r>
              <a:rPr lang="en-US" sz="800" dirty="0"/>
              <a:t>Less attention is given to: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800" dirty="0"/>
              <a:t>• Practical deployment</a:t>
            </a:r>
            <a:br>
              <a:rPr lang="en-US" sz="800" dirty="0"/>
            </a:br>
            <a:r>
              <a:rPr lang="en-US" sz="800" dirty="0"/>
              <a:t>• Model interpretability</a:t>
            </a:r>
            <a:br>
              <a:rPr lang="en-US" sz="800" dirty="0"/>
            </a:br>
            <a:r>
              <a:rPr lang="en-US" sz="800" dirty="0"/>
              <a:t>• Computational cost</a:t>
            </a:r>
            <a:br>
              <a:rPr lang="en-US" sz="800" dirty="0"/>
            </a:br>
            <a:r>
              <a:rPr lang="en-US" sz="800" dirty="0"/>
              <a:t>• Balance between performance and usability</a:t>
            </a:r>
            <a:endParaRPr lang="bg-BG" sz="800" dirty="0"/>
          </a:p>
          <a:p>
            <a:pPr marL="0" indent="0">
              <a:lnSpc>
                <a:spcPct val="110000"/>
              </a:lnSpc>
              <a:buNone/>
            </a:pPr>
            <a:endParaRPr lang="en-US" sz="800" dirty="0"/>
          </a:p>
          <a:p>
            <a:pPr marL="0" indent="0">
              <a:lnSpc>
                <a:spcPct val="110000"/>
              </a:lnSpc>
              <a:buNone/>
            </a:pPr>
            <a:r>
              <a:rPr lang="en-US" sz="800" b="1" dirty="0"/>
              <a:t>Gap</a:t>
            </a:r>
          </a:p>
          <a:p>
            <a:pPr>
              <a:lnSpc>
                <a:spcPct val="110000"/>
              </a:lnSpc>
            </a:pPr>
            <a:r>
              <a:rPr lang="en-US" sz="800" dirty="0"/>
              <a:t>There is limited research comparing traditional ML models while considering both predictive performance and real-world suitability.</a:t>
            </a:r>
          </a:p>
          <a:p>
            <a:pPr marL="0" indent="0">
              <a:lnSpc>
                <a:spcPct val="110000"/>
              </a:lnSpc>
              <a:buNone/>
            </a:pPr>
            <a:br>
              <a:rPr lang="en-US" sz="800" dirty="0"/>
            </a:br>
            <a:endParaRPr lang="en-US" sz="800" dirty="0"/>
          </a:p>
          <a:p>
            <a:pPr marL="0" indent="0">
              <a:lnSpc>
                <a:spcPct val="110000"/>
              </a:lnSpc>
              <a:buNone/>
            </a:pPr>
            <a:endParaRPr lang="en-US" sz="800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C33612A4-0B77-4479-B2AA-F178599550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78A367A-3E83-4B48-A0F7-43FBE33328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2911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35C3D674-3D59-4E93-80CA-0C0A9095E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C884B8F8-FDC9-498B-9960-5D7260AFC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417737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A3E872A8-3784-31AB-F7E1-ED58D3A59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4176511" cy="1049235"/>
          </a:xfrm>
        </p:spPr>
        <p:txBody>
          <a:bodyPr>
            <a:normAutofit/>
          </a:bodyPr>
          <a:lstStyle/>
          <a:p>
            <a:r>
              <a:rPr lang="en-US"/>
              <a:t>Research Methodology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EF2A81E1-BCBE-426B-8C09-33274E6940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68B29E-A6DD-230B-3AF5-60FAB05975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1" y="1853756"/>
            <a:ext cx="4172212" cy="2984459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sz="500" b="1" dirty="0"/>
              <a:t>Research Design</a:t>
            </a:r>
          </a:p>
          <a:p>
            <a:pPr>
              <a:lnSpc>
                <a:spcPct val="110000"/>
              </a:lnSpc>
            </a:pPr>
            <a:r>
              <a:rPr lang="en-US" sz="500" dirty="0"/>
              <a:t>Comparative quantitative study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500" b="1" dirty="0"/>
              <a:t>Dataset</a:t>
            </a:r>
          </a:p>
          <a:p>
            <a:pPr>
              <a:lnSpc>
                <a:spcPct val="110000"/>
              </a:lnSpc>
            </a:pPr>
            <a:r>
              <a:rPr lang="en-US" sz="500" dirty="0" err="1"/>
              <a:t>PaySim</a:t>
            </a:r>
            <a:r>
              <a:rPr lang="en-US" sz="500" dirty="0"/>
              <a:t> Financial Fraud Dataset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500" b="1" dirty="0"/>
              <a:t>Selected Models</a:t>
            </a:r>
          </a:p>
          <a:p>
            <a:pPr>
              <a:lnSpc>
                <a:spcPct val="110000"/>
              </a:lnSpc>
            </a:pPr>
            <a:r>
              <a:rPr lang="en-US" sz="500" dirty="0"/>
              <a:t> </a:t>
            </a:r>
            <a:r>
              <a:rPr lang="en-US" sz="500" dirty="0" err="1"/>
              <a:t>XGBoost</a:t>
            </a:r>
            <a:endParaRPr lang="en-US" sz="500" dirty="0"/>
          </a:p>
          <a:p>
            <a:pPr>
              <a:lnSpc>
                <a:spcPct val="110000"/>
              </a:lnSpc>
            </a:pPr>
            <a:r>
              <a:rPr lang="en-US" sz="500" dirty="0"/>
              <a:t>Isolation Forest</a:t>
            </a:r>
          </a:p>
          <a:p>
            <a:pPr>
              <a:lnSpc>
                <a:spcPct val="110000"/>
              </a:lnSpc>
            </a:pPr>
            <a:r>
              <a:rPr lang="en-US" sz="500" dirty="0"/>
              <a:t>SVM</a:t>
            </a:r>
          </a:p>
          <a:p>
            <a:pPr>
              <a:lnSpc>
                <a:spcPct val="110000"/>
              </a:lnSpc>
            </a:pPr>
            <a:r>
              <a:rPr lang="en-US" sz="500" dirty="0"/>
              <a:t>KNN</a:t>
            </a:r>
          </a:p>
          <a:p>
            <a:pPr>
              <a:lnSpc>
                <a:spcPct val="110000"/>
              </a:lnSpc>
            </a:pPr>
            <a:r>
              <a:rPr lang="en-US" sz="500" dirty="0"/>
              <a:t>RF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500" b="1" dirty="0"/>
              <a:t>Development Process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500" dirty="0"/>
              <a:t>Data Collection</a:t>
            </a:r>
            <a:br>
              <a:rPr lang="en-US" sz="500" dirty="0"/>
            </a:br>
            <a:r>
              <a:rPr lang="en-US" sz="500" dirty="0"/>
              <a:t>↓</a:t>
            </a:r>
            <a:br>
              <a:rPr lang="en-US" sz="500" dirty="0"/>
            </a:br>
            <a:r>
              <a:rPr lang="en-US" sz="500" dirty="0"/>
              <a:t>Preprocessing</a:t>
            </a:r>
            <a:br>
              <a:rPr lang="en-US" sz="500" dirty="0"/>
            </a:br>
            <a:r>
              <a:rPr lang="en-US" sz="500" dirty="0"/>
              <a:t>↓</a:t>
            </a:r>
            <a:br>
              <a:rPr lang="en-US" sz="500" dirty="0"/>
            </a:br>
            <a:r>
              <a:rPr lang="en-US" sz="500" dirty="0"/>
              <a:t>Model Training</a:t>
            </a:r>
            <a:br>
              <a:rPr lang="en-US" sz="500" dirty="0"/>
            </a:br>
            <a:r>
              <a:rPr lang="en-US" sz="500" dirty="0"/>
              <a:t>↓</a:t>
            </a:r>
            <a:br>
              <a:rPr lang="en-US" sz="500" dirty="0"/>
            </a:br>
            <a:r>
              <a:rPr lang="en-US" sz="500" dirty="0"/>
              <a:t>Evaluation</a:t>
            </a:r>
            <a:br>
              <a:rPr lang="en-US" sz="500" dirty="0"/>
            </a:br>
            <a:r>
              <a:rPr lang="en-US" sz="500" dirty="0"/>
              <a:t>↓</a:t>
            </a:r>
            <a:br>
              <a:rPr lang="en-US" sz="500" dirty="0"/>
            </a:br>
            <a:r>
              <a:rPr lang="en-US" sz="500" dirty="0"/>
              <a:t>Comparison</a:t>
            </a:r>
          </a:p>
          <a:p>
            <a:pPr>
              <a:lnSpc>
                <a:spcPct val="110000"/>
              </a:lnSpc>
            </a:pPr>
            <a:endParaRPr lang="en-US" sz="500" dirty="0"/>
          </a:p>
        </p:txBody>
      </p:sp>
      <p:pic>
        <p:nvPicPr>
          <p:cNvPr id="6" name="Picture 5" descr="Fig. 6">
            <a:extLst>
              <a:ext uri="{FF2B5EF4-FFF2-40B4-BE49-F238E27FC236}">
                <a16:creationId xmlns:a16="http://schemas.microsoft.com/office/drawing/2014/main" id="{014C9B47-B192-D4FA-5B1C-B3E946C857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4411" y="1289891"/>
            <a:ext cx="5260354" cy="3548324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39D1DDD4-5BB3-45BA-B9B3-06B62299A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A24DAE64-2302-42EA-8239-F2F0775CA5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99158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3380CD-3C9A-8D14-3D7E-C66349A467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>
            <a:normAutofit/>
          </a:bodyPr>
          <a:lstStyle/>
          <a:p>
            <a:r>
              <a:rPr lang="en-US"/>
              <a:t>Data Collection and Evaluation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9184F9-8055-16A0-40BA-735EB983DD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4"/>
            <a:ext cx="5622284" cy="3450613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sz="1300" b="1"/>
              <a:t>Data Preprocessing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300"/>
              <a:t>• Data cleaning</a:t>
            </a:r>
            <a:br>
              <a:rPr lang="en-US" sz="1300"/>
            </a:br>
            <a:r>
              <a:rPr lang="en-US" sz="1300"/>
              <a:t>• Handling class imbalance</a:t>
            </a:r>
            <a:br>
              <a:rPr lang="en-US" sz="1300"/>
            </a:br>
            <a:r>
              <a:rPr lang="en-US" sz="1300"/>
              <a:t>• Feature selection</a:t>
            </a:r>
            <a:br>
              <a:rPr lang="en-US" sz="1300"/>
            </a:br>
            <a:r>
              <a:rPr lang="en-US" sz="1300"/>
              <a:t>• Train-test split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300" b="1"/>
              <a:t>Evaluation Metrics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300"/>
              <a:t>• Precision</a:t>
            </a:r>
            <a:br>
              <a:rPr lang="en-US" sz="1300"/>
            </a:br>
            <a:r>
              <a:rPr lang="en-US" sz="1300"/>
              <a:t>• Recall</a:t>
            </a:r>
            <a:br>
              <a:rPr lang="en-US" sz="1300"/>
            </a:br>
            <a:r>
              <a:rPr lang="en-US" sz="1300"/>
              <a:t>• F1-score</a:t>
            </a:r>
            <a:br>
              <a:rPr lang="en-US" sz="1300"/>
            </a:br>
            <a:r>
              <a:rPr lang="en-US" sz="1300"/>
              <a:t>• ROC-AUC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300"/>
              <a:t>Why not Accuracy?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300"/>
              <a:t>Because fraud cases are rare and accuracy can be misleading.</a:t>
            </a:r>
          </a:p>
          <a:p>
            <a:pPr marL="0" indent="0">
              <a:lnSpc>
                <a:spcPct val="110000"/>
              </a:lnSpc>
              <a:buNone/>
            </a:pPr>
            <a:endParaRPr lang="en-US" sz="1300"/>
          </a:p>
        </p:txBody>
      </p:sp>
      <p:pic>
        <p:nvPicPr>
          <p:cNvPr id="14" name="Graphic 13" descr="Statistics">
            <a:extLst>
              <a:ext uri="{FF2B5EF4-FFF2-40B4-BE49-F238E27FC236}">
                <a16:creationId xmlns:a16="http://schemas.microsoft.com/office/drawing/2014/main" id="{DBBFD277-5964-8FA2-553F-638B888C320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579190" y="2015734"/>
            <a:ext cx="3450613" cy="3450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7424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BB5783-282E-1B6D-84A5-25AEBEE96C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sz="4000" b="1"/>
            </a:br>
            <a:r>
              <a:rPr lang="en-US"/>
              <a:t>Project Planning and Resources</a:t>
            </a:r>
            <a:br>
              <a:rPr lang="en-US" b="1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F65355-EBB0-78F6-B9C5-658F4119AA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/>
              <a:t>Resources</a:t>
            </a:r>
            <a:r>
              <a:rPr lang="bg-BG" b="1"/>
              <a:t>						</a:t>
            </a:r>
            <a:r>
              <a:rPr lang="en-US" b="1"/>
              <a:t>Project Plan</a:t>
            </a:r>
          </a:p>
          <a:p>
            <a:pPr marL="0" indent="0">
              <a:buNone/>
            </a:pPr>
            <a:r>
              <a:rPr lang="en-US"/>
              <a:t>Software:</a:t>
            </a:r>
            <a:br>
              <a:rPr lang="en-US"/>
            </a:br>
            <a:r>
              <a:rPr lang="en-US"/>
              <a:t>• Python</a:t>
            </a:r>
            <a:br>
              <a:rPr lang="en-US"/>
            </a:br>
            <a:r>
              <a:rPr lang="en-US"/>
              <a:t>• Scikit-learn</a:t>
            </a:r>
            <a:br>
              <a:rPr lang="en-US"/>
            </a:br>
            <a:r>
              <a:rPr lang="en-US"/>
              <a:t>• Pandas</a:t>
            </a:r>
            <a:br>
              <a:rPr lang="en-US"/>
            </a:br>
            <a:r>
              <a:rPr lang="en-US"/>
              <a:t>• NumPy</a:t>
            </a:r>
          </a:p>
          <a:p>
            <a:pPr marL="0" indent="0">
              <a:buNone/>
            </a:pPr>
            <a:r>
              <a:rPr lang="en-US"/>
              <a:t>Hardware:</a:t>
            </a:r>
            <a:br>
              <a:rPr lang="en-US"/>
            </a:br>
            <a:r>
              <a:rPr lang="en-US"/>
              <a:t>• Standard personal computer</a:t>
            </a:r>
          </a:p>
          <a:p>
            <a:pPr marL="0" indent="0">
              <a:buNone/>
            </a:pPr>
            <a:br>
              <a:rPr lang="en-US"/>
            </a:br>
            <a:endParaRPr lang="en-US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632EE2A-D62F-39E5-17AD-2A2BF30C40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4910656"/>
              </p:ext>
            </p:extLst>
          </p:nvPr>
        </p:nvGraphicFramePr>
        <p:xfrm>
          <a:off x="6956385" y="2442258"/>
          <a:ext cx="3865944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1396">
                  <a:extLst>
                    <a:ext uri="{9D8B030D-6E8A-4147-A177-3AD203B41FA5}">
                      <a16:colId xmlns:a16="http://schemas.microsoft.com/office/drawing/2014/main" val="3975685165"/>
                    </a:ext>
                  </a:extLst>
                </a:gridCol>
                <a:gridCol w="2554548">
                  <a:extLst>
                    <a:ext uri="{9D8B030D-6E8A-4147-A177-3AD203B41FA5}">
                      <a16:colId xmlns:a16="http://schemas.microsoft.com/office/drawing/2014/main" val="3497462645"/>
                    </a:ext>
                  </a:extLst>
                </a:gridCol>
              </a:tblGrid>
              <a:tr h="363156">
                <a:tc>
                  <a:txBody>
                    <a:bodyPr/>
                    <a:lstStyle/>
                    <a:p>
                      <a:r>
                        <a:rPr lang="en-US"/>
                        <a:t>Week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Activity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210350"/>
                  </a:ext>
                </a:extLst>
              </a:tr>
              <a:tr h="363156">
                <a:tc>
                  <a:txBody>
                    <a:bodyPr/>
                    <a:lstStyle/>
                    <a:p>
                      <a:r>
                        <a:rPr lang="en-US"/>
                        <a:t>1-2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Literature Review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1911401"/>
                  </a:ext>
                </a:extLst>
              </a:tr>
              <a:tr h="363156">
                <a:tc>
                  <a:txBody>
                    <a:bodyPr/>
                    <a:lstStyle/>
                    <a:p>
                      <a:r>
                        <a:rPr lang="en-US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Dataset Preparation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3700093"/>
                  </a:ext>
                </a:extLst>
              </a:tr>
              <a:tr h="363156">
                <a:tc>
                  <a:txBody>
                    <a:bodyPr/>
                    <a:lstStyle/>
                    <a:p>
                      <a:r>
                        <a:rPr lang="en-US"/>
                        <a:t>4-5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Data Preprocessing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242253"/>
                  </a:ext>
                </a:extLst>
              </a:tr>
              <a:tr h="363156">
                <a:tc>
                  <a:txBody>
                    <a:bodyPr/>
                    <a:lstStyle/>
                    <a:p>
                      <a:r>
                        <a:rPr lang="en-US"/>
                        <a:t>6-7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Model Training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4550392"/>
                  </a:ext>
                </a:extLst>
              </a:tr>
              <a:tr h="363156">
                <a:tc>
                  <a:txBody>
                    <a:bodyPr/>
                    <a:lstStyle/>
                    <a:p>
                      <a:r>
                        <a:rPr lang="en-US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Model Evaluation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6658778"/>
                  </a:ext>
                </a:extLst>
              </a:tr>
              <a:tr h="363156">
                <a:tc>
                  <a:txBody>
                    <a:bodyPr/>
                    <a:lstStyle/>
                    <a:p>
                      <a:r>
                        <a:rPr lang="en-US"/>
                        <a:t>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Results Analysis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9973896"/>
                  </a:ext>
                </a:extLst>
              </a:tr>
              <a:tr h="363156">
                <a:tc>
                  <a:txBody>
                    <a:bodyPr/>
                    <a:lstStyle/>
                    <a:p>
                      <a:r>
                        <a:rPr lang="en-US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Final Report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0685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82227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BEFDA1A-2A01-4C29-A5D0-AE6F050D07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 descr="An abstract design with lines and financial symbols">
            <a:extLst>
              <a:ext uri="{FF2B5EF4-FFF2-40B4-BE49-F238E27FC236}">
                <a16:creationId xmlns:a16="http://schemas.microsoft.com/office/drawing/2014/main" id="{40E7EDD4-BF9C-0D43-14B1-F2F576B26C96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50000"/>
          </a:blip>
          <a:srcRect t="10399" r="-1" b="5012"/>
          <a:stretch>
            <a:fillRect/>
          </a:stretch>
        </p:blipFill>
        <p:spPr>
          <a:xfrm>
            <a:off x="305" y="10"/>
            <a:ext cx="12191695" cy="6857990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7FD20E5-30AF-47B9-9256-2E8E904CBB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D700249A-D950-6902-BA32-12A215C0A8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>
            <a:normAutofit/>
          </a:bodyPr>
          <a:lstStyle/>
          <a:p>
            <a:r>
              <a:rPr lang="en-US"/>
              <a:t>Impact and Limitations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79D3810-B86F-4009-84EC-DE0FEABD6F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332037-B0AF-B807-E234-2DA7D3D88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9603275" cy="3450613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US" sz="1400" b="1"/>
              <a:t>Potential Impact</a:t>
            </a:r>
          </a:p>
          <a:p>
            <a:pPr>
              <a:lnSpc>
                <a:spcPct val="110000"/>
              </a:lnSpc>
            </a:pPr>
            <a:r>
              <a:rPr lang="en-US" sz="1400"/>
              <a:t>• Improved fraud detection</a:t>
            </a:r>
            <a:br>
              <a:rPr lang="en-US" sz="1400"/>
            </a:br>
            <a:r>
              <a:rPr lang="en-US" sz="1400"/>
              <a:t>• Reduced financial losses</a:t>
            </a:r>
            <a:br>
              <a:rPr lang="en-US" sz="1400"/>
            </a:br>
            <a:r>
              <a:rPr lang="en-US" sz="1400"/>
              <a:t>• Better decision-making</a:t>
            </a:r>
            <a:br>
              <a:rPr lang="en-US" sz="1400"/>
            </a:br>
            <a:r>
              <a:rPr lang="en-US" sz="1400"/>
              <a:t>• Support for real-time monitoring systems</a:t>
            </a:r>
          </a:p>
          <a:p>
            <a:pPr>
              <a:lnSpc>
                <a:spcPct val="110000"/>
              </a:lnSpc>
            </a:pPr>
            <a:r>
              <a:rPr lang="en-US" sz="1400" b="1"/>
              <a:t>Limitations</a:t>
            </a:r>
          </a:p>
          <a:p>
            <a:pPr>
              <a:lnSpc>
                <a:spcPct val="110000"/>
              </a:lnSpc>
            </a:pPr>
            <a:r>
              <a:rPr lang="en-US" sz="1400"/>
              <a:t>• Single dataset</a:t>
            </a:r>
            <a:br>
              <a:rPr lang="en-US" sz="1400"/>
            </a:br>
            <a:r>
              <a:rPr lang="en-US" sz="1400"/>
              <a:t>• Results may not </a:t>
            </a:r>
            <a:r>
              <a:rPr lang="en-US" sz="1400" err="1"/>
              <a:t>generalise</a:t>
            </a:r>
            <a:r>
              <a:rPr lang="en-US" sz="1400"/>
              <a:t> to all financial environments</a:t>
            </a:r>
            <a:br>
              <a:rPr lang="en-US" sz="1400"/>
            </a:br>
            <a:r>
              <a:rPr lang="en-US" sz="1400"/>
              <a:t>• Limited computational resources</a:t>
            </a:r>
            <a:br>
              <a:rPr lang="en-US" sz="1400"/>
            </a:br>
            <a:r>
              <a:rPr lang="en-US" sz="1400"/>
              <a:t>• Fraud patterns change over time</a:t>
            </a:r>
          </a:p>
          <a:p>
            <a:pPr>
              <a:lnSpc>
                <a:spcPct val="110000"/>
              </a:lnSpc>
            </a:pPr>
            <a:br>
              <a:rPr lang="en-US" sz="1400"/>
            </a:br>
            <a:endParaRPr lang="en-US" sz="1400"/>
          </a:p>
          <a:p>
            <a:pPr>
              <a:lnSpc>
                <a:spcPct val="110000"/>
              </a:lnSpc>
            </a:pPr>
            <a:endParaRPr lang="en-US" sz="140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C33612A4-0B77-4479-B2AA-F178599550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78A367A-3E83-4B48-A0F7-43FBE33328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13041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895ED7-436D-F2BD-9561-DDF58EEC18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>
            <a:normAutofit/>
          </a:bodyPr>
          <a:lstStyle/>
          <a:p>
            <a:r>
              <a:rPr lang="en-US"/>
              <a:t>Conclusion</a:t>
            </a: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1421ACFA-24E6-C94F-7C78-C397D40DA4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0447596"/>
              </p:ext>
            </p:extLst>
          </p:nvPr>
        </p:nvGraphicFramePr>
        <p:xfrm>
          <a:off x="1450975" y="2340435"/>
          <a:ext cx="9604375" cy="33244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079576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29C51009-A09A-4689-8E6C-F8FC99E6A8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9490EB-8FB2-F778-96BF-3B8CFF7A6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4476" y="1600199"/>
            <a:ext cx="3539266" cy="4297680"/>
          </a:xfrm>
        </p:spPr>
        <p:txBody>
          <a:bodyPr anchor="ctr">
            <a:normAutofit/>
          </a:bodyPr>
          <a:lstStyle/>
          <a:p>
            <a:br>
              <a:rPr lang="en-US"/>
            </a:br>
            <a:br>
              <a:rPr lang="en-US"/>
            </a:br>
            <a:r>
              <a:rPr lang="en-US">
                <a:latin typeface="Arial Rounded MT Bold" panose="020F0704030504030204" pitchFamily="34" charset="0"/>
              </a:rPr>
              <a:t>Thank You</a:t>
            </a:r>
            <a:br>
              <a:rPr lang="en-US"/>
            </a:br>
            <a:endParaRPr lang="en-US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9EC65442-F244-409C-BF44-C5D6472E81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148839"/>
            <a:ext cx="0" cy="320040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858813-6CFA-40D0-8E44-1D0F8CA575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24851" y="1600199"/>
            <a:ext cx="6130003" cy="429768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r>
              <a:rPr lang="en-US"/>
              <a:t>Questions?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36703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63C748C-967B-4A7B-A90F-3EDD0F485A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143637-4934-44E4-B909-BAF1E7B279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4062127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2DCB5BC-28B6-D1CF-EC71-B0A958CE9B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683" y="1240076"/>
            <a:ext cx="2727813" cy="4584527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E20147-EBDA-07E6-8FB1-078F888D54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5594" y="1240077"/>
            <a:ext cx="6034827" cy="4916465"/>
          </a:xfrm>
        </p:spPr>
        <p:txBody>
          <a:bodyPr anchor="t"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sz="800"/>
              <a:t>‌ [1]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800"/>
              <a:t>S. Panigrahi and V. L. N. </a:t>
            </a:r>
            <a:r>
              <a:rPr lang="en-US" sz="800" err="1"/>
              <a:t>Gorle</a:t>
            </a:r>
            <a:r>
              <a:rPr lang="en-US" sz="800"/>
              <a:t>, “Applications of Machine Learning and Deep Learning Algorithms in Financial Fraud Detection: A Review,” </a:t>
            </a:r>
            <a:r>
              <a:rPr lang="en-US" sz="800" i="1"/>
              <a:t>Computational Economics</a:t>
            </a:r>
            <a:r>
              <a:rPr lang="en-US" sz="800"/>
              <a:t>, Oct. 2025, </a:t>
            </a:r>
            <a:r>
              <a:rPr lang="en-US" sz="800" err="1"/>
              <a:t>doi</a:t>
            </a:r>
            <a:r>
              <a:rPr lang="en-US" sz="800"/>
              <a:t>: https://doi.org/10.1007/s10614-025-11089-7.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800"/>
              <a:t>[2]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800"/>
              <a:t>N. J. Sarna </a:t>
            </a:r>
            <a:r>
              <a:rPr lang="en-US" sz="800" i="1"/>
              <a:t>et al.</a:t>
            </a:r>
            <a:r>
              <a:rPr lang="en-US" sz="800"/>
              <a:t>, “AI Driven Fraud Detection Models in Financial Networks: A Review,” </a:t>
            </a:r>
            <a:r>
              <a:rPr lang="en-US" sz="800" i="1"/>
              <a:t>IEEE Access</a:t>
            </a:r>
            <a:r>
              <a:rPr lang="en-US" sz="800"/>
              <a:t>, pp. 1–1, 2025, </a:t>
            </a:r>
            <a:r>
              <a:rPr lang="en-US" sz="800" err="1"/>
              <a:t>doi</a:t>
            </a:r>
            <a:r>
              <a:rPr lang="en-US" sz="800"/>
              <a:t>: https://doi.org/10.1109/access.2025.3596060.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800"/>
              <a:t>[3]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800"/>
              <a:t>S. </a:t>
            </a:r>
            <a:r>
              <a:rPr lang="en-US" sz="800" err="1"/>
              <a:t>Thivaios</a:t>
            </a:r>
            <a:r>
              <a:rPr lang="en-US" sz="800"/>
              <a:t>, G. Kostopoulos, A. Stefani, and S. </a:t>
            </a:r>
            <a:r>
              <a:rPr lang="en-US" sz="800" err="1"/>
              <a:t>Kotsiantis</a:t>
            </a:r>
            <a:r>
              <a:rPr lang="en-US" sz="800"/>
              <a:t>, “A Survey of Machine Learning and Deep Learning for Financial Fraud Detection: Architectures, Data Modalities, and Real-World Deployment Challenges,” </a:t>
            </a:r>
            <a:r>
              <a:rPr lang="en-US" sz="800" i="1"/>
              <a:t>Algorithms</a:t>
            </a:r>
            <a:r>
              <a:rPr lang="en-US" sz="800"/>
              <a:t>, vol. 19, no. 5, p. 354, May 2026, </a:t>
            </a:r>
            <a:r>
              <a:rPr lang="en-US" sz="800" err="1"/>
              <a:t>doi</a:t>
            </a:r>
            <a:r>
              <a:rPr lang="en-US" sz="800"/>
              <a:t>: https://doi.org/10.3390/a19050354.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800"/>
              <a:t>‌ [4]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800"/>
              <a:t>H. S. </a:t>
            </a:r>
            <a:r>
              <a:rPr lang="en-US" sz="800" err="1"/>
              <a:t>AlSagri</a:t>
            </a:r>
            <a:r>
              <a:rPr lang="en-US" sz="800"/>
              <a:t>, “Hybrid Machine Learning based Multi-Stage Framework for Detection of Credit Card Anomalies and Fraud,” </a:t>
            </a:r>
            <a:r>
              <a:rPr lang="en-US" sz="800" i="1"/>
              <a:t>IEEE Access</a:t>
            </a:r>
            <a:r>
              <a:rPr lang="en-US" sz="800"/>
              <a:t>, pp. 1–1, 2025, </a:t>
            </a:r>
            <a:r>
              <a:rPr lang="en-US" sz="800" err="1"/>
              <a:t>doi</a:t>
            </a:r>
            <a:r>
              <a:rPr lang="en-US" sz="800"/>
              <a:t>: </a:t>
            </a:r>
            <a:r>
              <a:rPr lang="en-US" sz="800" u="sng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https://doi.org/10.1109/access.2025.3565612</a:t>
            </a:r>
            <a:r>
              <a:rPr lang="en-US" sz="800"/>
              <a:t>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800"/>
              <a:t>‌ [5]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800"/>
              <a:t>S. A. Ajagbe, Simphiwe Majola, and </a:t>
            </a:r>
            <a:r>
              <a:rPr lang="en-US" sz="800" err="1"/>
              <a:t>Pragasen</a:t>
            </a:r>
            <a:r>
              <a:rPr lang="en-US" sz="800"/>
              <a:t> </a:t>
            </a:r>
            <a:r>
              <a:rPr lang="en-US" sz="800" err="1"/>
              <a:t>Mudali</a:t>
            </a:r>
            <a:r>
              <a:rPr lang="en-US" sz="800"/>
              <a:t>, “Comparative analysis of machine learning algorithms for money laundering detection,” </a:t>
            </a:r>
            <a:r>
              <a:rPr lang="en-US" sz="800" i="1"/>
              <a:t>Discover Artificial Intelligence</a:t>
            </a:r>
            <a:r>
              <a:rPr lang="en-US" sz="800"/>
              <a:t>, vol. 5, no. 1, Jul. 2025, </a:t>
            </a:r>
            <a:r>
              <a:rPr lang="en-US" sz="800" err="1"/>
              <a:t>doi</a:t>
            </a:r>
            <a:r>
              <a:rPr lang="en-US" sz="800"/>
              <a:t>: https://doi.org/10.1007/s44163-025-00397-4.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800"/>
              <a:t>‌ [6]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800"/>
              <a:t>S. Georgiev, M. Markova, V. </a:t>
            </a:r>
            <a:r>
              <a:rPr lang="en-US" sz="800" err="1"/>
              <a:t>Mihova</a:t>
            </a:r>
            <a:r>
              <a:rPr lang="en-US" sz="800"/>
              <a:t>, and V. Todorov, “Modeling and Optimization of Deep and Machine Learning Methods for Credit Card Fraud Risk Management,” </a:t>
            </a:r>
            <a:r>
              <a:rPr lang="en-US" sz="800" i="1"/>
              <a:t>Mathematics</a:t>
            </a:r>
            <a:r>
              <a:rPr lang="en-US" sz="800"/>
              <a:t>, vol. 14, no. 9, p. 1496, Apr. 2026, </a:t>
            </a:r>
            <a:r>
              <a:rPr lang="en-US" sz="800" err="1"/>
              <a:t>doi</a:t>
            </a:r>
            <a:r>
              <a:rPr lang="en-US" sz="800"/>
              <a:t>: https://doi.org/10.3390/math14091496.</a:t>
            </a:r>
          </a:p>
          <a:p>
            <a:pPr marL="0" indent="0">
              <a:lnSpc>
                <a:spcPct val="110000"/>
              </a:lnSpc>
              <a:buNone/>
            </a:pPr>
            <a:endParaRPr lang="en-US" sz="800"/>
          </a:p>
        </p:txBody>
      </p:sp>
    </p:spTree>
    <p:extLst>
      <p:ext uri="{BB962C8B-B14F-4D97-AF65-F5344CB8AC3E}">
        <p14:creationId xmlns:p14="http://schemas.microsoft.com/office/powerpoint/2010/main" val="3406225731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936e02c4-a484-4998-a51a-c24e6dc61f3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A3F46C0B2A77F4AAB923CA00B36000F" ma:contentTypeVersion="5" ma:contentTypeDescription="Create a new document." ma:contentTypeScope="" ma:versionID="3682076b0258ff4135e9100f403df239">
  <xsd:schema xmlns:xsd="http://www.w3.org/2001/XMLSchema" xmlns:xs="http://www.w3.org/2001/XMLSchema" xmlns:p="http://schemas.microsoft.com/office/2006/metadata/properties" xmlns:ns3="936e02c4-a484-4998-a51a-c24e6dc61f3e" targetNamespace="http://schemas.microsoft.com/office/2006/metadata/properties" ma:root="true" ma:fieldsID="f41ff8177e8651e5c1b5922d8eec4455" ns3:_="">
    <xsd:import namespace="936e02c4-a484-4998-a51a-c24e6dc61f3e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6e02c4-a484-4998-a51a-c24e6dc61f3e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4CC6C51-2620-4232-9789-DE5E0E2BD46A}">
  <ds:schemaRefs>
    <ds:schemaRef ds:uri="http://schemas.openxmlformats.org/package/2006/metadata/core-properties"/>
    <ds:schemaRef ds:uri="http://schemas.microsoft.com/office/infopath/2007/PartnerControls"/>
    <ds:schemaRef ds:uri="http://purl.org/dc/elements/1.1/"/>
    <ds:schemaRef ds:uri="http://purl.org/dc/terms/"/>
    <ds:schemaRef ds:uri="http://schemas.microsoft.com/office/2006/documentManagement/types"/>
    <ds:schemaRef ds:uri="936e02c4-a484-4998-a51a-c24e6dc61f3e"/>
    <ds:schemaRef ds:uri="http://purl.org/dc/dcmitype/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866F01D2-E656-43D1-A80C-99931CDDFF6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6387B9C-439A-4D8F-9950-081792913AD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36e02c4-a484-4998-a51a-c24e6dc61f3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6931</TotalTime>
  <Words>1034</Words>
  <Application>Microsoft Office PowerPoint</Application>
  <PresentationFormat>Widescreen</PresentationFormat>
  <Paragraphs>124</Paragraphs>
  <Slides>13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Aptos</vt:lpstr>
      <vt:lpstr>Arial</vt:lpstr>
      <vt:lpstr>Arial Rounded MT Bold</vt:lpstr>
      <vt:lpstr>Gill Sans MT</vt:lpstr>
      <vt:lpstr>Gallery</vt:lpstr>
      <vt:lpstr>  MSc Data and Artificial Intelligence   Research Methods and Professional Development   Research Proposal:  Evaluating Machine Learning Models for Financial Fraud Detection: A Framework for Practical Model Selection </vt:lpstr>
      <vt:lpstr>Research Context / Background</vt:lpstr>
      <vt:lpstr>Research Problem</vt:lpstr>
      <vt:lpstr>Research Aim and Objectives</vt:lpstr>
      <vt:lpstr>Literature Review Summary</vt:lpstr>
      <vt:lpstr>Research Gap</vt:lpstr>
      <vt:lpstr>Research Methodology</vt:lpstr>
      <vt:lpstr>Data Collection and Evaluation</vt:lpstr>
      <vt:lpstr> Project Planning and Resources </vt:lpstr>
      <vt:lpstr>Impact and Limitations</vt:lpstr>
      <vt:lpstr>Conclusion</vt:lpstr>
      <vt:lpstr>  Thank You 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Marin Karakolev (2029731)</dc:creator>
  <cp:lastModifiedBy>Marin Karakolev</cp:lastModifiedBy>
  <cp:revision>5</cp:revision>
  <dcterms:created xsi:type="dcterms:W3CDTF">2026-06-24T08:47:26Z</dcterms:created>
  <dcterms:modified xsi:type="dcterms:W3CDTF">2026-07-12T06:55:09Z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0x010100DA3F46C0B2A77F4AAB923CA00B36000F</vt:lpwstr>
  </property>
</Properties>
</file>