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1" r:id="rId1"/>
  </p:sldMasterIdLst>
  <p:sldIdLst>
    <p:sldId id="256" r:id="rId2"/>
    <p:sldId id="301" r:id="rId3"/>
    <p:sldId id="257" r:id="rId4"/>
    <p:sldId id="258" r:id="rId5"/>
    <p:sldId id="295" r:id="rId6"/>
    <p:sldId id="294" r:id="rId7"/>
    <p:sldId id="300" r:id="rId8"/>
    <p:sldId id="297" r:id="rId9"/>
    <p:sldId id="272" r:id="rId10"/>
    <p:sldId id="298" r:id="rId11"/>
    <p:sldId id="299" r:id="rId12"/>
    <p:sldId id="268" r:id="rId13"/>
    <p:sldId id="276" r:id="rId14"/>
    <p:sldId id="270" r:id="rId15"/>
    <p:sldId id="292" r:id="rId16"/>
    <p:sldId id="293" r:id="rId17"/>
    <p:sldId id="290" r:id="rId18"/>
    <p:sldId id="291" r:id="rId19"/>
    <p:sldId id="288" r:id="rId20"/>
    <p:sldId id="289" r:id="rId21"/>
    <p:sldId id="277" r:id="rId22"/>
    <p:sldId id="269" r:id="rId23"/>
    <p:sldId id="271" r:id="rId24"/>
    <p:sldId id="279" r:id="rId25"/>
    <p:sldId id="260" r:id="rId26"/>
    <p:sldId id="280" r:id="rId27"/>
    <p:sldId id="267" r:id="rId28"/>
    <p:sldId id="281" r:id="rId29"/>
    <p:sldId id="261" r:id="rId30"/>
    <p:sldId id="282" r:id="rId31"/>
    <p:sldId id="263" r:id="rId32"/>
    <p:sldId id="286" r:id="rId33"/>
    <p:sldId id="266" r:id="rId34"/>
    <p:sldId id="283" r:id="rId35"/>
    <p:sldId id="262" r:id="rId36"/>
    <p:sldId id="285" r:id="rId37"/>
    <p:sldId id="265" r:id="rId38"/>
    <p:sldId id="284" r:id="rId39"/>
    <p:sldId id="264" r:id="rId40"/>
    <p:sldId id="274" r:id="rId41"/>
    <p:sldId id="278" r:id="rId42"/>
    <p:sldId id="259" r:id="rId43"/>
    <p:sldId id="273" r:id="rId44"/>
    <p:sldId id="275" r:id="rId45"/>
    <p:sldId id="287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260"/>
    <p:restoredTop sz="94694"/>
  </p:normalViewPr>
  <p:slideViewPr>
    <p:cSldViewPr snapToGrid="0" snapToObjects="1">
      <p:cViewPr varScale="1">
        <p:scale>
          <a:sx n="98" d="100"/>
          <a:sy n="98" d="100"/>
        </p:scale>
        <p:origin x="216" y="8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2/18/20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769653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2/18/20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4983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2/18/20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6340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2/18/20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27846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2/18/20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5760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2/18/20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964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2/18/20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3118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2/18/20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67607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2/18/20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8260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2/18/20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99288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2/18/20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0051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2/18/20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0459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30" r:id="rId6"/>
    <p:sldLayoutId id="2147483725" r:id="rId7"/>
    <p:sldLayoutId id="2147483726" r:id="rId8"/>
    <p:sldLayoutId id="2147483727" r:id="rId9"/>
    <p:sldLayoutId id="2147483729" r:id="rId10"/>
    <p:sldLayoutId id="2147483728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Layout" Target="../slideLayouts/slideLayout1.xml"/><Relationship Id="rId1" Type="http://schemas.openxmlformats.org/officeDocument/2006/relationships/video" Target="https://player.vimeo.com/video/57544315?app_id=122963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feedback/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4PD0skohfM?feature=oembed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adHUNl2HXU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vimeo.com/152833331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player.vimeo.com/video/124053378?app_id=122963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player.vimeo.com/video/236955237?app_id=122963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F7P8MAL4H0k?feature=oembed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player.vimeo.com/video/118431867?app_id=122963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7umEMFXxM0?feature=oembed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avxsXhzD48?feature=oembed" TargetMode="Externa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player.vimeo.com/video/13396749?app_id=122963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VA4BO2v7zs?feature=oembed" TargetMode="Externa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2o5_ICAaH2g?feature=oembed" TargetMode="Externa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4NZrFxjnUI?feature=oembed" TargetMode="Externa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RO88NI16g84?feature=oembed" TargetMode="Externa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JRDOWOhoHA?feature=oembed" TargetMode="Externa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dhit6oUGjs?feature=oembed" TargetMode="Externa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H51wYU9Tr4?feature=oembed" TargetMode="Externa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9S57vMXo3w?feature=oembed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hyperlink" Target="https://www.instagram.com/bad_foley/?utm_source=ig_embed" TargetMode="Externa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E5dJDgZ644?feature=oembed" TargetMode="Externa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player.vimeo.com/video/172016440?app_id=122963" TargetMode="Externa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mazon.co.uk/Sound-Effects-Bible-Create-Hollywood/dp/1932907483" TargetMode="External"/><Relationship Id="rId2" Type="http://schemas.openxmlformats.org/officeDocument/2006/relationships/hyperlink" Target="https://www.amazon.co.uk/Sound-Film-Television-Tomlinson-Holman/dp/024081330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designingsound.org/" TargetMode="Externa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F41136EC-EC34-4D08-B5AB-8CE5870B1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52600" y="5415653"/>
            <a:ext cx="86868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C869C3B-5565-4AAC-86A8-9EB0AB1C65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D810A4-500D-2342-A510-5C5C7C688E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1462" y="4492718"/>
            <a:ext cx="10909073" cy="1447062"/>
          </a:xfrm>
        </p:spPr>
        <p:txBody>
          <a:bodyPr>
            <a:normAutofit/>
          </a:bodyPr>
          <a:lstStyle/>
          <a:p>
            <a:pPr algn="ctr"/>
            <a:r>
              <a:rPr lang="en-US" sz="6000" dirty="0"/>
              <a:t>Audio Post Production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93D208B-6853-724C-B213-B56EBC3D82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4514" y="5955343"/>
            <a:ext cx="9622971" cy="691312"/>
          </a:xfrm>
        </p:spPr>
        <p:txBody>
          <a:bodyPr>
            <a:normAutofit/>
          </a:bodyPr>
          <a:lstStyle/>
          <a:p>
            <a:pPr algn="ctr"/>
            <a:r>
              <a:rPr lang="en-US" sz="2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Week 4</a:t>
            </a:r>
          </a:p>
        </p:txBody>
      </p:sp>
      <p:pic>
        <p:nvPicPr>
          <p:cNvPr id="6" name="Online Media 5" descr="A Very Large Increase in the Size, Amount, or Importance of Something Over a Very Short Period of Time (by Max Hattler)">
            <a:hlinkClick r:id="" action="ppaction://media"/>
            <a:extLst>
              <a:ext uri="{FF2B5EF4-FFF2-40B4-BE49-F238E27FC236}">
                <a16:creationId xmlns:a16="http://schemas.microsoft.com/office/drawing/2014/main" id="{139548E7-B6D4-BD48-8B09-FBC14160290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26177" y="0"/>
            <a:ext cx="8913223" cy="5015575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56940A0B-2DC7-4628-92CA-BFFB4C4596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76217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A069C321-FB92-2446-A55A-6F92BB445DD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845" b="12798"/>
          <a:stretch/>
        </p:blipFill>
        <p:spPr>
          <a:xfrm>
            <a:off x="-1" y="10"/>
            <a:ext cx="12192000" cy="4551026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9F768CA1-EB01-0649-9148-ACB838B045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15904" y="4766565"/>
            <a:ext cx="11439414" cy="897439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chemeClr val="tx1"/>
                </a:solidFill>
              </a:rPr>
              <a:t> National Student Survey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269BF9-A711-814C-BCAE-7A6CD2979EE7}"/>
              </a:ext>
            </a:extLst>
          </p:cNvPr>
          <p:cNvSpPr txBox="1"/>
          <p:nvPr/>
        </p:nvSpPr>
        <p:spPr>
          <a:xfrm>
            <a:off x="4226919" y="5698192"/>
            <a:ext cx="37310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hlinkClick r:id="rId3"/>
              </a:rPr>
              <a:t>https://www.uwtsd.ac.uk/feedback/</a:t>
            </a:r>
            <a:endParaRPr lang="en-US" dirty="0"/>
          </a:p>
          <a:p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C649DE8-932E-C742-811E-2F262DD9530F}"/>
              </a:ext>
            </a:extLst>
          </p:cNvPr>
          <p:cNvSpPr/>
          <p:nvPr/>
        </p:nvSpPr>
        <p:spPr>
          <a:xfrm>
            <a:off x="-1721448" y="7151501"/>
            <a:ext cx="10021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dirty="0"/>
              <a:t>National</a:t>
            </a:r>
          </a:p>
        </p:txBody>
      </p:sp>
      <p:pic>
        <p:nvPicPr>
          <p:cNvPr id="11" name="Picture 10" descr="A close up of a logo&#10;&#10;Description automatically generated">
            <a:extLst>
              <a:ext uri="{FF2B5EF4-FFF2-40B4-BE49-F238E27FC236}">
                <a16:creationId xmlns:a16="http://schemas.microsoft.com/office/drawing/2014/main" id="{82E89599-ADB8-A340-A443-827B7331C39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5854"/>
          <a:stretch/>
        </p:blipFill>
        <p:spPr>
          <a:xfrm>
            <a:off x="379863" y="4551036"/>
            <a:ext cx="1905000" cy="17934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93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4" name="Straight Connector 47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ectangle 4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2" name="Straight Connector 4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Rectangle 45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picture containing drawing&#10;&#10;Description automatically generated">
            <a:extLst>
              <a:ext uri="{FF2B5EF4-FFF2-40B4-BE49-F238E27FC236}">
                <a16:creationId xmlns:a16="http://schemas.microsoft.com/office/drawing/2014/main" id="{F54161F6-43A3-7F47-A6C6-19215967DF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7000"/>
          </a:blip>
          <a:srcRect t="21515" r="-1" b="2645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A2A2B9-8374-5749-9927-697989C5A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8000" dirty="0">
                <a:solidFill>
                  <a:srgbClr val="FFFFFF"/>
                </a:solidFill>
              </a:rPr>
              <a:t>Clip Selection?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575339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4" name="Straight Connector 47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ectangle 4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2" name="Straight Connector 4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Rectangle 45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picture containing drawing&#10;&#10;Description automatically generated">
            <a:extLst>
              <a:ext uri="{FF2B5EF4-FFF2-40B4-BE49-F238E27FC236}">
                <a16:creationId xmlns:a16="http://schemas.microsoft.com/office/drawing/2014/main" id="{F54161F6-43A3-7F47-A6C6-19215967DF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7000"/>
          </a:blip>
          <a:srcRect t="21515" r="-1" b="2645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A2A2B9-8374-5749-9927-697989C5A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8000" dirty="0">
                <a:solidFill>
                  <a:srgbClr val="FFFFFF"/>
                </a:solidFill>
              </a:rPr>
              <a:t>Good Examples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079662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F713C80-D1A1-4617-A343-AE13BE1D4D2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11504" b="35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CEE54D-6B7D-F547-A944-27006876FF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>
            <a:normAutofit/>
          </a:bodyPr>
          <a:lstStyle/>
          <a:p>
            <a:r>
              <a:rPr lang="en-US" dirty="0"/>
              <a:t>The Witness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9070AB-3717-3746-AA0F-5AA523EA49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>
            <a:normAutofit/>
          </a:bodyPr>
          <a:lstStyle/>
          <a:p>
            <a:r>
              <a:rPr lang="en-US" dirty="0"/>
              <a:t>Long Screenshot</a:t>
            </a:r>
          </a:p>
        </p:txBody>
      </p:sp>
    </p:spTree>
    <p:extLst>
      <p:ext uri="{BB962C8B-B14F-4D97-AF65-F5344CB8AC3E}">
        <p14:creationId xmlns:p14="http://schemas.microsoft.com/office/powerpoint/2010/main" val="396243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3A479-9F5C-CC43-AE3C-B6A4AE0764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5" name="Online Media 4" descr="The Witness: Long Screenshot #1">
            <a:hlinkClick r:id="" action="ppaction://media"/>
            <a:extLst>
              <a:ext uri="{FF2B5EF4-FFF2-40B4-BE49-F238E27FC236}">
                <a16:creationId xmlns:a16="http://schemas.microsoft.com/office/drawing/2014/main" id="{A5F0553F-72C0-754E-B672-E1DB29EBBF5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0480" y="0"/>
            <a:ext cx="12161520" cy="6840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8336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0E33FDF5-A975-474E-96C0-1F7A025FD9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452" b="18567"/>
          <a:stretch/>
        </p:blipFill>
        <p:spPr>
          <a:xfrm>
            <a:off x="-32" y="10"/>
            <a:ext cx="12192031" cy="4915066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B4FB531-34DA-4777-9BD5-5B885DC38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15076"/>
            <a:ext cx="12188952" cy="1942924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CAAC80-644A-754D-8CE6-492A3CCA6DF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8675" y="5120639"/>
            <a:ext cx="7137263" cy="1280161"/>
          </a:xfrm>
        </p:spPr>
        <p:txBody>
          <a:bodyPr anchor="ctr">
            <a:normAutofit/>
          </a:bodyPr>
          <a:lstStyle/>
          <a:p>
            <a:pPr algn="r"/>
            <a:r>
              <a:rPr lang="en-US" sz="4800">
                <a:solidFill>
                  <a:srgbClr val="FFFFFF"/>
                </a:solidFill>
              </a:rPr>
              <a:t>Oktapodi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544C1D4-1A92-7447-98EA-7D37F18B4A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89580" y="5408022"/>
            <a:ext cx="3073745" cy="1280160"/>
          </a:xfrm>
        </p:spPr>
        <p:txBody>
          <a:bodyPr anchor="ctr">
            <a:normAutofit fontScale="85000" lnSpcReduction="20000"/>
          </a:bodyPr>
          <a:lstStyle/>
          <a:p>
            <a:pPr>
              <a:lnSpc>
                <a:spcPct val="100000"/>
              </a:lnSpc>
            </a:pPr>
            <a:r>
              <a:rPr lang="en-US" sz="1200" dirty="0">
                <a:solidFill>
                  <a:srgbClr val="FFFFFF"/>
                </a:solidFill>
                <a:hlinkClick r:id="rId3"/>
              </a:rPr>
              <a:t>https://www.youtube.com/watch?v=badHUNl2HXU</a:t>
            </a:r>
            <a:endParaRPr lang="en-US" sz="12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endParaRPr lang="en-US" sz="12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endParaRPr lang="en-US" sz="12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r>
              <a:rPr lang="en-US" sz="1200" dirty="0">
                <a:solidFill>
                  <a:srgbClr val="FFFFFF"/>
                </a:solidFill>
                <a:hlinkClick r:id="rId4"/>
              </a:rPr>
              <a:t>https://vimeo.com/152833331</a:t>
            </a:r>
            <a:endParaRPr lang="en-US" sz="12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endParaRPr lang="en-US" sz="12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endParaRPr lang="en-US" sz="1200" dirty="0">
              <a:solidFill>
                <a:srgbClr val="FFFFFF"/>
              </a:solidFill>
            </a:endParaRPr>
          </a:p>
          <a:p>
            <a:pPr>
              <a:lnSpc>
                <a:spcPct val="100000"/>
              </a:lnSpc>
            </a:pPr>
            <a:endParaRPr lang="en-US" sz="1200" dirty="0">
              <a:solidFill>
                <a:srgbClr val="FFFFFF"/>
              </a:solidFill>
            </a:endParaRP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5B557D3-D7B4-404B-84A1-9BD182BE5B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7532813" y="5760720"/>
            <a:ext cx="118872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89191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07CAE-2625-774C-B5B7-79E1A4BCB9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7406" y="1926319"/>
            <a:ext cx="9078562" cy="2387600"/>
          </a:xfrm>
        </p:spPr>
        <p:txBody>
          <a:bodyPr>
            <a:normAutofit/>
          </a:bodyPr>
          <a:lstStyle/>
          <a:p>
            <a:r>
              <a:rPr lang="en-US" sz="6600" dirty="0">
                <a:solidFill>
                  <a:schemeClr val="tx1"/>
                </a:solidFill>
              </a:rPr>
              <a:t>The Foley Artist</a:t>
            </a:r>
          </a:p>
        </p:txBody>
      </p:sp>
    </p:spTree>
    <p:extLst>
      <p:ext uri="{BB962C8B-B14F-4D97-AF65-F5344CB8AC3E}">
        <p14:creationId xmlns:p14="http://schemas.microsoft.com/office/powerpoint/2010/main" val="14911232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The Foley Artist">
            <a:hlinkClick r:id="" action="ppaction://media"/>
            <a:extLst>
              <a:ext uri="{FF2B5EF4-FFF2-40B4-BE49-F238E27FC236}">
                <a16:creationId xmlns:a16="http://schemas.microsoft.com/office/drawing/2014/main" id="{53A91466-EFCA-6D45-8C12-9F1548714E5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3402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307CAE-2625-774C-B5B7-79E1A4BCB9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7406" y="1926319"/>
            <a:ext cx="9078562" cy="2387600"/>
          </a:xfrm>
        </p:spPr>
        <p:txBody>
          <a:bodyPr>
            <a:normAutofit fontScale="90000"/>
          </a:bodyPr>
          <a:lstStyle/>
          <a:p>
            <a:r>
              <a:rPr lang="en-US" sz="6600" dirty="0">
                <a:solidFill>
                  <a:schemeClr val="tx1"/>
                </a:solidFill>
              </a:rPr>
              <a:t>Cuba</a:t>
            </a:r>
            <a:br>
              <a:rPr lang="en-US" sz="6600" dirty="0">
                <a:solidFill>
                  <a:schemeClr val="tx1"/>
                </a:solidFill>
              </a:rPr>
            </a:br>
            <a:r>
              <a:rPr lang="en-US" sz="6600" dirty="0">
                <a:solidFill>
                  <a:schemeClr val="tx1"/>
                </a:solidFill>
              </a:rPr>
              <a:t>A Two Minute Visual Journey</a:t>
            </a:r>
          </a:p>
        </p:txBody>
      </p:sp>
    </p:spTree>
    <p:extLst>
      <p:ext uri="{BB962C8B-B14F-4D97-AF65-F5344CB8AC3E}">
        <p14:creationId xmlns:p14="http://schemas.microsoft.com/office/powerpoint/2010/main" val="34092553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descr="Cuba | A 2 minute visual journey">
            <a:hlinkClick r:id="" action="ppaction://media"/>
            <a:extLst>
              <a:ext uri="{FF2B5EF4-FFF2-40B4-BE49-F238E27FC236}">
                <a16:creationId xmlns:a16="http://schemas.microsoft.com/office/drawing/2014/main" id="{5ADC43D7-95A1-964A-A9A9-D4FF7484E07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3841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723860-AD02-734C-8BD0-FAE536F69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5201" y="643467"/>
            <a:ext cx="6255026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Directors and Sound Design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985766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ED75D-0A5A-D74E-B2DC-309518F1D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84" y="643467"/>
            <a:ext cx="7118343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Making of Planet Earth II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Sound Design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197898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2FA54FBA-21C0-44C9-AD0D-565DB1ACA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8" name="Online Media 7" descr="The Making of Planet Earth II | Sound Design">
            <a:hlinkClick r:id="" action="ppaction://media"/>
            <a:extLst>
              <a:ext uri="{FF2B5EF4-FFF2-40B4-BE49-F238E27FC236}">
                <a16:creationId xmlns:a16="http://schemas.microsoft.com/office/drawing/2014/main" id="{6981AE29-09A4-A143-9E6D-3C0A3A73410D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728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6898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ED75D-0A5A-D74E-B2DC-309518F1D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84" y="643467"/>
            <a:ext cx="7118343" cy="505400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r">
              <a:lnSpc>
                <a:spcPct val="90000"/>
              </a:lnSpc>
            </a:pP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Sound Design Supercut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Quentin Tarantino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6893079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2FA54FBA-21C0-44C9-AD0D-565DB1ACA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Online Media 6" descr="Hearing Tarantino">
            <a:hlinkClick r:id="" action="ppaction://media"/>
            <a:extLst>
              <a:ext uri="{FF2B5EF4-FFF2-40B4-BE49-F238E27FC236}">
                <a16:creationId xmlns:a16="http://schemas.microsoft.com/office/drawing/2014/main" id="{513A958C-69AE-2D4C-97C4-0A240929A8E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728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244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ED75D-0A5A-D74E-B2DC-309518F1D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84" y="643467"/>
            <a:ext cx="7118343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Roma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Alfonso </a:t>
            </a:r>
            <a:r>
              <a:rPr lang="en-US" sz="8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Cuarón</a:t>
            </a:r>
            <a:endParaRPr lang="en-US" sz="8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607343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2FA54FBA-21C0-44C9-AD0D-565DB1ACA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" name="Online Media 1" descr="ROMA | Featurette: The Sounds Of Real Life [HD] | Netflix">
            <a:hlinkClick r:id="" action="ppaction://media"/>
            <a:extLst>
              <a:ext uri="{FF2B5EF4-FFF2-40B4-BE49-F238E27FC236}">
                <a16:creationId xmlns:a16="http://schemas.microsoft.com/office/drawing/2014/main" id="{94E8143E-5BC1-E845-9D8B-BDD05DF3054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8521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ED75D-0A5A-D74E-B2DC-309518F1D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84" y="643467"/>
            <a:ext cx="7118343" cy="505400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r">
              <a:lnSpc>
                <a:spcPct val="90000"/>
              </a:lnSpc>
            </a:pP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See With 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Your Ears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Speilberg</a:t>
            </a: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and Sound Design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0280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89A2BC-0969-394F-AAA6-52548D9B1E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>
                <a:solidFill>
                  <a:schemeClr val="tx1">
                    <a:lumMod val="85000"/>
                    <a:lumOff val="15000"/>
                  </a:schemeClr>
                </a:solidFill>
              </a:rPr>
              <a:t>Seeing with your ears</a:t>
            </a:r>
          </a:p>
        </p:txBody>
      </p:sp>
      <p:pic>
        <p:nvPicPr>
          <p:cNvPr id="4" name="Online Media 3" descr="See With Your Ears: Spielberg And Sound Design">
            <a:hlinkClick r:id="" action="ppaction://media"/>
            <a:extLst>
              <a:ext uri="{FF2B5EF4-FFF2-40B4-BE49-F238E27FC236}">
                <a16:creationId xmlns:a16="http://schemas.microsoft.com/office/drawing/2014/main" id="{19F92315-9136-DF40-AE6F-84536F0FD41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566849" y="8"/>
            <a:ext cx="11379186" cy="6400792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2FA54FBA-21C0-44C9-AD0D-565DB1ACA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14354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ED75D-0A5A-D74E-B2DC-309518F1D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84" y="643467"/>
            <a:ext cx="7118343" cy="505400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r">
              <a:lnSpc>
                <a:spcPct val="90000"/>
              </a:lnSpc>
            </a:pP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</a:t>
            </a:r>
            <a:r>
              <a:rPr lang="en-US" sz="8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Soundworks</a:t>
            </a: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Collection: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Sound of Inception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9786881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nline Media 3" descr="SoundWorks Collection: The Sound of Inception">
            <a:hlinkClick r:id="" action="ppaction://media"/>
            <a:extLst>
              <a:ext uri="{FF2B5EF4-FFF2-40B4-BE49-F238E27FC236}">
                <a16:creationId xmlns:a16="http://schemas.microsoft.com/office/drawing/2014/main" id="{F14D5FDA-1616-7F47-813C-4E3DBB4CB7E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-25400"/>
            <a:ext cx="12192000" cy="690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827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4" name="Straight Connector 47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ectangle 4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2" name="Straight Connector 4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Rectangle 45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picture containing drawing&#10;&#10;Description automatically generated">
            <a:extLst>
              <a:ext uri="{FF2B5EF4-FFF2-40B4-BE49-F238E27FC236}">
                <a16:creationId xmlns:a16="http://schemas.microsoft.com/office/drawing/2014/main" id="{F54161F6-43A3-7F47-A6C6-19215967DF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7000"/>
          </a:blip>
          <a:srcRect t="21515" r="-1" b="2645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A2A2B9-8374-5749-9927-697989C5A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8000" dirty="0">
                <a:solidFill>
                  <a:srgbClr val="FFFFFF"/>
                </a:solidFill>
              </a:rPr>
              <a:t>Sound Design </a:t>
            </a:r>
            <a:br>
              <a:rPr lang="en-US" sz="8000" dirty="0">
                <a:solidFill>
                  <a:srgbClr val="FFFFFF"/>
                </a:solidFill>
              </a:rPr>
            </a:br>
            <a:r>
              <a:rPr lang="en-US" sz="8000" dirty="0">
                <a:solidFill>
                  <a:srgbClr val="FFFFFF"/>
                </a:solidFill>
              </a:rPr>
              <a:t>Examples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112141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ED75D-0A5A-D74E-B2DC-309518F1D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84" y="643467"/>
            <a:ext cx="7118343" cy="505400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r">
              <a:lnSpc>
                <a:spcPct val="90000"/>
              </a:lnSpc>
            </a:pP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Jurassic Park 3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Reunion Scene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8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86939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92E65-6D2F-3346-AB11-63355CB2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Online Media 5" descr="Jurassic Park 3 (7/10) Movie CLIP - A Broken Reunion (2001) HD">
            <a:hlinkClick r:id="" action="ppaction://media"/>
            <a:extLst>
              <a:ext uri="{FF2B5EF4-FFF2-40B4-BE49-F238E27FC236}">
                <a16:creationId xmlns:a16="http://schemas.microsoft.com/office/drawing/2014/main" id="{BACE9F93-1D4C-474B-BB74-6AB327BAD19B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3965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ED75D-0A5A-D74E-B2DC-309518F1D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84" y="643467"/>
            <a:ext cx="7118343" cy="505400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r">
              <a:lnSpc>
                <a:spcPct val="90000"/>
              </a:lnSpc>
            </a:pP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Furious 7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8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732197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6E66D-37B3-4243-B54F-977A62DCD1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Furious 7 Opening Scene">
            <a:hlinkClick r:id="" action="ppaction://media"/>
            <a:extLst>
              <a:ext uri="{FF2B5EF4-FFF2-40B4-BE49-F238E27FC236}">
                <a16:creationId xmlns:a16="http://schemas.microsoft.com/office/drawing/2014/main" id="{1F3CDAE6-DC15-F243-80B8-A0694E53D03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2121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ED75D-0A5A-D74E-B2DC-309518F1D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84" y="643467"/>
            <a:ext cx="7118343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 Dark Knight Rises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3208132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AA699-A678-C141-B99D-6693B59323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Bane Stadium Speech - The Dark Knight Rises [4K Ultra HD]">
            <a:hlinkClick r:id="" action="ppaction://media"/>
            <a:extLst>
              <a:ext uri="{FF2B5EF4-FFF2-40B4-BE49-F238E27FC236}">
                <a16:creationId xmlns:a16="http://schemas.microsoft.com/office/drawing/2014/main" id="{A86A4CF7-8985-1A45-AEA7-169A78D6F40C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762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ED75D-0A5A-D74E-B2DC-309518F1D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84" y="643467"/>
            <a:ext cx="7118343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Dr No.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Car Chase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506157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9BBAA-9969-A045-9715-2E4765FFB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Dr. No - Car Chase Scene - Â© Metro-Goldwyn-Mayer Studios Inc.">
            <a:hlinkClick r:id="" action="ppaction://media"/>
            <a:extLst>
              <a:ext uri="{FF2B5EF4-FFF2-40B4-BE49-F238E27FC236}">
                <a16:creationId xmlns:a16="http://schemas.microsoft.com/office/drawing/2014/main" id="{5E35C58C-6438-D544-8047-03C02B38204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48301" y="-4199"/>
            <a:ext cx="9156357" cy="68621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5076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ED75D-0A5A-D74E-B2DC-309518F1D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84" y="643467"/>
            <a:ext cx="7118343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Driven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Car Chase Scene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214396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FB429-D67B-2A47-91F1-A3BD772CB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DRIVEN (2001) - The infamous race through Chicago between Stallone and Pardue">
            <a:hlinkClick r:id="" action="ppaction://media"/>
            <a:extLst>
              <a:ext uri="{FF2B5EF4-FFF2-40B4-BE49-F238E27FC236}">
                <a16:creationId xmlns:a16="http://schemas.microsoft.com/office/drawing/2014/main" id="{D6D96B06-4D48-A945-9A50-749B31FF009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052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ED75D-0A5A-D74E-B2DC-309518F1D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84" y="643467"/>
            <a:ext cx="7118343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Interstellar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Cornfield Chase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27890080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947A2-8670-394C-B5A5-67AA330FDE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&quot;Interstellar&quot; - Cornfield Chase HD">
            <a:hlinkClick r:id="" action="ppaction://media"/>
            <a:extLst>
              <a:ext uri="{FF2B5EF4-FFF2-40B4-BE49-F238E27FC236}">
                <a16:creationId xmlns:a16="http://schemas.microsoft.com/office/drawing/2014/main" id="{78D32955-88D4-9944-A644-1E9BACAFE69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3852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ED75D-0A5A-D74E-B2DC-309518F1D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84" y="643467"/>
            <a:ext cx="7118343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Gone In 60 Seconds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Car Jump Scene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5033640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E68FF-B3DE-C644-97F2-570F94D9B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Gone in 60 Seconds: Jump Scene (HD)">
            <a:hlinkClick r:id="" action="ppaction://media"/>
            <a:extLst>
              <a:ext uri="{FF2B5EF4-FFF2-40B4-BE49-F238E27FC236}">
                <a16:creationId xmlns:a16="http://schemas.microsoft.com/office/drawing/2014/main" id="{1B1F1D9F-74AB-E54D-BFA3-0B9EDB0D10CF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504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ED75D-0A5A-D74E-B2DC-309518F1D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84" y="643467"/>
            <a:ext cx="7118343" cy="505400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Unknown Bollywood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1016726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5BC47-B386-8E42-AA6C-C1FFC8426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The most epic car chase made in Bollywood">
            <a:hlinkClick r:id="" action="ppaction://media"/>
            <a:extLst>
              <a:ext uri="{FF2B5EF4-FFF2-40B4-BE49-F238E27FC236}">
                <a16:creationId xmlns:a16="http://schemas.microsoft.com/office/drawing/2014/main" id="{187E4542-B3AD-FB40-81CA-D890D31631E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7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585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64BBAA4-C62B-4146-B49F-FE4CC4655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CD8877-D32A-CE48-A73C-FB1DE8AE7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8911" y="643468"/>
            <a:ext cx="3177847" cy="1674180"/>
          </a:xfrm>
        </p:spPr>
        <p:txBody>
          <a:bodyPr>
            <a:normAutofit/>
          </a:bodyPr>
          <a:lstStyle/>
          <a:p>
            <a:r>
              <a:rPr lang="en-US" sz="4000" dirty="0" err="1"/>
              <a:t>Bad_foley</a:t>
            </a:r>
            <a:r>
              <a:rPr lang="en-US" sz="4000" dirty="0"/>
              <a:t> </a:t>
            </a:r>
            <a:br>
              <a:rPr lang="en-US" sz="4000" dirty="0"/>
            </a:br>
            <a:r>
              <a:rPr lang="en-US" sz="4000" dirty="0"/>
              <a:t>on Instagram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EB57AA8-F021-480C-A9E2-F89913313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62164" y="2478513"/>
            <a:ext cx="2926080" cy="0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1428A-1936-2141-A710-640F093DD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8064" y="2639380"/>
            <a:ext cx="3205049" cy="3229714"/>
          </a:xfrm>
        </p:spPr>
        <p:txBody>
          <a:bodyPr>
            <a:normAutofit/>
          </a:bodyPr>
          <a:lstStyle/>
          <a:p>
            <a:r>
              <a:rPr lang="en-US" dirty="0">
                <a:hlinkClick r:id="rId2"/>
              </a:rPr>
              <a:t>https://www.instagram.com/bad_foley/?utm_source=ig_embed</a:t>
            </a:r>
            <a:endParaRPr lang="en-US" dirty="0"/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6D359F-6F06-E44A-828A-EFC2EB2D1B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10341" y="1038435"/>
            <a:ext cx="7649806" cy="478112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5CF30C0-9394-4459-976E-2AA223FB1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22793000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C6E698C-8155-4B8B-BDC9-B7299772B5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ED75D-0A5A-D74E-B2DC-309518F1D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884" y="643467"/>
            <a:ext cx="7118343" cy="505400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r">
              <a:lnSpc>
                <a:spcPct val="90000"/>
              </a:lnSpc>
            </a:pP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Birdemic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Theatrical Trailer</a:t>
            </a: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br>
              <a:rPr lang="en-US" sz="8000" dirty="0">
                <a:solidFill>
                  <a:schemeClr val="tx1">
                    <a:lumMod val="85000"/>
                    <a:lumOff val="15000"/>
                  </a:schemeClr>
                </a:solidFill>
              </a:rPr>
            </a:br>
            <a:endParaRPr lang="en-US" sz="80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9525C9A-1972-4836-BA7A-706C946EF4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34656" y="1391367"/>
            <a:ext cx="0" cy="3558208"/>
          </a:xfrm>
          <a:prstGeom prst="line">
            <a:avLst/>
          </a:prstGeom>
          <a:ln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>
            <a:extLst>
              <a:ext uri="{FF2B5EF4-FFF2-40B4-BE49-F238E27FC236}">
                <a16:creationId xmlns:a16="http://schemas.microsoft.com/office/drawing/2014/main" id="{B624C8D3-B9AD-4F4F-8554-4EAF3724DB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277112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892E65-6D2F-3346-AB11-63355CB2FC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Online Media 3" descr="The Official BIRDEMIC: SHOCK AND TERROR Theatrical Trailer">
            <a:hlinkClick r:id="" action="ppaction://media"/>
            <a:extLst>
              <a:ext uri="{FF2B5EF4-FFF2-40B4-BE49-F238E27FC236}">
                <a16:creationId xmlns:a16="http://schemas.microsoft.com/office/drawing/2014/main" id="{941F2B7F-95DB-1741-9B19-C42A0EFC7F73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723"/>
            <a:ext cx="12192000" cy="68572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2962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758205-1431-7D4F-8A8D-05B1478CE0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11603" y="747423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What is Sound? </a:t>
            </a:r>
          </a:p>
        </p:txBody>
      </p:sp>
      <p:pic>
        <p:nvPicPr>
          <p:cNvPr id="4" name="Online Media 3" descr="The Function of Music with Jad Abumrad">
            <a:hlinkClick r:id="" action="ppaction://media"/>
            <a:extLst>
              <a:ext uri="{FF2B5EF4-FFF2-40B4-BE49-F238E27FC236}">
                <a16:creationId xmlns:a16="http://schemas.microsoft.com/office/drawing/2014/main" id="{F9ED19AA-DF91-6B47-BE6D-00450C35DC10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98835" y="800793"/>
            <a:ext cx="9341216" cy="5256413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2FA54FBA-21C0-44C9-AD0D-565DB1ACA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1469776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62B05-A679-194C-9A0D-CAA228676D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D130F-AF2A-8D46-BC0F-D1BA2FA62B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hlinkClick r:id="rId2"/>
              </a:rPr>
              <a:t> https://www.amazon.co.uk/Sound-Film-Television-Tomlinson-Holman/dp/0240813308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hlinkClick r:id="rId3"/>
              </a:rPr>
              <a:t> https://www.amazon.co.uk/Sound-Effects-Bible-Create-Hollywood/dp/1932907483</a:t>
            </a:r>
            <a:endParaRPr lang="en-US" dirty="0"/>
          </a:p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https://</a:t>
            </a:r>
            <a:r>
              <a:rPr lang="en-US" dirty="0" err="1"/>
              <a:t>books.google.co.uk</a:t>
            </a:r>
            <a:r>
              <a:rPr lang="en-US" dirty="0"/>
              <a:t>/</a:t>
            </a:r>
            <a:r>
              <a:rPr lang="en-US" dirty="0" err="1"/>
              <a:t>books?id</a:t>
            </a:r>
            <a:r>
              <a:rPr lang="en-US" dirty="0"/>
              <a:t>=cV0KBAAAQBAJ&amp;lpg=PA122&amp;ots=</a:t>
            </a:r>
            <a:r>
              <a:rPr lang="en-US" dirty="0" err="1"/>
              <a:t>CbYjhAwsHr&amp;dq</a:t>
            </a:r>
            <a:r>
              <a:rPr lang="en-US" dirty="0"/>
              <a:t>=Producing%20Great%20Sound%20for%20Film%20and%20Video%3A%20Expert%20Tips%20from%20Preproduction%20to%20Final%20Mix%20%2B%20pdf&amp;pg=PA120#v=</a:t>
            </a:r>
            <a:r>
              <a:rPr lang="en-US" dirty="0" err="1"/>
              <a:t>onepage&amp;q</a:t>
            </a:r>
            <a:r>
              <a:rPr lang="en-US" dirty="0"/>
              <a:t>=Producing%20Great%20Sound%20for%20Film%20and%20Video:%20Expert%20Tips%20from%20Preproduction%20to%20Final%20Mix%20+%20pdf&amp;f=false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hlinkClick r:id="rId4"/>
              </a:rPr>
              <a:t> http://designingsound.org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74118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4" name="Straight Connector 47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Rectangle 4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2" name="Straight Connector 4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3" name="Rectangle 45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A picture containing drawing&#10;&#10;Description automatically generated">
            <a:extLst>
              <a:ext uri="{FF2B5EF4-FFF2-40B4-BE49-F238E27FC236}">
                <a16:creationId xmlns:a16="http://schemas.microsoft.com/office/drawing/2014/main" id="{F54161F6-43A3-7F47-A6C6-19215967DF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21515" r="-1" b="26453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A2A2B9-8374-5749-9927-697989C5AF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6218" y="494208"/>
            <a:ext cx="10058400" cy="586958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>
              <a:lnSpc>
                <a:spcPct val="90000"/>
              </a:lnSpc>
            </a:pPr>
            <a:r>
              <a:rPr lang="en-US" sz="8000" dirty="0">
                <a:solidFill>
                  <a:srgbClr val="FFFFFF"/>
                </a:solidFill>
              </a:rPr>
              <a:t>Class Task: Work on the two-minute clip for the assignment.  </a:t>
            </a:r>
            <a:br>
              <a:rPr lang="en-US" sz="8000" dirty="0">
                <a:solidFill>
                  <a:srgbClr val="FFFFFF"/>
                </a:solidFill>
              </a:rPr>
            </a:br>
            <a:br>
              <a:rPr lang="en-US" sz="8000" dirty="0">
                <a:solidFill>
                  <a:srgbClr val="FFFFFF"/>
                </a:solidFill>
              </a:rPr>
            </a:br>
            <a:r>
              <a:rPr lang="en-US" sz="8000" dirty="0">
                <a:solidFill>
                  <a:srgbClr val="FFFFFF"/>
                </a:solidFill>
              </a:rPr>
              <a:t>Progress will be presented at the end of the class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2261966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AnalogousFromRegularSeedRightStep">
      <a:dk1>
        <a:srgbClr val="000000"/>
      </a:dk1>
      <a:lt1>
        <a:srgbClr val="FFFFFF"/>
      </a:lt1>
      <a:dk2>
        <a:srgbClr val="242E41"/>
      </a:dk2>
      <a:lt2>
        <a:srgbClr val="E8E2E2"/>
      </a:lt2>
      <a:accent1>
        <a:srgbClr val="44B0A9"/>
      </a:accent1>
      <a:accent2>
        <a:srgbClr val="3A87B2"/>
      </a:accent2>
      <a:accent3>
        <a:srgbClr val="4C67C4"/>
      </a:accent3>
      <a:accent4>
        <a:srgbClr val="5F4AB9"/>
      </a:accent4>
      <a:accent5>
        <a:srgbClr val="954CC4"/>
      </a:accent5>
      <a:accent6>
        <a:srgbClr val="B23AB0"/>
      </a:accent6>
      <a:hlink>
        <a:srgbClr val="C55259"/>
      </a:hlink>
      <a:folHlink>
        <a:srgbClr val="7F7F7F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380</Words>
  <Application>Microsoft Macintosh PowerPoint</Application>
  <PresentationFormat>Widescreen</PresentationFormat>
  <Paragraphs>47</Paragraphs>
  <Slides>45</Slides>
  <Notes>0</Notes>
  <HiddenSlides>0</HiddenSlides>
  <MMClips>19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49" baseType="lpstr">
      <vt:lpstr>Arial</vt:lpstr>
      <vt:lpstr>Calibri</vt:lpstr>
      <vt:lpstr>Tw Cen MT</vt:lpstr>
      <vt:lpstr>RetrospectVTI</vt:lpstr>
      <vt:lpstr>Audio Post Production</vt:lpstr>
      <vt:lpstr> National Student Survey</vt:lpstr>
      <vt:lpstr>Clip Selection?</vt:lpstr>
      <vt:lpstr>Good Examples</vt:lpstr>
      <vt:lpstr>The Witness</vt:lpstr>
      <vt:lpstr>PowerPoint Presentation</vt:lpstr>
      <vt:lpstr>Oktapodi</vt:lpstr>
      <vt:lpstr>The Foley Artist</vt:lpstr>
      <vt:lpstr>PowerPoint Presentation</vt:lpstr>
      <vt:lpstr>Cuba A Two Minute Visual Journey</vt:lpstr>
      <vt:lpstr>PowerPoint Presentation</vt:lpstr>
      <vt:lpstr>Directors and Sound Design</vt:lpstr>
      <vt:lpstr>The Making of Planet Earth II   Sound Design</vt:lpstr>
      <vt:lpstr>PowerPoint Presentation</vt:lpstr>
      <vt:lpstr>Sound Design Supercut   Quentin Tarantino</vt:lpstr>
      <vt:lpstr>PowerPoint Presentation</vt:lpstr>
      <vt:lpstr>Roma   Alfonso Cuarón</vt:lpstr>
      <vt:lpstr>PowerPoint Presentation</vt:lpstr>
      <vt:lpstr>See With  Your Ears   Speilberg and Sound Design</vt:lpstr>
      <vt:lpstr>Seeing with your ears</vt:lpstr>
      <vt:lpstr>The Soundworks Collection:  The Sound of Inception</vt:lpstr>
      <vt:lpstr>PowerPoint Presentation</vt:lpstr>
      <vt:lpstr>Sound Design  Examples</vt:lpstr>
      <vt:lpstr>  Jurassic Park 3  Reunion Scene  </vt:lpstr>
      <vt:lpstr>PowerPoint Presentation</vt:lpstr>
      <vt:lpstr>  Furious 7    </vt:lpstr>
      <vt:lpstr>PowerPoint Presentation</vt:lpstr>
      <vt:lpstr>The Dark Knight Rises</vt:lpstr>
      <vt:lpstr>PowerPoint Presentation</vt:lpstr>
      <vt:lpstr>Dr No.  Car Chase</vt:lpstr>
      <vt:lpstr>PowerPoint Presentation</vt:lpstr>
      <vt:lpstr>Driven  Car Chase Scene</vt:lpstr>
      <vt:lpstr>PowerPoint Presentation</vt:lpstr>
      <vt:lpstr>Interstellar  Cornfield Chase</vt:lpstr>
      <vt:lpstr>PowerPoint Presentation</vt:lpstr>
      <vt:lpstr>Gone In 60 Seconds  Car Jump Scene</vt:lpstr>
      <vt:lpstr>PowerPoint Presentation</vt:lpstr>
      <vt:lpstr>Unknown Bollywood</vt:lpstr>
      <vt:lpstr>PowerPoint Presentation</vt:lpstr>
      <vt:lpstr>Bad_foley  on Instagram</vt:lpstr>
      <vt:lpstr>  Birdemic  Theatrical Trailer  </vt:lpstr>
      <vt:lpstr>PowerPoint Presentation</vt:lpstr>
      <vt:lpstr>What is Sound? </vt:lpstr>
      <vt:lpstr>Further Reading</vt:lpstr>
      <vt:lpstr>Class Task: Work on the two-minute clip for the assignment.    Progress will be presented at the end of the class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Audio Post Production</dc:title>
  <dc:creator>David Bird</dc:creator>
  <cp:lastModifiedBy>David Bird</cp:lastModifiedBy>
  <cp:revision>7</cp:revision>
  <dcterms:created xsi:type="dcterms:W3CDTF">2020-02-17T21:34:46Z</dcterms:created>
  <dcterms:modified xsi:type="dcterms:W3CDTF">2020-02-18T12:00:03Z</dcterms:modified>
</cp:coreProperties>
</file>