
<file path=[Content_Types].xml><?xml version="1.0" encoding="utf-8"?>
<Types xmlns="http://schemas.openxmlformats.org/package/2006/content-types">
  <Default Extension="gif" ContentType="image/gi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86" r:id="rId1"/>
  </p:sldMasterIdLst>
  <p:sldIdLst>
    <p:sldId id="256" r:id="rId2"/>
    <p:sldId id="268" r:id="rId3"/>
    <p:sldId id="257" r:id="rId4"/>
    <p:sldId id="258" r:id="rId5"/>
    <p:sldId id="262" r:id="rId6"/>
    <p:sldId id="272" r:id="rId7"/>
    <p:sldId id="279" r:id="rId8"/>
    <p:sldId id="277" r:id="rId9"/>
    <p:sldId id="271" r:id="rId10"/>
    <p:sldId id="259" r:id="rId11"/>
    <p:sldId id="261" r:id="rId12"/>
    <p:sldId id="260" r:id="rId13"/>
    <p:sldId id="263" r:id="rId14"/>
    <p:sldId id="270" r:id="rId15"/>
    <p:sldId id="267" r:id="rId16"/>
    <p:sldId id="265" r:id="rId17"/>
    <p:sldId id="273" r:id="rId18"/>
    <p:sldId id="276" r:id="rId19"/>
    <p:sldId id="278" r:id="rId20"/>
    <p:sldId id="274" r:id="rId21"/>
    <p:sldId id="275"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63" autoAdjust="0"/>
    <p:restoredTop sz="94660"/>
  </p:normalViewPr>
  <p:slideViewPr>
    <p:cSldViewPr snapToGrid="0">
      <p:cViewPr varScale="1">
        <p:scale>
          <a:sx n="90" d="100"/>
          <a:sy n="90" d="100"/>
        </p:scale>
        <p:origin x="16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6/12/2020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359890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6/12/2020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8324218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6/12/2020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5355399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586B75A-687E-405C-8A0B-8D00578BA2C3}" type="datetimeFigureOut">
              <a:rPr lang="en-US" smtClean="0"/>
              <a:pPr/>
              <a:t>6/12/2020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135335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6/12/2020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57144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586B75A-687E-405C-8A0B-8D00578BA2C3}" type="datetimeFigureOut">
              <a:rPr lang="en-US" smtClean="0"/>
              <a:pPr/>
              <a:t>6/12/2020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7947993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86B75A-687E-405C-8A0B-8D00578BA2C3}" type="datetimeFigureOut">
              <a:rPr lang="en-US" smtClean="0"/>
              <a:pPr/>
              <a:t>6/12/2020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7440225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586B75A-687E-405C-8A0B-8D00578BA2C3}" type="datetimeFigureOut">
              <a:rPr lang="en-US" smtClean="0"/>
              <a:pPr/>
              <a:t>6/12/2020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99642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586B75A-687E-405C-8A0B-8D00578BA2C3}" type="datetimeFigureOut">
              <a:rPr lang="en-US" smtClean="0"/>
              <a:pPr/>
              <a:t>6/12/2020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2664967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6/12/2020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10947557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6/12/2020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8308128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6/12/2020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84102194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6/12/2020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62726781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6/12/2020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9241035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6/12/2020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4382929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6/12/2020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527081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586B75A-687E-405C-8A0B-8D00578BA2C3}" type="datetimeFigureOut">
              <a:rPr lang="en-US" smtClean="0"/>
              <a:pPr/>
              <a:t>6/12/2020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101370573"/>
      </p:ext>
    </p:extLst>
  </p:cSld>
  <p:clrMap bg1="lt1" tx1="dk1" bg2="lt2" tx2="dk2" accent1="accent1" accent2="accent2" accent3="accent3" accent4="accent4" accent5="accent5" accent6="accent6" hlink="hlink" folHlink="folHlink"/>
  <p:sldLayoutIdLst>
    <p:sldLayoutId id="2147483887" r:id="rId1"/>
    <p:sldLayoutId id="2147483888" r:id="rId2"/>
    <p:sldLayoutId id="2147483889" r:id="rId3"/>
    <p:sldLayoutId id="2147483890" r:id="rId4"/>
    <p:sldLayoutId id="2147483891" r:id="rId5"/>
    <p:sldLayoutId id="2147483892" r:id="rId6"/>
    <p:sldLayoutId id="2147483893" r:id="rId7"/>
    <p:sldLayoutId id="2147483894" r:id="rId8"/>
    <p:sldLayoutId id="2147483895" r:id="rId9"/>
    <p:sldLayoutId id="2147483896" r:id="rId10"/>
    <p:sldLayoutId id="2147483897" r:id="rId11"/>
    <p:sldLayoutId id="2147483898" r:id="rId12"/>
    <p:sldLayoutId id="2147483899" r:id="rId13"/>
    <p:sldLayoutId id="2147483900" r:id="rId14"/>
    <p:sldLayoutId id="2147483901" r:id="rId15"/>
    <p:sldLayoutId id="2147483902" r:id="rId16"/>
  </p:sldLayoutIdLst>
  <p:hf sldNum="0" hdr="0" ftr="0" dt="0"/>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upload.wikimedia.org/wikipedia/commons/0/07/Aeschines_bust.jpg" TargetMode="External"/><Relationship Id="rId3" Type="http://schemas.openxmlformats.org/officeDocument/2006/relationships/hyperlink" Target="https://www.thoughtco.com/thmb/vp6cASCnGDHsGsOIJ3-kMEv60fs=/329x0/filters:no_upscale():max_bytes(150000):strip_icc():format(webp)/gr-map-56aab2da3df78cf772b46e90.gif" TargetMode="External"/><Relationship Id="rId7" Type="http://schemas.openxmlformats.org/officeDocument/2006/relationships/hyperlink" Target="https://www.marinareservation.com/timthumb.php?src=/upload/region/import/agios.jpg&amp;w=480&amp;h=230" TargetMode="External"/><Relationship Id="rId2" Type="http://schemas.openxmlformats.org/officeDocument/2006/relationships/hyperlink" Target="https://cdn.shortpixel.ai/client/to_webp,q_glossy,ret_img,w_602,h_203/https:/www.naval-encyclopedia.com/images/divers/antiques/hemiolia_thrace.gif" TargetMode="External"/><Relationship Id="rId1" Type="http://schemas.openxmlformats.org/officeDocument/2006/relationships/slideLayout" Target="../slideLayouts/slideLayout2.xml"/><Relationship Id="rId6" Type="http://schemas.openxmlformats.org/officeDocument/2006/relationships/hyperlink" Target="https://www.euractiv.com/wp-content/uploads/sites/2/2017/09/Pnyx-42095-800x450.jpg" TargetMode="External"/><Relationship Id="rId5" Type="http://schemas.openxmlformats.org/officeDocument/2006/relationships/hyperlink" Target="http://maritimehistorypodcast.com/wp-content/uploads/2017/03/fig-2-east-med-map_l.jpg?x37852" TargetMode="External"/><Relationship Id="rId10" Type="http://schemas.openxmlformats.org/officeDocument/2006/relationships/hyperlink" Target="https://upload.wikimedia.org/wikipedia/commons/thumb/8/8d/Battle_of_Chaereonea.jpg/300px-Battle_of_Chaereonea.jpg" TargetMode="External"/><Relationship Id="rId4" Type="http://schemas.openxmlformats.org/officeDocument/2006/relationships/hyperlink" Target="https://i.pinimg.com/originals/4c/2b/aa/4c2baa9513f35df54e919f0b51b9f802.jpg" TargetMode="External"/><Relationship Id="rId9" Type="http://schemas.openxmlformats.org/officeDocument/2006/relationships/hyperlink" Target="https://upload.wikimedia.org/wikipedia/commons/thumb/3/33/Map_Macedonia_336_BC-en.svg/1024px-Map_Macedonia_336_BC-en.svg.png" TargetMode="External"/></Relationships>
</file>

<file path=ppt/slides/_rels/slide19.xml.rels><?xml version="1.0" encoding="UTF-8" standalone="yes"?>
<Relationships xmlns="http://schemas.openxmlformats.org/package/2006/relationships"><Relationship Id="rId2" Type="http://schemas.openxmlformats.org/officeDocument/2006/relationships/hyperlink" Target="http://www.attalus.org/translate/philochorus.html"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search-proquest-com.ezproxy.uwtsd.ac.uk/docview/1943914604/fulltextPDF/596B0E95E9AB4DC1PQ/1?accountid=13047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A2071-79C1-45BC-9891-2E59B12B0036}"/>
              </a:ext>
            </a:extLst>
          </p:cNvPr>
          <p:cNvSpPr>
            <a:spLocks noGrp="1"/>
          </p:cNvSpPr>
          <p:nvPr>
            <p:ph type="ctrTitle"/>
          </p:nvPr>
        </p:nvSpPr>
        <p:spPr>
          <a:xfrm>
            <a:off x="1311286" y="2382449"/>
            <a:ext cx="7315200" cy="3255264"/>
          </a:xfrm>
        </p:spPr>
        <p:txBody>
          <a:bodyPr>
            <a:noAutofit/>
          </a:bodyPr>
          <a:lstStyle/>
          <a:p>
            <a:r>
              <a:rPr lang="en-GB" sz="4800" dirty="0"/>
              <a:t>An assessment of the economic repercussions as a result of Macedonian piracy during conflicts with Athens in the 4</a:t>
            </a:r>
            <a:r>
              <a:rPr lang="en-GB" sz="4800" baseline="30000" dirty="0"/>
              <a:t>th</a:t>
            </a:r>
            <a:r>
              <a:rPr lang="en-GB" sz="4800" dirty="0"/>
              <a:t> century BCE</a:t>
            </a:r>
            <a:endParaRPr lang="en-GB" sz="4400" dirty="0"/>
          </a:p>
        </p:txBody>
      </p:sp>
    </p:spTree>
    <p:extLst>
      <p:ext uri="{BB962C8B-B14F-4D97-AF65-F5344CB8AC3E}">
        <p14:creationId xmlns:p14="http://schemas.microsoft.com/office/powerpoint/2010/main" val="22833702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2EFEB-9090-4AB8-B23C-0B7BB900943C}"/>
              </a:ext>
            </a:extLst>
          </p:cNvPr>
          <p:cNvSpPr>
            <a:spLocks noGrp="1"/>
          </p:cNvSpPr>
          <p:nvPr>
            <p:ph type="title"/>
          </p:nvPr>
        </p:nvSpPr>
        <p:spPr>
          <a:xfrm>
            <a:off x="676746" y="609600"/>
            <a:ext cx="3729076" cy="1320800"/>
          </a:xfrm>
        </p:spPr>
        <p:txBody>
          <a:bodyPr anchor="ctr">
            <a:normAutofit/>
          </a:bodyPr>
          <a:lstStyle/>
          <a:p>
            <a:r>
              <a:rPr lang="en-GB" dirty="0"/>
              <a:t>The Aegean as a source of wealth</a:t>
            </a:r>
          </a:p>
        </p:txBody>
      </p:sp>
      <p:sp>
        <p:nvSpPr>
          <p:cNvPr id="3" name="Content Placeholder 2">
            <a:extLst>
              <a:ext uri="{FF2B5EF4-FFF2-40B4-BE49-F238E27FC236}">
                <a16:creationId xmlns:a16="http://schemas.microsoft.com/office/drawing/2014/main" id="{D5583F5D-383E-48C0-907E-14F536D30FE4}"/>
              </a:ext>
            </a:extLst>
          </p:cNvPr>
          <p:cNvSpPr>
            <a:spLocks noGrp="1"/>
          </p:cNvSpPr>
          <p:nvPr>
            <p:ph idx="1"/>
          </p:nvPr>
        </p:nvSpPr>
        <p:spPr>
          <a:xfrm>
            <a:off x="685167" y="2160589"/>
            <a:ext cx="3720916" cy="4087811"/>
          </a:xfrm>
        </p:spPr>
        <p:txBody>
          <a:bodyPr>
            <a:normAutofit fontScale="77500" lnSpcReduction="20000"/>
          </a:bodyPr>
          <a:lstStyle/>
          <a:p>
            <a:pPr>
              <a:lnSpc>
                <a:spcPct val="90000"/>
              </a:lnSpc>
            </a:pPr>
            <a:r>
              <a:rPr lang="en-GB" dirty="0"/>
              <a:t>Many modern scholars are keen to focus on the individual polis structures rather than the wider reaching systems which spanned across much of the ancient world (</a:t>
            </a:r>
            <a:r>
              <a:rPr lang="en-GB" dirty="0" err="1"/>
              <a:t>Palmeira</a:t>
            </a:r>
            <a:r>
              <a:rPr lang="en-GB" dirty="0"/>
              <a:t> 2018: 344-346).</a:t>
            </a:r>
          </a:p>
          <a:p>
            <a:pPr>
              <a:lnSpc>
                <a:spcPct val="90000"/>
              </a:lnSpc>
            </a:pPr>
            <a:r>
              <a:rPr lang="en-GB" dirty="0"/>
              <a:t>Despite arguments that trade was primitive during the Classical period, this does not seem to be correct, although trade must be thought of as ‘</a:t>
            </a:r>
            <a:r>
              <a:rPr lang="en-GB" dirty="0" err="1"/>
              <a:t>apropriados</a:t>
            </a:r>
            <a:r>
              <a:rPr lang="en-GB" dirty="0"/>
              <a:t> à </a:t>
            </a:r>
            <a:r>
              <a:rPr lang="en-GB" dirty="0" err="1"/>
              <a:t>economia</a:t>
            </a:r>
            <a:r>
              <a:rPr lang="en-GB" dirty="0"/>
              <a:t> </a:t>
            </a:r>
            <a:r>
              <a:rPr lang="en-GB" dirty="0" err="1"/>
              <a:t>antiga</a:t>
            </a:r>
            <a:r>
              <a:rPr lang="en-GB" dirty="0"/>
              <a:t>’ (</a:t>
            </a:r>
            <a:r>
              <a:rPr lang="en-GB" dirty="0" err="1"/>
              <a:t>Palmeira</a:t>
            </a:r>
            <a:r>
              <a:rPr lang="en-GB" dirty="0"/>
              <a:t> 2018: 346).</a:t>
            </a:r>
          </a:p>
          <a:p>
            <a:pPr>
              <a:lnSpc>
                <a:spcPct val="90000"/>
              </a:lnSpc>
            </a:pPr>
            <a:r>
              <a:rPr lang="en-GB" dirty="0"/>
              <a:t>The wide variety of goods, ships, and peoples makes this sea highly lucrative, proven by Athens’ willingness to honour many foreigners for assisting it’s important networks (</a:t>
            </a:r>
            <a:r>
              <a:rPr lang="en-GB" i="1" dirty="0"/>
              <a:t>IG</a:t>
            </a:r>
            <a:r>
              <a:rPr lang="en-GB" dirty="0"/>
              <a:t> II</a:t>
            </a:r>
            <a:r>
              <a:rPr lang="en-GB" baseline="30000" dirty="0"/>
              <a:t>2</a:t>
            </a:r>
            <a:r>
              <a:rPr lang="en-GB" dirty="0"/>
              <a:t> 207; </a:t>
            </a:r>
            <a:r>
              <a:rPr lang="en-GB" i="1" dirty="0"/>
              <a:t>IG </a:t>
            </a:r>
            <a:r>
              <a:rPr lang="en-GB" dirty="0"/>
              <a:t>II</a:t>
            </a:r>
            <a:r>
              <a:rPr lang="en-GB" baseline="30000" dirty="0"/>
              <a:t>2</a:t>
            </a:r>
            <a:r>
              <a:rPr lang="en-GB" dirty="0"/>
              <a:t> 212; </a:t>
            </a:r>
            <a:r>
              <a:rPr lang="en-GB" i="1" dirty="0"/>
              <a:t>IG </a:t>
            </a:r>
            <a:r>
              <a:rPr lang="en-GB" dirty="0"/>
              <a:t>II</a:t>
            </a:r>
            <a:r>
              <a:rPr lang="en-GB" baseline="30000" dirty="0"/>
              <a:t>2</a:t>
            </a:r>
            <a:r>
              <a:rPr lang="en-GB" dirty="0"/>
              <a:t> 360; IG II</a:t>
            </a:r>
            <a:r>
              <a:rPr lang="en-GB" baseline="30000" dirty="0"/>
              <a:t>2</a:t>
            </a:r>
            <a:r>
              <a:rPr lang="en-GB" dirty="0"/>
              <a:t> 409;  Xen. </a:t>
            </a:r>
            <a:r>
              <a:rPr lang="en-GB" i="1" dirty="0"/>
              <a:t>Hell. </a:t>
            </a:r>
            <a:r>
              <a:rPr lang="en-GB" dirty="0"/>
              <a:t>4.8).</a:t>
            </a:r>
          </a:p>
          <a:p>
            <a:pPr>
              <a:lnSpc>
                <a:spcPct val="90000"/>
              </a:lnSpc>
            </a:pPr>
            <a:r>
              <a:rPr lang="en-GB" dirty="0"/>
              <a:t>However, this source of wealth for many, could easily be exploited into a source of wealth for other individuals via piratical means.</a:t>
            </a:r>
          </a:p>
        </p:txBody>
      </p:sp>
      <p:pic>
        <p:nvPicPr>
          <p:cNvPr id="7" name="Picture 6" descr="A close up of a map&#10;&#10;Description automatically generated">
            <a:extLst>
              <a:ext uri="{FF2B5EF4-FFF2-40B4-BE49-F238E27FC236}">
                <a16:creationId xmlns:a16="http://schemas.microsoft.com/office/drawing/2014/main" id="{9A42E46B-E085-4C8F-98AD-51EF2BD4F481}"/>
              </a:ext>
            </a:extLst>
          </p:cNvPr>
          <p:cNvPicPr>
            <a:picLocks noChangeAspect="1"/>
          </p:cNvPicPr>
          <p:nvPr/>
        </p:nvPicPr>
        <p:blipFill>
          <a:blip r:embed="rId2"/>
          <a:stretch>
            <a:fillRect/>
          </a:stretch>
        </p:blipFill>
        <p:spPr>
          <a:xfrm>
            <a:off x="4654035" y="830378"/>
            <a:ext cx="4830207" cy="5197243"/>
          </a:xfrm>
          <a:prstGeom prst="rect">
            <a:avLst/>
          </a:prstGeom>
        </p:spPr>
      </p:pic>
    </p:spTree>
    <p:extLst>
      <p:ext uri="{BB962C8B-B14F-4D97-AF65-F5344CB8AC3E}">
        <p14:creationId xmlns:p14="http://schemas.microsoft.com/office/powerpoint/2010/main" val="24471606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6E513-D28D-411D-9C74-7507F98E6873}"/>
              </a:ext>
            </a:extLst>
          </p:cNvPr>
          <p:cNvSpPr>
            <a:spLocks noGrp="1"/>
          </p:cNvSpPr>
          <p:nvPr>
            <p:ph type="title"/>
          </p:nvPr>
        </p:nvSpPr>
        <p:spPr>
          <a:xfrm>
            <a:off x="677334" y="609600"/>
            <a:ext cx="2938468" cy="5431762"/>
          </a:xfrm>
        </p:spPr>
        <p:txBody>
          <a:bodyPr anchor="ctr">
            <a:normAutofit/>
          </a:bodyPr>
          <a:lstStyle/>
          <a:p>
            <a:r>
              <a:rPr lang="en-GB"/>
              <a:t>Piracy in the Aegean as a source of wealth</a:t>
            </a:r>
          </a:p>
        </p:txBody>
      </p:sp>
      <p:sp>
        <p:nvSpPr>
          <p:cNvPr id="3" name="Content Placeholder 2">
            <a:extLst>
              <a:ext uri="{FF2B5EF4-FFF2-40B4-BE49-F238E27FC236}">
                <a16:creationId xmlns:a16="http://schemas.microsoft.com/office/drawing/2014/main" id="{36250E72-2B32-43BA-B274-0D0D2CC0D75D}"/>
              </a:ext>
            </a:extLst>
          </p:cNvPr>
          <p:cNvSpPr>
            <a:spLocks noGrp="1"/>
          </p:cNvSpPr>
          <p:nvPr>
            <p:ph idx="1"/>
          </p:nvPr>
        </p:nvSpPr>
        <p:spPr>
          <a:xfrm>
            <a:off x="3846889" y="609602"/>
            <a:ext cx="5424112" cy="3208334"/>
          </a:xfrm>
        </p:spPr>
        <p:txBody>
          <a:bodyPr>
            <a:normAutofit/>
          </a:bodyPr>
          <a:lstStyle/>
          <a:p>
            <a:r>
              <a:rPr lang="en-GB" sz="1700" dirty="0"/>
              <a:t>Piracy factors into these trade systems to generate income and profit for various groups (whether it be for polis or for individuals).</a:t>
            </a:r>
          </a:p>
          <a:p>
            <a:r>
              <a:rPr lang="en-GB" sz="1700" dirty="0"/>
              <a:t>The Aegean at the beginning of the 3</a:t>
            </a:r>
            <a:r>
              <a:rPr lang="en-GB" sz="1700" baseline="30000" dirty="0"/>
              <a:t>rd</a:t>
            </a:r>
            <a:r>
              <a:rPr lang="en-GB" sz="1700" dirty="0"/>
              <a:t> century BCE was described as being ‘</a:t>
            </a:r>
            <a:r>
              <a:rPr lang="el-GR" sz="1700" dirty="0"/>
              <a:t>γενομένου καὶ τριήρων ἀεὶ κατὰ θάλατταν οὐσῶν καὶ λῃστῶν</a:t>
            </a:r>
            <a:r>
              <a:rPr lang="en-GB" sz="1700" dirty="0"/>
              <a:t>’ (</a:t>
            </a:r>
            <a:r>
              <a:rPr lang="en-GB" sz="1700" dirty="0" err="1"/>
              <a:t>Andoc</a:t>
            </a:r>
            <a:r>
              <a:rPr lang="en-GB" sz="1700" dirty="0"/>
              <a:t>. 1.138).</a:t>
            </a:r>
          </a:p>
          <a:p>
            <a:r>
              <a:rPr lang="en-GB" sz="1700" dirty="0"/>
              <a:t>While the implications of each act of piracy are evidently severe for the individual merchants and sailors, the implications for larger bodies can be profound. </a:t>
            </a:r>
          </a:p>
        </p:txBody>
      </p:sp>
      <p:pic>
        <p:nvPicPr>
          <p:cNvPr id="4" name="Picture 3" descr="A close up of a fence&#10;&#10;Description automatically generated">
            <a:extLst>
              <a:ext uri="{FF2B5EF4-FFF2-40B4-BE49-F238E27FC236}">
                <a16:creationId xmlns:a16="http://schemas.microsoft.com/office/drawing/2014/main" id="{1E99A1DD-05D4-450A-9155-7B0D83B79B9C}"/>
              </a:ext>
            </a:extLst>
          </p:cNvPr>
          <p:cNvPicPr>
            <a:picLocks noChangeAspect="1"/>
          </p:cNvPicPr>
          <p:nvPr/>
        </p:nvPicPr>
        <p:blipFill>
          <a:blip r:embed="rId2"/>
          <a:stretch>
            <a:fillRect/>
          </a:stretch>
        </p:blipFill>
        <p:spPr>
          <a:xfrm>
            <a:off x="4293135" y="4048918"/>
            <a:ext cx="4977866" cy="1678582"/>
          </a:xfrm>
          <a:prstGeom prst="rect">
            <a:avLst/>
          </a:prstGeom>
        </p:spPr>
      </p:pic>
    </p:spTree>
    <p:extLst>
      <p:ext uri="{BB962C8B-B14F-4D97-AF65-F5344CB8AC3E}">
        <p14:creationId xmlns:p14="http://schemas.microsoft.com/office/powerpoint/2010/main" val="2003570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F9054-C2F5-483B-960A-AD5FA77CAE3F}"/>
              </a:ext>
            </a:extLst>
          </p:cNvPr>
          <p:cNvSpPr>
            <a:spLocks noGrp="1"/>
          </p:cNvSpPr>
          <p:nvPr>
            <p:ph type="title"/>
          </p:nvPr>
        </p:nvSpPr>
        <p:spPr>
          <a:xfrm>
            <a:off x="677334" y="609600"/>
            <a:ext cx="2938468" cy="5431762"/>
          </a:xfrm>
        </p:spPr>
        <p:txBody>
          <a:bodyPr anchor="ctr">
            <a:normAutofit/>
          </a:bodyPr>
          <a:lstStyle/>
          <a:p>
            <a:r>
              <a:rPr lang="en-GB"/>
              <a:t>Athenians relied significantly on naval trade </a:t>
            </a:r>
            <a:endParaRPr lang="en-GB" dirty="0"/>
          </a:p>
        </p:txBody>
      </p:sp>
      <p:sp>
        <p:nvSpPr>
          <p:cNvPr id="3" name="Content Placeholder 2">
            <a:extLst>
              <a:ext uri="{FF2B5EF4-FFF2-40B4-BE49-F238E27FC236}">
                <a16:creationId xmlns:a16="http://schemas.microsoft.com/office/drawing/2014/main" id="{31FBE50A-9C03-4D1B-A5AC-B2997EA607C9}"/>
              </a:ext>
            </a:extLst>
          </p:cNvPr>
          <p:cNvSpPr>
            <a:spLocks noGrp="1"/>
          </p:cNvSpPr>
          <p:nvPr>
            <p:ph idx="1"/>
          </p:nvPr>
        </p:nvSpPr>
        <p:spPr>
          <a:xfrm>
            <a:off x="3615802" y="609601"/>
            <a:ext cx="5655199" cy="3632789"/>
          </a:xfrm>
        </p:spPr>
        <p:txBody>
          <a:bodyPr>
            <a:normAutofit lnSpcReduction="10000"/>
          </a:bodyPr>
          <a:lstStyle/>
          <a:p>
            <a:pPr>
              <a:lnSpc>
                <a:spcPct val="90000"/>
              </a:lnSpc>
            </a:pPr>
            <a:r>
              <a:rPr lang="en-GB" sz="1400" dirty="0"/>
              <a:t>Athens relied not only on its own trading vessels, but also the vessels of its allies, who in turn sought positive relationships with Athens in order to safeguard their naval trading (</a:t>
            </a:r>
            <a:r>
              <a:rPr lang="en-GB" sz="1400" i="1" dirty="0"/>
              <a:t>IG</a:t>
            </a:r>
            <a:r>
              <a:rPr lang="en-GB" sz="1400" dirty="0"/>
              <a:t> II</a:t>
            </a:r>
            <a:r>
              <a:rPr lang="en-GB" sz="1400" baseline="30000" dirty="0"/>
              <a:t>2</a:t>
            </a:r>
            <a:r>
              <a:rPr lang="en-GB" sz="1400" dirty="0"/>
              <a:t> 207; </a:t>
            </a:r>
            <a:r>
              <a:rPr lang="en-GB" sz="1400" i="1" dirty="0"/>
              <a:t>IG </a:t>
            </a:r>
            <a:r>
              <a:rPr lang="en-GB" sz="1400" dirty="0"/>
              <a:t>II</a:t>
            </a:r>
            <a:r>
              <a:rPr lang="en-GB" sz="1400" baseline="30000" dirty="0"/>
              <a:t>2</a:t>
            </a:r>
            <a:r>
              <a:rPr lang="en-GB" sz="1400" dirty="0"/>
              <a:t> 212; </a:t>
            </a:r>
            <a:r>
              <a:rPr lang="en-GB" sz="1400" i="1" dirty="0"/>
              <a:t>IG </a:t>
            </a:r>
            <a:r>
              <a:rPr lang="en-GB" sz="1400" dirty="0"/>
              <a:t>II</a:t>
            </a:r>
            <a:r>
              <a:rPr lang="en-GB" sz="1400" baseline="30000" dirty="0"/>
              <a:t>2</a:t>
            </a:r>
            <a:r>
              <a:rPr lang="en-GB" sz="1400" dirty="0"/>
              <a:t> 360; IG II</a:t>
            </a:r>
            <a:r>
              <a:rPr lang="en-GB" sz="1400" baseline="30000" dirty="0"/>
              <a:t>2</a:t>
            </a:r>
            <a:r>
              <a:rPr lang="en-GB" sz="1400" dirty="0"/>
              <a:t> 409; Hansen and Nielsen 2004: 610).</a:t>
            </a:r>
          </a:p>
          <a:p>
            <a:pPr>
              <a:lnSpc>
                <a:spcPct val="90000"/>
              </a:lnSpc>
            </a:pPr>
            <a:r>
              <a:rPr lang="en-GB" sz="1400" dirty="0"/>
              <a:t>This meant that to a strong extend, the continuous trading of many other poleis was of importance to the Athenian economy, even if these ships never directly paid taxes to, nor traded in Athens. </a:t>
            </a:r>
          </a:p>
          <a:p>
            <a:pPr>
              <a:lnSpc>
                <a:spcPct val="90000"/>
              </a:lnSpc>
            </a:pPr>
            <a:r>
              <a:rPr lang="en-GB" sz="1400" dirty="0"/>
              <a:t>Athens’ systems were of top priority to the people, and the people went to great lengths to protect these systems from exploitation (</a:t>
            </a:r>
            <a:r>
              <a:rPr lang="en-GB" sz="1400" dirty="0" err="1"/>
              <a:t>Lowerstein</a:t>
            </a:r>
            <a:r>
              <a:rPr lang="en-GB" sz="1400" dirty="0"/>
              <a:t> 2018: 305-307; Rhodes and Osborne 2007: 515-519).</a:t>
            </a:r>
          </a:p>
          <a:p>
            <a:pPr>
              <a:lnSpc>
                <a:spcPct val="90000"/>
              </a:lnSpc>
            </a:pPr>
            <a:r>
              <a:rPr lang="en-GB" sz="1400" dirty="0"/>
              <a:t>These trading systems could be highly complex, involving multiple regions, and requiring safe passage (Dem. 35.9-20).</a:t>
            </a:r>
          </a:p>
          <a:p>
            <a:pPr>
              <a:lnSpc>
                <a:spcPct val="90000"/>
              </a:lnSpc>
            </a:pPr>
            <a:r>
              <a:rPr lang="en-GB" sz="1400" dirty="0"/>
              <a:t>Athens famously to protect these naval interests had one of the most powerful fleets in the ancient Mediterranean, and had many safe ports in the Aegean (Dem. 35.9-20; </a:t>
            </a:r>
            <a:r>
              <a:rPr lang="en-GB" sz="1400" dirty="0" err="1"/>
              <a:t>Thuc</a:t>
            </a:r>
            <a:r>
              <a:rPr lang="en-GB" sz="1400" dirty="0"/>
              <a:t>. 1.98). </a:t>
            </a:r>
          </a:p>
        </p:txBody>
      </p:sp>
      <p:pic>
        <p:nvPicPr>
          <p:cNvPr id="6" name="Picture 5" descr="A picture containing map, text&#10;&#10;Description automatically generated">
            <a:extLst>
              <a:ext uri="{FF2B5EF4-FFF2-40B4-BE49-F238E27FC236}">
                <a16:creationId xmlns:a16="http://schemas.microsoft.com/office/drawing/2014/main" id="{49CF966D-4CEC-4EDE-9254-2D1DDC08BDF3}"/>
              </a:ext>
            </a:extLst>
          </p:cNvPr>
          <p:cNvPicPr>
            <a:picLocks noChangeAspect="1"/>
          </p:cNvPicPr>
          <p:nvPr/>
        </p:nvPicPr>
        <p:blipFill>
          <a:blip r:embed="rId2"/>
          <a:stretch>
            <a:fillRect/>
          </a:stretch>
        </p:blipFill>
        <p:spPr>
          <a:xfrm>
            <a:off x="4008474" y="4372413"/>
            <a:ext cx="5262527" cy="2078698"/>
          </a:xfrm>
          <a:prstGeom prst="rect">
            <a:avLst/>
          </a:prstGeom>
        </p:spPr>
      </p:pic>
    </p:spTree>
    <p:extLst>
      <p:ext uri="{BB962C8B-B14F-4D97-AF65-F5344CB8AC3E}">
        <p14:creationId xmlns:p14="http://schemas.microsoft.com/office/powerpoint/2010/main" val="3637895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A2F21-B046-4654-BB99-A539D1468A0F}"/>
              </a:ext>
            </a:extLst>
          </p:cNvPr>
          <p:cNvSpPr>
            <a:spLocks noGrp="1"/>
          </p:cNvSpPr>
          <p:nvPr>
            <p:ph type="title"/>
          </p:nvPr>
        </p:nvSpPr>
        <p:spPr>
          <a:xfrm>
            <a:off x="5536734" y="609600"/>
            <a:ext cx="3737268" cy="1320800"/>
          </a:xfrm>
        </p:spPr>
        <p:txBody>
          <a:bodyPr>
            <a:normAutofit/>
          </a:bodyPr>
          <a:lstStyle/>
          <a:p>
            <a:pPr>
              <a:lnSpc>
                <a:spcPct val="90000"/>
              </a:lnSpc>
            </a:pPr>
            <a:r>
              <a:rPr lang="en-GB" sz="2300"/>
              <a:t>Athens needed to reduce piracy throughout most of the Aegean</a:t>
            </a:r>
          </a:p>
        </p:txBody>
      </p:sp>
      <p:sp>
        <p:nvSpPr>
          <p:cNvPr id="3" name="Content Placeholder 2">
            <a:extLst>
              <a:ext uri="{FF2B5EF4-FFF2-40B4-BE49-F238E27FC236}">
                <a16:creationId xmlns:a16="http://schemas.microsoft.com/office/drawing/2014/main" id="{3D1A69BC-912E-43BD-B006-CC30CD2876A5}"/>
              </a:ext>
            </a:extLst>
          </p:cNvPr>
          <p:cNvSpPr>
            <a:spLocks noGrp="1"/>
          </p:cNvSpPr>
          <p:nvPr>
            <p:ph idx="1"/>
          </p:nvPr>
        </p:nvSpPr>
        <p:spPr>
          <a:xfrm>
            <a:off x="5209563" y="1818167"/>
            <a:ext cx="4064439" cy="4752754"/>
          </a:xfrm>
        </p:spPr>
        <p:txBody>
          <a:bodyPr>
            <a:normAutofit lnSpcReduction="10000"/>
          </a:bodyPr>
          <a:lstStyle/>
          <a:p>
            <a:pPr>
              <a:lnSpc>
                <a:spcPct val="90000"/>
              </a:lnSpc>
            </a:pPr>
            <a:r>
              <a:rPr lang="en-GB" sz="1400" dirty="0"/>
              <a:t>The economical impacts of piracy on the Athenians are commonly attested to, and especially after the Social War they needed to secure the Aegean trade system (Dem. 4.34; Lys. 22.14-15; Austin &amp; Vidal-</a:t>
            </a:r>
            <a:r>
              <a:rPr lang="en-GB" sz="1400" dirty="0" err="1"/>
              <a:t>Naquet</a:t>
            </a:r>
            <a:r>
              <a:rPr lang="en-GB" sz="1400" dirty="0"/>
              <a:t> 1973: 133-134; Davies 2014: 333-334; Lambert 2012: 96-98; </a:t>
            </a:r>
            <a:r>
              <a:rPr lang="en-GB" sz="1400" dirty="0" err="1"/>
              <a:t>Saller</a:t>
            </a:r>
            <a:r>
              <a:rPr lang="en-GB" sz="1400" dirty="0"/>
              <a:t> 2014: 87-88).</a:t>
            </a:r>
          </a:p>
          <a:p>
            <a:pPr>
              <a:lnSpc>
                <a:spcPct val="90000"/>
              </a:lnSpc>
            </a:pPr>
            <a:r>
              <a:rPr lang="en-GB" sz="1400" dirty="0"/>
              <a:t>Thucydides’ first book stresses the necessity for a powerful Greek state to put down piracy to truly profit (</a:t>
            </a:r>
            <a:r>
              <a:rPr lang="en-GB" sz="1400" dirty="0" err="1"/>
              <a:t>Thuc</a:t>
            </a:r>
            <a:r>
              <a:rPr lang="en-GB" sz="1400" dirty="0"/>
              <a:t>. 1.4, 1.7, 1.13).</a:t>
            </a:r>
          </a:p>
          <a:p>
            <a:pPr>
              <a:lnSpc>
                <a:spcPct val="90000"/>
              </a:lnSpc>
            </a:pPr>
            <a:r>
              <a:rPr lang="en-GB" sz="1400" dirty="0"/>
              <a:t>This would also ensure that Athenians were able to supply the polis with vital resources, especially grain, as Athens was highly vulnerable to food shortages in this period (</a:t>
            </a:r>
            <a:r>
              <a:rPr lang="en-GB" sz="1400" dirty="0" err="1"/>
              <a:t>Lowerstein</a:t>
            </a:r>
            <a:r>
              <a:rPr lang="en-GB" sz="1400" dirty="0"/>
              <a:t> 2018: 307).</a:t>
            </a:r>
          </a:p>
          <a:p>
            <a:pPr>
              <a:lnSpc>
                <a:spcPct val="90000"/>
              </a:lnSpc>
            </a:pPr>
            <a:r>
              <a:rPr lang="en-GB" sz="1400" dirty="0"/>
              <a:t>The merchant vessels would be convoyed by Triremes if possible to ensure their safety (Dem. 50.20-22).</a:t>
            </a:r>
          </a:p>
          <a:p>
            <a:pPr>
              <a:lnSpc>
                <a:spcPct val="90000"/>
              </a:lnSpc>
            </a:pPr>
            <a:r>
              <a:rPr lang="en-GB" sz="1400" dirty="0"/>
              <a:t>If the trade routes were disrupted the Athenians were extremely troubled, and Athens enacted strong policies attempting to secure the Aegean around this period (Lys. 22.14; Rhodes and Osborne 2007: 346-349).</a:t>
            </a:r>
          </a:p>
        </p:txBody>
      </p:sp>
      <p:pic>
        <p:nvPicPr>
          <p:cNvPr id="5" name="Picture 4" descr="A close up of a map&#10;&#10;Description automatically generated">
            <a:extLst>
              <a:ext uri="{FF2B5EF4-FFF2-40B4-BE49-F238E27FC236}">
                <a16:creationId xmlns:a16="http://schemas.microsoft.com/office/drawing/2014/main" id="{26C274D2-7970-469A-BF88-AB68DFF0D5C6}"/>
              </a:ext>
            </a:extLst>
          </p:cNvPr>
          <p:cNvPicPr>
            <a:picLocks noChangeAspect="1"/>
          </p:cNvPicPr>
          <p:nvPr/>
        </p:nvPicPr>
        <p:blipFill rotWithShape="1">
          <a:blip r:embed="rId2"/>
          <a:srcRect r="16534"/>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0"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5203263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CAD101-A641-4844-8375-E7B2DC73262D}"/>
              </a:ext>
            </a:extLst>
          </p:cNvPr>
          <p:cNvSpPr>
            <a:spLocks noGrp="1"/>
          </p:cNvSpPr>
          <p:nvPr>
            <p:ph type="title"/>
          </p:nvPr>
        </p:nvSpPr>
        <p:spPr>
          <a:xfrm>
            <a:off x="1043950" y="1179151"/>
            <a:ext cx="3300646" cy="4463889"/>
          </a:xfrm>
        </p:spPr>
        <p:txBody>
          <a:bodyPr anchor="ctr">
            <a:normAutofit/>
          </a:bodyPr>
          <a:lstStyle/>
          <a:p>
            <a:r>
              <a:rPr lang="en-GB" dirty="0"/>
              <a:t>Athens’ reduced ability to combat piracy</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6F76154-6446-41A6-970F-61B2430A07D1}"/>
              </a:ext>
            </a:extLst>
          </p:cNvPr>
          <p:cNvSpPr>
            <a:spLocks noGrp="1"/>
          </p:cNvSpPr>
          <p:nvPr>
            <p:ph idx="1"/>
          </p:nvPr>
        </p:nvSpPr>
        <p:spPr>
          <a:xfrm>
            <a:off x="4978918" y="1109145"/>
            <a:ext cx="6341016" cy="4603900"/>
          </a:xfrm>
        </p:spPr>
        <p:txBody>
          <a:bodyPr anchor="ctr">
            <a:normAutofit/>
          </a:bodyPr>
          <a:lstStyle/>
          <a:p>
            <a:pPr>
              <a:lnSpc>
                <a:spcPct val="90000"/>
              </a:lnSpc>
            </a:pPr>
            <a:r>
              <a:rPr lang="en-GB" dirty="0"/>
              <a:t>Athens had rebuilt much of its influence in the Aegean since their loss to the Spartans in the Peloponnesian Wars, their inability to control the seas being the final blow to the Athenians (Xen. </a:t>
            </a:r>
            <a:r>
              <a:rPr lang="en-GB" i="1" dirty="0"/>
              <a:t>Hell. </a:t>
            </a:r>
            <a:r>
              <a:rPr lang="en-GB" dirty="0"/>
              <a:t>2.2, 7.1).</a:t>
            </a:r>
            <a:endParaRPr lang="en-GB"/>
          </a:p>
          <a:p>
            <a:pPr>
              <a:lnSpc>
                <a:spcPct val="90000"/>
              </a:lnSpc>
            </a:pPr>
            <a:r>
              <a:rPr lang="en-GB" dirty="0"/>
              <a:t>Due to the Social War, a much more immediate wound to Athenian naval power was present, and opened the door to further destabilisation of Athens’ power in the Aegean (Buckler 2003: 381; De Souza 2009: 73-75). </a:t>
            </a:r>
            <a:endParaRPr lang="en-GB"/>
          </a:p>
          <a:p>
            <a:pPr>
              <a:lnSpc>
                <a:spcPct val="90000"/>
              </a:lnSpc>
            </a:pPr>
            <a:r>
              <a:rPr lang="en-GB" dirty="0"/>
              <a:t>The Social War was devastating for Athens’ economy and required their full attention, which allowed the piracy situation in places like the Chalcidice to become worse (Worthington 2008: 43-44).  </a:t>
            </a:r>
            <a:endParaRPr lang="en-GB"/>
          </a:p>
          <a:p>
            <a:pPr>
              <a:lnSpc>
                <a:spcPct val="90000"/>
              </a:lnSpc>
            </a:pPr>
            <a:r>
              <a:rPr lang="en-GB" dirty="0"/>
              <a:t>Philip II had a hand in this disruption, weakening Athens’ interests in the North of the Aegean in Pydna, Potidaea, and Amphipolis (</a:t>
            </a:r>
            <a:r>
              <a:rPr lang="en-GB" dirty="0" err="1"/>
              <a:t>Diod</a:t>
            </a:r>
            <a:r>
              <a:rPr lang="en-GB" dirty="0"/>
              <a:t>. 16.8, Dem. 2.14, </a:t>
            </a:r>
            <a:r>
              <a:rPr lang="en-GB" dirty="0" err="1"/>
              <a:t>Isoc</a:t>
            </a:r>
            <a:r>
              <a:rPr lang="en-GB" dirty="0"/>
              <a:t>. 5.2-3).</a:t>
            </a:r>
            <a:endParaRPr lang="en-GB"/>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2552458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77D8B9-8242-4C29-9B07-8CDB3C490491}"/>
              </a:ext>
            </a:extLst>
          </p:cNvPr>
          <p:cNvSpPr>
            <a:spLocks noGrp="1"/>
          </p:cNvSpPr>
          <p:nvPr>
            <p:ph type="title"/>
          </p:nvPr>
        </p:nvSpPr>
        <p:spPr>
          <a:xfrm>
            <a:off x="1333502" y="609600"/>
            <a:ext cx="8596668" cy="1320800"/>
          </a:xfrm>
        </p:spPr>
        <p:txBody>
          <a:bodyPr>
            <a:normAutofit/>
          </a:bodyPr>
          <a:lstStyle/>
          <a:p>
            <a:r>
              <a:rPr lang="en-GB" dirty="0"/>
              <a:t>Sources relevant to the Aegean economic situation at this period</a:t>
            </a:r>
          </a:p>
        </p:txBody>
      </p:sp>
      <p:sp>
        <p:nvSpPr>
          <p:cNvPr id="15" name="Isosceles Triangle 14">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6729F6BB-1DBA-42FB-A8B0-7857B7E9D662}"/>
              </a:ext>
            </a:extLst>
          </p:cNvPr>
          <p:cNvSpPr>
            <a:spLocks noGrp="1"/>
          </p:cNvSpPr>
          <p:nvPr>
            <p:ph idx="1"/>
          </p:nvPr>
        </p:nvSpPr>
        <p:spPr>
          <a:xfrm>
            <a:off x="1333502" y="2160590"/>
            <a:ext cx="8470898" cy="3429260"/>
          </a:xfrm>
        </p:spPr>
        <p:txBody>
          <a:bodyPr>
            <a:normAutofit/>
          </a:bodyPr>
          <a:lstStyle/>
          <a:p>
            <a:pPr>
              <a:lnSpc>
                <a:spcPct val="90000"/>
              </a:lnSpc>
            </a:pPr>
            <a:r>
              <a:rPr lang="en-GB" sz="1700" dirty="0"/>
              <a:t>Diodorus, Arrian, Xenophon, and </a:t>
            </a:r>
            <a:r>
              <a:rPr lang="en-GB" sz="1700" dirty="0" err="1"/>
              <a:t>Justinius</a:t>
            </a:r>
            <a:r>
              <a:rPr lang="en-GB" sz="1700" dirty="0"/>
              <a:t> are all potential sources of information, although none of them are present in the Aegean in this time.</a:t>
            </a:r>
          </a:p>
          <a:p>
            <a:pPr>
              <a:lnSpc>
                <a:spcPct val="90000"/>
              </a:lnSpc>
            </a:pPr>
            <a:r>
              <a:rPr lang="en-GB" sz="1700" dirty="0"/>
              <a:t>Aristotle potentially is a highly useful source, but the origins of the work </a:t>
            </a:r>
            <a:r>
              <a:rPr lang="en-GB" sz="1700" dirty="0" err="1"/>
              <a:t>Oeconomica</a:t>
            </a:r>
            <a:r>
              <a:rPr lang="en-GB" sz="1700" dirty="0"/>
              <a:t> is unclear, although the author is likely still a contemporary of Aristotle, potentially Theophrastus (Pomeroy 1994: 68). </a:t>
            </a:r>
          </a:p>
          <a:p>
            <a:pPr>
              <a:lnSpc>
                <a:spcPct val="90000"/>
              </a:lnSpc>
            </a:pPr>
            <a:r>
              <a:rPr lang="en-GB" sz="1700" dirty="0"/>
              <a:t>While a fragment of </a:t>
            </a:r>
            <a:r>
              <a:rPr lang="en-GB" sz="1700" dirty="0" err="1"/>
              <a:t>Philochorus</a:t>
            </a:r>
            <a:r>
              <a:rPr lang="en-GB" sz="1700" dirty="0"/>
              <a:t> provides some valuable information, the source is both incomplete and brief (</a:t>
            </a:r>
            <a:r>
              <a:rPr lang="en-GB" sz="1700" dirty="0" err="1"/>
              <a:t>Philoch</a:t>
            </a:r>
            <a:r>
              <a:rPr lang="en-GB" sz="1700" dirty="0"/>
              <a:t>. FF. 162). The most direct and useful source when assessing the potential economic disruption of Athens by Philip in the Aegean is Demosthenes (Dem. 7.1-7). </a:t>
            </a:r>
          </a:p>
          <a:p>
            <a:pPr>
              <a:lnSpc>
                <a:spcPct val="90000"/>
              </a:lnSpc>
            </a:pPr>
            <a:r>
              <a:rPr lang="en-GB" sz="1700" dirty="0"/>
              <a:t>There are also several useful inscriptions that pertain to Athenian trading practices which highlight important aspects of Athens’ trading systems (</a:t>
            </a:r>
            <a:r>
              <a:rPr lang="en-GB" sz="1700" i="1" dirty="0"/>
              <a:t>IG</a:t>
            </a:r>
            <a:r>
              <a:rPr lang="en-GB" sz="1700" dirty="0"/>
              <a:t> II</a:t>
            </a:r>
            <a:r>
              <a:rPr lang="en-GB" sz="1700" baseline="30000" dirty="0"/>
              <a:t>2</a:t>
            </a:r>
            <a:r>
              <a:rPr lang="en-GB" sz="1700" dirty="0"/>
              <a:t> 207; </a:t>
            </a:r>
            <a:r>
              <a:rPr lang="en-GB" sz="1700" i="1" dirty="0"/>
              <a:t>IG </a:t>
            </a:r>
            <a:r>
              <a:rPr lang="en-GB" sz="1700" dirty="0"/>
              <a:t>II</a:t>
            </a:r>
            <a:r>
              <a:rPr lang="en-GB" sz="1700" baseline="30000" dirty="0"/>
              <a:t>2</a:t>
            </a:r>
            <a:r>
              <a:rPr lang="en-GB" sz="1700" dirty="0"/>
              <a:t> 212; </a:t>
            </a:r>
            <a:r>
              <a:rPr lang="en-GB" sz="1700" i="1" dirty="0"/>
              <a:t>IG </a:t>
            </a:r>
            <a:r>
              <a:rPr lang="en-GB" sz="1700" dirty="0"/>
              <a:t>II</a:t>
            </a:r>
            <a:r>
              <a:rPr lang="en-GB" sz="1700" baseline="30000" dirty="0"/>
              <a:t>2</a:t>
            </a:r>
            <a:r>
              <a:rPr lang="en-GB" sz="1700" dirty="0"/>
              <a:t> 360; IG II</a:t>
            </a:r>
            <a:r>
              <a:rPr lang="en-GB" sz="1700" baseline="30000" dirty="0"/>
              <a:t>2</a:t>
            </a:r>
            <a:r>
              <a:rPr lang="en-GB" sz="1700" dirty="0"/>
              <a:t> 409).</a:t>
            </a:r>
          </a:p>
        </p:txBody>
      </p:sp>
      <p:sp>
        <p:nvSpPr>
          <p:cNvPr id="23"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293788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 up of a rock&#10;&#10;Description automatically generated">
            <a:extLst>
              <a:ext uri="{FF2B5EF4-FFF2-40B4-BE49-F238E27FC236}">
                <a16:creationId xmlns:a16="http://schemas.microsoft.com/office/drawing/2014/main" id="{4A0914C2-E5CB-42D3-815B-795F9E65843C}"/>
              </a:ext>
            </a:extLst>
          </p:cNvPr>
          <p:cNvPicPr>
            <a:picLocks noChangeAspect="1"/>
          </p:cNvPicPr>
          <p:nvPr/>
        </p:nvPicPr>
        <p:blipFill rotWithShape="1">
          <a:blip r:embed="rId2"/>
          <a:srcRect l="3838" r="31184"/>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9661A982-0338-4BCA-A199-11285C617046}"/>
              </a:ext>
            </a:extLst>
          </p:cNvPr>
          <p:cNvSpPr>
            <a:spLocks noGrp="1"/>
          </p:cNvSpPr>
          <p:nvPr>
            <p:ph type="title"/>
          </p:nvPr>
        </p:nvSpPr>
        <p:spPr>
          <a:xfrm>
            <a:off x="677333" y="609600"/>
            <a:ext cx="3851123" cy="1320800"/>
          </a:xfrm>
        </p:spPr>
        <p:txBody>
          <a:bodyPr>
            <a:normAutofit/>
          </a:bodyPr>
          <a:lstStyle/>
          <a:p>
            <a:r>
              <a:rPr lang="en-GB"/>
              <a:t>Second and Third Olynthiacs</a:t>
            </a:r>
            <a:endParaRPr lang="en-GB" dirty="0"/>
          </a:p>
        </p:txBody>
      </p:sp>
      <p:sp>
        <p:nvSpPr>
          <p:cNvPr id="3" name="Content Placeholder 2">
            <a:extLst>
              <a:ext uri="{FF2B5EF4-FFF2-40B4-BE49-F238E27FC236}">
                <a16:creationId xmlns:a16="http://schemas.microsoft.com/office/drawing/2014/main" id="{89C20F70-5B99-4148-BA31-48E0EFD8BA6C}"/>
              </a:ext>
            </a:extLst>
          </p:cNvPr>
          <p:cNvSpPr>
            <a:spLocks noGrp="1"/>
          </p:cNvSpPr>
          <p:nvPr>
            <p:ph idx="1"/>
          </p:nvPr>
        </p:nvSpPr>
        <p:spPr>
          <a:xfrm>
            <a:off x="677334" y="2160589"/>
            <a:ext cx="3851122" cy="3880773"/>
          </a:xfrm>
        </p:spPr>
        <p:txBody>
          <a:bodyPr>
            <a:normAutofit fontScale="92500" lnSpcReduction="10000"/>
          </a:bodyPr>
          <a:lstStyle/>
          <a:p>
            <a:r>
              <a:rPr lang="en-GB" sz="1700" dirty="0"/>
              <a:t>Piracy could be a powerful tool if directed towards an enemy which could crucially be deployed without the need to conclusively defeat their main forces (De Souza 2009:31-36).</a:t>
            </a:r>
          </a:p>
          <a:p>
            <a:r>
              <a:rPr lang="en-GB" sz="1700" dirty="0"/>
              <a:t>Demosthenes attempted to convince the Athenians to utilise piratical tactics to disrupt Philip’s territory on the Aegean coast (Worthington 2008: 75-76). </a:t>
            </a:r>
          </a:p>
          <a:p>
            <a:r>
              <a:rPr lang="en-GB" sz="1700" dirty="0"/>
              <a:t>It is clear that this tactic was seen as effective by the Third </a:t>
            </a:r>
            <a:r>
              <a:rPr lang="en-GB" sz="1700" dirty="0" err="1"/>
              <a:t>Olynthiac</a:t>
            </a:r>
            <a:r>
              <a:rPr lang="en-GB" sz="1700" dirty="0"/>
              <a:t>, but nevertheless was disregarded by the assembly (Dem. 3; Worthington 2008: 75-76).</a:t>
            </a:r>
          </a:p>
        </p:txBody>
      </p:sp>
    </p:spTree>
    <p:extLst>
      <p:ext uri="{BB962C8B-B14F-4D97-AF65-F5344CB8AC3E}">
        <p14:creationId xmlns:p14="http://schemas.microsoft.com/office/powerpoint/2010/main" val="39153813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39E33-CAA2-480B-80CA-782C6D2A46BB}"/>
              </a:ext>
            </a:extLst>
          </p:cNvPr>
          <p:cNvSpPr>
            <a:spLocks noGrp="1"/>
          </p:cNvSpPr>
          <p:nvPr>
            <p:ph type="title"/>
          </p:nvPr>
        </p:nvSpPr>
        <p:spPr/>
        <p:txBody>
          <a:bodyPr anchor="t">
            <a:normAutofit/>
          </a:bodyPr>
          <a:lstStyle/>
          <a:p>
            <a:r>
              <a:rPr lang="en-GB"/>
              <a:t>On the Halonnesus</a:t>
            </a:r>
          </a:p>
        </p:txBody>
      </p:sp>
      <p:sp>
        <p:nvSpPr>
          <p:cNvPr id="3" name="Content Placeholder 2">
            <a:extLst>
              <a:ext uri="{FF2B5EF4-FFF2-40B4-BE49-F238E27FC236}">
                <a16:creationId xmlns:a16="http://schemas.microsoft.com/office/drawing/2014/main" id="{899E1B01-00B8-49F7-8705-63456315AFA2}"/>
              </a:ext>
            </a:extLst>
          </p:cNvPr>
          <p:cNvSpPr>
            <a:spLocks noGrp="1"/>
          </p:cNvSpPr>
          <p:nvPr>
            <p:ph idx="1"/>
          </p:nvPr>
        </p:nvSpPr>
        <p:spPr>
          <a:xfrm>
            <a:off x="5486400" y="1403498"/>
            <a:ext cx="3856825" cy="5284381"/>
          </a:xfrm>
        </p:spPr>
        <p:txBody>
          <a:bodyPr>
            <a:normAutofit/>
          </a:bodyPr>
          <a:lstStyle/>
          <a:p>
            <a:pPr>
              <a:lnSpc>
                <a:spcPct val="90000"/>
              </a:lnSpc>
            </a:pPr>
            <a:r>
              <a:rPr lang="en-GB" sz="1400" dirty="0"/>
              <a:t>Philip claims to the Athenians that he captured the island of </a:t>
            </a:r>
            <a:r>
              <a:rPr lang="en-GB" sz="1400" dirty="0" err="1"/>
              <a:t>Halonnesus</a:t>
            </a:r>
            <a:r>
              <a:rPr lang="en-GB" sz="1400" dirty="0"/>
              <a:t> from pirates (Dem. 7.2).</a:t>
            </a:r>
          </a:p>
          <a:p>
            <a:pPr>
              <a:lnSpc>
                <a:spcPct val="90000"/>
              </a:lnSpc>
            </a:pPr>
            <a:r>
              <a:rPr lang="en-GB" sz="1400" dirty="0"/>
              <a:t>It is unclear whether these pirates were even there, and the general increase in piracy could just be an effective cloak for his capture of </a:t>
            </a:r>
            <a:r>
              <a:rPr lang="en-GB" sz="1400" dirty="0" err="1"/>
              <a:t>Halonnesus</a:t>
            </a:r>
            <a:r>
              <a:rPr lang="en-GB" sz="1400" dirty="0"/>
              <a:t>, as Demosthenes does not say that this was necessarily the case either, and argues how that it would not matter either way (Dem. 7.2-10). </a:t>
            </a:r>
          </a:p>
          <a:p>
            <a:pPr>
              <a:lnSpc>
                <a:spcPct val="90000"/>
              </a:lnSpc>
            </a:pPr>
            <a:r>
              <a:rPr lang="en-GB" sz="1400" dirty="0"/>
              <a:t>This seems to be a more explicit example of Philip using piracy to reduce Athens’ income from the Aegean, as he holds the island which once belonged to them, and Demosthenes states Macedon is no longer free for them to trade within (Dem. 7.12).</a:t>
            </a:r>
          </a:p>
          <a:p>
            <a:pPr>
              <a:lnSpc>
                <a:spcPct val="90000"/>
              </a:lnSpc>
            </a:pPr>
            <a:r>
              <a:rPr lang="en-GB" sz="1400" dirty="0"/>
              <a:t>Like Isocrates’ speech </a:t>
            </a:r>
            <a:r>
              <a:rPr lang="en-GB" sz="1400" i="1" dirty="0" err="1"/>
              <a:t>Philippus</a:t>
            </a:r>
            <a:r>
              <a:rPr lang="en-GB" sz="1400" dirty="0"/>
              <a:t> demonstrates, the loss of assets and colonies in the Aegean such as </a:t>
            </a:r>
            <a:r>
              <a:rPr lang="en-GB" sz="1400" dirty="0" err="1"/>
              <a:t>Halonnesus</a:t>
            </a:r>
            <a:r>
              <a:rPr lang="en-GB" sz="1400" dirty="0"/>
              <a:t> have significant value to the Athenian peoples (</a:t>
            </a:r>
            <a:r>
              <a:rPr lang="en-GB" sz="1400" dirty="0" err="1"/>
              <a:t>Isoc</a:t>
            </a:r>
            <a:r>
              <a:rPr lang="en-GB" sz="1400" dirty="0"/>
              <a:t>. 5.2-5). </a:t>
            </a:r>
          </a:p>
          <a:p>
            <a:pPr>
              <a:lnSpc>
                <a:spcPct val="90000"/>
              </a:lnSpc>
            </a:pPr>
            <a:endParaRPr lang="en-GB" sz="1100" dirty="0"/>
          </a:p>
        </p:txBody>
      </p:sp>
      <p:pic>
        <p:nvPicPr>
          <p:cNvPr id="5" name="Picture 4">
            <a:extLst>
              <a:ext uri="{FF2B5EF4-FFF2-40B4-BE49-F238E27FC236}">
                <a16:creationId xmlns:a16="http://schemas.microsoft.com/office/drawing/2014/main" id="{40E759FF-46D9-454A-95D9-07E6831721A5}"/>
              </a:ext>
            </a:extLst>
          </p:cNvPr>
          <p:cNvPicPr>
            <a:picLocks noChangeAspect="1"/>
          </p:cNvPicPr>
          <p:nvPr/>
        </p:nvPicPr>
        <p:blipFill>
          <a:blip r:embed="rId2"/>
          <a:stretch>
            <a:fillRect/>
          </a:stretch>
        </p:blipFill>
        <p:spPr>
          <a:xfrm>
            <a:off x="817475" y="2509283"/>
            <a:ext cx="4554220" cy="2186025"/>
          </a:xfrm>
          <a:prstGeom prst="rect">
            <a:avLst/>
          </a:prstGeom>
        </p:spPr>
      </p:pic>
    </p:spTree>
    <p:extLst>
      <p:ext uri="{BB962C8B-B14F-4D97-AF65-F5344CB8AC3E}">
        <p14:creationId xmlns:p14="http://schemas.microsoft.com/office/powerpoint/2010/main" val="11168617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CCAAD-6EEA-45A1-90EF-2FAD31253F02}"/>
              </a:ext>
            </a:extLst>
          </p:cNvPr>
          <p:cNvSpPr>
            <a:spLocks noGrp="1"/>
          </p:cNvSpPr>
          <p:nvPr>
            <p:ph type="title"/>
          </p:nvPr>
        </p:nvSpPr>
        <p:spPr/>
        <p:txBody>
          <a:bodyPr/>
          <a:lstStyle/>
          <a:p>
            <a:r>
              <a:rPr lang="en-GB" dirty="0"/>
              <a:t>Demosthenes’ wider arguments express Athenian concerns</a:t>
            </a:r>
          </a:p>
        </p:txBody>
      </p:sp>
      <p:sp>
        <p:nvSpPr>
          <p:cNvPr id="3" name="Content Placeholder 2">
            <a:extLst>
              <a:ext uri="{FF2B5EF4-FFF2-40B4-BE49-F238E27FC236}">
                <a16:creationId xmlns:a16="http://schemas.microsoft.com/office/drawing/2014/main" id="{A84329C5-A906-4590-83C4-2E49FD2AE8E2}"/>
              </a:ext>
            </a:extLst>
          </p:cNvPr>
          <p:cNvSpPr>
            <a:spLocks noGrp="1"/>
          </p:cNvSpPr>
          <p:nvPr>
            <p:ph idx="1"/>
          </p:nvPr>
        </p:nvSpPr>
        <p:spPr/>
        <p:txBody>
          <a:bodyPr/>
          <a:lstStyle/>
          <a:p>
            <a:r>
              <a:rPr lang="en-GB" dirty="0"/>
              <a:t>Piracy seems to be becoming more popular in the Aegean, and the Athenians accredit this to Philip (</a:t>
            </a:r>
            <a:r>
              <a:rPr lang="en-GB" dirty="0" err="1"/>
              <a:t>Aeschin</a:t>
            </a:r>
            <a:r>
              <a:rPr lang="en-GB" dirty="0"/>
              <a:t>. 2.12; Dem. 10.34).</a:t>
            </a:r>
          </a:p>
          <a:p>
            <a:r>
              <a:rPr lang="en-GB" dirty="0"/>
              <a:t>Demosthenes and Philip conflict between Macedon and Athens over more than just piracy, but Demosthenes clearly identifies his states’ reliance on naval trading (Dem. 3.1, 7.2-13).</a:t>
            </a:r>
          </a:p>
          <a:p>
            <a:r>
              <a:rPr lang="en-GB" dirty="0"/>
              <a:t>The Athenians express increased concern, and it is clear that Demosthenes is mentioning the safety of their Aegean interests is a significant factor for this fear (Dem. 12.2).</a:t>
            </a:r>
          </a:p>
          <a:p>
            <a:r>
              <a:rPr lang="en-GB" dirty="0"/>
              <a:t>This demonstrates both the economic importance of Athens’ Aegean income sources, and the threat that Philip poses to it.</a:t>
            </a:r>
          </a:p>
          <a:p>
            <a:pPr marL="0" indent="0">
              <a:buNone/>
            </a:pPr>
            <a:endParaRPr lang="en-GB" dirty="0"/>
          </a:p>
        </p:txBody>
      </p:sp>
    </p:spTree>
    <p:extLst>
      <p:ext uri="{BB962C8B-B14F-4D97-AF65-F5344CB8AC3E}">
        <p14:creationId xmlns:p14="http://schemas.microsoft.com/office/powerpoint/2010/main" val="36130029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4CFB7-2A66-4408-BEAF-5471D607FE37}"/>
              </a:ext>
            </a:extLst>
          </p:cNvPr>
          <p:cNvSpPr>
            <a:spLocks noGrp="1"/>
          </p:cNvSpPr>
          <p:nvPr>
            <p:ph type="title"/>
          </p:nvPr>
        </p:nvSpPr>
        <p:spPr>
          <a:xfrm>
            <a:off x="4349123" y="609600"/>
            <a:ext cx="4924878" cy="1320800"/>
          </a:xfrm>
        </p:spPr>
        <p:txBody>
          <a:bodyPr anchor="ctr">
            <a:normAutofit/>
          </a:bodyPr>
          <a:lstStyle/>
          <a:p>
            <a:r>
              <a:rPr lang="en-GB" dirty="0"/>
              <a:t>Philip’s tactics in the Aegean</a:t>
            </a:r>
          </a:p>
        </p:txBody>
      </p:sp>
      <p:pic>
        <p:nvPicPr>
          <p:cNvPr id="5" name="Picture 4" descr="A picture containing sitting, old, front, man&#10;&#10;Description automatically generated">
            <a:extLst>
              <a:ext uri="{FF2B5EF4-FFF2-40B4-BE49-F238E27FC236}">
                <a16:creationId xmlns:a16="http://schemas.microsoft.com/office/drawing/2014/main" id="{097B8472-8C6E-4D3A-B68E-0E7AC95F0C27}"/>
              </a:ext>
            </a:extLst>
          </p:cNvPr>
          <p:cNvPicPr>
            <a:picLocks noChangeAspect="1"/>
          </p:cNvPicPr>
          <p:nvPr/>
        </p:nvPicPr>
        <p:blipFill>
          <a:blip r:embed="rId2"/>
          <a:stretch>
            <a:fillRect/>
          </a:stretch>
        </p:blipFill>
        <p:spPr>
          <a:xfrm>
            <a:off x="1062587" y="804669"/>
            <a:ext cx="2726155" cy="5095617"/>
          </a:xfrm>
          <a:prstGeom prst="rect">
            <a:avLst/>
          </a:prstGeom>
        </p:spPr>
      </p:pic>
      <p:sp>
        <p:nvSpPr>
          <p:cNvPr id="3" name="Content Placeholder 2">
            <a:extLst>
              <a:ext uri="{FF2B5EF4-FFF2-40B4-BE49-F238E27FC236}">
                <a16:creationId xmlns:a16="http://schemas.microsoft.com/office/drawing/2014/main" id="{93B4E4AA-97F7-482E-9118-F9B262B79D63}"/>
              </a:ext>
            </a:extLst>
          </p:cNvPr>
          <p:cNvSpPr>
            <a:spLocks noGrp="1"/>
          </p:cNvSpPr>
          <p:nvPr>
            <p:ph idx="1"/>
          </p:nvPr>
        </p:nvSpPr>
        <p:spPr>
          <a:xfrm>
            <a:off x="4349123" y="2160590"/>
            <a:ext cx="4921876" cy="3739698"/>
          </a:xfrm>
        </p:spPr>
        <p:txBody>
          <a:bodyPr>
            <a:normAutofit/>
          </a:bodyPr>
          <a:lstStyle/>
          <a:p>
            <a:pPr>
              <a:lnSpc>
                <a:spcPct val="90000"/>
              </a:lnSpc>
            </a:pPr>
            <a:r>
              <a:rPr lang="en-GB" sz="1300" dirty="0"/>
              <a:t>There is little testament to Philip taking much direct action at sea, as it is clear his fleet was inferior to the Athenians’, even at the time of his death according to Hammond (Gabriel 2010: 95-96; Hammond 1989: 127-128).</a:t>
            </a:r>
          </a:p>
          <a:p>
            <a:pPr>
              <a:lnSpc>
                <a:spcPct val="90000"/>
              </a:lnSpc>
            </a:pPr>
            <a:r>
              <a:rPr lang="en-GB" sz="1300" dirty="0"/>
              <a:t>However, the idea Philip would bargain with non-Macedonians to harass his enemies are attested to by multiple sources, and Philip does not dispute Aeschines charge (</a:t>
            </a:r>
            <a:r>
              <a:rPr lang="en-GB" sz="1300" dirty="0" err="1"/>
              <a:t>Aeschin</a:t>
            </a:r>
            <a:r>
              <a:rPr lang="en-GB" sz="1300" dirty="0"/>
              <a:t>. 2.12; </a:t>
            </a:r>
            <a:r>
              <a:rPr lang="en-GB" sz="1300" dirty="0" err="1"/>
              <a:t>Diod</a:t>
            </a:r>
            <a:r>
              <a:rPr lang="en-GB" sz="1300" dirty="0"/>
              <a:t>. 16.5.3; De Souza 2002: 36). </a:t>
            </a:r>
          </a:p>
          <a:p>
            <a:pPr>
              <a:lnSpc>
                <a:spcPct val="90000"/>
              </a:lnSpc>
            </a:pPr>
            <a:r>
              <a:rPr lang="en-GB" sz="1300" dirty="0"/>
              <a:t>This was an efficient way of restricting Athens’ income without actually risking any Macedonian lives (</a:t>
            </a:r>
            <a:r>
              <a:rPr lang="en-GB" sz="1300" dirty="0" err="1"/>
              <a:t>Diod</a:t>
            </a:r>
            <a:r>
              <a:rPr lang="en-GB" sz="1300" dirty="0"/>
              <a:t>. 16.54).</a:t>
            </a:r>
          </a:p>
          <a:p>
            <a:pPr>
              <a:lnSpc>
                <a:spcPct val="90000"/>
              </a:lnSpc>
            </a:pPr>
            <a:r>
              <a:rPr lang="en-GB" sz="1300" dirty="0"/>
              <a:t>This is certainly the kind of tactic Philip was known to employ: ‘</a:t>
            </a:r>
            <a:r>
              <a:rPr lang="el-GR" sz="1300" dirty="0"/>
              <a:t>ἦν γὰρ πεῖραν εἰληφὼς ὅτι τὰ τοῖς ὅπλοις ἀδύνατα χειρωθῆναι τῷ χρυσῷ ῥᾴδιόν ἐστι καταπολεμῆσαι. ἐγκατασκευάζων οὖν ἐν ταῖς πόλεσι προδότας διὰ τῆς δωροδοκίας καὶ τοὺς δεχομένους τὸ χρυσίον ξένους καὶ φίλους ὀνομάζων ταῖς πονηραῖς ὁμιλίαις διέφθειρε τὰ ἤθη τῶν ἀνθρώπων</a:t>
            </a:r>
            <a:r>
              <a:rPr lang="en-GB" sz="1300" dirty="0"/>
              <a:t>‘ (</a:t>
            </a:r>
            <a:r>
              <a:rPr lang="en-GB" sz="1300" dirty="0" err="1"/>
              <a:t>Diod</a:t>
            </a:r>
            <a:r>
              <a:rPr lang="en-GB" sz="1300" dirty="0"/>
              <a:t>. 16.54.4).</a:t>
            </a:r>
          </a:p>
          <a:p>
            <a:pPr>
              <a:lnSpc>
                <a:spcPct val="90000"/>
              </a:lnSpc>
            </a:pPr>
            <a:endParaRPr lang="en-GB" sz="1300" dirty="0"/>
          </a:p>
        </p:txBody>
      </p:sp>
    </p:spTree>
    <p:extLst>
      <p:ext uri="{BB962C8B-B14F-4D97-AF65-F5344CB8AC3E}">
        <p14:creationId xmlns:p14="http://schemas.microsoft.com/office/powerpoint/2010/main" val="2031403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90C10-3B23-4634-A561-6E9F77BC6A92}"/>
              </a:ext>
            </a:extLst>
          </p:cNvPr>
          <p:cNvSpPr>
            <a:spLocks noGrp="1"/>
          </p:cNvSpPr>
          <p:nvPr>
            <p:ph type="title"/>
          </p:nvPr>
        </p:nvSpPr>
        <p:spPr/>
        <p:txBody>
          <a:bodyPr/>
          <a:lstStyle/>
          <a:p>
            <a:r>
              <a:rPr lang="en-GB" dirty="0"/>
              <a:t>The future plans of Philip imply his interference in the Aegean</a:t>
            </a:r>
          </a:p>
        </p:txBody>
      </p:sp>
      <p:sp>
        <p:nvSpPr>
          <p:cNvPr id="3" name="Content Placeholder 2">
            <a:extLst>
              <a:ext uri="{FF2B5EF4-FFF2-40B4-BE49-F238E27FC236}">
                <a16:creationId xmlns:a16="http://schemas.microsoft.com/office/drawing/2014/main" id="{89C9502B-D086-4596-9A2C-1B5A527FA712}"/>
              </a:ext>
            </a:extLst>
          </p:cNvPr>
          <p:cNvSpPr>
            <a:spLocks noGrp="1"/>
          </p:cNvSpPr>
          <p:nvPr>
            <p:ph idx="1"/>
          </p:nvPr>
        </p:nvSpPr>
        <p:spPr/>
        <p:txBody>
          <a:bodyPr/>
          <a:lstStyle/>
          <a:p>
            <a:r>
              <a:rPr lang="en-GB" dirty="0"/>
              <a:t>Philip captured the Chalcidice, Byzantium, later moving upon the rest of Hellas, and eventually, Persia. All of these had strong connections to the Aegean trading systems (</a:t>
            </a:r>
            <a:r>
              <a:rPr lang="en-GB" dirty="0" err="1"/>
              <a:t>Diod</a:t>
            </a:r>
            <a:r>
              <a:rPr lang="en-GB" dirty="0"/>
              <a:t>. 16.1).</a:t>
            </a:r>
          </a:p>
          <a:p>
            <a:r>
              <a:rPr lang="en-GB" dirty="0"/>
              <a:t>The Aegean would need to be in Macedonian hands before an attack on Persian soil could be made in earnest, and it is unlikely Philip would not have also sought to exploit the wealth from this source (Borza 1990: 222; Hammond 1989: 175). </a:t>
            </a:r>
          </a:p>
          <a:p>
            <a:r>
              <a:rPr lang="en-GB" dirty="0"/>
              <a:t>It therefore seems extremely unlikely that </a:t>
            </a:r>
            <a:r>
              <a:rPr lang="en-GB" dirty="0" err="1"/>
              <a:t>Cawkwell’s</a:t>
            </a:r>
            <a:r>
              <a:rPr lang="en-GB" dirty="0"/>
              <a:t> assessment that Philip ‘declined to become involved with the sea’ and is correct (</a:t>
            </a:r>
            <a:r>
              <a:rPr lang="en-GB" dirty="0" err="1"/>
              <a:t>Cawkwell</a:t>
            </a:r>
            <a:r>
              <a:rPr lang="en-GB" dirty="0"/>
              <a:t> 2011: 413-416). </a:t>
            </a:r>
          </a:p>
        </p:txBody>
      </p:sp>
    </p:spTree>
    <p:extLst>
      <p:ext uri="{BB962C8B-B14F-4D97-AF65-F5344CB8AC3E}">
        <p14:creationId xmlns:p14="http://schemas.microsoft.com/office/powerpoint/2010/main" val="19380030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4022E-92D0-4DEB-906C-65EBED136EDC}"/>
              </a:ext>
            </a:extLst>
          </p:cNvPr>
          <p:cNvSpPr>
            <a:spLocks noGrp="1"/>
          </p:cNvSpPr>
          <p:nvPr>
            <p:ph type="title"/>
          </p:nvPr>
        </p:nvSpPr>
        <p:spPr/>
        <p:txBody>
          <a:bodyPr anchor="t">
            <a:normAutofit/>
          </a:bodyPr>
          <a:lstStyle/>
          <a:p>
            <a:r>
              <a:rPr lang="en-GB" dirty="0"/>
              <a:t>These tactics are concurrent with Philip’s actions at this time.</a:t>
            </a:r>
          </a:p>
        </p:txBody>
      </p:sp>
      <p:sp>
        <p:nvSpPr>
          <p:cNvPr id="3" name="Content Placeholder 2">
            <a:extLst>
              <a:ext uri="{FF2B5EF4-FFF2-40B4-BE49-F238E27FC236}">
                <a16:creationId xmlns:a16="http://schemas.microsoft.com/office/drawing/2014/main" id="{8C1F009D-A54A-4B44-92AB-72579903C9BE}"/>
              </a:ext>
            </a:extLst>
          </p:cNvPr>
          <p:cNvSpPr>
            <a:spLocks noGrp="1"/>
          </p:cNvSpPr>
          <p:nvPr>
            <p:ph idx="1"/>
          </p:nvPr>
        </p:nvSpPr>
        <p:spPr>
          <a:xfrm>
            <a:off x="6336287" y="2160589"/>
            <a:ext cx="2934714" cy="3880773"/>
          </a:xfrm>
        </p:spPr>
        <p:txBody>
          <a:bodyPr>
            <a:normAutofit lnSpcReduction="10000"/>
          </a:bodyPr>
          <a:lstStyle/>
          <a:p>
            <a:pPr>
              <a:lnSpc>
                <a:spcPct val="90000"/>
              </a:lnSpc>
            </a:pPr>
            <a:r>
              <a:rPr lang="en-GB" sz="1300" dirty="0"/>
              <a:t>The naval and military capabilities of Athens were dependent on supplies that stemmed from the Aegean trade (Hansen and Nielsen 2004: 636). </a:t>
            </a:r>
          </a:p>
          <a:p>
            <a:pPr>
              <a:lnSpc>
                <a:spcPct val="90000"/>
              </a:lnSpc>
            </a:pPr>
            <a:r>
              <a:rPr lang="en-GB" sz="1300" dirty="0"/>
              <a:t>Many of Macedon’s newly acquired territory was on the Aegean coast, and were important trading ports (Gabriel 2010: 94-95). </a:t>
            </a:r>
          </a:p>
          <a:p>
            <a:pPr>
              <a:lnSpc>
                <a:spcPct val="90000"/>
              </a:lnSpc>
            </a:pPr>
            <a:r>
              <a:rPr lang="en-GB" sz="1300" dirty="0"/>
              <a:t>Philip succeeded in restricting Athenian timber supplies for the fleet at this time, thus this piracy allowed him to be attacking the Athenian navy in multiple ways (Gabriel 2010: 94-95).</a:t>
            </a:r>
          </a:p>
          <a:p>
            <a:pPr>
              <a:lnSpc>
                <a:spcPct val="90000"/>
              </a:lnSpc>
            </a:pPr>
            <a:r>
              <a:rPr lang="en-GB" sz="1300" dirty="0"/>
              <a:t>This allowed Philip to position himself as a better ally to some of the Aegean islands in place of Athens (Dem 2.14, 6.20).</a:t>
            </a:r>
          </a:p>
          <a:p>
            <a:pPr>
              <a:lnSpc>
                <a:spcPct val="90000"/>
              </a:lnSpc>
            </a:pPr>
            <a:endParaRPr lang="en-GB" sz="1300" dirty="0"/>
          </a:p>
        </p:txBody>
      </p:sp>
      <p:pic>
        <p:nvPicPr>
          <p:cNvPr id="6" name="Picture 5" descr="A picture containing text, map&#10;&#10;Description automatically generated">
            <a:extLst>
              <a:ext uri="{FF2B5EF4-FFF2-40B4-BE49-F238E27FC236}">
                <a16:creationId xmlns:a16="http://schemas.microsoft.com/office/drawing/2014/main" id="{330B2E98-BE91-4C3B-B949-C45795B5EAF9}"/>
              </a:ext>
            </a:extLst>
          </p:cNvPr>
          <p:cNvPicPr>
            <a:picLocks noChangeAspect="1"/>
          </p:cNvPicPr>
          <p:nvPr/>
        </p:nvPicPr>
        <p:blipFill rotWithShape="1">
          <a:blip r:embed="rId2"/>
          <a:srcRect r="3" b="10522"/>
          <a:stretch/>
        </p:blipFill>
        <p:spPr>
          <a:xfrm>
            <a:off x="677334" y="2159331"/>
            <a:ext cx="5423429" cy="3882362"/>
          </a:xfrm>
          <a:prstGeom prst="rect">
            <a:avLst/>
          </a:prstGeom>
        </p:spPr>
      </p:pic>
    </p:spTree>
    <p:extLst>
      <p:ext uri="{BB962C8B-B14F-4D97-AF65-F5344CB8AC3E}">
        <p14:creationId xmlns:p14="http://schemas.microsoft.com/office/powerpoint/2010/main" val="9038271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5A0BF2E-1B9B-44CF-A8F8-63B4AE0EA6EA}"/>
              </a:ext>
            </a:extLst>
          </p:cNvPr>
          <p:cNvSpPr>
            <a:spLocks noGrp="1"/>
          </p:cNvSpPr>
          <p:nvPr>
            <p:ph type="title"/>
          </p:nvPr>
        </p:nvSpPr>
        <p:spPr>
          <a:xfrm>
            <a:off x="643467" y="816638"/>
            <a:ext cx="3367359" cy="5224724"/>
          </a:xfrm>
        </p:spPr>
        <p:txBody>
          <a:bodyPr anchor="ctr">
            <a:normAutofit/>
          </a:bodyPr>
          <a:lstStyle/>
          <a:p>
            <a:r>
              <a:rPr lang="en-GB" dirty="0"/>
              <a:t>The potential effects of this piracy on Macedonian economics</a:t>
            </a:r>
          </a:p>
        </p:txBody>
      </p:sp>
      <p:sp>
        <p:nvSpPr>
          <p:cNvPr id="3" name="Content Placeholder 2">
            <a:extLst>
              <a:ext uri="{FF2B5EF4-FFF2-40B4-BE49-F238E27FC236}">
                <a16:creationId xmlns:a16="http://schemas.microsoft.com/office/drawing/2014/main" id="{4DCFC77F-D167-4AC9-9B9F-2DDA55CD084A}"/>
              </a:ext>
            </a:extLst>
          </p:cNvPr>
          <p:cNvSpPr>
            <a:spLocks noGrp="1"/>
          </p:cNvSpPr>
          <p:nvPr>
            <p:ph idx="1"/>
          </p:nvPr>
        </p:nvSpPr>
        <p:spPr>
          <a:xfrm>
            <a:off x="4654295" y="816638"/>
            <a:ext cx="4619706" cy="5224724"/>
          </a:xfrm>
        </p:spPr>
        <p:txBody>
          <a:bodyPr anchor="ctr">
            <a:normAutofit/>
          </a:bodyPr>
          <a:lstStyle/>
          <a:p>
            <a:pPr>
              <a:lnSpc>
                <a:spcPct val="90000"/>
              </a:lnSpc>
            </a:pPr>
            <a:r>
              <a:rPr lang="en-GB" sz="1400" dirty="0"/>
              <a:t>While it seems that much of the piracy at this time period was not directly by Macedonians, the disruption of Athenian trade, would have been massively beneficial for the Macedonian markets (De Souza 1999: 10-11). This is exemplified by the 700 talents of profit Philip gained from the Athenian grain fleet (Dem. 50.18; </a:t>
            </a:r>
            <a:r>
              <a:rPr lang="en-GB" sz="1400" dirty="0" err="1"/>
              <a:t>Philoch</a:t>
            </a:r>
            <a:r>
              <a:rPr lang="en-GB" sz="1400" dirty="0"/>
              <a:t>. FF. 162; </a:t>
            </a:r>
            <a:r>
              <a:rPr lang="en-GB" sz="1400" dirty="0" err="1"/>
              <a:t>Theopomp</a:t>
            </a:r>
            <a:r>
              <a:rPr lang="en-GB" sz="1400" dirty="0"/>
              <a:t>. FF. 192).</a:t>
            </a:r>
          </a:p>
          <a:p>
            <a:pPr>
              <a:lnSpc>
                <a:spcPct val="90000"/>
              </a:lnSpc>
            </a:pPr>
            <a:r>
              <a:rPr lang="en-GB" sz="1400" dirty="0"/>
              <a:t>This disruption would make it easier for Philip to find allies, convincing many that he was a source of security, while also making the sea safer for his ports (Borza 1990: 75). </a:t>
            </a:r>
          </a:p>
          <a:p>
            <a:pPr>
              <a:lnSpc>
                <a:spcPct val="90000"/>
              </a:lnSpc>
            </a:pPr>
            <a:r>
              <a:rPr lang="en-GB" sz="1400" dirty="0"/>
              <a:t>Philip was also able to accuse the Athenians of ignoring piracy when it suited them, such as in the Hellespont, which would have been further cause for Aegean states to side with Macedon (Dem. 12.2, 12.5)</a:t>
            </a:r>
          </a:p>
          <a:p>
            <a:pPr>
              <a:lnSpc>
                <a:spcPct val="90000"/>
              </a:lnSpc>
            </a:pPr>
            <a:r>
              <a:rPr lang="en-GB" sz="1400" dirty="0"/>
              <a:t>Allowing Philip to take a more solid control of islands in the Aegean would have improved and encouraged more trade between Macedon and the Aegean states, even if this control was only intended to be temporary as with </a:t>
            </a:r>
            <a:r>
              <a:rPr lang="en-GB" sz="1400" dirty="0" err="1"/>
              <a:t>Halonnesus</a:t>
            </a:r>
            <a:r>
              <a:rPr lang="en-GB" sz="1400" dirty="0"/>
              <a:t> (Dem. 7.2).</a:t>
            </a:r>
          </a:p>
        </p:txBody>
      </p:sp>
    </p:spTree>
    <p:extLst>
      <p:ext uri="{BB962C8B-B14F-4D97-AF65-F5344CB8AC3E}">
        <p14:creationId xmlns:p14="http://schemas.microsoft.com/office/powerpoint/2010/main" val="12758237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7">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FF1E15-B368-49E0-9214-20D7B442EC89}"/>
              </a:ext>
            </a:extLst>
          </p:cNvPr>
          <p:cNvSpPr>
            <a:spLocks noGrp="1"/>
          </p:cNvSpPr>
          <p:nvPr>
            <p:ph type="title"/>
          </p:nvPr>
        </p:nvSpPr>
        <p:spPr>
          <a:xfrm>
            <a:off x="1333502" y="609600"/>
            <a:ext cx="8596668" cy="1320800"/>
          </a:xfrm>
        </p:spPr>
        <p:txBody>
          <a:bodyPr>
            <a:normAutofit/>
          </a:bodyPr>
          <a:lstStyle/>
          <a:p>
            <a:r>
              <a:rPr lang="en-GB"/>
              <a:t>The effects of this piracy on Athens’ economy and wealth acquisition </a:t>
            </a:r>
            <a:endParaRPr lang="en-GB" dirty="0"/>
          </a:p>
        </p:txBody>
      </p:sp>
      <p:sp>
        <p:nvSpPr>
          <p:cNvPr id="29" name="Isosceles Triangle 9">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11">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31" name="Straight Connector 13">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32" name="Straight Connector 15">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FB132D11-EA88-46E3-9FDF-4FFBCC103C25}"/>
              </a:ext>
            </a:extLst>
          </p:cNvPr>
          <p:cNvSpPr>
            <a:spLocks noGrp="1"/>
          </p:cNvSpPr>
          <p:nvPr>
            <p:ph idx="1"/>
          </p:nvPr>
        </p:nvSpPr>
        <p:spPr>
          <a:xfrm>
            <a:off x="1333502" y="2160590"/>
            <a:ext cx="8470898" cy="3429260"/>
          </a:xfrm>
        </p:spPr>
        <p:txBody>
          <a:bodyPr>
            <a:normAutofit/>
          </a:bodyPr>
          <a:lstStyle/>
          <a:p>
            <a:pPr>
              <a:lnSpc>
                <a:spcPct val="90000"/>
              </a:lnSpc>
            </a:pPr>
            <a:r>
              <a:rPr lang="en-GB" sz="1700" dirty="0"/>
              <a:t>This reliable source of income for the Athenians was removed, and it seems to have been at the forefront of the Athenian sources at this time (De Souza 2002: 36).</a:t>
            </a:r>
          </a:p>
          <a:p>
            <a:pPr>
              <a:lnSpc>
                <a:spcPct val="90000"/>
              </a:lnSpc>
            </a:pPr>
            <a:r>
              <a:rPr lang="en-GB" sz="1700" dirty="0"/>
              <a:t>Its impact in trade can be seen when Philip captures the grain fleet. A similar incident instigated by caused Lysias to liken the issue to being ‘</a:t>
            </a:r>
            <a:r>
              <a:rPr lang="el-GR" sz="1700" dirty="0"/>
              <a:t>πολιορκούμεθα</a:t>
            </a:r>
            <a:r>
              <a:rPr lang="en-GB" sz="1700" dirty="0"/>
              <a:t>’ (Lys. 22.14-15).</a:t>
            </a:r>
          </a:p>
          <a:p>
            <a:pPr>
              <a:lnSpc>
                <a:spcPct val="90000"/>
              </a:lnSpc>
            </a:pPr>
            <a:r>
              <a:rPr lang="en-GB" sz="1700" dirty="0"/>
              <a:t>Being such a large polis, Athens would have depleted its stocks of products not readily available from mainland Hellas much faster than a smaller sized polis, amplifying the issues this direct and indirect piracy would have caused (Hansen and Nielsen 2004: 627-628).</a:t>
            </a:r>
          </a:p>
          <a:p>
            <a:pPr>
              <a:lnSpc>
                <a:spcPct val="90000"/>
              </a:lnSpc>
            </a:pPr>
            <a:r>
              <a:rPr lang="en-GB" sz="1700" dirty="0"/>
              <a:t>Philip’s ability to claim powerful allies like Olynthus was highly dangerous to not only Athens’ safety, but also its markets (Dem. 2.14, 6.20).</a:t>
            </a:r>
          </a:p>
          <a:p>
            <a:pPr>
              <a:lnSpc>
                <a:spcPct val="90000"/>
              </a:lnSpc>
            </a:pPr>
            <a:endParaRPr lang="en-GB" sz="1700" dirty="0"/>
          </a:p>
        </p:txBody>
      </p:sp>
      <p:sp>
        <p:nvSpPr>
          <p:cNvPr id="33"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9478238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C5AAD-DC7A-4FD6-96A9-C9189DB2593A}"/>
              </a:ext>
            </a:extLst>
          </p:cNvPr>
          <p:cNvSpPr>
            <a:spLocks noGrp="1"/>
          </p:cNvSpPr>
          <p:nvPr>
            <p:ph type="title"/>
          </p:nvPr>
        </p:nvSpPr>
        <p:spPr/>
        <p:txBody>
          <a:bodyPr anchor="t">
            <a:normAutofit/>
          </a:bodyPr>
          <a:lstStyle/>
          <a:p>
            <a:r>
              <a:rPr lang="en-GB" dirty="0"/>
              <a:t>How the situation concludes creates problems</a:t>
            </a:r>
          </a:p>
        </p:txBody>
      </p:sp>
      <p:sp>
        <p:nvSpPr>
          <p:cNvPr id="3" name="Content Placeholder 2">
            <a:extLst>
              <a:ext uri="{FF2B5EF4-FFF2-40B4-BE49-F238E27FC236}">
                <a16:creationId xmlns:a16="http://schemas.microsoft.com/office/drawing/2014/main" id="{EF3608A4-2517-4C8F-BAE3-0EDA62273BAF}"/>
              </a:ext>
            </a:extLst>
          </p:cNvPr>
          <p:cNvSpPr>
            <a:spLocks noGrp="1"/>
          </p:cNvSpPr>
          <p:nvPr>
            <p:ph idx="1"/>
          </p:nvPr>
        </p:nvSpPr>
        <p:spPr>
          <a:xfrm>
            <a:off x="677334" y="2062718"/>
            <a:ext cx="3957349" cy="4642884"/>
          </a:xfrm>
        </p:spPr>
        <p:txBody>
          <a:bodyPr>
            <a:normAutofit lnSpcReduction="10000"/>
          </a:bodyPr>
          <a:lstStyle/>
          <a:p>
            <a:pPr>
              <a:lnSpc>
                <a:spcPct val="90000"/>
              </a:lnSpc>
            </a:pPr>
            <a:r>
              <a:rPr lang="en-GB" sz="1400" dirty="0"/>
              <a:t>Due to the rapid nature of Philip’s campaigns, it is unclear whether or not this rampant piracy was indeed one Philip intentionally orchestrated and even if it was this potentially very useful campaign for destabilising the Aegean was ultimately made redundant by the battle of Chaeronea (</a:t>
            </a:r>
            <a:r>
              <a:rPr lang="en-GB" sz="1400" dirty="0" err="1"/>
              <a:t>Diod</a:t>
            </a:r>
            <a:r>
              <a:rPr lang="en-GB" sz="1400" dirty="0"/>
              <a:t>. 16.89).</a:t>
            </a:r>
          </a:p>
          <a:p>
            <a:pPr>
              <a:lnSpc>
                <a:spcPct val="90000"/>
              </a:lnSpc>
            </a:pPr>
            <a:r>
              <a:rPr lang="en-GB" sz="1400" dirty="0"/>
              <a:t>It is arguable that the destabilisation of trade in the Aegean furthered Athens’ rapid decline and ultimately contributed to their defeat. </a:t>
            </a:r>
          </a:p>
          <a:p>
            <a:pPr>
              <a:lnSpc>
                <a:spcPct val="90000"/>
              </a:lnSpc>
            </a:pPr>
            <a:r>
              <a:rPr lang="en-GB" sz="1400" dirty="0"/>
              <a:t>We have no numerical records of the economic impact and its effects are potentially somewhat masked under the general economic troubles of Athens at this time.</a:t>
            </a:r>
          </a:p>
          <a:p>
            <a:pPr>
              <a:lnSpc>
                <a:spcPct val="90000"/>
              </a:lnSpc>
            </a:pPr>
            <a:r>
              <a:rPr lang="en-GB" sz="1400" dirty="0"/>
              <a:t>Athens was allowed to retain several naval bases after their defeat however, showing how important their triremes were to both protecting their Aegean traders, and to dissuading rebellions (</a:t>
            </a:r>
            <a:r>
              <a:rPr lang="en-GB" sz="1400" dirty="0" err="1"/>
              <a:t>Diod</a:t>
            </a:r>
            <a:r>
              <a:rPr lang="en-GB" sz="1400" dirty="0"/>
              <a:t>. 16.87.3).</a:t>
            </a:r>
          </a:p>
        </p:txBody>
      </p:sp>
      <p:pic>
        <p:nvPicPr>
          <p:cNvPr id="5" name="Picture 4" descr="A picture containing text, photo, group, black&#10;&#10;Description automatically generated">
            <a:extLst>
              <a:ext uri="{FF2B5EF4-FFF2-40B4-BE49-F238E27FC236}">
                <a16:creationId xmlns:a16="http://schemas.microsoft.com/office/drawing/2014/main" id="{5A4C4561-295F-47A5-985A-DD7B943B7550}"/>
              </a:ext>
            </a:extLst>
          </p:cNvPr>
          <p:cNvPicPr>
            <a:picLocks noChangeAspect="1"/>
          </p:cNvPicPr>
          <p:nvPr/>
        </p:nvPicPr>
        <p:blipFill>
          <a:blip r:embed="rId2"/>
          <a:stretch>
            <a:fillRect/>
          </a:stretch>
        </p:blipFill>
        <p:spPr>
          <a:xfrm>
            <a:off x="4987137" y="2159331"/>
            <a:ext cx="4587732" cy="3131126"/>
          </a:xfrm>
          <a:prstGeom prst="rect">
            <a:avLst/>
          </a:prstGeom>
        </p:spPr>
      </p:pic>
    </p:spTree>
    <p:extLst>
      <p:ext uri="{BB962C8B-B14F-4D97-AF65-F5344CB8AC3E}">
        <p14:creationId xmlns:p14="http://schemas.microsoft.com/office/powerpoint/2010/main" val="32373134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722E293-B9C2-4F13-B3A5-64CBB469407F}"/>
              </a:ext>
            </a:extLst>
          </p:cNvPr>
          <p:cNvSpPr>
            <a:spLocks noGrp="1"/>
          </p:cNvSpPr>
          <p:nvPr>
            <p:ph type="title"/>
          </p:nvPr>
        </p:nvSpPr>
        <p:spPr>
          <a:xfrm>
            <a:off x="643467" y="816638"/>
            <a:ext cx="3367359" cy="5224724"/>
          </a:xfrm>
        </p:spPr>
        <p:txBody>
          <a:bodyPr anchor="ctr">
            <a:normAutofit/>
          </a:bodyPr>
          <a:lstStyle/>
          <a:p>
            <a:r>
              <a:rPr lang="en-GB" dirty="0"/>
              <a:t>Conclusion</a:t>
            </a:r>
          </a:p>
        </p:txBody>
      </p:sp>
      <p:sp>
        <p:nvSpPr>
          <p:cNvPr id="3" name="Content Placeholder 2">
            <a:extLst>
              <a:ext uri="{FF2B5EF4-FFF2-40B4-BE49-F238E27FC236}">
                <a16:creationId xmlns:a16="http://schemas.microsoft.com/office/drawing/2014/main" id="{B3AC7F45-9482-411C-B40B-5A098AA14364}"/>
              </a:ext>
            </a:extLst>
          </p:cNvPr>
          <p:cNvSpPr>
            <a:spLocks noGrp="1"/>
          </p:cNvSpPr>
          <p:nvPr>
            <p:ph idx="1"/>
          </p:nvPr>
        </p:nvSpPr>
        <p:spPr>
          <a:xfrm>
            <a:off x="4654295" y="816638"/>
            <a:ext cx="4619706" cy="5224724"/>
          </a:xfrm>
        </p:spPr>
        <p:txBody>
          <a:bodyPr anchor="ctr">
            <a:normAutofit/>
          </a:bodyPr>
          <a:lstStyle/>
          <a:p>
            <a:pPr>
              <a:lnSpc>
                <a:spcPct val="90000"/>
              </a:lnSpc>
            </a:pPr>
            <a:r>
              <a:rPr lang="en-GB" sz="1500" dirty="0"/>
              <a:t>It is entirely possible that the previously perceived pressures upon Athens in this period were much more deliberate and impacting than commonly assumed, which is shown by Demosthenes’ increasing concern about Philip. Demosthenes’ charge that Philip was the ‘</a:t>
            </a:r>
            <a:r>
              <a:rPr lang="el-GR" sz="1500" dirty="0"/>
              <a:t>λῃστοῦ τῶν Ἑλλήνων</a:t>
            </a:r>
            <a:r>
              <a:rPr lang="en-GB" sz="1500" dirty="0"/>
              <a:t>’ appears to be accurate (Dem. 10.34).</a:t>
            </a:r>
          </a:p>
          <a:p>
            <a:pPr>
              <a:lnSpc>
                <a:spcPct val="90000"/>
              </a:lnSpc>
            </a:pPr>
            <a:r>
              <a:rPr lang="en-GB" sz="1500" dirty="0"/>
              <a:t>Whether or not Philip intended to use piracy to destabilise and weaken the Athenian economies greatly, the piracy of this period played a considerable role in Athenian weakness leading to the Battle of Chaeronea.</a:t>
            </a:r>
          </a:p>
          <a:p>
            <a:pPr>
              <a:lnSpc>
                <a:spcPct val="90000"/>
              </a:lnSpc>
            </a:pPr>
            <a:r>
              <a:rPr lang="en-GB" sz="1500" dirty="0"/>
              <a:t>While it is clear that the economic gains for Macedon at the expense of economic losses for Athens were not the only reasons to conduct such actions, they were certainly prominent and realised by both sides at the time.</a:t>
            </a:r>
          </a:p>
          <a:p>
            <a:pPr>
              <a:lnSpc>
                <a:spcPct val="90000"/>
              </a:lnSpc>
            </a:pPr>
            <a:r>
              <a:rPr lang="en-GB" sz="1500" dirty="0"/>
              <a:t>These naval actions are likely heavily underemphasised by both modern scholarship and ancient sources.</a:t>
            </a:r>
          </a:p>
          <a:p>
            <a:pPr>
              <a:lnSpc>
                <a:spcPct val="90000"/>
              </a:lnSpc>
            </a:pPr>
            <a:endParaRPr lang="en-GB" sz="1500" dirty="0"/>
          </a:p>
        </p:txBody>
      </p:sp>
    </p:spTree>
    <p:extLst>
      <p:ext uri="{BB962C8B-B14F-4D97-AF65-F5344CB8AC3E}">
        <p14:creationId xmlns:p14="http://schemas.microsoft.com/office/powerpoint/2010/main" val="32633640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1FCEB-2F35-457A-AE12-7E50B2C66729}"/>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12489061-07CB-4B45-9697-B7FD7754E519}"/>
              </a:ext>
            </a:extLst>
          </p:cNvPr>
          <p:cNvSpPr>
            <a:spLocks noGrp="1"/>
          </p:cNvSpPr>
          <p:nvPr>
            <p:ph idx="1"/>
          </p:nvPr>
        </p:nvSpPr>
        <p:spPr/>
        <p:txBody>
          <a:bodyPr>
            <a:normAutofit lnSpcReduction="10000"/>
          </a:bodyPr>
          <a:lstStyle/>
          <a:p>
            <a:pPr marL="0" indent="0">
              <a:buNone/>
            </a:pPr>
            <a:r>
              <a:rPr lang="en-GB" u="sng" dirty="0"/>
              <a:t>Images</a:t>
            </a:r>
          </a:p>
          <a:p>
            <a:r>
              <a:rPr lang="en-GB" sz="1200" u="sng" dirty="0">
                <a:hlinkClick r:id="rId2"/>
              </a:rPr>
              <a:t>https://cdn.shortpixel.ai/client/to_webp,q_glossy,ret_img,w_602,h_203/https://www.naval-encyclopedia.com/images/divers/antiques/hemiolia_thrace.gif</a:t>
            </a:r>
            <a:endParaRPr lang="en-GB" sz="1200" u="sng" dirty="0"/>
          </a:p>
          <a:p>
            <a:r>
              <a:rPr lang="en-GB" sz="1200" u="sng" dirty="0">
                <a:hlinkClick r:id="rId3"/>
              </a:rPr>
              <a:t>https://www.thoughtco.com/thmb/vp6cASCnGDHsGsOIJ3-kMEv60fs=/329x0/filters:no_upscale():max_bytes(150000):strip_icc():format(webp)/gr-map-56aab2da3df78cf772b46e90.gif</a:t>
            </a:r>
            <a:endParaRPr lang="en-GB" sz="1200" u="sng" dirty="0"/>
          </a:p>
          <a:p>
            <a:r>
              <a:rPr lang="en-GB" sz="1200" u="sng" dirty="0">
                <a:hlinkClick r:id="rId4"/>
              </a:rPr>
              <a:t>https://i.pinimg.com/originals/4c/2b/aa/4c2baa9513f35df54e919f0b51b9f802.jpg</a:t>
            </a:r>
            <a:r>
              <a:rPr lang="en-GB" sz="1200" u="sng" dirty="0"/>
              <a:t> </a:t>
            </a:r>
          </a:p>
          <a:p>
            <a:r>
              <a:rPr lang="en-GB" sz="1200" u="sng" dirty="0">
                <a:hlinkClick r:id="rId5"/>
              </a:rPr>
              <a:t>http://maritimehistorypodcast.com/wp-content/uploads/2017/03/fig-2-east-med-map_l.jpg?x37852</a:t>
            </a:r>
            <a:r>
              <a:rPr lang="en-GB" sz="1200" u="sng" dirty="0"/>
              <a:t> </a:t>
            </a:r>
          </a:p>
          <a:p>
            <a:r>
              <a:rPr lang="en-GB" sz="1200" u="sng" dirty="0">
                <a:hlinkClick r:id="rId6"/>
              </a:rPr>
              <a:t>https://www.euractiv.com/wp-content/uploads/sites/2/2017/09/Pnyx-42095-800x450.jpg</a:t>
            </a:r>
            <a:r>
              <a:rPr lang="en-GB" sz="1200" u="sng" dirty="0"/>
              <a:t> </a:t>
            </a:r>
          </a:p>
          <a:p>
            <a:r>
              <a:rPr lang="en-GB" sz="1200" dirty="0">
                <a:hlinkClick r:id="rId7"/>
              </a:rPr>
              <a:t>https://www.marinareservation.com/timthumb.php?src=/upload/region/import/agios.jpg&amp;w=480&amp;h=230</a:t>
            </a:r>
            <a:endParaRPr lang="en-GB" sz="1200" dirty="0"/>
          </a:p>
          <a:p>
            <a:r>
              <a:rPr lang="en-GB" sz="1200" dirty="0">
                <a:hlinkClick r:id="rId8"/>
              </a:rPr>
              <a:t>https://upload.wikimedia.org/wikipedia/commons/0/07/Aeschines_bust.jpg</a:t>
            </a:r>
            <a:r>
              <a:rPr lang="en-GB" sz="1200" dirty="0"/>
              <a:t> </a:t>
            </a:r>
          </a:p>
          <a:p>
            <a:r>
              <a:rPr lang="en-GB" sz="1200" dirty="0">
                <a:hlinkClick r:id="rId9"/>
              </a:rPr>
              <a:t>https://upload.wikimedia.org/wikipedia/commons/thumb/3/33/Map_Macedonia_336_BC-en.svg/1024px-Map_Macedonia_336_BC-en.svg.png</a:t>
            </a:r>
            <a:r>
              <a:rPr lang="en-GB" sz="1200" dirty="0"/>
              <a:t> </a:t>
            </a:r>
          </a:p>
          <a:p>
            <a:r>
              <a:rPr lang="en-GB" sz="1200" dirty="0">
                <a:hlinkClick r:id="rId10"/>
              </a:rPr>
              <a:t>https://upload.wikimedia.org/wikipedia/commons/thumb/8/8d/Battle_of_Chaereonea.jpg/300px-Battle_of_Chaereonea.jpg</a:t>
            </a:r>
            <a:r>
              <a:rPr lang="en-GB" sz="1200" dirty="0"/>
              <a:t> </a:t>
            </a:r>
          </a:p>
          <a:p>
            <a:endParaRPr lang="en-GB" sz="1200" u="sng" dirty="0"/>
          </a:p>
        </p:txBody>
      </p:sp>
    </p:spTree>
    <p:extLst>
      <p:ext uri="{BB962C8B-B14F-4D97-AF65-F5344CB8AC3E}">
        <p14:creationId xmlns:p14="http://schemas.microsoft.com/office/powerpoint/2010/main" val="8851587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8335A-AF3C-47F2-9B77-852BB5BC9112}"/>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076BD967-86A6-4549-B623-02C622508830}"/>
              </a:ext>
            </a:extLst>
          </p:cNvPr>
          <p:cNvSpPr>
            <a:spLocks noGrp="1"/>
          </p:cNvSpPr>
          <p:nvPr>
            <p:ph idx="1"/>
          </p:nvPr>
        </p:nvSpPr>
        <p:spPr>
          <a:xfrm>
            <a:off x="677334" y="1527545"/>
            <a:ext cx="8848700" cy="4720855"/>
          </a:xfrm>
        </p:spPr>
        <p:txBody>
          <a:bodyPr numCol="2">
            <a:normAutofit fontScale="32500" lnSpcReduction="20000"/>
          </a:bodyPr>
          <a:lstStyle/>
          <a:p>
            <a:pPr marL="0" indent="0">
              <a:buNone/>
            </a:pPr>
            <a:r>
              <a:rPr lang="en-GB" sz="3100" u="sng" dirty="0"/>
              <a:t>Ancient sources and inscriptions</a:t>
            </a:r>
          </a:p>
          <a:p>
            <a:r>
              <a:rPr lang="en-GB" sz="3100" dirty="0"/>
              <a:t>Arrian, </a:t>
            </a:r>
            <a:r>
              <a:rPr lang="en-GB" sz="3100" i="1" dirty="0"/>
              <a:t>Anabasis of Alexander.</a:t>
            </a:r>
            <a:r>
              <a:rPr lang="en-GB" sz="3100" dirty="0"/>
              <a:t> E.J. </a:t>
            </a:r>
            <a:r>
              <a:rPr lang="en-GB" sz="3100" dirty="0" err="1"/>
              <a:t>Chinnock</a:t>
            </a:r>
            <a:r>
              <a:rPr lang="en-GB" sz="3100" dirty="0"/>
              <a:t> (trans.). 1884. London: Butler and Tanner.</a:t>
            </a:r>
          </a:p>
          <a:p>
            <a:r>
              <a:rPr lang="en-GB" sz="3100" dirty="0"/>
              <a:t>Aristotle, </a:t>
            </a:r>
            <a:r>
              <a:rPr lang="en-GB" sz="3100" i="1" dirty="0"/>
              <a:t>Economics. </a:t>
            </a:r>
            <a:r>
              <a:rPr lang="en-GB" sz="3100" dirty="0"/>
              <a:t>G.C. Armstrong (trans.). 1935. London: William Heinemann Ltd.</a:t>
            </a:r>
          </a:p>
          <a:p>
            <a:r>
              <a:rPr lang="en-GB" sz="3100" dirty="0"/>
              <a:t>Demosthenes, </a:t>
            </a:r>
            <a:r>
              <a:rPr lang="en-GB" sz="3100" i="1" dirty="0"/>
              <a:t>Against </a:t>
            </a:r>
            <a:r>
              <a:rPr lang="en-GB" sz="3100" i="1" dirty="0" err="1"/>
              <a:t>Lacritus</a:t>
            </a:r>
            <a:r>
              <a:rPr lang="en-GB" sz="3100" i="1" dirty="0"/>
              <a:t>. </a:t>
            </a:r>
            <a:r>
              <a:rPr lang="en-GB" sz="3100" dirty="0"/>
              <a:t>A.T. Murray (trans.). 1939. London: William Heinemann Ltd.  </a:t>
            </a:r>
          </a:p>
          <a:p>
            <a:r>
              <a:rPr lang="en-GB" sz="3100" dirty="0"/>
              <a:t>Demosthenes, </a:t>
            </a:r>
            <a:r>
              <a:rPr lang="en-GB" sz="3100" i="1" dirty="0"/>
              <a:t>Against </a:t>
            </a:r>
            <a:r>
              <a:rPr lang="en-GB" sz="3100" i="1" dirty="0" err="1"/>
              <a:t>Polycles</a:t>
            </a:r>
            <a:r>
              <a:rPr lang="en-GB" sz="3100" i="1" dirty="0"/>
              <a:t>. </a:t>
            </a:r>
            <a:r>
              <a:rPr lang="en-GB" sz="3100" dirty="0"/>
              <a:t>A.T. Murray (trans.). 1939. London: William Heinemann Ltd.  </a:t>
            </a:r>
          </a:p>
          <a:p>
            <a:r>
              <a:rPr lang="en-GB" sz="3100" dirty="0"/>
              <a:t>Demosthenes, </a:t>
            </a:r>
            <a:r>
              <a:rPr lang="en-GB" sz="3100" i="1" dirty="0" err="1"/>
              <a:t>Olynthiac</a:t>
            </a:r>
            <a:r>
              <a:rPr lang="en-GB" sz="3100" i="1" dirty="0"/>
              <a:t> 1. </a:t>
            </a:r>
            <a:r>
              <a:rPr lang="en-GB" sz="3100" dirty="0"/>
              <a:t>J.H. Vince (trans.). 1930. London: William Heinemann Ltd.  </a:t>
            </a:r>
          </a:p>
          <a:p>
            <a:r>
              <a:rPr lang="en-GB" sz="3100" dirty="0"/>
              <a:t>Demosthenes, </a:t>
            </a:r>
            <a:r>
              <a:rPr lang="en-GB" sz="3100" i="1" dirty="0" err="1"/>
              <a:t>Olynthiac</a:t>
            </a:r>
            <a:r>
              <a:rPr lang="en-GB" sz="3100" i="1" dirty="0"/>
              <a:t> 2. </a:t>
            </a:r>
            <a:r>
              <a:rPr lang="en-GB" sz="3100" dirty="0"/>
              <a:t>J.H. Vince (trans.). 1930. London: William Heinemann Ltd. </a:t>
            </a:r>
          </a:p>
          <a:p>
            <a:r>
              <a:rPr lang="en-GB" sz="3100" dirty="0"/>
              <a:t>Demosthenes, </a:t>
            </a:r>
            <a:r>
              <a:rPr lang="en-GB" sz="3100" i="1" dirty="0" err="1"/>
              <a:t>Olynthiac</a:t>
            </a:r>
            <a:r>
              <a:rPr lang="en-GB" sz="3100" i="1" dirty="0"/>
              <a:t> 3. </a:t>
            </a:r>
            <a:r>
              <a:rPr lang="en-GB" sz="3100" dirty="0"/>
              <a:t>J.H. Vince (trans.). 1930. London: William Heinemann Ltd.</a:t>
            </a:r>
          </a:p>
          <a:p>
            <a:r>
              <a:rPr lang="en-GB" sz="3100" dirty="0"/>
              <a:t>Demosthenes, </a:t>
            </a:r>
            <a:r>
              <a:rPr lang="en-GB" sz="3100" i="1" dirty="0"/>
              <a:t>On the </a:t>
            </a:r>
            <a:r>
              <a:rPr lang="en-GB" sz="3100" i="1" dirty="0" err="1"/>
              <a:t>Halonnesus</a:t>
            </a:r>
            <a:r>
              <a:rPr lang="en-GB" sz="3100" i="1" dirty="0"/>
              <a:t>. </a:t>
            </a:r>
            <a:r>
              <a:rPr lang="en-GB" sz="3100" dirty="0"/>
              <a:t>J.H. Vince (trans.). 1930. London: William Heinemann Ltd.</a:t>
            </a:r>
          </a:p>
          <a:p>
            <a:r>
              <a:rPr lang="en-GB" sz="3100" dirty="0"/>
              <a:t>Demosthenes, </a:t>
            </a:r>
            <a:r>
              <a:rPr lang="en-GB" sz="3100" i="1" dirty="0"/>
              <a:t>On the Chersonese. </a:t>
            </a:r>
            <a:r>
              <a:rPr lang="en-GB" sz="3100" dirty="0"/>
              <a:t>J.H. Vince (trans.). 1930. London: William Heinemann Ltd.</a:t>
            </a:r>
          </a:p>
          <a:p>
            <a:r>
              <a:rPr lang="en-GB" sz="3100" dirty="0"/>
              <a:t>Demosthenes, </a:t>
            </a:r>
            <a:r>
              <a:rPr lang="en-GB" sz="3100" i="1" dirty="0"/>
              <a:t>Philip. </a:t>
            </a:r>
            <a:r>
              <a:rPr lang="en-GB" sz="3100" dirty="0"/>
              <a:t>C.A. Vince, and J.H. Vince (trans.). 1926. London: William Heinemann Ltd.</a:t>
            </a:r>
          </a:p>
          <a:p>
            <a:r>
              <a:rPr lang="en-GB" sz="3100" dirty="0"/>
              <a:t>Demosthenes, </a:t>
            </a:r>
            <a:r>
              <a:rPr lang="en-GB" sz="3100" i="1" dirty="0"/>
              <a:t>Philippic 3. </a:t>
            </a:r>
            <a:r>
              <a:rPr lang="en-GB" sz="3100" dirty="0"/>
              <a:t>J.H. Vince (trans.). 1930. London: William Heinemann Ltd.</a:t>
            </a:r>
          </a:p>
          <a:p>
            <a:r>
              <a:rPr lang="en-GB" sz="3100" dirty="0"/>
              <a:t>Demosthenes, </a:t>
            </a:r>
            <a:r>
              <a:rPr lang="en-GB" sz="3100" i="1" dirty="0"/>
              <a:t>Philippic 4. </a:t>
            </a:r>
            <a:r>
              <a:rPr lang="en-GB" sz="3100" dirty="0"/>
              <a:t>J.H. Vince (trans.). 1930. London: William Heinemann Ltd.  </a:t>
            </a:r>
          </a:p>
          <a:p>
            <a:r>
              <a:rPr lang="en-GB" sz="3100" dirty="0"/>
              <a:t>Diodorus Siculus, </a:t>
            </a:r>
            <a:r>
              <a:rPr lang="en-GB" sz="3100" i="1" dirty="0"/>
              <a:t>Libraries. </a:t>
            </a:r>
            <a:r>
              <a:rPr lang="en-GB" sz="3100" dirty="0"/>
              <a:t>C.H. </a:t>
            </a:r>
            <a:r>
              <a:rPr lang="en-GB" sz="3100" dirty="0" err="1"/>
              <a:t>Oldfather</a:t>
            </a:r>
            <a:r>
              <a:rPr lang="en-GB" sz="3100" dirty="0"/>
              <a:t> (trans.). </a:t>
            </a:r>
            <a:r>
              <a:rPr lang="en-GB" sz="3100" i="1" dirty="0"/>
              <a:t> </a:t>
            </a:r>
            <a:r>
              <a:rPr lang="en-GB" sz="3100" dirty="0"/>
              <a:t>1989. London: William Heinemann Ltd.</a:t>
            </a:r>
          </a:p>
          <a:p>
            <a:r>
              <a:rPr lang="en-GB" sz="3100" i="1" dirty="0"/>
              <a:t>IG</a:t>
            </a:r>
            <a:r>
              <a:rPr lang="en-GB" sz="3100" dirty="0"/>
              <a:t> II</a:t>
            </a:r>
            <a:r>
              <a:rPr lang="en-GB" sz="3100" baseline="30000" dirty="0"/>
              <a:t>2</a:t>
            </a:r>
            <a:r>
              <a:rPr lang="en-GB" sz="3100" dirty="0"/>
              <a:t> 207</a:t>
            </a:r>
          </a:p>
          <a:p>
            <a:r>
              <a:rPr lang="en-GB" sz="3100" i="1" dirty="0"/>
              <a:t>IG </a:t>
            </a:r>
            <a:r>
              <a:rPr lang="en-GB" sz="3100" dirty="0"/>
              <a:t>II</a:t>
            </a:r>
            <a:r>
              <a:rPr lang="en-GB" sz="3100" baseline="30000" dirty="0"/>
              <a:t>2</a:t>
            </a:r>
            <a:r>
              <a:rPr lang="en-GB" sz="3100" dirty="0"/>
              <a:t> 212</a:t>
            </a:r>
          </a:p>
          <a:p>
            <a:r>
              <a:rPr lang="en-GB" sz="3100" i="1" dirty="0"/>
              <a:t>IG </a:t>
            </a:r>
            <a:r>
              <a:rPr lang="en-GB" sz="3100" dirty="0"/>
              <a:t>II</a:t>
            </a:r>
            <a:r>
              <a:rPr lang="en-GB" sz="3100" baseline="30000" dirty="0"/>
              <a:t>2</a:t>
            </a:r>
            <a:r>
              <a:rPr lang="en-GB" sz="3100" dirty="0"/>
              <a:t> 360</a:t>
            </a:r>
          </a:p>
          <a:p>
            <a:r>
              <a:rPr lang="en-GB" sz="3100" dirty="0"/>
              <a:t>IG II</a:t>
            </a:r>
            <a:r>
              <a:rPr lang="en-GB" sz="3100" baseline="30000" dirty="0"/>
              <a:t>2</a:t>
            </a:r>
            <a:r>
              <a:rPr lang="en-GB" sz="3100" dirty="0"/>
              <a:t> 409</a:t>
            </a:r>
          </a:p>
          <a:p>
            <a:r>
              <a:rPr lang="en-GB" sz="3100" dirty="0"/>
              <a:t>Isocrates, </a:t>
            </a:r>
            <a:r>
              <a:rPr lang="en-GB" sz="3100" i="1" dirty="0"/>
              <a:t>To Philip.</a:t>
            </a:r>
            <a:r>
              <a:rPr lang="en-GB" sz="3100" dirty="0"/>
              <a:t> G. </a:t>
            </a:r>
            <a:r>
              <a:rPr lang="en-GB" sz="3100" dirty="0" err="1"/>
              <a:t>Norlin</a:t>
            </a:r>
            <a:r>
              <a:rPr lang="en-GB" sz="3100" dirty="0"/>
              <a:t> (trans.). 1980. London: William Heinemann Ltd.</a:t>
            </a:r>
          </a:p>
          <a:p>
            <a:r>
              <a:rPr lang="en-GB" sz="3100" dirty="0"/>
              <a:t>Lysias, </a:t>
            </a:r>
            <a:r>
              <a:rPr lang="en-GB" sz="3100" i="1" dirty="0"/>
              <a:t>Against the grain dealers. </a:t>
            </a:r>
            <a:r>
              <a:rPr lang="en-GB" sz="3100" dirty="0"/>
              <a:t>W.R.M. Lamb (trans.). 1930. London: William Heinemann Ltd.</a:t>
            </a:r>
          </a:p>
          <a:p>
            <a:r>
              <a:rPr lang="en-GB" sz="3100" dirty="0" err="1"/>
              <a:t>Philochorus</a:t>
            </a:r>
            <a:r>
              <a:rPr lang="en-GB" sz="3100" dirty="0"/>
              <a:t>, </a:t>
            </a:r>
            <a:r>
              <a:rPr lang="en-GB" sz="3100" dirty="0" err="1"/>
              <a:t>Atthis</a:t>
            </a:r>
            <a:r>
              <a:rPr lang="en-GB" sz="3100" dirty="0"/>
              <a:t>. Attalus.org (trans.). 2016. </a:t>
            </a:r>
            <a:r>
              <a:rPr lang="en-GB" sz="3100" dirty="0">
                <a:hlinkClick r:id="rId2"/>
              </a:rPr>
              <a:t>http://www.attalus.org/translate/philochorus.html</a:t>
            </a:r>
            <a:r>
              <a:rPr lang="en-GB" sz="3100" dirty="0"/>
              <a:t>.  [Accessed 23rd May 2020]. </a:t>
            </a:r>
          </a:p>
          <a:p>
            <a:r>
              <a:rPr lang="en-GB" sz="3100" dirty="0"/>
              <a:t>Strabo, </a:t>
            </a:r>
            <a:r>
              <a:rPr lang="en-GB" sz="3100" i="1" dirty="0"/>
              <a:t>Geography. </a:t>
            </a:r>
            <a:r>
              <a:rPr lang="en-GB" sz="3100" dirty="0"/>
              <a:t>H.L. Jones (trans.). 1924. London: William Heinemann Ltd.</a:t>
            </a:r>
          </a:p>
          <a:p>
            <a:r>
              <a:rPr lang="en-GB" sz="3100" dirty="0" err="1"/>
              <a:t>Theopompus</a:t>
            </a:r>
            <a:r>
              <a:rPr lang="en-GB" sz="3100" dirty="0"/>
              <a:t>, </a:t>
            </a:r>
            <a:r>
              <a:rPr lang="en-GB" sz="3100" i="1" dirty="0" err="1"/>
              <a:t>Philippica</a:t>
            </a:r>
            <a:r>
              <a:rPr lang="en-GB" sz="3100" i="1" dirty="0"/>
              <a:t>. </a:t>
            </a:r>
            <a:r>
              <a:rPr lang="en-GB" sz="3100" dirty="0"/>
              <a:t>G.S. Shrimpton (trans.). 1991. Montreal: McGill-Queen’s Press.</a:t>
            </a:r>
          </a:p>
          <a:p>
            <a:r>
              <a:rPr lang="en-GB" sz="3100" dirty="0"/>
              <a:t>Xenophon, </a:t>
            </a:r>
            <a:r>
              <a:rPr lang="en-GB" sz="3100" i="1" dirty="0"/>
              <a:t>Hellenica. </a:t>
            </a:r>
            <a:r>
              <a:rPr lang="en-GB" sz="3100" dirty="0"/>
              <a:t>C.L. Brownson (trans.). London: William Heinemann Ltd. </a:t>
            </a:r>
          </a:p>
          <a:p>
            <a:endParaRPr lang="en-GB" sz="1200" dirty="0"/>
          </a:p>
          <a:p>
            <a:endParaRPr lang="en-GB" sz="1400" dirty="0"/>
          </a:p>
          <a:p>
            <a:endParaRPr lang="en-GB" dirty="0"/>
          </a:p>
          <a:p>
            <a:endParaRPr lang="en-GB" dirty="0"/>
          </a:p>
          <a:p>
            <a:endParaRPr lang="en-GB" dirty="0"/>
          </a:p>
        </p:txBody>
      </p:sp>
    </p:spTree>
    <p:extLst>
      <p:ext uri="{BB962C8B-B14F-4D97-AF65-F5344CB8AC3E}">
        <p14:creationId xmlns:p14="http://schemas.microsoft.com/office/powerpoint/2010/main" val="29512241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11B88-FB6C-41AA-960E-40A08E970084}"/>
              </a:ext>
            </a:extLst>
          </p:cNvPr>
          <p:cNvSpPr>
            <a:spLocks noGrp="1"/>
          </p:cNvSpPr>
          <p:nvPr>
            <p:ph type="title"/>
          </p:nvPr>
        </p:nvSpPr>
        <p:spPr>
          <a:xfrm>
            <a:off x="592273" y="609600"/>
            <a:ext cx="8596668" cy="1320800"/>
          </a:xfrm>
        </p:spPr>
        <p:txBody>
          <a:bodyPr/>
          <a:lstStyle/>
          <a:p>
            <a:r>
              <a:rPr lang="en-GB" dirty="0"/>
              <a:t>Bibliography</a:t>
            </a:r>
          </a:p>
        </p:txBody>
      </p:sp>
      <p:sp>
        <p:nvSpPr>
          <p:cNvPr id="3" name="Content Placeholder 2">
            <a:extLst>
              <a:ext uri="{FF2B5EF4-FFF2-40B4-BE49-F238E27FC236}">
                <a16:creationId xmlns:a16="http://schemas.microsoft.com/office/drawing/2014/main" id="{8FA94ADD-1BE0-4A97-BCD9-75888EFA03C7}"/>
              </a:ext>
            </a:extLst>
          </p:cNvPr>
          <p:cNvSpPr>
            <a:spLocks noGrp="1"/>
          </p:cNvSpPr>
          <p:nvPr>
            <p:ph idx="1"/>
          </p:nvPr>
        </p:nvSpPr>
        <p:spPr>
          <a:xfrm>
            <a:off x="677334" y="1573620"/>
            <a:ext cx="9381067" cy="4922874"/>
          </a:xfrm>
        </p:spPr>
        <p:txBody>
          <a:bodyPr numCol="2">
            <a:normAutofit fontScale="25000" lnSpcReduction="20000"/>
          </a:bodyPr>
          <a:lstStyle/>
          <a:p>
            <a:pPr marL="0" indent="0">
              <a:buNone/>
            </a:pPr>
            <a:r>
              <a:rPr lang="en-GB" sz="4400" u="sng" dirty="0"/>
              <a:t>Modern Sources</a:t>
            </a:r>
            <a:endParaRPr lang="en-GB" sz="4400" dirty="0"/>
          </a:p>
          <a:p>
            <a:r>
              <a:rPr lang="en-GB" sz="4400" dirty="0" err="1"/>
              <a:t>Alvey</a:t>
            </a:r>
            <a:r>
              <a:rPr lang="en-GB" sz="4400" dirty="0"/>
              <a:t>, J. (2010). </a:t>
            </a:r>
            <a:r>
              <a:rPr lang="en-GB" sz="4400" i="1" dirty="0"/>
              <a:t>The context of ancient Greek ethics and economics. </a:t>
            </a:r>
            <a:r>
              <a:rPr lang="en-GB" sz="4400" dirty="0"/>
              <a:t>Palmerston: Department of Economics and Finance, Massey University.  </a:t>
            </a:r>
          </a:p>
          <a:p>
            <a:r>
              <a:rPr lang="en-GB" sz="4400" dirty="0" err="1"/>
              <a:t>Andreades</a:t>
            </a:r>
            <a:r>
              <a:rPr lang="en-GB" sz="4400" dirty="0"/>
              <a:t>, A.M. (1979). </a:t>
            </a:r>
            <a:r>
              <a:rPr lang="en-GB" sz="4400" i="1" dirty="0"/>
              <a:t>A history of Greek public finance: vol. 1. </a:t>
            </a:r>
            <a:r>
              <a:rPr lang="en-GB" sz="4400" dirty="0"/>
              <a:t>New York: Arno Press.</a:t>
            </a:r>
          </a:p>
          <a:p>
            <a:r>
              <a:rPr lang="en-GB" sz="4400" dirty="0"/>
              <a:t>Ashley, J.R. (2004). </a:t>
            </a:r>
            <a:r>
              <a:rPr lang="en-GB" sz="4400" i="1" dirty="0"/>
              <a:t>The Macedonian Empire. </a:t>
            </a:r>
            <a:r>
              <a:rPr lang="en-GB" sz="4400" dirty="0"/>
              <a:t>Jefferson</a:t>
            </a:r>
            <a:r>
              <a:rPr lang="en-GB" sz="4400" i="1" dirty="0"/>
              <a:t>: McFarland &amp; Company, Inc. </a:t>
            </a:r>
          </a:p>
          <a:p>
            <a:r>
              <a:rPr lang="en-GB" sz="4400" dirty="0"/>
              <a:t>Austin, M.M., and Vidal-</a:t>
            </a:r>
            <a:r>
              <a:rPr lang="en-GB" sz="4400" dirty="0" err="1"/>
              <a:t>Naquet</a:t>
            </a:r>
            <a:r>
              <a:rPr lang="en-GB" sz="4400" dirty="0"/>
              <a:t>, P. (1972). </a:t>
            </a:r>
            <a:r>
              <a:rPr lang="en-GB" sz="4400" i="1" dirty="0" err="1"/>
              <a:t>Économies</a:t>
            </a:r>
            <a:r>
              <a:rPr lang="en-GB" sz="4400" i="1" dirty="0"/>
              <a:t> et </a:t>
            </a:r>
            <a:r>
              <a:rPr lang="en-GB" sz="4400" i="1" dirty="0" err="1"/>
              <a:t>sociétés</a:t>
            </a:r>
            <a:r>
              <a:rPr lang="en-GB" sz="4400" i="1" dirty="0"/>
              <a:t> </a:t>
            </a:r>
            <a:r>
              <a:rPr lang="en-GB" sz="4400" i="1" dirty="0" err="1"/>
              <a:t>en</a:t>
            </a:r>
            <a:r>
              <a:rPr lang="en-GB" sz="4400" i="1" dirty="0"/>
              <a:t> </a:t>
            </a:r>
            <a:r>
              <a:rPr lang="en-GB" sz="4400" i="1" dirty="0" err="1"/>
              <a:t>Grèce</a:t>
            </a:r>
            <a:r>
              <a:rPr lang="en-GB" sz="4400" i="1" dirty="0"/>
              <a:t> </a:t>
            </a:r>
            <a:r>
              <a:rPr lang="en-GB" sz="4400" i="1" dirty="0" err="1"/>
              <a:t>ancienne</a:t>
            </a:r>
            <a:r>
              <a:rPr lang="en-GB" sz="4400" i="1" dirty="0"/>
              <a:t>.</a:t>
            </a:r>
            <a:r>
              <a:rPr lang="en-GB" sz="4400" dirty="0"/>
              <a:t> Paris: A. Colin.</a:t>
            </a:r>
          </a:p>
          <a:p>
            <a:r>
              <a:rPr lang="en-GB" sz="4400" dirty="0" err="1"/>
              <a:t>Bissa</a:t>
            </a:r>
            <a:r>
              <a:rPr lang="en-GB" sz="4400" dirty="0"/>
              <a:t>, E.M.A. (2009). </a:t>
            </a:r>
            <a:r>
              <a:rPr lang="en-GB" sz="4400" i="1" dirty="0"/>
              <a:t>Governmental Intervention in Foreign Trade in Archaic and Classical Greece. </a:t>
            </a:r>
            <a:r>
              <a:rPr lang="en-GB" sz="4400" dirty="0"/>
              <a:t>Leiden: Brill. </a:t>
            </a:r>
          </a:p>
          <a:p>
            <a:r>
              <a:rPr lang="en-GB" sz="4400" dirty="0"/>
              <a:t>Borza, E.N. (1990). </a:t>
            </a:r>
            <a:r>
              <a:rPr lang="en-GB" sz="4400" i="1" dirty="0"/>
              <a:t>In the shadow of Olympus: The emergence of Macedon. </a:t>
            </a:r>
            <a:r>
              <a:rPr lang="en-GB" sz="4400" dirty="0"/>
              <a:t>Chichester: Princeton University Press.</a:t>
            </a:r>
          </a:p>
          <a:p>
            <a:r>
              <a:rPr lang="en-GB" sz="4400" dirty="0"/>
              <a:t>Borza, E.N. (1987). ‘Timber and politics in the ancient world: Macedon and the Greeks’, </a:t>
            </a:r>
            <a:r>
              <a:rPr lang="en-GB" sz="4400" i="1" dirty="0"/>
              <a:t>Proceedings of the American Philosophical society. </a:t>
            </a:r>
            <a:r>
              <a:rPr lang="en-GB" sz="4400" dirty="0"/>
              <a:t>131. 1, 32-52.</a:t>
            </a:r>
          </a:p>
          <a:p>
            <a:r>
              <a:rPr lang="en-GB" sz="4400" dirty="0"/>
              <a:t>Buckler, J. (2003). </a:t>
            </a:r>
            <a:r>
              <a:rPr lang="en-GB" sz="4400" i="1" dirty="0"/>
              <a:t>Aegean Greece in the Fourth Century BC. </a:t>
            </a:r>
            <a:r>
              <a:rPr lang="en-GB" sz="4400" dirty="0"/>
              <a:t>Leiden: Brill. </a:t>
            </a:r>
          </a:p>
          <a:p>
            <a:r>
              <a:rPr lang="en-GB" sz="4400" dirty="0" err="1"/>
              <a:t>Cawkwell</a:t>
            </a:r>
            <a:r>
              <a:rPr lang="en-GB" sz="4400" dirty="0"/>
              <a:t>, G. (2011). ‘Athenian Naval Power in the Fourth Century’, in G. </a:t>
            </a:r>
            <a:r>
              <a:rPr lang="en-GB" sz="4400" dirty="0" err="1"/>
              <a:t>Cawkwell</a:t>
            </a:r>
            <a:r>
              <a:rPr lang="en-GB" sz="4400" dirty="0"/>
              <a:t> (ed.), </a:t>
            </a:r>
            <a:r>
              <a:rPr lang="en-GB" sz="4400" i="1" dirty="0"/>
              <a:t>Cyrene to Chaeronea. </a:t>
            </a:r>
            <a:r>
              <a:rPr lang="en-GB" sz="4400" dirty="0"/>
              <a:t>Oxford: Oxford University Press.</a:t>
            </a:r>
          </a:p>
          <a:p>
            <a:r>
              <a:rPr lang="en-GB" sz="4400" dirty="0" err="1"/>
              <a:t>Cawkwell</a:t>
            </a:r>
            <a:r>
              <a:rPr lang="en-GB" sz="4400" dirty="0"/>
              <a:t>, G. (1978). </a:t>
            </a:r>
            <a:r>
              <a:rPr lang="en-GB" sz="4400" i="1" dirty="0"/>
              <a:t>Philip of Macedon. </a:t>
            </a:r>
            <a:r>
              <a:rPr lang="en-GB" sz="4400" dirty="0"/>
              <a:t>London: Faber. </a:t>
            </a:r>
          </a:p>
          <a:p>
            <a:r>
              <a:rPr lang="en-GB" sz="4400" dirty="0"/>
              <a:t>Davies, J.K. (2014). ‘Classical Greece Production’, in W. </a:t>
            </a:r>
            <a:r>
              <a:rPr lang="en-GB" sz="4400" dirty="0" err="1"/>
              <a:t>Scheidel</a:t>
            </a:r>
            <a:r>
              <a:rPr lang="en-GB" sz="4400" dirty="0"/>
              <a:t>, I. Morris, and R. </a:t>
            </a:r>
            <a:r>
              <a:rPr lang="en-GB" sz="4400" dirty="0" err="1"/>
              <a:t>Saller</a:t>
            </a:r>
            <a:r>
              <a:rPr lang="en-GB" sz="4400" dirty="0"/>
              <a:t> (eds.), </a:t>
            </a:r>
            <a:r>
              <a:rPr lang="en-GB" sz="4400" i="1" dirty="0"/>
              <a:t>The Cambridge Economic History of the Greco-Roman World. </a:t>
            </a:r>
            <a:r>
              <a:rPr lang="en-GB" sz="4400" dirty="0"/>
              <a:t>333-361.</a:t>
            </a:r>
          </a:p>
          <a:p>
            <a:r>
              <a:rPr lang="en-GB" sz="4400" dirty="0"/>
              <a:t>De Souza, P.  (1999). </a:t>
            </a:r>
            <a:r>
              <a:rPr lang="en-GB" sz="4400" i="1" dirty="0"/>
              <a:t>Piracy in the Graeco-Roman world. </a:t>
            </a:r>
            <a:r>
              <a:rPr lang="en-GB" sz="4400" dirty="0"/>
              <a:t>King’s Lynn: Cambridge University Press. </a:t>
            </a:r>
          </a:p>
          <a:p>
            <a:r>
              <a:rPr lang="en-GB" sz="4400" dirty="0"/>
              <a:t>Ellis, J.R. (2014). </a:t>
            </a:r>
            <a:r>
              <a:rPr lang="en-GB" sz="4400" i="1" dirty="0"/>
              <a:t>Philip II and Macedonian imperialism.</a:t>
            </a:r>
            <a:r>
              <a:rPr lang="en-GB" sz="4400" dirty="0"/>
              <a:t> Princeton: Princeton University Press.</a:t>
            </a:r>
          </a:p>
          <a:p>
            <a:r>
              <a:rPr lang="en-GB" sz="4400" dirty="0"/>
              <a:t>Finley, M.I. (1981). </a:t>
            </a:r>
            <a:r>
              <a:rPr lang="en-GB" sz="4400" i="1" dirty="0"/>
              <a:t>Economy and society in ancient Greece. </a:t>
            </a:r>
            <a:r>
              <a:rPr lang="en-GB" sz="4400" dirty="0"/>
              <a:t>London: </a:t>
            </a:r>
            <a:r>
              <a:rPr lang="en-GB" sz="4400" dirty="0" err="1"/>
              <a:t>Chatto</a:t>
            </a:r>
            <a:r>
              <a:rPr lang="en-GB" sz="4400" dirty="0"/>
              <a:t> &amp; </a:t>
            </a:r>
            <a:r>
              <a:rPr lang="en-GB" sz="4400" dirty="0" err="1"/>
              <a:t>Windus</a:t>
            </a:r>
            <a:r>
              <a:rPr lang="en-GB" sz="4400" dirty="0"/>
              <a:t>.</a:t>
            </a:r>
          </a:p>
          <a:p>
            <a:r>
              <a:rPr lang="en-GB" sz="4400" dirty="0"/>
              <a:t>Fox, R.L. (2015). ‘399-369 BC’, in R.J.L. Fox (ed.), </a:t>
            </a:r>
            <a:r>
              <a:rPr lang="en-GB" sz="4400" i="1" dirty="0"/>
              <a:t>Brill’s companion to ancient Macedon: studies in the archaeology and history of Macedon, 650 BC – 300 AD. </a:t>
            </a:r>
            <a:r>
              <a:rPr lang="en-GB" sz="4400" dirty="0"/>
              <a:t>Leiden: Brill.</a:t>
            </a:r>
            <a:r>
              <a:rPr lang="en-GB" sz="4400" i="1" dirty="0"/>
              <a:t> </a:t>
            </a:r>
            <a:r>
              <a:rPr lang="en-GB" sz="4400" dirty="0"/>
              <a:t>209-234.</a:t>
            </a:r>
          </a:p>
          <a:p>
            <a:r>
              <a:rPr lang="en-GB" sz="4400" dirty="0"/>
              <a:t>Gabriel, R.A. (2010). </a:t>
            </a:r>
            <a:r>
              <a:rPr lang="en-GB" sz="4400" i="1" dirty="0"/>
              <a:t>Philip of Macedon: Greater than Alexander. </a:t>
            </a:r>
            <a:r>
              <a:rPr lang="en-GB" sz="4400" dirty="0"/>
              <a:t>Lincoln: Potomac Books. </a:t>
            </a:r>
          </a:p>
          <a:p>
            <a:r>
              <a:rPr lang="en-GB" sz="4400" dirty="0"/>
              <a:t>Hammond, N.G.L. (2002). </a:t>
            </a:r>
            <a:r>
              <a:rPr lang="en-GB" sz="4400" i="1" dirty="0"/>
              <a:t>Philip of Macedon. </a:t>
            </a:r>
            <a:r>
              <a:rPr lang="en-GB" sz="4400" dirty="0"/>
              <a:t>London: Duckworth.</a:t>
            </a:r>
          </a:p>
          <a:p>
            <a:r>
              <a:rPr lang="en-GB" sz="4400" dirty="0"/>
              <a:t>Hammond, N.G.L. (1989). </a:t>
            </a:r>
            <a:r>
              <a:rPr lang="en-GB" sz="4400" i="1" dirty="0"/>
              <a:t>The Macedonian State. </a:t>
            </a:r>
            <a:r>
              <a:rPr lang="en-GB" sz="4400" dirty="0"/>
              <a:t>Oxford: Clarendon Press.</a:t>
            </a:r>
          </a:p>
          <a:p>
            <a:pPr>
              <a:lnSpc>
                <a:spcPct val="90000"/>
              </a:lnSpc>
            </a:pPr>
            <a:r>
              <a:rPr lang="en-GB" sz="4400" dirty="0"/>
              <a:t>Harris, E.M. (2016). </a:t>
            </a:r>
            <a:r>
              <a:rPr lang="en-GB" sz="4400" i="1" dirty="0"/>
              <a:t>The ancient Greek economy: Markets, households and city-states. </a:t>
            </a:r>
            <a:r>
              <a:rPr lang="en-GB" sz="4400" dirty="0"/>
              <a:t>New York: Cambridge University Press.</a:t>
            </a:r>
          </a:p>
          <a:p>
            <a:pPr>
              <a:lnSpc>
                <a:spcPct val="90000"/>
              </a:lnSpc>
            </a:pPr>
            <a:r>
              <a:rPr lang="en-GB" sz="4400" dirty="0"/>
              <a:t>Hopper, R.J. (1979). </a:t>
            </a:r>
            <a:r>
              <a:rPr lang="en-GB" sz="4400" i="1" dirty="0"/>
              <a:t>Trade and industry in classical Greece. </a:t>
            </a:r>
            <a:r>
              <a:rPr lang="en-GB" sz="4400" dirty="0"/>
              <a:t>Plymouth: Hudson and Thames.</a:t>
            </a:r>
          </a:p>
          <a:p>
            <a:endParaRPr lang="en-GB" sz="4000" dirty="0"/>
          </a:p>
          <a:p>
            <a:endParaRPr lang="en-GB" sz="2000" dirty="0"/>
          </a:p>
          <a:p>
            <a:endParaRPr lang="en-GB" sz="2000" dirty="0"/>
          </a:p>
          <a:p>
            <a:endParaRPr lang="en-GB" dirty="0"/>
          </a:p>
        </p:txBody>
      </p:sp>
    </p:spTree>
    <p:extLst>
      <p:ext uri="{BB962C8B-B14F-4D97-AF65-F5344CB8AC3E}">
        <p14:creationId xmlns:p14="http://schemas.microsoft.com/office/powerpoint/2010/main" val="7762899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0261F-02BA-4A8B-BDA1-812C55B4EDE0}"/>
              </a:ext>
            </a:extLst>
          </p:cNvPr>
          <p:cNvSpPr>
            <a:spLocks noGrp="1"/>
          </p:cNvSpPr>
          <p:nvPr>
            <p:ph type="title"/>
          </p:nvPr>
        </p:nvSpPr>
        <p:spPr>
          <a:xfrm>
            <a:off x="627321" y="609600"/>
            <a:ext cx="8596668" cy="1320800"/>
          </a:xfrm>
        </p:spPr>
        <p:txBody>
          <a:bodyPr>
            <a:normAutofit/>
          </a:bodyPr>
          <a:lstStyle/>
          <a:p>
            <a:r>
              <a:rPr lang="en-GB" dirty="0"/>
              <a:t>Bibliography</a:t>
            </a:r>
          </a:p>
        </p:txBody>
      </p:sp>
      <p:sp>
        <p:nvSpPr>
          <p:cNvPr id="3" name="Content Placeholder 2">
            <a:extLst>
              <a:ext uri="{FF2B5EF4-FFF2-40B4-BE49-F238E27FC236}">
                <a16:creationId xmlns:a16="http://schemas.microsoft.com/office/drawing/2014/main" id="{D279A49C-F65E-4C74-B251-2B0EFFD419E2}"/>
              </a:ext>
            </a:extLst>
          </p:cNvPr>
          <p:cNvSpPr>
            <a:spLocks noGrp="1"/>
          </p:cNvSpPr>
          <p:nvPr>
            <p:ph idx="1"/>
          </p:nvPr>
        </p:nvSpPr>
        <p:spPr>
          <a:xfrm>
            <a:off x="627321" y="1637415"/>
            <a:ext cx="9196523" cy="4901609"/>
          </a:xfrm>
        </p:spPr>
        <p:txBody>
          <a:bodyPr numCol="2">
            <a:normAutofit fontScale="92500" lnSpcReduction="10000"/>
          </a:bodyPr>
          <a:lstStyle/>
          <a:p>
            <a:pPr marL="0" indent="0">
              <a:lnSpc>
                <a:spcPct val="90000"/>
              </a:lnSpc>
              <a:buNone/>
            </a:pPr>
            <a:r>
              <a:rPr lang="en-GB" sz="1200" u="sng" dirty="0"/>
              <a:t>Modern sources</a:t>
            </a:r>
            <a:endParaRPr lang="en-GB" sz="1200" dirty="0"/>
          </a:p>
          <a:p>
            <a:pPr>
              <a:lnSpc>
                <a:spcPct val="90000"/>
              </a:lnSpc>
            </a:pPr>
            <a:r>
              <a:rPr lang="en-GB" sz="1200" dirty="0"/>
              <a:t>King, C. J. (2018)</a:t>
            </a:r>
            <a:r>
              <a:rPr lang="en-GB" sz="1200" i="1" dirty="0"/>
              <a:t>. Ancient Macedonia</a:t>
            </a:r>
            <a:r>
              <a:rPr lang="en-GB" sz="1200" dirty="0"/>
              <a:t>. London: Routledge.</a:t>
            </a:r>
          </a:p>
          <a:p>
            <a:pPr>
              <a:lnSpc>
                <a:spcPct val="90000"/>
              </a:lnSpc>
            </a:pPr>
            <a:r>
              <a:rPr lang="en-GB" sz="1200" dirty="0"/>
              <a:t>Lambert, S. (2012). </a:t>
            </a:r>
            <a:r>
              <a:rPr lang="en-GB" sz="1200" i="1" dirty="0"/>
              <a:t>Inscribed Athenian Laws and Decrees 352/1-322/1 BC: Epigraphical Essays.</a:t>
            </a:r>
            <a:r>
              <a:rPr lang="en-GB" sz="1200" dirty="0"/>
              <a:t> Leiden: Brill. </a:t>
            </a:r>
          </a:p>
          <a:p>
            <a:pPr>
              <a:lnSpc>
                <a:spcPct val="90000"/>
              </a:lnSpc>
            </a:pPr>
            <a:r>
              <a:rPr lang="en-GB" sz="1200" dirty="0" err="1"/>
              <a:t>Lowerstein</a:t>
            </a:r>
            <a:r>
              <a:rPr lang="en-GB" sz="1200" dirty="0"/>
              <a:t>, A.T.H. (2018). ‘Restraints of Trade in Ancient Athens’, </a:t>
            </a:r>
            <a:r>
              <a:rPr lang="en-GB" sz="1200" i="1" dirty="0"/>
              <a:t>The Antitrust Bulletin.</a:t>
            </a:r>
            <a:r>
              <a:rPr lang="en-GB" sz="1200" dirty="0"/>
              <a:t> 63. 3, 305-315.</a:t>
            </a:r>
          </a:p>
          <a:p>
            <a:pPr>
              <a:lnSpc>
                <a:spcPct val="90000"/>
              </a:lnSpc>
            </a:pPr>
            <a:r>
              <a:rPr lang="en-GB" sz="1200" dirty="0" err="1"/>
              <a:t>Mogens</a:t>
            </a:r>
            <a:r>
              <a:rPr lang="en-GB" sz="1200" dirty="0"/>
              <a:t>, H.H., and Nielsen, T.H. (2004). </a:t>
            </a:r>
            <a:r>
              <a:rPr lang="en-GB" sz="1200" i="1" dirty="0"/>
              <a:t>An inventory of archaic and classical poleis. </a:t>
            </a:r>
            <a:r>
              <a:rPr lang="en-GB" sz="1200" dirty="0"/>
              <a:t>Oxford: Oxford University Press. </a:t>
            </a:r>
          </a:p>
          <a:p>
            <a:pPr>
              <a:lnSpc>
                <a:spcPct val="90000"/>
              </a:lnSpc>
            </a:pPr>
            <a:r>
              <a:rPr lang="en-GB" sz="1200" dirty="0" err="1"/>
              <a:t>Möller</a:t>
            </a:r>
            <a:r>
              <a:rPr lang="en-GB" sz="1200" dirty="0"/>
              <a:t>, A. (2000). </a:t>
            </a:r>
            <a:r>
              <a:rPr lang="en-GB" sz="1200" i="1" dirty="0" err="1"/>
              <a:t>Naukratis</a:t>
            </a:r>
            <a:r>
              <a:rPr lang="en-GB" sz="1200" i="1" dirty="0"/>
              <a:t>: Trade in Archaic Greece</a:t>
            </a:r>
            <a:r>
              <a:rPr lang="en-GB" sz="1200" dirty="0"/>
              <a:t>. Oxford: Oxford University Press.</a:t>
            </a:r>
          </a:p>
          <a:p>
            <a:pPr>
              <a:lnSpc>
                <a:spcPct val="90000"/>
              </a:lnSpc>
            </a:pPr>
            <a:r>
              <a:rPr lang="en-GB" sz="1200" dirty="0" err="1"/>
              <a:t>Möller</a:t>
            </a:r>
            <a:r>
              <a:rPr lang="en-GB" sz="1200" dirty="0"/>
              <a:t>, A. (2014). ‘Classical Greece: Distribution’, in W. </a:t>
            </a:r>
            <a:r>
              <a:rPr lang="en-GB" sz="1200" dirty="0" err="1"/>
              <a:t>Scheidel</a:t>
            </a:r>
            <a:r>
              <a:rPr lang="en-GB" sz="1200" dirty="0"/>
              <a:t>, I. Morris, and R. </a:t>
            </a:r>
            <a:r>
              <a:rPr lang="en-GB" sz="1200" dirty="0" err="1"/>
              <a:t>Saller</a:t>
            </a:r>
            <a:r>
              <a:rPr lang="en-GB" sz="1200" dirty="0"/>
              <a:t> (eds.). The Cambridge Economic History of the Greco-Roman World. 362-384.</a:t>
            </a:r>
          </a:p>
          <a:p>
            <a:pPr>
              <a:lnSpc>
                <a:spcPct val="90000"/>
              </a:lnSpc>
            </a:pPr>
            <a:r>
              <a:rPr lang="en-GB" sz="1200" dirty="0"/>
              <a:t>Montgomery, H. (1985). ‘The economic revolution of Philip II – Myth or reality?’, </a:t>
            </a:r>
            <a:r>
              <a:rPr lang="en-GB" sz="1200" i="1" dirty="0" err="1"/>
              <a:t>Symbolae</a:t>
            </a:r>
            <a:r>
              <a:rPr lang="en-GB" sz="1200" i="1" dirty="0"/>
              <a:t> </a:t>
            </a:r>
            <a:r>
              <a:rPr lang="en-GB" sz="1200" i="1" dirty="0" err="1"/>
              <a:t>Osloenses</a:t>
            </a:r>
            <a:r>
              <a:rPr lang="en-GB" sz="1200" i="1" dirty="0"/>
              <a:t>.</a:t>
            </a:r>
            <a:r>
              <a:rPr lang="en-GB" sz="1200" dirty="0"/>
              <a:t> 60. 1, 37-47.</a:t>
            </a:r>
          </a:p>
          <a:p>
            <a:pPr>
              <a:lnSpc>
                <a:spcPct val="90000"/>
              </a:lnSpc>
            </a:pPr>
            <a:r>
              <a:rPr lang="en-GB" sz="1200" dirty="0"/>
              <a:t>Moreno, A. (2007). </a:t>
            </a:r>
            <a:r>
              <a:rPr lang="en-GB" sz="1200" i="1" dirty="0"/>
              <a:t>Feeding the Democracy: The Athenian Grain Supply in the Fifth and Fourth Centuries.</a:t>
            </a:r>
            <a:r>
              <a:rPr lang="en-GB" sz="1200" dirty="0"/>
              <a:t> Oxford: Oxford University Press.</a:t>
            </a:r>
          </a:p>
          <a:p>
            <a:pPr>
              <a:lnSpc>
                <a:spcPct val="90000"/>
              </a:lnSpc>
            </a:pPr>
            <a:r>
              <a:rPr lang="en-GB" sz="1200" dirty="0"/>
              <a:t>Ormerod, H.A. (1978). Piracy in the Ancient World. Liverpool: Liverpool University Press.</a:t>
            </a:r>
          </a:p>
          <a:p>
            <a:pPr>
              <a:lnSpc>
                <a:spcPct val="90000"/>
              </a:lnSpc>
            </a:pPr>
            <a:r>
              <a:rPr lang="en-GB" sz="1200" dirty="0" err="1"/>
              <a:t>Paiaro</a:t>
            </a:r>
            <a:r>
              <a:rPr lang="en-GB" sz="1200" dirty="0"/>
              <a:t>, D. (2009). ‘Feeding the democracy. The Athenian grain supply in the fifth and fourth centuries BC.’, Mundo </a:t>
            </a:r>
            <a:r>
              <a:rPr lang="en-GB" sz="1200" dirty="0" err="1"/>
              <a:t>Agrario</a:t>
            </a:r>
            <a:r>
              <a:rPr lang="en-GB" sz="1200" dirty="0"/>
              <a:t>. 10, 19. [Online] Available at: </a:t>
            </a:r>
            <a:r>
              <a:rPr lang="en-GB" sz="1200" dirty="0">
                <a:hlinkClick r:id="rId2"/>
              </a:rPr>
              <a:t>https://search-proquest-com.ezproxy.uwtsd.ac.uk/docview/1943914604/fulltextPDF/596B0E95E9AB4DC1PQ/1?accountid=130472</a:t>
            </a:r>
            <a:r>
              <a:rPr lang="en-GB" sz="1200" dirty="0"/>
              <a:t>. (Accessed: 02/03/2020). </a:t>
            </a:r>
          </a:p>
          <a:p>
            <a:pPr>
              <a:lnSpc>
                <a:spcPct val="90000"/>
              </a:lnSpc>
            </a:pPr>
            <a:r>
              <a:rPr lang="en-GB" sz="1200" dirty="0" err="1"/>
              <a:t>Palmeira</a:t>
            </a:r>
            <a:r>
              <a:rPr lang="en-GB" sz="1200" dirty="0"/>
              <a:t>, M. (2018). </a:t>
            </a:r>
            <a:r>
              <a:rPr lang="pt-BR" sz="1200" dirty="0"/>
              <a:t>A Economia Antiga é um Campo de Batalha": história social de uma controvérsia erudita 1’, </a:t>
            </a:r>
            <a:r>
              <a:rPr lang="pt-BR" sz="1200" i="1" dirty="0"/>
              <a:t>Política &amp; Sociedade. </a:t>
            </a:r>
            <a:r>
              <a:rPr lang="pt-BR" sz="1200" dirty="0"/>
              <a:t>17. 38, 340-372.</a:t>
            </a:r>
            <a:endParaRPr lang="pt-BR" sz="1200" i="1" dirty="0"/>
          </a:p>
          <a:p>
            <a:pPr>
              <a:lnSpc>
                <a:spcPct val="90000"/>
              </a:lnSpc>
            </a:pPr>
            <a:r>
              <a:rPr lang="en-GB" sz="1200" dirty="0"/>
              <a:t>Pomeroy, S.B. (1994). </a:t>
            </a:r>
            <a:r>
              <a:rPr lang="en-GB" sz="1200" i="1" dirty="0" err="1"/>
              <a:t>Oeconomicus</a:t>
            </a:r>
            <a:r>
              <a:rPr lang="en-GB" sz="1200" i="1" dirty="0"/>
              <a:t>: A Social and Historical Commentary.</a:t>
            </a:r>
            <a:r>
              <a:rPr lang="en-GB" sz="1200" dirty="0"/>
              <a:t> Oxford: Oxford University Press.</a:t>
            </a:r>
          </a:p>
          <a:p>
            <a:pPr>
              <a:lnSpc>
                <a:spcPct val="90000"/>
              </a:lnSpc>
            </a:pPr>
            <a:r>
              <a:rPr lang="en-GB" sz="1200" dirty="0" err="1"/>
              <a:t>Psoma</a:t>
            </a:r>
            <a:r>
              <a:rPr lang="en-GB" sz="1200" dirty="0"/>
              <a:t>, S. (2015). ‘The Kingdom of Macedonia and the Chalcidian League’, in R.J.L. Fox (ed.), </a:t>
            </a:r>
            <a:r>
              <a:rPr lang="en-GB" sz="1200" i="1" dirty="0"/>
              <a:t>Brill’s companion to ancient Macedon: studies in the archaeology and history of Macedon, 650 BC – 300 AD. </a:t>
            </a:r>
            <a:r>
              <a:rPr lang="en-GB" sz="1200" dirty="0"/>
              <a:t>Leiden: Brill.</a:t>
            </a:r>
            <a:r>
              <a:rPr lang="en-GB" sz="1200" i="1" dirty="0"/>
              <a:t> </a:t>
            </a:r>
            <a:r>
              <a:rPr lang="en-GB" sz="1200" dirty="0"/>
              <a:t>113-136.</a:t>
            </a:r>
          </a:p>
          <a:p>
            <a:pPr>
              <a:lnSpc>
                <a:spcPct val="90000"/>
              </a:lnSpc>
            </a:pPr>
            <a:r>
              <a:rPr lang="en-GB" sz="1200" dirty="0"/>
              <a:t>Rhodes, P.J., and Osborne, R. (2007). </a:t>
            </a:r>
            <a:r>
              <a:rPr lang="en-GB" sz="1200" i="1" dirty="0"/>
              <a:t>Greek Historical Inscriptions, 404-323 BC. </a:t>
            </a:r>
            <a:r>
              <a:rPr lang="en-GB" sz="1200" dirty="0"/>
              <a:t>Oxford: Oxford University Press.</a:t>
            </a:r>
          </a:p>
          <a:p>
            <a:pPr>
              <a:lnSpc>
                <a:spcPct val="90000"/>
              </a:lnSpc>
            </a:pPr>
            <a:r>
              <a:rPr lang="en-GB" sz="1200" dirty="0" err="1"/>
              <a:t>Roisman</a:t>
            </a:r>
            <a:r>
              <a:rPr lang="en-GB" sz="1200" dirty="0"/>
              <a:t>, J., and Worthington, I. (eds.). (2010). </a:t>
            </a:r>
            <a:r>
              <a:rPr lang="en-GB" sz="1200" i="1" dirty="0"/>
              <a:t>A companion to ancient Macedonia. </a:t>
            </a:r>
            <a:r>
              <a:rPr lang="en-GB" sz="1200" dirty="0"/>
              <a:t>Somerset: Wiley. </a:t>
            </a:r>
          </a:p>
          <a:p>
            <a:pPr>
              <a:lnSpc>
                <a:spcPct val="90000"/>
              </a:lnSpc>
            </a:pPr>
            <a:r>
              <a:rPr lang="en-GB" sz="1200" dirty="0" err="1"/>
              <a:t>Saller</a:t>
            </a:r>
            <a:r>
              <a:rPr lang="en-GB" sz="1200" dirty="0"/>
              <a:t>, R.P. (2014). ‘Household and gender’, in W. </a:t>
            </a:r>
            <a:r>
              <a:rPr lang="en-GB" sz="1200" dirty="0" err="1"/>
              <a:t>Scheidel</a:t>
            </a:r>
            <a:r>
              <a:rPr lang="en-GB" sz="1200" dirty="0"/>
              <a:t>, I. Morris, and R. </a:t>
            </a:r>
            <a:r>
              <a:rPr lang="en-GB" sz="1200" dirty="0" err="1"/>
              <a:t>Saller</a:t>
            </a:r>
            <a:r>
              <a:rPr lang="en-GB" sz="1200" dirty="0"/>
              <a:t> (eds.). The Cambridge Economic History of the Greco-Roman World. 87-112.</a:t>
            </a:r>
          </a:p>
          <a:p>
            <a:pPr>
              <a:lnSpc>
                <a:spcPct val="90000"/>
              </a:lnSpc>
            </a:pPr>
            <a:r>
              <a:rPr lang="en-GB" sz="1200" dirty="0" err="1"/>
              <a:t>Scheidel</a:t>
            </a:r>
            <a:r>
              <a:rPr lang="en-GB" sz="1200" dirty="0"/>
              <a:t>, W., Morris, I., and </a:t>
            </a:r>
            <a:r>
              <a:rPr lang="en-GB" sz="1200" dirty="0" err="1"/>
              <a:t>Saller</a:t>
            </a:r>
            <a:r>
              <a:rPr lang="en-GB" sz="1200" dirty="0"/>
              <a:t> R.P. (eds.). (2014). </a:t>
            </a:r>
            <a:r>
              <a:rPr lang="en-GB" sz="1200" i="1" dirty="0"/>
              <a:t>The Cambridge economic history of the Greco-Roman world. </a:t>
            </a:r>
            <a:r>
              <a:rPr lang="en-GB" sz="1200" dirty="0"/>
              <a:t>Cambridge: Cambridge University Press.</a:t>
            </a:r>
          </a:p>
          <a:p>
            <a:pPr>
              <a:lnSpc>
                <a:spcPct val="90000"/>
              </a:lnSpc>
            </a:pPr>
            <a:r>
              <a:rPr lang="en-GB" sz="1200" dirty="0"/>
              <a:t>Takeshi, A. (2007). </a:t>
            </a:r>
            <a:r>
              <a:rPr lang="en-GB" sz="1200" i="1" dirty="0"/>
              <a:t>Economy and economics of ancient Greece. </a:t>
            </a:r>
            <a:r>
              <a:rPr lang="en-GB" sz="1200" dirty="0"/>
              <a:t>Abingdon: Routledge.</a:t>
            </a:r>
          </a:p>
          <a:p>
            <a:pPr>
              <a:lnSpc>
                <a:spcPct val="90000"/>
              </a:lnSpc>
            </a:pPr>
            <a:r>
              <a:rPr lang="en-GB" sz="1200" dirty="0"/>
              <a:t>Worthington, I. (2008). </a:t>
            </a:r>
            <a:r>
              <a:rPr lang="en-GB" sz="1200" i="1" dirty="0"/>
              <a:t>Philip II of Macedonia. </a:t>
            </a:r>
            <a:r>
              <a:rPr lang="en-GB" sz="1200" dirty="0"/>
              <a:t>London: Yale University Press. </a:t>
            </a:r>
          </a:p>
          <a:p>
            <a:pPr>
              <a:lnSpc>
                <a:spcPct val="90000"/>
              </a:lnSpc>
            </a:pPr>
            <a:r>
              <a:rPr lang="en-GB" sz="1200" dirty="0"/>
              <a:t>Zosia, H.A. (2013). </a:t>
            </a:r>
            <a:r>
              <a:rPr lang="en-GB" sz="1200" i="1" dirty="0"/>
              <a:t>Ancient economies of the Northern Aegean: Fifth to first centuries BC. </a:t>
            </a:r>
            <a:r>
              <a:rPr lang="en-GB" sz="1200" dirty="0"/>
              <a:t>Oxford: Oxford University Press.</a:t>
            </a:r>
          </a:p>
          <a:p>
            <a:pPr>
              <a:lnSpc>
                <a:spcPct val="90000"/>
              </a:lnSpc>
            </a:pPr>
            <a:endParaRPr lang="en-GB" sz="1100" dirty="0"/>
          </a:p>
        </p:txBody>
      </p:sp>
    </p:spTree>
    <p:extLst>
      <p:ext uri="{BB962C8B-B14F-4D97-AF65-F5344CB8AC3E}">
        <p14:creationId xmlns:p14="http://schemas.microsoft.com/office/powerpoint/2010/main" val="279841834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otalTime>15</TotalTime>
  <Words>4250</Words>
  <Application>Microsoft Office PowerPoint</Application>
  <PresentationFormat>Widescreen</PresentationFormat>
  <Paragraphs>165</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Trebuchet MS</vt:lpstr>
      <vt:lpstr>Wingdings 3</vt:lpstr>
      <vt:lpstr>Facet</vt:lpstr>
      <vt:lpstr>An assessment of the economic repercussions as a result of Macedonian piracy during conflicts with Athens in the 4th century BCE</vt:lpstr>
      <vt:lpstr>The Aegean as a source of wealth</vt:lpstr>
      <vt:lpstr>Piracy in the Aegean as a source of wealth</vt:lpstr>
      <vt:lpstr>Athenians relied significantly on naval trade </vt:lpstr>
      <vt:lpstr>Athens needed to reduce piracy throughout most of the Aegean</vt:lpstr>
      <vt:lpstr>Athens’ reduced ability to combat piracy</vt:lpstr>
      <vt:lpstr>Sources relevant to the Aegean economic situation at this period</vt:lpstr>
      <vt:lpstr>Second and Third Olynthiacs</vt:lpstr>
      <vt:lpstr>On the Halonnesus</vt:lpstr>
      <vt:lpstr>Demosthenes’ wider arguments express Athenian concerns</vt:lpstr>
      <vt:lpstr>Philip’s tactics in the Aegean</vt:lpstr>
      <vt:lpstr>The future plans of Philip imply his interference in the Aegean</vt:lpstr>
      <vt:lpstr>These tactics are concurrent with Philip’s actions at this time.</vt:lpstr>
      <vt:lpstr>The potential effects of this piracy on Macedonian economics</vt:lpstr>
      <vt:lpstr>The effects of this piracy on Athens’ economy and wealth acquisition </vt:lpstr>
      <vt:lpstr>How the situation concludes creates problems</vt:lpstr>
      <vt:lpstr>Conclusion</vt:lpstr>
      <vt:lpstr>Bibliography</vt:lpstr>
      <vt:lpstr>Bibliography</vt:lpstr>
      <vt:lpstr>Bibliography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Assessing Macedonian involvement in Aegean piracy in their 4th Century conflicts, and the economic repercussions for Athens.</dc:title>
  <dc:creator>Quetzal Coatl</dc:creator>
  <cp:lastModifiedBy>Quetzal Coatl</cp:lastModifiedBy>
  <cp:revision>9</cp:revision>
  <dcterms:created xsi:type="dcterms:W3CDTF">2020-06-12T22:42:18Z</dcterms:created>
  <dcterms:modified xsi:type="dcterms:W3CDTF">2020-06-12T22:57:21Z</dcterms:modified>
</cp:coreProperties>
</file>