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sldIdLst>
    <p:sldId id="256" r:id="rId5"/>
    <p:sldId id="259" r:id="rId6"/>
    <p:sldId id="260" r:id="rId7"/>
    <p:sldId id="261" r:id="rId8"/>
    <p:sldId id="310" r:id="rId9"/>
    <p:sldId id="311" r:id="rId10"/>
    <p:sldId id="312" r:id="rId11"/>
    <p:sldId id="313" r:id="rId12"/>
    <p:sldId id="314" r:id="rId13"/>
    <p:sldId id="315" r:id="rId14"/>
    <p:sldId id="316" r:id="rId15"/>
    <p:sldId id="317" r:id="rId16"/>
    <p:sldId id="318" r:id="rId17"/>
    <p:sldId id="319" r:id="rId18"/>
    <p:sldId id="320" r:id="rId19"/>
    <p:sldId id="321" r:id="rId20"/>
    <p:sldId id="322" r:id="rId21"/>
    <p:sldId id="323" r:id="rId22"/>
    <p:sldId id="324" r:id="rId23"/>
    <p:sldId id="325" r:id="rId24"/>
    <p:sldId id="329" r:id="rId25"/>
    <p:sldId id="326" r:id="rId26"/>
    <p:sldId id="327" r:id="rId27"/>
    <p:sldId id="328" r:id="rId28"/>
    <p:sldId id="555" r:id="rId29"/>
    <p:sldId id="564" r:id="rId30"/>
    <p:sldId id="330" r:id="rId31"/>
    <p:sldId id="331" r:id="rId32"/>
    <p:sldId id="332" r:id="rId33"/>
    <p:sldId id="292"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8B9A25-457A-4B99-B0FE-F2E9A648C10F}" v="1" dt="2020-11-23T19:03:54.7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4B8B9A25-457A-4B99-B0FE-F2E9A648C10F}"/>
    <pc:docChg chg="custSel mod addSld modSld">
      <pc:chgData name="Caroline Jawad" userId="ebec8957-a986-4a6f-937a-47250bfdae89" providerId="ADAL" clId="{4B8B9A25-457A-4B99-B0FE-F2E9A648C10F}" dt="2020-11-23T19:03:54.777" v="23"/>
      <pc:docMkLst>
        <pc:docMk/>
      </pc:docMkLst>
      <pc:sldChg chg="addSp modSp mod setBg">
        <pc:chgData name="Caroline Jawad" userId="ebec8957-a986-4a6f-937a-47250bfdae89" providerId="ADAL" clId="{4B8B9A25-457A-4B99-B0FE-F2E9A648C10F}" dt="2020-11-23T19:01:15.419" v="21" actId="26606"/>
        <pc:sldMkLst>
          <pc:docMk/>
          <pc:sldMk cId="0" sldId="292"/>
        </pc:sldMkLst>
        <pc:spChg chg="add">
          <ac:chgData name="Caroline Jawad" userId="ebec8957-a986-4a6f-937a-47250bfdae89" providerId="ADAL" clId="{4B8B9A25-457A-4B99-B0FE-F2E9A648C10F}" dt="2020-11-23T19:01:15.419" v="21" actId="26606"/>
          <ac:spMkLst>
            <pc:docMk/>
            <pc:sldMk cId="0" sldId="292"/>
            <ac:spMk id="96" creationId="{2B566528-1B12-4246-9431-5C2D7D081168}"/>
          </ac:spMkLst>
        </pc:spChg>
        <pc:spChg chg="add">
          <ac:chgData name="Caroline Jawad" userId="ebec8957-a986-4a6f-937a-47250bfdae89" providerId="ADAL" clId="{4B8B9A25-457A-4B99-B0FE-F2E9A648C10F}" dt="2020-11-23T19:01:15.419" v="21" actId="26606"/>
          <ac:spMkLst>
            <pc:docMk/>
            <pc:sldMk cId="0" sldId="292"/>
            <ac:spMk id="98" creationId="{2E80C965-DB6D-4F81-9E9E-B027384D0BD6}"/>
          </ac:spMkLst>
        </pc:spChg>
        <pc:spChg chg="add">
          <ac:chgData name="Caroline Jawad" userId="ebec8957-a986-4a6f-937a-47250bfdae89" providerId="ADAL" clId="{4B8B9A25-457A-4B99-B0FE-F2E9A648C10F}" dt="2020-11-23T19:01:15.419" v="21" actId="26606"/>
          <ac:spMkLst>
            <pc:docMk/>
            <pc:sldMk cId="0" sldId="292"/>
            <ac:spMk id="100" creationId="{A580F890-B085-4E95-96AA-55AEBEC5CE6E}"/>
          </ac:spMkLst>
        </pc:spChg>
        <pc:spChg chg="add">
          <ac:chgData name="Caroline Jawad" userId="ebec8957-a986-4a6f-937a-47250bfdae89" providerId="ADAL" clId="{4B8B9A25-457A-4B99-B0FE-F2E9A648C10F}" dt="2020-11-23T19:01:15.419" v="21" actId="26606"/>
          <ac:spMkLst>
            <pc:docMk/>
            <pc:sldMk cId="0" sldId="292"/>
            <ac:spMk id="102" creationId="{D3F51FEB-38FB-4F6C-9F7B-2F2AFAB65463}"/>
          </ac:spMkLst>
        </pc:spChg>
        <pc:spChg chg="add">
          <ac:chgData name="Caroline Jawad" userId="ebec8957-a986-4a6f-937a-47250bfdae89" providerId="ADAL" clId="{4B8B9A25-457A-4B99-B0FE-F2E9A648C10F}" dt="2020-11-23T19:01:15.419" v="21" actId="26606"/>
          <ac:spMkLst>
            <pc:docMk/>
            <pc:sldMk cId="0" sldId="292"/>
            <ac:spMk id="104" creationId="{1E547BA6-BAE0-43BB-A7CA-60F69CE252F0}"/>
          </ac:spMkLst>
        </pc:spChg>
        <pc:spChg chg="mod">
          <ac:chgData name="Caroline Jawad" userId="ebec8957-a986-4a6f-937a-47250bfdae89" providerId="ADAL" clId="{4B8B9A25-457A-4B99-B0FE-F2E9A648C10F}" dt="2020-11-23T19:01:15.419" v="21" actId="26606"/>
          <ac:spMkLst>
            <pc:docMk/>
            <pc:sldMk cId="0" sldId="292"/>
            <ac:spMk id="346" creationId="{00000000-0000-0000-0000-000000000000}"/>
          </ac:spMkLst>
        </pc:spChg>
        <pc:spChg chg="mod">
          <ac:chgData name="Caroline Jawad" userId="ebec8957-a986-4a6f-937a-47250bfdae89" providerId="ADAL" clId="{4B8B9A25-457A-4B99-B0FE-F2E9A648C10F}" dt="2020-11-23T19:01:15.419" v="21" actId="26606"/>
          <ac:spMkLst>
            <pc:docMk/>
            <pc:sldMk cId="0" sldId="292"/>
            <ac:spMk id="347" creationId="{00000000-0000-0000-0000-000000000000}"/>
          </ac:spMkLst>
        </pc:spChg>
      </pc:sldChg>
      <pc:sldChg chg="addSp modSp mod setBg">
        <pc:chgData name="Caroline Jawad" userId="ebec8957-a986-4a6f-937a-47250bfdae89" providerId="ADAL" clId="{4B8B9A25-457A-4B99-B0FE-F2E9A648C10F}" dt="2020-11-23T18:48:55.721" v="0" actId="26606"/>
        <pc:sldMkLst>
          <pc:docMk/>
          <pc:sldMk cId="1252914912" sldId="311"/>
        </pc:sldMkLst>
        <pc:spChg chg="mod">
          <ac:chgData name="Caroline Jawad" userId="ebec8957-a986-4a6f-937a-47250bfdae89" providerId="ADAL" clId="{4B8B9A25-457A-4B99-B0FE-F2E9A648C10F}" dt="2020-11-23T18:48:55.721" v="0" actId="26606"/>
          <ac:spMkLst>
            <pc:docMk/>
            <pc:sldMk cId="1252914912" sldId="311"/>
            <ac:spMk id="121" creationId="{00000000-0000-0000-0000-000000000000}"/>
          </ac:spMkLst>
        </pc:spChg>
        <pc:spChg chg="mod">
          <ac:chgData name="Caroline Jawad" userId="ebec8957-a986-4a6f-937a-47250bfdae89" providerId="ADAL" clId="{4B8B9A25-457A-4B99-B0FE-F2E9A648C10F}" dt="2020-11-23T18:48:55.721" v="0" actId="26606"/>
          <ac:spMkLst>
            <pc:docMk/>
            <pc:sldMk cId="1252914912" sldId="311"/>
            <ac:spMk id="122" creationId="{00000000-0000-0000-0000-000000000000}"/>
          </ac:spMkLst>
        </pc:spChg>
        <pc:spChg chg="add">
          <ac:chgData name="Caroline Jawad" userId="ebec8957-a986-4a6f-937a-47250bfdae89" providerId="ADAL" clId="{4B8B9A25-457A-4B99-B0FE-F2E9A648C10F}" dt="2020-11-23T18:48:55.721" v="0" actId="26606"/>
          <ac:spMkLst>
            <pc:docMk/>
            <pc:sldMk cId="1252914912" sldId="311"/>
            <ac:spMk id="127" creationId="{2B566528-1B12-4246-9431-5C2D7D081168}"/>
          </ac:spMkLst>
        </pc:spChg>
        <pc:spChg chg="add">
          <ac:chgData name="Caroline Jawad" userId="ebec8957-a986-4a6f-937a-47250bfdae89" providerId="ADAL" clId="{4B8B9A25-457A-4B99-B0FE-F2E9A648C10F}" dt="2020-11-23T18:48:55.721" v="0" actId="26606"/>
          <ac:spMkLst>
            <pc:docMk/>
            <pc:sldMk cId="1252914912" sldId="311"/>
            <ac:spMk id="129" creationId="{2E80C965-DB6D-4F81-9E9E-B027384D0BD6}"/>
          </ac:spMkLst>
        </pc:spChg>
        <pc:spChg chg="add">
          <ac:chgData name="Caroline Jawad" userId="ebec8957-a986-4a6f-937a-47250bfdae89" providerId="ADAL" clId="{4B8B9A25-457A-4B99-B0FE-F2E9A648C10F}" dt="2020-11-23T18:48:55.721" v="0" actId="26606"/>
          <ac:spMkLst>
            <pc:docMk/>
            <pc:sldMk cId="1252914912" sldId="311"/>
            <ac:spMk id="131" creationId="{A580F890-B085-4E95-96AA-55AEBEC5CE6E}"/>
          </ac:spMkLst>
        </pc:spChg>
        <pc:spChg chg="add">
          <ac:chgData name="Caroline Jawad" userId="ebec8957-a986-4a6f-937a-47250bfdae89" providerId="ADAL" clId="{4B8B9A25-457A-4B99-B0FE-F2E9A648C10F}" dt="2020-11-23T18:48:55.721" v="0" actId="26606"/>
          <ac:spMkLst>
            <pc:docMk/>
            <pc:sldMk cId="1252914912" sldId="311"/>
            <ac:spMk id="133" creationId="{D3F51FEB-38FB-4F6C-9F7B-2F2AFAB65463}"/>
          </ac:spMkLst>
        </pc:spChg>
        <pc:spChg chg="add">
          <ac:chgData name="Caroline Jawad" userId="ebec8957-a986-4a6f-937a-47250bfdae89" providerId="ADAL" clId="{4B8B9A25-457A-4B99-B0FE-F2E9A648C10F}" dt="2020-11-23T18:48:55.721" v="0" actId="26606"/>
          <ac:spMkLst>
            <pc:docMk/>
            <pc:sldMk cId="1252914912" sldId="311"/>
            <ac:spMk id="135" creationId="{1E547BA6-BAE0-43BB-A7CA-60F69CE252F0}"/>
          </ac:spMkLst>
        </pc:spChg>
      </pc:sldChg>
      <pc:sldChg chg="addSp modSp mod setBg">
        <pc:chgData name="Caroline Jawad" userId="ebec8957-a986-4a6f-937a-47250bfdae89" providerId="ADAL" clId="{4B8B9A25-457A-4B99-B0FE-F2E9A648C10F}" dt="2020-11-23T18:58:52.092" v="1" actId="26606"/>
        <pc:sldMkLst>
          <pc:docMk/>
          <pc:sldMk cId="3016639168" sldId="312"/>
        </pc:sldMkLst>
        <pc:spChg chg="mod">
          <ac:chgData name="Caroline Jawad" userId="ebec8957-a986-4a6f-937a-47250bfdae89" providerId="ADAL" clId="{4B8B9A25-457A-4B99-B0FE-F2E9A648C10F}" dt="2020-11-23T18:58:52.092" v="1" actId="26606"/>
          <ac:spMkLst>
            <pc:docMk/>
            <pc:sldMk cId="3016639168" sldId="312"/>
            <ac:spMk id="121" creationId="{00000000-0000-0000-0000-000000000000}"/>
          </ac:spMkLst>
        </pc:spChg>
        <pc:spChg chg="mod">
          <ac:chgData name="Caroline Jawad" userId="ebec8957-a986-4a6f-937a-47250bfdae89" providerId="ADAL" clId="{4B8B9A25-457A-4B99-B0FE-F2E9A648C10F}" dt="2020-11-23T18:58:52.092" v="1" actId="26606"/>
          <ac:spMkLst>
            <pc:docMk/>
            <pc:sldMk cId="3016639168" sldId="312"/>
            <ac:spMk id="122" creationId="{00000000-0000-0000-0000-000000000000}"/>
          </ac:spMkLst>
        </pc:spChg>
        <pc:spChg chg="add">
          <ac:chgData name="Caroline Jawad" userId="ebec8957-a986-4a6f-937a-47250bfdae89" providerId="ADAL" clId="{4B8B9A25-457A-4B99-B0FE-F2E9A648C10F}" dt="2020-11-23T18:58:52.092" v="1" actId="26606"/>
          <ac:spMkLst>
            <pc:docMk/>
            <pc:sldMk cId="3016639168" sldId="312"/>
            <ac:spMk id="127" creationId="{2B566528-1B12-4246-9431-5C2D7D081168}"/>
          </ac:spMkLst>
        </pc:spChg>
        <pc:spChg chg="add">
          <ac:chgData name="Caroline Jawad" userId="ebec8957-a986-4a6f-937a-47250bfdae89" providerId="ADAL" clId="{4B8B9A25-457A-4B99-B0FE-F2E9A648C10F}" dt="2020-11-23T18:58:52.092" v="1" actId="26606"/>
          <ac:spMkLst>
            <pc:docMk/>
            <pc:sldMk cId="3016639168" sldId="312"/>
            <ac:spMk id="129" creationId="{2E80C965-DB6D-4F81-9E9E-B027384D0BD6}"/>
          </ac:spMkLst>
        </pc:spChg>
        <pc:spChg chg="add">
          <ac:chgData name="Caroline Jawad" userId="ebec8957-a986-4a6f-937a-47250bfdae89" providerId="ADAL" clId="{4B8B9A25-457A-4B99-B0FE-F2E9A648C10F}" dt="2020-11-23T18:58:52.092" v="1" actId="26606"/>
          <ac:spMkLst>
            <pc:docMk/>
            <pc:sldMk cId="3016639168" sldId="312"/>
            <ac:spMk id="131" creationId="{A580F890-B085-4E95-96AA-55AEBEC5CE6E}"/>
          </ac:spMkLst>
        </pc:spChg>
        <pc:spChg chg="add">
          <ac:chgData name="Caroline Jawad" userId="ebec8957-a986-4a6f-937a-47250bfdae89" providerId="ADAL" clId="{4B8B9A25-457A-4B99-B0FE-F2E9A648C10F}" dt="2020-11-23T18:58:52.092" v="1" actId="26606"/>
          <ac:spMkLst>
            <pc:docMk/>
            <pc:sldMk cId="3016639168" sldId="312"/>
            <ac:spMk id="133" creationId="{D3F51FEB-38FB-4F6C-9F7B-2F2AFAB65463}"/>
          </ac:spMkLst>
        </pc:spChg>
        <pc:spChg chg="add">
          <ac:chgData name="Caroline Jawad" userId="ebec8957-a986-4a6f-937a-47250bfdae89" providerId="ADAL" clId="{4B8B9A25-457A-4B99-B0FE-F2E9A648C10F}" dt="2020-11-23T18:58:52.092" v="1" actId="26606"/>
          <ac:spMkLst>
            <pc:docMk/>
            <pc:sldMk cId="3016639168" sldId="312"/>
            <ac:spMk id="135" creationId="{1E547BA6-BAE0-43BB-A7CA-60F69CE252F0}"/>
          </ac:spMkLst>
        </pc:spChg>
      </pc:sldChg>
      <pc:sldChg chg="addSp modSp mod setBg">
        <pc:chgData name="Caroline Jawad" userId="ebec8957-a986-4a6f-937a-47250bfdae89" providerId="ADAL" clId="{4B8B9A25-457A-4B99-B0FE-F2E9A648C10F}" dt="2020-11-23T18:59:08.448" v="2" actId="26606"/>
        <pc:sldMkLst>
          <pc:docMk/>
          <pc:sldMk cId="2828761359" sldId="313"/>
        </pc:sldMkLst>
        <pc:spChg chg="mod">
          <ac:chgData name="Caroline Jawad" userId="ebec8957-a986-4a6f-937a-47250bfdae89" providerId="ADAL" clId="{4B8B9A25-457A-4B99-B0FE-F2E9A648C10F}" dt="2020-11-23T18:59:08.448" v="2" actId="26606"/>
          <ac:spMkLst>
            <pc:docMk/>
            <pc:sldMk cId="2828761359" sldId="313"/>
            <ac:spMk id="121" creationId="{00000000-0000-0000-0000-000000000000}"/>
          </ac:spMkLst>
        </pc:spChg>
        <pc:spChg chg="mod">
          <ac:chgData name="Caroline Jawad" userId="ebec8957-a986-4a6f-937a-47250bfdae89" providerId="ADAL" clId="{4B8B9A25-457A-4B99-B0FE-F2E9A648C10F}" dt="2020-11-23T18:59:08.448" v="2" actId="26606"/>
          <ac:spMkLst>
            <pc:docMk/>
            <pc:sldMk cId="2828761359" sldId="313"/>
            <ac:spMk id="122" creationId="{00000000-0000-0000-0000-000000000000}"/>
          </ac:spMkLst>
        </pc:spChg>
        <pc:spChg chg="add">
          <ac:chgData name="Caroline Jawad" userId="ebec8957-a986-4a6f-937a-47250bfdae89" providerId="ADAL" clId="{4B8B9A25-457A-4B99-B0FE-F2E9A648C10F}" dt="2020-11-23T18:59:08.448" v="2" actId="26606"/>
          <ac:spMkLst>
            <pc:docMk/>
            <pc:sldMk cId="2828761359" sldId="313"/>
            <ac:spMk id="127" creationId="{2B566528-1B12-4246-9431-5C2D7D081168}"/>
          </ac:spMkLst>
        </pc:spChg>
        <pc:spChg chg="add">
          <ac:chgData name="Caroline Jawad" userId="ebec8957-a986-4a6f-937a-47250bfdae89" providerId="ADAL" clId="{4B8B9A25-457A-4B99-B0FE-F2E9A648C10F}" dt="2020-11-23T18:59:08.448" v="2" actId="26606"/>
          <ac:spMkLst>
            <pc:docMk/>
            <pc:sldMk cId="2828761359" sldId="313"/>
            <ac:spMk id="129" creationId="{2E80C965-DB6D-4F81-9E9E-B027384D0BD6}"/>
          </ac:spMkLst>
        </pc:spChg>
        <pc:spChg chg="add">
          <ac:chgData name="Caroline Jawad" userId="ebec8957-a986-4a6f-937a-47250bfdae89" providerId="ADAL" clId="{4B8B9A25-457A-4B99-B0FE-F2E9A648C10F}" dt="2020-11-23T18:59:08.448" v="2" actId="26606"/>
          <ac:spMkLst>
            <pc:docMk/>
            <pc:sldMk cId="2828761359" sldId="313"/>
            <ac:spMk id="131" creationId="{A580F890-B085-4E95-96AA-55AEBEC5CE6E}"/>
          </ac:spMkLst>
        </pc:spChg>
        <pc:spChg chg="add">
          <ac:chgData name="Caroline Jawad" userId="ebec8957-a986-4a6f-937a-47250bfdae89" providerId="ADAL" clId="{4B8B9A25-457A-4B99-B0FE-F2E9A648C10F}" dt="2020-11-23T18:59:08.448" v="2" actId="26606"/>
          <ac:spMkLst>
            <pc:docMk/>
            <pc:sldMk cId="2828761359" sldId="313"/>
            <ac:spMk id="133" creationId="{D3F51FEB-38FB-4F6C-9F7B-2F2AFAB65463}"/>
          </ac:spMkLst>
        </pc:spChg>
        <pc:spChg chg="add">
          <ac:chgData name="Caroline Jawad" userId="ebec8957-a986-4a6f-937a-47250bfdae89" providerId="ADAL" clId="{4B8B9A25-457A-4B99-B0FE-F2E9A648C10F}" dt="2020-11-23T18:59:08.448" v="2" actId="26606"/>
          <ac:spMkLst>
            <pc:docMk/>
            <pc:sldMk cId="2828761359" sldId="313"/>
            <ac:spMk id="135" creationId="{1E547BA6-BAE0-43BB-A7CA-60F69CE252F0}"/>
          </ac:spMkLst>
        </pc:spChg>
      </pc:sldChg>
      <pc:sldChg chg="addSp modSp mod setBg">
        <pc:chgData name="Caroline Jawad" userId="ebec8957-a986-4a6f-937a-47250bfdae89" providerId="ADAL" clId="{4B8B9A25-457A-4B99-B0FE-F2E9A648C10F}" dt="2020-11-23T18:59:14.442" v="3" actId="26606"/>
        <pc:sldMkLst>
          <pc:docMk/>
          <pc:sldMk cId="218251778" sldId="314"/>
        </pc:sldMkLst>
        <pc:spChg chg="mod">
          <ac:chgData name="Caroline Jawad" userId="ebec8957-a986-4a6f-937a-47250bfdae89" providerId="ADAL" clId="{4B8B9A25-457A-4B99-B0FE-F2E9A648C10F}" dt="2020-11-23T18:59:14.442" v="3" actId="26606"/>
          <ac:spMkLst>
            <pc:docMk/>
            <pc:sldMk cId="218251778" sldId="314"/>
            <ac:spMk id="4" creationId="{00000000-0000-0000-0000-000000000000}"/>
          </ac:spMkLst>
        </pc:spChg>
        <pc:spChg chg="add">
          <ac:chgData name="Caroline Jawad" userId="ebec8957-a986-4a6f-937a-47250bfdae89" providerId="ADAL" clId="{4B8B9A25-457A-4B99-B0FE-F2E9A648C10F}" dt="2020-11-23T18:59:14.442" v="3" actId="26606"/>
          <ac:spMkLst>
            <pc:docMk/>
            <pc:sldMk cId="218251778" sldId="314"/>
            <ac:spMk id="10" creationId="{1045B59B-615E-4718-A150-42DE5D03E1C8}"/>
          </ac:spMkLst>
        </pc:spChg>
        <pc:spChg chg="add">
          <ac:chgData name="Caroline Jawad" userId="ebec8957-a986-4a6f-937a-47250bfdae89" providerId="ADAL" clId="{4B8B9A25-457A-4B99-B0FE-F2E9A648C10F}" dt="2020-11-23T18:59:14.442" v="3" actId="26606"/>
          <ac:spMkLst>
            <pc:docMk/>
            <pc:sldMk cId="218251778" sldId="314"/>
            <ac:spMk id="12" creationId="{D6CF29CD-38B8-4924-BA11-6D60517487EF}"/>
          </ac:spMkLst>
        </pc:spChg>
        <pc:graphicFrameChg chg="mod modGraphic">
          <ac:chgData name="Caroline Jawad" userId="ebec8957-a986-4a6f-937a-47250bfdae89" providerId="ADAL" clId="{4B8B9A25-457A-4B99-B0FE-F2E9A648C10F}" dt="2020-11-23T18:59:14.442" v="3" actId="26606"/>
          <ac:graphicFrameMkLst>
            <pc:docMk/>
            <pc:sldMk cId="218251778" sldId="314"/>
            <ac:graphicFrameMk id="5" creationId="{00000000-0000-0000-0000-000000000000}"/>
          </ac:graphicFrameMkLst>
        </pc:graphicFrameChg>
      </pc:sldChg>
      <pc:sldChg chg="addSp modSp mod setBg">
        <pc:chgData name="Caroline Jawad" userId="ebec8957-a986-4a6f-937a-47250bfdae89" providerId="ADAL" clId="{4B8B9A25-457A-4B99-B0FE-F2E9A648C10F}" dt="2020-11-23T18:59:19.961" v="4" actId="26606"/>
        <pc:sldMkLst>
          <pc:docMk/>
          <pc:sldMk cId="4135834396" sldId="315"/>
        </pc:sldMkLst>
        <pc:spChg chg="mod">
          <ac:chgData name="Caroline Jawad" userId="ebec8957-a986-4a6f-937a-47250bfdae89" providerId="ADAL" clId="{4B8B9A25-457A-4B99-B0FE-F2E9A648C10F}" dt="2020-11-23T18:59:19.961" v="4" actId="26606"/>
          <ac:spMkLst>
            <pc:docMk/>
            <pc:sldMk cId="4135834396" sldId="315"/>
            <ac:spMk id="121" creationId="{00000000-0000-0000-0000-000000000000}"/>
          </ac:spMkLst>
        </pc:spChg>
        <pc:spChg chg="mod">
          <ac:chgData name="Caroline Jawad" userId="ebec8957-a986-4a6f-937a-47250bfdae89" providerId="ADAL" clId="{4B8B9A25-457A-4B99-B0FE-F2E9A648C10F}" dt="2020-11-23T18:59:19.961" v="4" actId="26606"/>
          <ac:spMkLst>
            <pc:docMk/>
            <pc:sldMk cId="4135834396" sldId="315"/>
            <ac:spMk id="122" creationId="{00000000-0000-0000-0000-000000000000}"/>
          </ac:spMkLst>
        </pc:spChg>
        <pc:spChg chg="add">
          <ac:chgData name="Caroline Jawad" userId="ebec8957-a986-4a6f-937a-47250bfdae89" providerId="ADAL" clId="{4B8B9A25-457A-4B99-B0FE-F2E9A648C10F}" dt="2020-11-23T18:59:19.961" v="4" actId="26606"/>
          <ac:spMkLst>
            <pc:docMk/>
            <pc:sldMk cId="4135834396" sldId="315"/>
            <ac:spMk id="127" creationId="{2B566528-1B12-4246-9431-5C2D7D081168}"/>
          </ac:spMkLst>
        </pc:spChg>
        <pc:spChg chg="add">
          <ac:chgData name="Caroline Jawad" userId="ebec8957-a986-4a6f-937a-47250bfdae89" providerId="ADAL" clId="{4B8B9A25-457A-4B99-B0FE-F2E9A648C10F}" dt="2020-11-23T18:59:19.961" v="4" actId="26606"/>
          <ac:spMkLst>
            <pc:docMk/>
            <pc:sldMk cId="4135834396" sldId="315"/>
            <ac:spMk id="129" creationId="{2E80C965-DB6D-4F81-9E9E-B027384D0BD6}"/>
          </ac:spMkLst>
        </pc:spChg>
        <pc:spChg chg="add">
          <ac:chgData name="Caroline Jawad" userId="ebec8957-a986-4a6f-937a-47250bfdae89" providerId="ADAL" clId="{4B8B9A25-457A-4B99-B0FE-F2E9A648C10F}" dt="2020-11-23T18:59:19.961" v="4" actId="26606"/>
          <ac:spMkLst>
            <pc:docMk/>
            <pc:sldMk cId="4135834396" sldId="315"/>
            <ac:spMk id="131" creationId="{A580F890-B085-4E95-96AA-55AEBEC5CE6E}"/>
          </ac:spMkLst>
        </pc:spChg>
        <pc:spChg chg="add">
          <ac:chgData name="Caroline Jawad" userId="ebec8957-a986-4a6f-937a-47250bfdae89" providerId="ADAL" clId="{4B8B9A25-457A-4B99-B0FE-F2E9A648C10F}" dt="2020-11-23T18:59:19.961" v="4" actId="26606"/>
          <ac:spMkLst>
            <pc:docMk/>
            <pc:sldMk cId="4135834396" sldId="315"/>
            <ac:spMk id="133" creationId="{D3F51FEB-38FB-4F6C-9F7B-2F2AFAB65463}"/>
          </ac:spMkLst>
        </pc:spChg>
        <pc:spChg chg="add">
          <ac:chgData name="Caroline Jawad" userId="ebec8957-a986-4a6f-937a-47250bfdae89" providerId="ADAL" clId="{4B8B9A25-457A-4B99-B0FE-F2E9A648C10F}" dt="2020-11-23T18:59:19.961" v="4" actId="26606"/>
          <ac:spMkLst>
            <pc:docMk/>
            <pc:sldMk cId="4135834396" sldId="315"/>
            <ac:spMk id="135" creationId="{1E547BA6-BAE0-43BB-A7CA-60F69CE252F0}"/>
          </ac:spMkLst>
        </pc:spChg>
      </pc:sldChg>
      <pc:sldChg chg="addSp modSp mod setBg">
        <pc:chgData name="Caroline Jawad" userId="ebec8957-a986-4a6f-937a-47250bfdae89" providerId="ADAL" clId="{4B8B9A25-457A-4B99-B0FE-F2E9A648C10F}" dt="2020-11-23T18:59:34.777" v="5" actId="26606"/>
        <pc:sldMkLst>
          <pc:docMk/>
          <pc:sldMk cId="3152629233" sldId="316"/>
        </pc:sldMkLst>
        <pc:spChg chg="mod">
          <ac:chgData name="Caroline Jawad" userId="ebec8957-a986-4a6f-937a-47250bfdae89" providerId="ADAL" clId="{4B8B9A25-457A-4B99-B0FE-F2E9A648C10F}" dt="2020-11-23T18:59:34.777" v="5" actId="26606"/>
          <ac:spMkLst>
            <pc:docMk/>
            <pc:sldMk cId="3152629233" sldId="316"/>
            <ac:spMk id="121" creationId="{00000000-0000-0000-0000-000000000000}"/>
          </ac:spMkLst>
        </pc:spChg>
        <pc:spChg chg="mod">
          <ac:chgData name="Caroline Jawad" userId="ebec8957-a986-4a6f-937a-47250bfdae89" providerId="ADAL" clId="{4B8B9A25-457A-4B99-B0FE-F2E9A648C10F}" dt="2020-11-23T18:59:34.777" v="5" actId="26606"/>
          <ac:spMkLst>
            <pc:docMk/>
            <pc:sldMk cId="3152629233" sldId="316"/>
            <ac:spMk id="122" creationId="{00000000-0000-0000-0000-000000000000}"/>
          </ac:spMkLst>
        </pc:spChg>
        <pc:spChg chg="add">
          <ac:chgData name="Caroline Jawad" userId="ebec8957-a986-4a6f-937a-47250bfdae89" providerId="ADAL" clId="{4B8B9A25-457A-4B99-B0FE-F2E9A648C10F}" dt="2020-11-23T18:59:34.777" v="5" actId="26606"/>
          <ac:spMkLst>
            <pc:docMk/>
            <pc:sldMk cId="3152629233" sldId="316"/>
            <ac:spMk id="127" creationId="{2B566528-1B12-4246-9431-5C2D7D081168}"/>
          </ac:spMkLst>
        </pc:spChg>
        <pc:spChg chg="add">
          <ac:chgData name="Caroline Jawad" userId="ebec8957-a986-4a6f-937a-47250bfdae89" providerId="ADAL" clId="{4B8B9A25-457A-4B99-B0FE-F2E9A648C10F}" dt="2020-11-23T18:59:34.777" v="5" actId="26606"/>
          <ac:spMkLst>
            <pc:docMk/>
            <pc:sldMk cId="3152629233" sldId="316"/>
            <ac:spMk id="129" creationId="{2E80C965-DB6D-4F81-9E9E-B027384D0BD6}"/>
          </ac:spMkLst>
        </pc:spChg>
        <pc:spChg chg="add">
          <ac:chgData name="Caroline Jawad" userId="ebec8957-a986-4a6f-937a-47250bfdae89" providerId="ADAL" clId="{4B8B9A25-457A-4B99-B0FE-F2E9A648C10F}" dt="2020-11-23T18:59:34.777" v="5" actId="26606"/>
          <ac:spMkLst>
            <pc:docMk/>
            <pc:sldMk cId="3152629233" sldId="316"/>
            <ac:spMk id="131" creationId="{A580F890-B085-4E95-96AA-55AEBEC5CE6E}"/>
          </ac:spMkLst>
        </pc:spChg>
        <pc:spChg chg="add">
          <ac:chgData name="Caroline Jawad" userId="ebec8957-a986-4a6f-937a-47250bfdae89" providerId="ADAL" clId="{4B8B9A25-457A-4B99-B0FE-F2E9A648C10F}" dt="2020-11-23T18:59:34.777" v="5" actId="26606"/>
          <ac:spMkLst>
            <pc:docMk/>
            <pc:sldMk cId="3152629233" sldId="316"/>
            <ac:spMk id="133" creationId="{D3F51FEB-38FB-4F6C-9F7B-2F2AFAB65463}"/>
          </ac:spMkLst>
        </pc:spChg>
        <pc:spChg chg="add">
          <ac:chgData name="Caroline Jawad" userId="ebec8957-a986-4a6f-937a-47250bfdae89" providerId="ADAL" clId="{4B8B9A25-457A-4B99-B0FE-F2E9A648C10F}" dt="2020-11-23T18:59:34.777" v="5" actId="26606"/>
          <ac:spMkLst>
            <pc:docMk/>
            <pc:sldMk cId="3152629233" sldId="316"/>
            <ac:spMk id="135" creationId="{1E547BA6-BAE0-43BB-A7CA-60F69CE252F0}"/>
          </ac:spMkLst>
        </pc:spChg>
      </pc:sldChg>
      <pc:sldChg chg="addSp modSp mod setBg">
        <pc:chgData name="Caroline Jawad" userId="ebec8957-a986-4a6f-937a-47250bfdae89" providerId="ADAL" clId="{4B8B9A25-457A-4B99-B0FE-F2E9A648C10F}" dt="2020-11-23T18:59:40.206" v="6" actId="26606"/>
        <pc:sldMkLst>
          <pc:docMk/>
          <pc:sldMk cId="1770601498" sldId="317"/>
        </pc:sldMkLst>
        <pc:spChg chg="mod">
          <ac:chgData name="Caroline Jawad" userId="ebec8957-a986-4a6f-937a-47250bfdae89" providerId="ADAL" clId="{4B8B9A25-457A-4B99-B0FE-F2E9A648C10F}" dt="2020-11-23T18:59:40.206" v="6" actId="26606"/>
          <ac:spMkLst>
            <pc:docMk/>
            <pc:sldMk cId="1770601498" sldId="317"/>
            <ac:spMk id="121" creationId="{00000000-0000-0000-0000-000000000000}"/>
          </ac:spMkLst>
        </pc:spChg>
        <pc:spChg chg="mod">
          <ac:chgData name="Caroline Jawad" userId="ebec8957-a986-4a6f-937a-47250bfdae89" providerId="ADAL" clId="{4B8B9A25-457A-4B99-B0FE-F2E9A648C10F}" dt="2020-11-23T18:59:40.206" v="6" actId="26606"/>
          <ac:spMkLst>
            <pc:docMk/>
            <pc:sldMk cId="1770601498" sldId="317"/>
            <ac:spMk id="122" creationId="{00000000-0000-0000-0000-000000000000}"/>
          </ac:spMkLst>
        </pc:spChg>
        <pc:spChg chg="add">
          <ac:chgData name="Caroline Jawad" userId="ebec8957-a986-4a6f-937a-47250bfdae89" providerId="ADAL" clId="{4B8B9A25-457A-4B99-B0FE-F2E9A648C10F}" dt="2020-11-23T18:59:40.206" v="6" actId="26606"/>
          <ac:spMkLst>
            <pc:docMk/>
            <pc:sldMk cId="1770601498" sldId="317"/>
            <ac:spMk id="127" creationId="{2B566528-1B12-4246-9431-5C2D7D081168}"/>
          </ac:spMkLst>
        </pc:spChg>
        <pc:spChg chg="add">
          <ac:chgData name="Caroline Jawad" userId="ebec8957-a986-4a6f-937a-47250bfdae89" providerId="ADAL" clId="{4B8B9A25-457A-4B99-B0FE-F2E9A648C10F}" dt="2020-11-23T18:59:40.206" v="6" actId="26606"/>
          <ac:spMkLst>
            <pc:docMk/>
            <pc:sldMk cId="1770601498" sldId="317"/>
            <ac:spMk id="129" creationId="{2E80C965-DB6D-4F81-9E9E-B027384D0BD6}"/>
          </ac:spMkLst>
        </pc:spChg>
        <pc:spChg chg="add">
          <ac:chgData name="Caroline Jawad" userId="ebec8957-a986-4a6f-937a-47250bfdae89" providerId="ADAL" clId="{4B8B9A25-457A-4B99-B0FE-F2E9A648C10F}" dt="2020-11-23T18:59:40.206" v="6" actId="26606"/>
          <ac:spMkLst>
            <pc:docMk/>
            <pc:sldMk cId="1770601498" sldId="317"/>
            <ac:spMk id="131" creationId="{A580F890-B085-4E95-96AA-55AEBEC5CE6E}"/>
          </ac:spMkLst>
        </pc:spChg>
        <pc:spChg chg="add">
          <ac:chgData name="Caroline Jawad" userId="ebec8957-a986-4a6f-937a-47250bfdae89" providerId="ADAL" clId="{4B8B9A25-457A-4B99-B0FE-F2E9A648C10F}" dt="2020-11-23T18:59:40.206" v="6" actId="26606"/>
          <ac:spMkLst>
            <pc:docMk/>
            <pc:sldMk cId="1770601498" sldId="317"/>
            <ac:spMk id="133" creationId="{D3F51FEB-38FB-4F6C-9F7B-2F2AFAB65463}"/>
          </ac:spMkLst>
        </pc:spChg>
        <pc:spChg chg="add">
          <ac:chgData name="Caroline Jawad" userId="ebec8957-a986-4a6f-937a-47250bfdae89" providerId="ADAL" clId="{4B8B9A25-457A-4B99-B0FE-F2E9A648C10F}" dt="2020-11-23T18:59:40.206" v="6" actId="26606"/>
          <ac:spMkLst>
            <pc:docMk/>
            <pc:sldMk cId="1770601498" sldId="317"/>
            <ac:spMk id="135" creationId="{1E547BA6-BAE0-43BB-A7CA-60F69CE252F0}"/>
          </ac:spMkLst>
        </pc:spChg>
      </pc:sldChg>
      <pc:sldChg chg="addSp modSp mod setBg">
        <pc:chgData name="Caroline Jawad" userId="ebec8957-a986-4a6f-937a-47250bfdae89" providerId="ADAL" clId="{4B8B9A25-457A-4B99-B0FE-F2E9A648C10F}" dt="2020-11-23T18:59:43.715" v="7" actId="26606"/>
        <pc:sldMkLst>
          <pc:docMk/>
          <pc:sldMk cId="3573435907" sldId="318"/>
        </pc:sldMkLst>
        <pc:spChg chg="mod">
          <ac:chgData name="Caroline Jawad" userId="ebec8957-a986-4a6f-937a-47250bfdae89" providerId="ADAL" clId="{4B8B9A25-457A-4B99-B0FE-F2E9A648C10F}" dt="2020-11-23T18:59:43.715" v="7" actId="26606"/>
          <ac:spMkLst>
            <pc:docMk/>
            <pc:sldMk cId="3573435907" sldId="318"/>
            <ac:spMk id="121" creationId="{00000000-0000-0000-0000-000000000000}"/>
          </ac:spMkLst>
        </pc:spChg>
        <pc:spChg chg="mod">
          <ac:chgData name="Caroline Jawad" userId="ebec8957-a986-4a6f-937a-47250bfdae89" providerId="ADAL" clId="{4B8B9A25-457A-4B99-B0FE-F2E9A648C10F}" dt="2020-11-23T18:59:43.715" v="7" actId="26606"/>
          <ac:spMkLst>
            <pc:docMk/>
            <pc:sldMk cId="3573435907" sldId="318"/>
            <ac:spMk id="122" creationId="{00000000-0000-0000-0000-000000000000}"/>
          </ac:spMkLst>
        </pc:spChg>
        <pc:spChg chg="add">
          <ac:chgData name="Caroline Jawad" userId="ebec8957-a986-4a6f-937a-47250bfdae89" providerId="ADAL" clId="{4B8B9A25-457A-4B99-B0FE-F2E9A648C10F}" dt="2020-11-23T18:59:43.715" v="7" actId="26606"/>
          <ac:spMkLst>
            <pc:docMk/>
            <pc:sldMk cId="3573435907" sldId="318"/>
            <ac:spMk id="127" creationId="{2B566528-1B12-4246-9431-5C2D7D081168}"/>
          </ac:spMkLst>
        </pc:spChg>
        <pc:spChg chg="add">
          <ac:chgData name="Caroline Jawad" userId="ebec8957-a986-4a6f-937a-47250bfdae89" providerId="ADAL" clId="{4B8B9A25-457A-4B99-B0FE-F2E9A648C10F}" dt="2020-11-23T18:59:43.715" v="7" actId="26606"/>
          <ac:spMkLst>
            <pc:docMk/>
            <pc:sldMk cId="3573435907" sldId="318"/>
            <ac:spMk id="129" creationId="{2E80C965-DB6D-4F81-9E9E-B027384D0BD6}"/>
          </ac:spMkLst>
        </pc:spChg>
        <pc:spChg chg="add">
          <ac:chgData name="Caroline Jawad" userId="ebec8957-a986-4a6f-937a-47250bfdae89" providerId="ADAL" clId="{4B8B9A25-457A-4B99-B0FE-F2E9A648C10F}" dt="2020-11-23T18:59:43.715" v="7" actId="26606"/>
          <ac:spMkLst>
            <pc:docMk/>
            <pc:sldMk cId="3573435907" sldId="318"/>
            <ac:spMk id="131" creationId="{A580F890-B085-4E95-96AA-55AEBEC5CE6E}"/>
          </ac:spMkLst>
        </pc:spChg>
        <pc:spChg chg="add">
          <ac:chgData name="Caroline Jawad" userId="ebec8957-a986-4a6f-937a-47250bfdae89" providerId="ADAL" clId="{4B8B9A25-457A-4B99-B0FE-F2E9A648C10F}" dt="2020-11-23T18:59:43.715" v="7" actId="26606"/>
          <ac:spMkLst>
            <pc:docMk/>
            <pc:sldMk cId="3573435907" sldId="318"/>
            <ac:spMk id="133" creationId="{D3F51FEB-38FB-4F6C-9F7B-2F2AFAB65463}"/>
          </ac:spMkLst>
        </pc:spChg>
        <pc:spChg chg="add">
          <ac:chgData name="Caroline Jawad" userId="ebec8957-a986-4a6f-937a-47250bfdae89" providerId="ADAL" clId="{4B8B9A25-457A-4B99-B0FE-F2E9A648C10F}" dt="2020-11-23T18:59:43.715" v="7" actId="26606"/>
          <ac:spMkLst>
            <pc:docMk/>
            <pc:sldMk cId="3573435907" sldId="318"/>
            <ac:spMk id="135" creationId="{1E547BA6-BAE0-43BB-A7CA-60F69CE252F0}"/>
          </ac:spMkLst>
        </pc:spChg>
      </pc:sldChg>
      <pc:sldChg chg="addSp modSp mod setBg">
        <pc:chgData name="Caroline Jawad" userId="ebec8957-a986-4a6f-937a-47250bfdae89" providerId="ADAL" clId="{4B8B9A25-457A-4B99-B0FE-F2E9A648C10F}" dt="2020-11-23T18:59:49.621" v="8" actId="26606"/>
        <pc:sldMkLst>
          <pc:docMk/>
          <pc:sldMk cId="2434563127" sldId="319"/>
        </pc:sldMkLst>
        <pc:spChg chg="mod">
          <ac:chgData name="Caroline Jawad" userId="ebec8957-a986-4a6f-937a-47250bfdae89" providerId="ADAL" clId="{4B8B9A25-457A-4B99-B0FE-F2E9A648C10F}" dt="2020-11-23T18:59:49.621" v="8" actId="26606"/>
          <ac:spMkLst>
            <pc:docMk/>
            <pc:sldMk cId="2434563127" sldId="319"/>
            <ac:spMk id="121" creationId="{00000000-0000-0000-0000-000000000000}"/>
          </ac:spMkLst>
        </pc:spChg>
        <pc:spChg chg="mod">
          <ac:chgData name="Caroline Jawad" userId="ebec8957-a986-4a6f-937a-47250bfdae89" providerId="ADAL" clId="{4B8B9A25-457A-4B99-B0FE-F2E9A648C10F}" dt="2020-11-23T18:59:49.621" v="8" actId="26606"/>
          <ac:spMkLst>
            <pc:docMk/>
            <pc:sldMk cId="2434563127" sldId="319"/>
            <ac:spMk id="122" creationId="{00000000-0000-0000-0000-000000000000}"/>
          </ac:spMkLst>
        </pc:spChg>
        <pc:spChg chg="add">
          <ac:chgData name="Caroline Jawad" userId="ebec8957-a986-4a6f-937a-47250bfdae89" providerId="ADAL" clId="{4B8B9A25-457A-4B99-B0FE-F2E9A648C10F}" dt="2020-11-23T18:59:49.621" v="8" actId="26606"/>
          <ac:spMkLst>
            <pc:docMk/>
            <pc:sldMk cId="2434563127" sldId="319"/>
            <ac:spMk id="127" creationId="{2B566528-1B12-4246-9431-5C2D7D081168}"/>
          </ac:spMkLst>
        </pc:spChg>
        <pc:spChg chg="add">
          <ac:chgData name="Caroline Jawad" userId="ebec8957-a986-4a6f-937a-47250bfdae89" providerId="ADAL" clId="{4B8B9A25-457A-4B99-B0FE-F2E9A648C10F}" dt="2020-11-23T18:59:49.621" v="8" actId="26606"/>
          <ac:spMkLst>
            <pc:docMk/>
            <pc:sldMk cId="2434563127" sldId="319"/>
            <ac:spMk id="129" creationId="{2E80C965-DB6D-4F81-9E9E-B027384D0BD6}"/>
          </ac:spMkLst>
        </pc:spChg>
        <pc:spChg chg="add">
          <ac:chgData name="Caroline Jawad" userId="ebec8957-a986-4a6f-937a-47250bfdae89" providerId="ADAL" clId="{4B8B9A25-457A-4B99-B0FE-F2E9A648C10F}" dt="2020-11-23T18:59:49.621" v="8" actId="26606"/>
          <ac:spMkLst>
            <pc:docMk/>
            <pc:sldMk cId="2434563127" sldId="319"/>
            <ac:spMk id="131" creationId="{A580F890-B085-4E95-96AA-55AEBEC5CE6E}"/>
          </ac:spMkLst>
        </pc:spChg>
        <pc:spChg chg="add">
          <ac:chgData name="Caroline Jawad" userId="ebec8957-a986-4a6f-937a-47250bfdae89" providerId="ADAL" clId="{4B8B9A25-457A-4B99-B0FE-F2E9A648C10F}" dt="2020-11-23T18:59:49.621" v="8" actId="26606"/>
          <ac:spMkLst>
            <pc:docMk/>
            <pc:sldMk cId="2434563127" sldId="319"/>
            <ac:spMk id="133" creationId="{D3F51FEB-38FB-4F6C-9F7B-2F2AFAB65463}"/>
          </ac:spMkLst>
        </pc:spChg>
        <pc:spChg chg="add">
          <ac:chgData name="Caroline Jawad" userId="ebec8957-a986-4a6f-937a-47250bfdae89" providerId="ADAL" clId="{4B8B9A25-457A-4B99-B0FE-F2E9A648C10F}" dt="2020-11-23T18:59:49.621" v="8" actId="26606"/>
          <ac:spMkLst>
            <pc:docMk/>
            <pc:sldMk cId="2434563127" sldId="319"/>
            <ac:spMk id="135" creationId="{1E547BA6-BAE0-43BB-A7CA-60F69CE252F0}"/>
          </ac:spMkLst>
        </pc:spChg>
      </pc:sldChg>
      <pc:sldChg chg="addSp modSp mod setBg">
        <pc:chgData name="Caroline Jawad" userId="ebec8957-a986-4a6f-937a-47250bfdae89" providerId="ADAL" clId="{4B8B9A25-457A-4B99-B0FE-F2E9A648C10F}" dt="2020-11-23T18:59:54.226" v="9" actId="26606"/>
        <pc:sldMkLst>
          <pc:docMk/>
          <pc:sldMk cId="176577136" sldId="320"/>
        </pc:sldMkLst>
        <pc:spChg chg="mod">
          <ac:chgData name="Caroline Jawad" userId="ebec8957-a986-4a6f-937a-47250bfdae89" providerId="ADAL" clId="{4B8B9A25-457A-4B99-B0FE-F2E9A648C10F}" dt="2020-11-23T18:59:54.226" v="9" actId="26606"/>
          <ac:spMkLst>
            <pc:docMk/>
            <pc:sldMk cId="176577136" sldId="320"/>
            <ac:spMk id="121" creationId="{00000000-0000-0000-0000-000000000000}"/>
          </ac:spMkLst>
        </pc:spChg>
        <pc:spChg chg="mod">
          <ac:chgData name="Caroline Jawad" userId="ebec8957-a986-4a6f-937a-47250bfdae89" providerId="ADAL" clId="{4B8B9A25-457A-4B99-B0FE-F2E9A648C10F}" dt="2020-11-23T18:59:54.226" v="9" actId="26606"/>
          <ac:spMkLst>
            <pc:docMk/>
            <pc:sldMk cId="176577136" sldId="320"/>
            <ac:spMk id="122" creationId="{00000000-0000-0000-0000-000000000000}"/>
          </ac:spMkLst>
        </pc:spChg>
        <pc:spChg chg="add">
          <ac:chgData name="Caroline Jawad" userId="ebec8957-a986-4a6f-937a-47250bfdae89" providerId="ADAL" clId="{4B8B9A25-457A-4B99-B0FE-F2E9A648C10F}" dt="2020-11-23T18:59:54.226" v="9" actId="26606"/>
          <ac:spMkLst>
            <pc:docMk/>
            <pc:sldMk cId="176577136" sldId="320"/>
            <ac:spMk id="127" creationId="{2B566528-1B12-4246-9431-5C2D7D081168}"/>
          </ac:spMkLst>
        </pc:spChg>
        <pc:spChg chg="add">
          <ac:chgData name="Caroline Jawad" userId="ebec8957-a986-4a6f-937a-47250bfdae89" providerId="ADAL" clId="{4B8B9A25-457A-4B99-B0FE-F2E9A648C10F}" dt="2020-11-23T18:59:54.226" v="9" actId="26606"/>
          <ac:spMkLst>
            <pc:docMk/>
            <pc:sldMk cId="176577136" sldId="320"/>
            <ac:spMk id="129" creationId="{2E80C965-DB6D-4F81-9E9E-B027384D0BD6}"/>
          </ac:spMkLst>
        </pc:spChg>
        <pc:spChg chg="add">
          <ac:chgData name="Caroline Jawad" userId="ebec8957-a986-4a6f-937a-47250bfdae89" providerId="ADAL" clId="{4B8B9A25-457A-4B99-B0FE-F2E9A648C10F}" dt="2020-11-23T18:59:54.226" v="9" actId="26606"/>
          <ac:spMkLst>
            <pc:docMk/>
            <pc:sldMk cId="176577136" sldId="320"/>
            <ac:spMk id="131" creationId="{A580F890-B085-4E95-96AA-55AEBEC5CE6E}"/>
          </ac:spMkLst>
        </pc:spChg>
        <pc:spChg chg="add">
          <ac:chgData name="Caroline Jawad" userId="ebec8957-a986-4a6f-937a-47250bfdae89" providerId="ADAL" clId="{4B8B9A25-457A-4B99-B0FE-F2E9A648C10F}" dt="2020-11-23T18:59:54.226" v="9" actId="26606"/>
          <ac:spMkLst>
            <pc:docMk/>
            <pc:sldMk cId="176577136" sldId="320"/>
            <ac:spMk id="133" creationId="{D3F51FEB-38FB-4F6C-9F7B-2F2AFAB65463}"/>
          </ac:spMkLst>
        </pc:spChg>
        <pc:spChg chg="add">
          <ac:chgData name="Caroline Jawad" userId="ebec8957-a986-4a6f-937a-47250bfdae89" providerId="ADAL" clId="{4B8B9A25-457A-4B99-B0FE-F2E9A648C10F}" dt="2020-11-23T18:59:54.226" v="9" actId="26606"/>
          <ac:spMkLst>
            <pc:docMk/>
            <pc:sldMk cId="176577136" sldId="320"/>
            <ac:spMk id="135" creationId="{1E547BA6-BAE0-43BB-A7CA-60F69CE252F0}"/>
          </ac:spMkLst>
        </pc:spChg>
      </pc:sldChg>
      <pc:sldChg chg="addSp modSp mod setBg">
        <pc:chgData name="Caroline Jawad" userId="ebec8957-a986-4a6f-937a-47250bfdae89" providerId="ADAL" clId="{4B8B9A25-457A-4B99-B0FE-F2E9A648C10F}" dt="2020-11-23T18:59:59.362" v="10" actId="26606"/>
        <pc:sldMkLst>
          <pc:docMk/>
          <pc:sldMk cId="3409348035" sldId="321"/>
        </pc:sldMkLst>
        <pc:spChg chg="mod">
          <ac:chgData name="Caroline Jawad" userId="ebec8957-a986-4a6f-937a-47250bfdae89" providerId="ADAL" clId="{4B8B9A25-457A-4B99-B0FE-F2E9A648C10F}" dt="2020-11-23T18:59:59.362" v="10" actId="26606"/>
          <ac:spMkLst>
            <pc:docMk/>
            <pc:sldMk cId="3409348035" sldId="321"/>
            <ac:spMk id="121" creationId="{00000000-0000-0000-0000-000000000000}"/>
          </ac:spMkLst>
        </pc:spChg>
        <pc:spChg chg="mod">
          <ac:chgData name="Caroline Jawad" userId="ebec8957-a986-4a6f-937a-47250bfdae89" providerId="ADAL" clId="{4B8B9A25-457A-4B99-B0FE-F2E9A648C10F}" dt="2020-11-23T18:59:59.362" v="10" actId="26606"/>
          <ac:spMkLst>
            <pc:docMk/>
            <pc:sldMk cId="3409348035" sldId="321"/>
            <ac:spMk id="122" creationId="{00000000-0000-0000-0000-000000000000}"/>
          </ac:spMkLst>
        </pc:spChg>
        <pc:spChg chg="add">
          <ac:chgData name="Caroline Jawad" userId="ebec8957-a986-4a6f-937a-47250bfdae89" providerId="ADAL" clId="{4B8B9A25-457A-4B99-B0FE-F2E9A648C10F}" dt="2020-11-23T18:59:59.362" v="10" actId="26606"/>
          <ac:spMkLst>
            <pc:docMk/>
            <pc:sldMk cId="3409348035" sldId="321"/>
            <ac:spMk id="127" creationId="{2B566528-1B12-4246-9431-5C2D7D081168}"/>
          </ac:spMkLst>
        </pc:spChg>
        <pc:spChg chg="add">
          <ac:chgData name="Caroline Jawad" userId="ebec8957-a986-4a6f-937a-47250bfdae89" providerId="ADAL" clId="{4B8B9A25-457A-4B99-B0FE-F2E9A648C10F}" dt="2020-11-23T18:59:59.362" v="10" actId="26606"/>
          <ac:spMkLst>
            <pc:docMk/>
            <pc:sldMk cId="3409348035" sldId="321"/>
            <ac:spMk id="129" creationId="{2E80C965-DB6D-4F81-9E9E-B027384D0BD6}"/>
          </ac:spMkLst>
        </pc:spChg>
        <pc:spChg chg="add">
          <ac:chgData name="Caroline Jawad" userId="ebec8957-a986-4a6f-937a-47250bfdae89" providerId="ADAL" clId="{4B8B9A25-457A-4B99-B0FE-F2E9A648C10F}" dt="2020-11-23T18:59:59.362" v="10" actId="26606"/>
          <ac:spMkLst>
            <pc:docMk/>
            <pc:sldMk cId="3409348035" sldId="321"/>
            <ac:spMk id="131" creationId="{A580F890-B085-4E95-96AA-55AEBEC5CE6E}"/>
          </ac:spMkLst>
        </pc:spChg>
        <pc:spChg chg="add">
          <ac:chgData name="Caroline Jawad" userId="ebec8957-a986-4a6f-937a-47250bfdae89" providerId="ADAL" clId="{4B8B9A25-457A-4B99-B0FE-F2E9A648C10F}" dt="2020-11-23T18:59:59.362" v="10" actId="26606"/>
          <ac:spMkLst>
            <pc:docMk/>
            <pc:sldMk cId="3409348035" sldId="321"/>
            <ac:spMk id="133" creationId="{D3F51FEB-38FB-4F6C-9F7B-2F2AFAB65463}"/>
          </ac:spMkLst>
        </pc:spChg>
        <pc:spChg chg="add">
          <ac:chgData name="Caroline Jawad" userId="ebec8957-a986-4a6f-937a-47250bfdae89" providerId="ADAL" clId="{4B8B9A25-457A-4B99-B0FE-F2E9A648C10F}" dt="2020-11-23T18:59:59.362" v="10" actId="26606"/>
          <ac:spMkLst>
            <pc:docMk/>
            <pc:sldMk cId="3409348035" sldId="321"/>
            <ac:spMk id="135" creationId="{1E547BA6-BAE0-43BB-A7CA-60F69CE252F0}"/>
          </ac:spMkLst>
        </pc:spChg>
      </pc:sldChg>
      <pc:sldChg chg="addSp modSp mod setBg">
        <pc:chgData name="Caroline Jawad" userId="ebec8957-a986-4a6f-937a-47250bfdae89" providerId="ADAL" clId="{4B8B9A25-457A-4B99-B0FE-F2E9A648C10F}" dt="2020-11-23T19:00:09.985" v="11" actId="26606"/>
        <pc:sldMkLst>
          <pc:docMk/>
          <pc:sldMk cId="3074196341" sldId="322"/>
        </pc:sldMkLst>
        <pc:spChg chg="mod">
          <ac:chgData name="Caroline Jawad" userId="ebec8957-a986-4a6f-937a-47250bfdae89" providerId="ADAL" clId="{4B8B9A25-457A-4B99-B0FE-F2E9A648C10F}" dt="2020-11-23T19:00:09.985" v="11" actId="26606"/>
          <ac:spMkLst>
            <pc:docMk/>
            <pc:sldMk cId="3074196341" sldId="322"/>
            <ac:spMk id="121" creationId="{00000000-0000-0000-0000-000000000000}"/>
          </ac:spMkLst>
        </pc:spChg>
        <pc:spChg chg="mod">
          <ac:chgData name="Caroline Jawad" userId="ebec8957-a986-4a6f-937a-47250bfdae89" providerId="ADAL" clId="{4B8B9A25-457A-4B99-B0FE-F2E9A648C10F}" dt="2020-11-23T19:00:09.985" v="11" actId="26606"/>
          <ac:spMkLst>
            <pc:docMk/>
            <pc:sldMk cId="3074196341" sldId="322"/>
            <ac:spMk id="122" creationId="{00000000-0000-0000-0000-000000000000}"/>
          </ac:spMkLst>
        </pc:spChg>
        <pc:spChg chg="add">
          <ac:chgData name="Caroline Jawad" userId="ebec8957-a986-4a6f-937a-47250bfdae89" providerId="ADAL" clId="{4B8B9A25-457A-4B99-B0FE-F2E9A648C10F}" dt="2020-11-23T19:00:09.985" v="11" actId="26606"/>
          <ac:spMkLst>
            <pc:docMk/>
            <pc:sldMk cId="3074196341" sldId="322"/>
            <ac:spMk id="127" creationId="{2B566528-1B12-4246-9431-5C2D7D081168}"/>
          </ac:spMkLst>
        </pc:spChg>
        <pc:spChg chg="add">
          <ac:chgData name="Caroline Jawad" userId="ebec8957-a986-4a6f-937a-47250bfdae89" providerId="ADAL" clId="{4B8B9A25-457A-4B99-B0FE-F2E9A648C10F}" dt="2020-11-23T19:00:09.985" v="11" actId="26606"/>
          <ac:spMkLst>
            <pc:docMk/>
            <pc:sldMk cId="3074196341" sldId="322"/>
            <ac:spMk id="129" creationId="{2E80C965-DB6D-4F81-9E9E-B027384D0BD6}"/>
          </ac:spMkLst>
        </pc:spChg>
        <pc:spChg chg="add">
          <ac:chgData name="Caroline Jawad" userId="ebec8957-a986-4a6f-937a-47250bfdae89" providerId="ADAL" clId="{4B8B9A25-457A-4B99-B0FE-F2E9A648C10F}" dt="2020-11-23T19:00:09.985" v="11" actId="26606"/>
          <ac:spMkLst>
            <pc:docMk/>
            <pc:sldMk cId="3074196341" sldId="322"/>
            <ac:spMk id="131" creationId="{A580F890-B085-4E95-96AA-55AEBEC5CE6E}"/>
          </ac:spMkLst>
        </pc:spChg>
        <pc:spChg chg="add">
          <ac:chgData name="Caroline Jawad" userId="ebec8957-a986-4a6f-937a-47250bfdae89" providerId="ADAL" clId="{4B8B9A25-457A-4B99-B0FE-F2E9A648C10F}" dt="2020-11-23T19:00:09.985" v="11" actId="26606"/>
          <ac:spMkLst>
            <pc:docMk/>
            <pc:sldMk cId="3074196341" sldId="322"/>
            <ac:spMk id="133" creationId="{D3F51FEB-38FB-4F6C-9F7B-2F2AFAB65463}"/>
          </ac:spMkLst>
        </pc:spChg>
        <pc:spChg chg="add">
          <ac:chgData name="Caroline Jawad" userId="ebec8957-a986-4a6f-937a-47250bfdae89" providerId="ADAL" clId="{4B8B9A25-457A-4B99-B0FE-F2E9A648C10F}" dt="2020-11-23T19:00:09.985" v="11" actId="26606"/>
          <ac:spMkLst>
            <pc:docMk/>
            <pc:sldMk cId="3074196341" sldId="322"/>
            <ac:spMk id="135" creationId="{1E547BA6-BAE0-43BB-A7CA-60F69CE252F0}"/>
          </ac:spMkLst>
        </pc:spChg>
      </pc:sldChg>
      <pc:sldChg chg="addSp modSp mod setBg">
        <pc:chgData name="Caroline Jawad" userId="ebec8957-a986-4a6f-937a-47250bfdae89" providerId="ADAL" clId="{4B8B9A25-457A-4B99-B0FE-F2E9A648C10F}" dt="2020-11-23T19:00:15.114" v="12" actId="26606"/>
        <pc:sldMkLst>
          <pc:docMk/>
          <pc:sldMk cId="357596323" sldId="323"/>
        </pc:sldMkLst>
        <pc:spChg chg="mod">
          <ac:chgData name="Caroline Jawad" userId="ebec8957-a986-4a6f-937a-47250bfdae89" providerId="ADAL" clId="{4B8B9A25-457A-4B99-B0FE-F2E9A648C10F}" dt="2020-11-23T19:00:15.114" v="12" actId="26606"/>
          <ac:spMkLst>
            <pc:docMk/>
            <pc:sldMk cId="357596323" sldId="323"/>
            <ac:spMk id="121" creationId="{00000000-0000-0000-0000-000000000000}"/>
          </ac:spMkLst>
        </pc:spChg>
        <pc:spChg chg="mod">
          <ac:chgData name="Caroline Jawad" userId="ebec8957-a986-4a6f-937a-47250bfdae89" providerId="ADAL" clId="{4B8B9A25-457A-4B99-B0FE-F2E9A648C10F}" dt="2020-11-23T19:00:15.114" v="12" actId="26606"/>
          <ac:spMkLst>
            <pc:docMk/>
            <pc:sldMk cId="357596323" sldId="323"/>
            <ac:spMk id="122" creationId="{00000000-0000-0000-0000-000000000000}"/>
          </ac:spMkLst>
        </pc:spChg>
        <pc:spChg chg="add">
          <ac:chgData name="Caroline Jawad" userId="ebec8957-a986-4a6f-937a-47250bfdae89" providerId="ADAL" clId="{4B8B9A25-457A-4B99-B0FE-F2E9A648C10F}" dt="2020-11-23T19:00:15.114" v="12" actId="26606"/>
          <ac:spMkLst>
            <pc:docMk/>
            <pc:sldMk cId="357596323" sldId="323"/>
            <ac:spMk id="127" creationId="{2B566528-1B12-4246-9431-5C2D7D081168}"/>
          </ac:spMkLst>
        </pc:spChg>
        <pc:spChg chg="add">
          <ac:chgData name="Caroline Jawad" userId="ebec8957-a986-4a6f-937a-47250bfdae89" providerId="ADAL" clId="{4B8B9A25-457A-4B99-B0FE-F2E9A648C10F}" dt="2020-11-23T19:00:15.114" v="12" actId="26606"/>
          <ac:spMkLst>
            <pc:docMk/>
            <pc:sldMk cId="357596323" sldId="323"/>
            <ac:spMk id="129" creationId="{2E80C965-DB6D-4F81-9E9E-B027384D0BD6}"/>
          </ac:spMkLst>
        </pc:spChg>
        <pc:spChg chg="add">
          <ac:chgData name="Caroline Jawad" userId="ebec8957-a986-4a6f-937a-47250bfdae89" providerId="ADAL" clId="{4B8B9A25-457A-4B99-B0FE-F2E9A648C10F}" dt="2020-11-23T19:00:15.114" v="12" actId="26606"/>
          <ac:spMkLst>
            <pc:docMk/>
            <pc:sldMk cId="357596323" sldId="323"/>
            <ac:spMk id="131" creationId="{A580F890-B085-4E95-96AA-55AEBEC5CE6E}"/>
          </ac:spMkLst>
        </pc:spChg>
        <pc:spChg chg="add">
          <ac:chgData name="Caroline Jawad" userId="ebec8957-a986-4a6f-937a-47250bfdae89" providerId="ADAL" clId="{4B8B9A25-457A-4B99-B0FE-F2E9A648C10F}" dt="2020-11-23T19:00:15.114" v="12" actId="26606"/>
          <ac:spMkLst>
            <pc:docMk/>
            <pc:sldMk cId="357596323" sldId="323"/>
            <ac:spMk id="133" creationId="{D3F51FEB-38FB-4F6C-9F7B-2F2AFAB65463}"/>
          </ac:spMkLst>
        </pc:spChg>
        <pc:spChg chg="add">
          <ac:chgData name="Caroline Jawad" userId="ebec8957-a986-4a6f-937a-47250bfdae89" providerId="ADAL" clId="{4B8B9A25-457A-4B99-B0FE-F2E9A648C10F}" dt="2020-11-23T19:00:15.114" v="12" actId="26606"/>
          <ac:spMkLst>
            <pc:docMk/>
            <pc:sldMk cId="357596323" sldId="323"/>
            <ac:spMk id="135" creationId="{1E547BA6-BAE0-43BB-A7CA-60F69CE252F0}"/>
          </ac:spMkLst>
        </pc:spChg>
      </pc:sldChg>
      <pc:sldChg chg="addSp modSp mod setBg">
        <pc:chgData name="Caroline Jawad" userId="ebec8957-a986-4a6f-937a-47250bfdae89" providerId="ADAL" clId="{4B8B9A25-457A-4B99-B0FE-F2E9A648C10F}" dt="2020-11-23T19:00:19.431" v="13" actId="26606"/>
        <pc:sldMkLst>
          <pc:docMk/>
          <pc:sldMk cId="2129976431" sldId="324"/>
        </pc:sldMkLst>
        <pc:spChg chg="mod">
          <ac:chgData name="Caroline Jawad" userId="ebec8957-a986-4a6f-937a-47250bfdae89" providerId="ADAL" clId="{4B8B9A25-457A-4B99-B0FE-F2E9A648C10F}" dt="2020-11-23T19:00:19.431" v="13" actId="26606"/>
          <ac:spMkLst>
            <pc:docMk/>
            <pc:sldMk cId="2129976431" sldId="324"/>
            <ac:spMk id="121" creationId="{00000000-0000-0000-0000-000000000000}"/>
          </ac:spMkLst>
        </pc:spChg>
        <pc:spChg chg="mod">
          <ac:chgData name="Caroline Jawad" userId="ebec8957-a986-4a6f-937a-47250bfdae89" providerId="ADAL" clId="{4B8B9A25-457A-4B99-B0FE-F2E9A648C10F}" dt="2020-11-23T19:00:19.431" v="13" actId="26606"/>
          <ac:spMkLst>
            <pc:docMk/>
            <pc:sldMk cId="2129976431" sldId="324"/>
            <ac:spMk id="122" creationId="{00000000-0000-0000-0000-000000000000}"/>
          </ac:spMkLst>
        </pc:spChg>
        <pc:spChg chg="add">
          <ac:chgData name="Caroline Jawad" userId="ebec8957-a986-4a6f-937a-47250bfdae89" providerId="ADAL" clId="{4B8B9A25-457A-4B99-B0FE-F2E9A648C10F}" dt="2020-11-23T19:00:19.431" v="13" actId="26606"/>
          <ac:spMkLst>
            <pc:docMk/>
            <pc:sldMk cId="2129976431" sldId="324"/>
            <ac:spMk id="127" creationId="{2B566528-1B12-4246-9431-5C2D7D081168}"/>
          </ac:spMkLst>
        </pc:spChg>
        <pc:spChg chg="add">
          <ac:chgData name="Caroline Jawad" userId="ebec8957-a986-4a6f-937a-47250bfdae89" providerId="ADAL" clId="{4B8B9A25-457A-4B99-B0FE-F2E9A648C10F}" dt="2020-11-23T19:00:19.431" v="13" actId="26606"/>
          <ac:spMkLst>
            <pc:docMk/>
            <pc:sldMk cId="2129976431" sldId="324"/>
            <ac:spMk id="129" creationId="{2E80C965-DB6D-4F81-9E9E-B027384D0BD6}"/>
          </ac:spMkLst>
        </pc:spChg>
        <pc:spChg chg="add">
          <ac:chgData name="Caroline Jawad" userId="ebec8957-a986-4a6f-937a-47250bfdae89" providerId="ADAL" clId="{4B8B9A25-457A-4B99-B0FE-F2E9A648C10F}" dt="2020-11-23T19:00:19.431" v="13" actId="26606"/>
          <ac:spMkLst>
            <pc:docMk/>
            <pc:sldMk cId="2129976431" sldId="324"/>
            <ac:spMk id="131" creationId="{A580F890-B085-4E95-96AA-55AEBEC5CE6E}"/>
          </ac:spMkLst>
        </pc:spChg>
        <pc:spChg chg="add">
          <ac:chgData name="Caroline Jawad" userId="ebec8957-a986-4a6f-937a-47250bfdae89" providerId="ADAL" clId="{4B8B9A25-457A-4B99-B0FE-F2E9A648C10F}" dt="2020-11-23T19:00:19.431" v="13" actId="26606"/>
          <ac:spMkLst>
            <pc:docMk/>
            <pc:sldMk cId="2129976431" sldId="324"/>
            <ac:spMk id="133" creationId="{D3F51FEB-38FB-4F6C-9F7B-2F2AFAB65463}"/>
          </ac:spMkLst>
        </pc:spChg>
        <pc:spChg chg="add">
          <ac:chgData name="Caroline Jawad" userId="ebec8957-a986-4a6f-937a-47250bfdae89" providerId="ADAL" clId="{4B8B9A25-457A-4B99-B0FE-F2E9A648C10F}" dt="2020-11-23T19:00:19.431" v="13" actId="26606"/>
          <ac:spMkLst>
            <pc:docMk/>
            <pc:sldMk cId="2129976431" sldId="324"/>
            <ac:spMk id="135" creationId="{1E547BA6-BAE0-43BB-A7CA-60F69CE252F0}"/>
          </ac:spMkLst>
        </pc:spChg>
      </pc:sldChg>
      <pc:sldChg chg="addSp modSp mod setBg">
        <pc:chgData name="Caroline Jawad" userId="ebec8957-a986-4a6f-937a-47250bfdae89" providerId="ADAL" clId="{4B8B9A25-457A-4B99-B0FE-F2E9A648C10F}" dt="2020-11-23T19:00:25.594" v="14" actId="26606"/>
        <pc:sldMkLst>
          <pc:docMk/>
          <pc:sldMk cId="1031633613" sldId="325"/>
        </pc:sldMkLst>
        <pc:spChg chg="mod">
          <ac:chgData name="Caroline Jawad" userId="ebec8957-a986-4a6f-937a-47250bfdae89" providerId="ADAL" clId="{4B8B9A25-457A-4B99-B0FE-F2E9A648C10F}" dt="2020-11-23T19:00:25.594" v="14" actId="26606"/>
          <ac:spMkLst>
            <pc:docMk/>
            <pc:sldMk cId="1031633613" sldId="325"/>
            <ac:spMk id="121" creationId="{00000000-0000-0000-0000-000000000000}"/>
          </ac:spMkLst>
        </pc:spChg>
        <pc:spChg chg="mod">
          <ac:chgData name="Caroline Jawad" userId="ebec8957-a986-4a6f-937a-47250bfdae89" providerId="ADAL" clId="{4B8B9A25-457A-4B99-B0FE-F2E9A648C10F}" dt="2020-11-23T19:00:25.594" v="14" actId="26606"/>
          <ac:spMkLst>
            <pc:docMk/>
            <pc:sldMk cId="1031633613" sldId="325"/>
            <ac:spMk id="122" creationId="{00000000-0000-0000-0000-000000000000}"/>
          </ac:spMkLst>
        </pc:spChg>
        <pc:spChg chg="add">
          <ac:chgData name="Caroline Jawad" userId="ebec8957-a986-4a6f-937a-47250bfdae89" providerId="ADAL" clId="{4B8B9A25-457A-4B99-B0FE-F2E9A648C10F}" dt="2020-11-23T19:00:25.594" v="14" actId="26606"/>
          <ac:spMkLst>
            <pc:docMk/>
            <pc:sldMk cId="1031633613" sldId="325"/>
            <ac:spMk id="127" creationId="{2B566528-1B12-4246-9431-5C2D7D081168}"/>
          </ac:spMkLst>
        </pc:spChg>
        <pc:spChg chg="add">
          <ac:chgData name="Caroline Jawad" userId="ebec8957-a986-4a6f-937a-47250bfdae89" providerId="ADAL" clId="{4B8B9A25-457A-4B99-B0FE-F2E9A648C10F}" dt="2020-11-23T19:00:25.594" v="14" actId="26606"/>
          <ac:spMkLst>
            <pc:docMk/>
            <pc:sldMk cId="1031633613" sldId="325"/>
            <ac:spMk id="129" creationId="{2E80C965-DB6D-4F81-9E9E-B027384D0BD6}"/>
          </ac:spMkLst>
        </pc:spChg>
        <pc:spChg chg="add">
          <ac:chgData name="Caroline Jawad" userId="ebec8957-a986-4a6f-937a-47250bfdae89" providerId="ADAL" clId="{4B8B9A25-457A-4B99-B0FE-F2E9A648C10F}" dt="2020-11-23T19:00:25.594" v="14" actId="26606"/>
          <ac:spMkLst>
            <pc:docMk/>
            <pc:sldMk cId="1031633613" sldId="325"/>
            <ac:spMk id="131" creationId="{A580F890-B085-4E95-96AA-55AEBEC5CE6E}"/>
          </ac:spMkLst>
        </pc:spChg>
        <pc:spChg chg="add">
          <ac:chgData name="Caroline Jawad" userId="ebec8957-a986-4a6f-937a-47250bfdae89" providerId="ADAL" clId="{4B8B9A25-457A-4B99-B0FE-F2E9A648C10F}" dt="2020-11-23T19:00:25.594" v="14" actId="26606"/>
          <ac:spMkLst>
            <pc:docMk/>
            <pc:sldMk cId="1031633613" sldId="325"/>
            <ac:spMk id="133" creationId="{D3F51FEB-38FB-4F6C-9F7B-2F2AFAB65463}"/>
          </ac:spMkLst>
        </pc:spChg>
        <pc:spChg chg="add">
          <ac:chgData name="Caroline Jawad" userId="ebec8957-a986-4a6f-937a-47250bfdae89" providerId="ADAL" clId="{4B8B9A25-457A-4B99-B0FE-F2E9A648C10F}" dt="2020-11-23T19:00:25.594" v="14" actId="26606"/>
          <ac:spMkLst>
            <pc:docMk/>
            <pc:sldMk cId="1031633613" sldId="325"/>
            <ac:spMk id="135" creationId="{1E547BA6-BAE0-43BB-A7CA-60F69CE252F0}"/>
          </ac:spMkLst>
        </pc:spChg>
      </pc:sldChg>
      <pc:sldChg chg="addSp modSp mod setBg">
        <pc:chgData name="Caroline Jawad" userId="ebec8957-a986-4a6f-937a-47250bfdae89" providerId="ADAL" clId="{4B8B9A25-457A-4B99-B0FE-F2E9A648C10F}" dt="2020-11-23T19:00:34.474" v="15" actId="26606"/>
        <pc:sldMkLst>
          <pc:docMk/>
          <pc:sldMk cId="4155307459" sldId="326"/>
        </pc:sldMkLst>
        <pc:spChg chg="mod">
          <ac:chgData name="Caroline Jawad" userId="ebec8957-a986-4a6f-937a-47250bfdae89" providerId="ADAL" clId="{4B8B9A25-457A-4B99-B0FE-F2E9A648C10F}" dt="2020-11-23T19:00:34.474" v="15" actId="26606"/>
          <ac:spMkLst>
            <pc:docMk/>
            <pc:sldMk cId="4155307459" sldId="326"/>
            <ac:spMk id="121" creationId="{00000000-0000-0000-0000-000000000000}"/>
          </ac:spMkLst>
        </pc:spChg>
        <pc:spChg chg="mod">
          <ac:chgData name="Caroline Jawad" userId="ebec8957-a986-4a6f-937a-47250bfdae89" providerId="ADAL" clId="{4B8B9A25-457A-4B99-B0FE-F2E9A648C10F}" dt="2020-11-23T19:00:34.474" v="15" actId="26606"/>
          <ac:spMkLst>
            <pc:docMk/>
            <pc:sldMk cId="4155307459" sldId="326"/>
            <ac:spMk id="122" creationId="{00000000-0000-0000-0000-000000000000}"/>
          </ac:spMkLst>
        </pc:spChg>
        <pc:spChg chg="add">
          <ac:chgData name="Caroline Jawad" userId="ebec8957-a986-4a6f-937a-47250bfdae89" providerId="ADAL" clId="{4B8B9A25-457A-4B99-B0FE-F2E9A648C10F}" dt="2020-11-23T19:00:34.474" v="15" actId="26606"/>
          <ac:spMkLst>
            <pc:docMk/>
            <pc:sldMk cId="4155307459" sldId="326"/>
            <ac:spMk id="127" creationId="{2B566528-1B12-4246-9431-5C2D7D081168}"/>
          </ac:spMkLst>
        </pc:spChg>
        <pc:spChg chg="add">
          <ac:chgData name="Caroline Jawad" userId="ebec8957-a986-4a6f-937a-47250bfdae89" providerId="ADAL" clId="{4B8B9A25-457A-4B99-B0FE-F2E9A648C10F}" dt="2020-11-23T19:00:34.474" v="15" actId="26606"/>
          <ac:spMkLst>
            <pc:docMk/>
            <pc:sldMk cId="4155307459" sldId="326"/>
            <ac:spMk id="129" creationId="{2E80C965-DB6D-4F81-9E9E-B027384D0BD6}"/>
          </ac:spMkLst>
        </pc:spChg>
        <pc:spChg chg="add">
          <ac:chgData name="Caroline Jawad" userId="ebec8957-a986-4a6f-937a-47250bfdae89" providerId="ADAL" clId="{4B8B9A25-457A-4B99-B0FE-F2E9A648C10F}" dt="2020-11-23T19:00:34.474" v="15" actId="26606"/>
          <ac:spMkLst>
            <pc:docMk/>
            <pc:sldMk cId="4155307459" sldId="326"/>
            <ac:spMk id="131" creationId="{A580F890-B085-4E95-96AA-55AEBEC5CE6E}"/>
          </ac:spMkLst>
        </pc:spChg>
        <pc:spChg chg="add">
          <ac:chgData name="Caroline Jawad" userId="ebec8957-a986-4a6f-937a-47250bfdae89" providerId="ADAL" clId="{4B8B9A25-457A-4B99-B0FE-F2E9A648C10F}" dt="2020-11-23T19:00:34.474" v="15" actId="26606"/>
          <ac:spMkLst>
            <pc:docMk/>
            <pc:sldMk cId="4155307459" sldId="326"/>
            <ac:spMk id="133" creationId="{D3F51FEB-38FB-4F6C-9F7B-2F2AFAB65463}"/>
          </ac:spMkLst>
        </pc:spChg>
        <pc:spChg chg="add">
          <ac:chgData name="Caroline Jawad" userId="ebec8957-a986-4a6f-937a-47250bfdae89" providerId="ADAL" clId="{4B8B9A25-457A-4B99-B0FE-F2E9A648C10F}" dt="2020-11-23T19:00:34.474" v="15" actId="26606"/>
          <ac:spMkLst>
            <pc:docMk/>
            <pc:sldMk cId="4155307459" sldId="326"/>
            <ac:spMk id="135" creationId="{1E547BA6-BAE0-43BB-A7CA-60F69CE252F0}"/>
          </ac:spMkLst>
        </pc:spChg>
      </pc:sldChg>
      <pc:sldChg chg="addSp modSp mod setBg">
        <pc:chgData name="Caroline Jawad" userId="ebec8957-a986-4a6f-937a-47250bfdae89" providerId="ADAL" clId="{4B8B9A25-457A-4B99-B0FE-F2E9A648C10F}" dt="2020-11-23T19:00:47.766" v="16" actId="26606"/>
        <pc:sldMkLst>
          <pc:docMk/>
          <pc:sldMk cId="2804423399" sldId="327"/>
        </pc:sldMkLst>
        <pc:spChg chg="mod">
          <ac:chgData name="Caroline Jawad" userId="ebec8957-a986-4a6f-937a-47250bfdae89" providerId="ADAL" clId="{4B8B9A25-457A-4B99-B0FE-F2E9A648C10F}" dt="2020-11-23T19:00:47.766" v="16" actId="26606"/>
          <ac:spMkLst>
            <pc:docMk/>
            <pc:sldMk cId="2804423399" sldId="327"/>
            <ac:spMk id="121" creationId="{00000000-0000-0000-0000-000000000000}"/>
          </ac:spMkLst>
        </pc:spChg>
        <pc:spChg chg="mod">
          <ac:chgData name="Caroline Jawad" userId="ebec8957-a986-4a6f-937a-47250bfdae89" providerId="ADAL" clId="{4B8B9A25-457A-4B99-B0FE-F2E9A648C10F}" dt="2020-11-23T19:00:47.766" v="16" actId="26606"/>
          <ac:spMkLst>
            <pc:docMk/>
            <pc:sldMk cId="2804423399" sldId="327"/>
            <ac:spMk id="122" creationId="{00000000-0000-0000-0000-000000000000}"/>
          </ac:spMkLst>
        </pc:spChg>
        <pc:spChg chg="add">
          <ac:chgData name="Caroline Jawad" userId="ebec8957-a986-4a6f-937a-47250bfdae89" providerId="ADAL" clId="{4B8B9A25-457A-4B99-B0FE-F2E9A648C10F}" dt="2020-11-23T19:00:47.766" v="16" actId="26606"/>
          <ac:spMkLst>
            <pc:docMk/>
            <pc:sldMk cId="2804423399" sldId="327"/>
            <ac:spMk id="127" creationId="{2B566528-1B12-4246-9431-5C2D7D081168}"/>
          </ac:spMkLst>
        </pc:spChg>
        <pc:spChg chg="add">
          <ac:chgData name="Caroline Jawad" userId="ebec8957-a986-4a6f-937a-47250bfdae89" providerId="ADAL" clId="{4B8B9A25-457A-4B99-B0FE-F2E9A648C10F}" dt="2020-11-23T19:00:47.766" v="16" actId="26606"/>
          <ac:spMkLst>
            <pc:docMk/>
            <pc:sldMk cId="2804423399" sldId="327"/>
            <ac:spMk id="129" creationId="{2E80C965-DB6D-4F81-9E9E-B027384D0BD6}"/>
          </ac:spMkLst>
        </pc:spChg>
        <pc:spChg chg="add">
          <ac:chgData name="Caroline Jawad" userId="ebec8957-a986-4a6f-937a-47250bfdae89" providerId="ADAL" clId="{4B8B9A25-457A-4B99-B0FE-F2E9A648C10F}" dt="2020-11-23T19:00:47.766" v="16" actId="26606"/>
          <ac:spMkLst>
            <pc:docMk/>
            <pc:sldMk cId="2804423399" sldId="327"/>
            <ac:spMk id="131" creationId="{A580F890-B085-4E95-96AA-55AEBEC5CE6E}"/>
          </ac:spMkLst>
        </pc:spChg>
        <pc:spChg chg="add">
          <ac:chgData name="Caroline Jawad" userId="ebec8957-a986-4a6f-937a-47250bfdae89" providerId="ADAL" clId="{4B8B9A25-457A-4B99-B0FE-F2E9A648C10F}" dt="2020-11-23T19:00:47.766" v="16" actId="26606"/>
          <ac:spMkLst>
            <pc:docMk/>
            <pc:sldMk cId="2804423399" sldId="327"/>
            <ac:spMk id="133" creationId="{D3F51FEB-38FB-4F6C-9F7B-2F2AFAB65463}"/>
          </ac:spMkLst>
        </pc:spChg>
        <pc:spChg chg="add">
          <ac:chgData name="Caroline Jawad" userId="ebec8957-a986-4a6f-937a-47250bfdae89" providerId="ADAL" clId="{4B8B9A25-457A-4B99-B0FE-F2E9A648C10F}" dt="2020-11-23T19:00:47.766" v="16" actId="26606"/>
          <ac:spMkLst>
            <pc:docMk/>
            <pc:sldMk cId="2804423399" sldId="327"/>
            <ac:spMk id="135" creationId="{1E547BA6-BAE0-43BB-A7CA-60F69CE252F0}"/>
          </ac:spMkLst>
        </pc:spChg>
      </pc:sldChg>
      <pc:sldChg chg="addSp modSp mod setBg">
        <pc:chgData name="Caroline Jawad" userId="ebec8957-a986-4a6f-937a-47250bfdae89" providerId="ADAL" clId="{4B8B9A25-457A-4B99-B0FE-F2E9A648C10F}" dt="2020-11-23T19:00:51.450" v="17" actId="26606"/>
        <pc:sldMkLst>
          <pc:docMk/>
          <pc:sldMk cId="2086835634" sldId="328"/>
        </pc:sldMkLst>
        <pc:spChg chg="mod">
          <ac:chgData name="Caroline Jawad" userId="ebec8957-a986-4a6f-937a-47250bfdae89" providerId="ADAL" clId="{4B8B9A25-457A-4B99-B0FE-F2E9A648C10F}" dt="2020-11-23T19:00:51.450" v="17" actId="26606"/>
          <ac:spMkLst>
            <pc:docMk/>
            <pc:sldMk cId="2086835634" sldId="328"/>
            <ac:spMk id="121" creationId="{00000000-0000-0000-0000-000000000000}"/>
          </ac:spMkLst>
        </pc:spChg>
        <pc:spChg chg="mod">
          <ac:chgData name="Caroline Jawad" userId="ebec8957-a986-4a6f-937a-47250bfdae89" providerId="ADAL" clId="{4B8B9A25-457A-4B99-B0FE-F2E9A648C10F}" dt="2020-11-23T19:00:51.450" v="17" actId="26606"/>
          <ac:spMkLst>
            <pc:docMk/>
            <pc:sldMk cId="2086835634" sldId="328"/>
            <ac:spMk id="122" creationId="{00000000-0000-0000-0000-000000000000}"/>
          </ac:spMkLst>
        </pc:spChg>
        <pc:spChg chg="add">
          <ac:chgData name="Caroline Jawad" userId="ebec8957-a986-4a6f-937a-47250bfdae89" providerId="ADAL" clId="{4B8B9A25-457A-4B99-B0FE-F2E9A648C10F}" dt="2020-11-23T19:00:51.450" v="17" actId="26606"/>
          <ac:spMkLst>
            <pc:docMk/>
            <pc:sldMk cId="2086835634" sldId="328"/>
            <ac:spMk id="127" creationId="{2B566528-1B12-4246-9431-5C2D7D081168}"/>
          </ac:spMkLst>
        </pc:spChg>
        <pc:spChg chg="add">
          <ac:chgData name="Caroline Jawad" userId="ebec8957-a986-4a6f-937a-47250bfdae89" providerId="ADAL" clId="{4B8B9A25-457A-4B99-B0FE-F2E9A648C10F}" dt="2020-11-23T19:00:51.450" v="17" actId="26606"/>
          <ac:spMkLst>
            <pc:docMk/>
            <pc:sldMk cId="2086835634" sldId="328"/>
            <ac:spMk id="129" creationId="{2E80C965-DB6D-4F81-9E9E-B027384D0BD6}"/>
          </ac:spMkLst>
        </pc:spChg>
        <pc:spChg chg="add">
          <ac:chgData name="Caroline Jawad" userId="ebec8957-a986-4a6f-937a-47250bfdae89" providerId="ADAL" clId="{4B8B9A25-457A-4B99-B0FE-F2E9A648C10F}" dt="2020-11-23T19:00:51.450" v="17" actId="26606"/>
          <ac:spMkLst>
            <pc:docMk/>
            <pc:sldMk cId="2086835634" sldId="328"/>
            <ac:spMk id="131" creationId="{A580F890-B085-4E95-96AA-55AEBEC5CE6E}"/>
          </ac:spMkLst>
        </pc:spChg>
        <pc:spChg chg="add">
          <ac:chgData name="Caroline Jawad" userId="ebec8957-a986-4a6f-937a-47250bfdae89" providerId="ADAL" clId="{4B8B9A25-457A-4B99-B0FE-F2E9A648C10F}" dt="2020-11-23T19:00:51.450" v="17" actId="26606"/>
          <ac:spMkLst>
            <pc:docMk/>
            <pc:sldMk cId="2086835634" sldId="328"/>
            <ac:spMk id="133" creationId="{D3F51FEB-38FB-4F6C-9F7B-2F2AFAB65463}"/>
          </ac:spMkLst>
        </pc:spChg>
        <pc:spChg chg="add">
          <ac:chgData name="Caroline Jawad" userId="ebec8957-a986-4a6f-937a-47250bfdae89" providerId="ADAL" clId="{4B8B9A25-457A-4B99-B0FE-F2E9A648C10F}" dt="2020-11-23T19:00:51.450" v="17" actId="26606"/>
          <ac:spMkLst>
            <pc:docMk/>
            <pc:sldMk cId="2086835634" sldId="328"/>
            <ac:spMk id="135" creationId="{1E547BA6-BAE0-43BB-A7CA-60F69CE252F0}"/>
          </ac:spMkLst>
        </pc:spChg>
      </pc:sldChg>
      <pc:sldChg chg="addSp modSp mod setBg">
        <pc:chgData name="Caroline Jawad" userId="ebec8957-a986-4a6f-937a-47250bfdae89" providerId="ADAL" clId="{4B8B9A25-457A-4B99-B0FE-F2E9A648C10F}" dt="2020-11-23T19:00:55.466" v="18" actId="26606"/>
        <pc:sldMkLst>
          <pc:docMk/>
          <pc:sldMk cId="714335593" sldId="330"/>
        </pc:sldMkLst>
        <pc:spChg chg="mod">
          <ac:chgData name="Caroline Jawad" userId="ebec8957-a986-4a6f-937a-47250bfdae89" providerId="ADAL" clId="{4B8B9A25-457A-4B99-B0FE-F2E9A648C10F}" dt="2020-11-23T19:00:55.466" v="18" actId="26606"/>
          <ac:spMkLst>
            <pc:docMk/>
            <pc:sldMk cId="714335593" sldId="330"/>
            <ac:spMk id="121" creationId="{00000000-0000-0000-0000-000000000000}"/>
          </ac:spMkLst>
        </pc:spChg>
        <pc:spChg chg="mod">
          <ac:chgData name="Caroline Jawad" userId="ebec8957-a986-4a6f-937a-47250bfdae89" providerId="ADAL" clId="{4B8B9A25-457A-4B99-B0FE-F2E9A648C10F}" dt="2020-11-23T19:00:55.466" v="18" actId="26606"/>
          <ac:spMkLst>
            <pc:docMk/>
            <pc:sldMk cId="714335593" sldId="330"/>
            <ac:spMk id="122" creationId="{00000000-0000-0000-0000-000000000000}"/>
          </ac:spMkLst>
        </pc:spChg>
        <pc:spChg chg="add">
          <ac:chgData name="Caroline Jawad" userId="ebec8957-a986-4a6f-937a-47250bfdae89" providerId="ADAL" clId="{4B8B9A25-457A-4B99-B0FE-F2E9A648C10F}" dt="2020-11-23T19:00:55.466" v="18" actId="26606"/>
          <ac:spMkLst>
            <pc:docMk/>
            <pc:sldMk cId="714335593" sldId="330"/>
            <ac:spMk id="127" creationId="{2B566528-1B12-4246-9431-5C2D7D081168}"/>
          </ac:spMkLst>
        </pc:spChg>
        <pc:spChg chg="add">
          <ac:chgData name="Caroline Jawad" userId="ebec8957-a986-4a6f-937a-47250bfdae89" providerId="ADAL" clId="{4B8B9A25-457A-4B99-B0FE-F2E9A648C10F}" dt="2020-11-23T19:00:55.466" v="18" actId="26606"/>
          <ac:spMkLst>
            <pc:docMk/>
            <pc:sldMk cId="714335593" sldId="330"/>
            <ac:spMk id="129" creationId="{2E80C965-DB6D-4F81-9E9E-B027384D0BD6}"/>
          </ac:spMkLst>
        </pc:spChg>
        <pc:spChg chg="add">
          <ac:chgData name="Caroline Jawad" userId="ebec8957-a986-4a6f-937a-47250bfdae89" providerId="ADAL" clId="{4B8B9A25-457A-4B99-B0FE-F2E9A648C10F}" dt="2020-11-23T19:00:55.466" v="18" actId="26606"/>
          <ac:spMkLst>
            <pc:docMk/>
            <pc:sldMk cId="714335593" sldId="330"/>
            <ac:spMk id="131" creationId="{A580F890-B085-4E95-96AA-55AEBEC5CE6E}"/>
          </ac:spMkLst>
        </pc:spChg>
        <pc:spChg chg="add">
          <ac:chgData name="Caroline Jawad" userId="ebec8957-a986-4a6f-937a-47250bfdae89" providerId="ADAL" clId="{4B8B9A25-457A-4B99-B0FE-F2E9A648C10F}" dt="2020-11-23T19:00:55.466" v="18" actId="26606"/>
          <ac:spMkLst>
            <pc:docMk/>
            <pc:sldMk cId="714335593" sldId="330"/>
            <ac:spMk id="133" creationId="{D3F51FEB-38FB-4F6C-9F7B-2F2AFAB65463}"/>
          </ac:spMkLst>
        </pc:spChg>
        <pc:spChg chg="add">
          <ac:chgData name="Caroline Jawad" userId="ebec8957-a986-4a6f-937a-47250bfdae89" providerId="ADAL" clId="{4B8B9A25-457A-4B99-B0FE-F2E9A648C10F}" dt="2020-11-23T19:00:55.466" v="18" actId="26606"/>
          <ac:spMkLst>
            <pc:docMk/>
            <pc:sldMk cId="714335593" sldId="330"/>
            <ac:spMk id="135" creationId="{1E547BA6-BAE0-43BB-A7CA-60F69CE252F0}"/>
          </ac:spMkLst>
        </pc:spChg>
      </pc:sldChg>
      <pc:sldChg chg="addSp modSp mod setBg">
        <pc:chgData name="Caroline Jawad" userId="ebec8957-a986-4a6f-937a-47250bfdae89" providerId="ADAL" clId="{4B8B9A25-457A-4B99-B0FE-F2E9A648C10F}" dt="2020-11-23T19:01:02.612" v="19" actId="26606"/>
        <pc:sldMkLst>
          <pc:docMk/>
          <pc:sldMk cId="1711850925" sldId="331"/>
        </pc:sldMkLst>
        <pc:spChg chg="mod">
          <ac:chgData name="Caroline Jawad" userId="ebec8957-a986-4a6f-937a-47250bfdae89" providerId="ADAL" clId="{4B8B9A25-457A-4B99-B0FE-F2E9A648C10F}" dt="2020-11-23T19:01:02.612" v="19" actId="26606"/>
          <ac:spMkLst>
            <pc:docMk/>
            <pc:sldMk cId="1711850925" sldId="331"/>
            <ac:spMk id="121" creationId="{00000000-0000-0000-0000-000000000000}"/>
          </ac:spMkLst>
        </pc:spChg>
        <pc:spChg chg="mod">
          <ac:chgData name="Caroline Jawad" userId="ebec8957-a986-4a6f-937a-47250bfdae89" providerId="ADAL" clId="{4B8B9A25-457A-4B99-B0FE-F2E9A648C10F}" dt="2020-11-23T19:01:02.612" v="19" actId="26606"/>
          <ac:spMkLst>
            <pc:docMk/>
            <pc:sldMk cId="1711850925" sldId="331"/>
            <ac:spMk id="122" creationId="{00000000-0000-0000-0000-000000000000}"/>
          </ac:spMkLst>
        </pc:spChg>
        <pc:spChg chg="add">
          <ac:chgData name="Caroline Jawad" userId="ebec8957-a986-4a6f-937a-47250bfdae89" providerId="ADAL" clId="{4B8B9A25-457A-4B99-B0FE-F2E9A648C10F}" dt="2020-11-23T19:01:02.612" v="19" actId="26606"/>
          <ac:spMkLst>
            <pc:docMk/>
            <pc:sldMk cId="1711850925" sldId="331"/>
            <ac:spMk id="127" creationId="{1BB867FF-FC45-48F7-8104-F89BE54909F1}"/>
          </ac:spMkLst>
        </pc:spChg>
        <pc:spChg chg="add">
          <ac:chgData name="Caroline Jawad" userId="ebec8957-a986-4a6f-937a-47250bfdae89" providerId="ADAL" clId="{4B8B9A25-457A-4B99-B0FE-F2E9A648C10F}" dt="2020-11-23T19:01:02.612" v="19" actId="26606"/>
          <ac:spMkLst>
            <pc:docMk/>
            <pc:sldMk cId="1711850925" sldId="331"/>
            <ac:spMk id="129" creationId="{8BB56887-D0D5-4F0C-9E19-7247EB83C8B7}"/>
          </ac:spMkLst>
        </pc:spChg>
        <pc:spChg chg="add">
          <ac:chgData name="Caroline Jawad" userId="ebec8957-a986-4a6f-937a-47250bfdae89" providerId="ADAL" clId="{4B8B9A25-457A-4B99-B0FE-F2E9A648C10F}" dt="2020-11-23T19:01:02.612" v="19" actId="26606"/>
          <ac:spMkLst>
            <pc:docMk/>
            <pc:sldMk cId="1711850925" sldId="331"/>
            <ac:spMk id="131" creationId="{081E4A58-353D-44AE-B2FC-2A74E2E400F7}"/>
          </ac:spMkLst>
        </pc:spChg>
      </pc:sldChg>
      <pc:sldChg chg="addSp modSp mod setBg">
        <pc:chgData name="Caroline Jawad" userId="ebec8957-a986-4a6f-937a-47250bfdae89" providerId="ADAL" clId="{4B8B9A25-457A-4B99-B0FE-F2E9A648C10F}" dt="2020-11-23T19:01:10.787" v="20" actId="26606"/>
        <pc:sldMkLst>
          <pc:docMk/>
          <pc:sldMk cId="3805733911" sldId="332"/>
        </pc:sldMkLst>
        <pc:spChg chg="mod">
          <ac:chgData name="Caroline Jawad" userId="ebec8957-a986-4a6f-937a-47250bfdae89" providerId="ADAL" clId="{4B8B9A25-457A-4B99-B0FE-F2E9A648C10F}" dt="2020-11-23T19:01:10.787" v="20" actId="26606"/>
          <ac:spMkLst>
            <pc:docMk/>
            <pc:sldMk cId="3805733911" sldId="332"/>
            <ac:spMk id="121" creationId="{00000000-0000-0000-0000-000000000000}"/>
          </ac:spMkLst>
        </pc:spChg>
        <pc:spChg chg="mod">
          <ac:chgData name="Caroline Jawad" userId="ebec8957-a986-4a6f-937a-47250bfdae89" providerId="ADAL" clId="{4B8B9A25-457A-4B99-B0FE-F2E9A648C10F}" dt="2020-11-23T19:01:10.787" v="20" actId="26606"/>
          <ac:spMkLst>
            <pc:docMk/>
            <pc:sldMk cId="3805733911" sldId="332"/>
            <ac:spMk id="122" creationId="{00000000-0000-0000-0000-000000000000}"/>
          </ac:spMkLst>
        </pc:spChg>
        <pc:spChg chg="add">
          <ac:chgData name="Caroline Jawad" userId="ebec8957-a986-4a6f-937a-47250bfdae89" providerId="ADAL" clId="{4B8B9A25-457A-4B99-B0FE-F2E9A648C10F}" dt="2020-11-23T19:01:10.787" v="20" actId="26606"/>
          <ac:spMkLst>
            <pc:docMk/>
            <pc:sldMk cId="3805733911" sldId="332"/>
            <ac:spMk id="127" creationId="{2B566528-1B12-4246-9431-5C2D7D081168}"/>
          </ac:spMkLst>
        </pc:spChg>
        <pc:spChg chg="add">
          <ac:chgData name="Caroline Jawad" userId="ebec8957-a986-4a6f-937a-47250bfdae89" providerId="ADAL" clId="{4B8B9A25-457A-4B99-B0FE-F2E9A648C10F}" dt="2020-11-23T19:01:10.787" v="20" actId="26606"/>
          <ac:spMkLst>
            <pc:docMk/>
            <pc:sldMk cId="3805733911" sldId="332"/>
            <ac:spMk id="129" creationId="{2E80C965-DB6D-4F81-9E9E-B027384D0BD6}"/>
          </ac:spMkLst>
        </pc:spChg>
        <pc:spChg chg="add">
          <ac:chgData name="Caroline Jawad" userId="ebec8957-a986-4a6f-937a-47250bfdae89" providerId="ADAL" clId="{4B8B9A25-457A-4B99-B0FE-F2E9A648C10F}" dt="2020-11-23T19:01:10.787" v="20" actId="26606"/>
          <ac:spMkLst>
            <pc:docMk/>
            <pc:sldMk cId="3805733911" sldId="332"/>
            <ac:spMk id="131" creationId="{A580F890-B085-4E95-96AA-55AEBEC5CE6E}"/>
          </ac:spMkLst>
        </pc:spChg>
        <pc:spChg chg="add">
          <ac:chgData name="Caroline Jawad" userId="ebec8957-a986-4a6f-937a-47250bfdae89" providerId="ADAL" clId="{4B8B9A25-457A-4B99-B0FE-F2E9A648C10F}" dt="2020-11-23T19:01:10.787" v="20" actId="26606"/>
          <ac:spMkLst>
            <pc:docMk/>
            <pc:sldMk cId="3805733911" sldId="332"/>
            <ac:spMk id="133" creationId="{D3F51FEB-38FB-4F6C-9F7B-2F2AFAB65463}"/>
          </ac:spMkLst>
        </pc:spChg>
        <pc:spChg chg="add">
          <ac:chgData name="Caroline Jawad" userId="ebec8957-a986-4a6f-937a-47250bfdae89" providerId="ADAL" clId="{4B8B9A25-457A-4B99-B0FE-F2E9A648C10F}" dt="2020-11-23T19:01:10.787" v="20" actId="26606"/>
          <ac:spMkLst>
            <pc:docMk/>
            <pc:sldMk cId="3805733911" sldId="332"/>
            <ac:spMk id="135" creationId="{1E547BA6-BAE0-43BB-A7CA-60F69CE252F0}"/>
          </ac:spMkLst>
        </pc:spChg>
      </pc:sldChg>
      <pc:sldChg chg="add">
        <pc:chgData name="Caroline Jawad" userId="ebec8957-a986-4a6f-937a-47250bfdae89" providerId="ADAL" clId="{4B8B9A25-457A-4B99-B0FE-F2E9A648C10F}" dt="2020-11-23T19:03:54.777" v="23"/>
        <pc:sldMkLst>
          <pc:docMk/>
          <pc:sldMk cId="4052612613" sldId="555"/>
        </pc:sldMkLst>
      </pc:sldChg>
      <pc:sldChg chg="delSp add setBg delDesignElem">
        <pc:chgData name="Caroline Jawad" userId="ebec8957-a986-4a6f-937a-47250bfdae89" providerId="ADAL" clId="{4B8B9A25-457A-4B99-B0FE-F2E9A648C10F}" dt="2020-11-23T19:03:54.777" v="23"/>
        <pc:sldMkLst>
          <pc:docMk/>
          <pc:sldMk cId="1803265498" sldId="564"/>
        </pc:sldMkLst>
        <pc:spChg chg="del">
          <ac:chgData name="Caroline Jawad" userId="ebec8957-a986-4a6f-937a-47250bfdae89" providerId="ADAL" clId="{4B8B9A25-457A-4B99-B0FE-F2E9A648C10F}" dt="2020-11-23T19:03:54.777" v="23"/>
          <ac:spMkLst>
            <pc:docMk/>
            <pc:sldMk cId="1803265498" sldId="564"/>
            <ac:spMk id="8" creationId="{907EF6B7-1338-4443-8C46-6A318D952DFD}"/>
          </ac:spMkLst>
        </pc:spChg>
        <pc:spChg chg="del">
          <ac:chgData name="Caroline Jawad" userId="ebec8957-a986-4a6f-937a-47250bfdae89" providerId="ADAL" clId="{4B8B9A25-457A-4B99-B0FE-F2E9A648C10F}" dt="2020-11-23T19:03:54.777" v="23"/>
          <ac:spMkLst>
            <pc:docMk/>
            <pc:sldMk cId="1803265498" sldId="564"/>
            <ac:spMk id="10" creationId="{DAAE4CDD-124C-4DCF-9584-B6033B545DD5}"/>
          </ac:spMkLst>
        </pc:spChg>
        <pc:spChg chg="del">
          <ac:chgData name="Caroline Jawad" userId="ebec8957-a986-4a6f-937a-47250bfdae89" providerId="ADAL" clId="{4B8B9A25-457A-4B99-B0FE-F2E9A648C10F}" dt="2020-11-23T19:03:54.777" v="23"/>
          <ac:spMkLst>
            <pc:docMk/>
            <pc:sldMk cId="1803265498" sldId="564"/>
            <ac:spMk id="12" creationId="{081E4A58-353D-44AE-B2FC-2A74E2E400F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8411C7-261A-4EFB-AA2A-24AB0EB5BDE1}" type="datetimeFigureOut">
              <a:rPr lang="en-GB" smtClean="0"/>
              <a:t>23/11/2020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24208A-E106-429B-865E-CD24C6B4CC8D}" type="slidenum">
              <a:rPr lang="en-GB" smtClean="0"/>
              <a:t>‹#›</a:t>
            </a:fld>
            <a:endParaRPr lang="en-GB"/>
          </a:p>
        </p:txBody>
      </p:sp>
    </p:spTree>
    <p:extLst>
      <p:ext uri="{BB962C8B-B14F-4D97-AF65-F5344CB8AC3E}">
        <p14:creationId xmlns:p14="http://schemas.microsoft.com/office/powerpoint/2010/main" val="3374582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Shape 96"/>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97" name="Shape 97"/>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Arial"/>
              <a:buNone/>
            </a:pPr>
            <a:r>
              <a:rPr lang="en-US" sz="1200" b="0" i="0" u="none" strike="noStrike" cap="none">
                <a:solidFill>
                  <a:schemeClr val="dk1"/>
                </a:solidFill>
                <a:latin typeface="Arial"/>
                <a:ea typeface="Arial"/>
                <a:cs typeface="Arial"/>
                <a:sym typeface="Arial"/>
              </a:rPr>
              <a:t>Slide 2 is list of textbook LO numbers and statements</a:t>
            </a:r>
          </a:p>
        </p:txBody>
      </p:sp>
      <p:sp>
        <p:nvSpPr>
          <p:cNvPr id="98" name="Shape 98"/>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2</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Shape 110"/>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1" name="Shape 111"/>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171450" lvl="0"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What is business ethics?</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Business ethics is the application of ethics to those institutions and activities we call business.</a:t>
            </a:r>
          </a:p>
          <a:p>
            <a:pPr marL="628650" lvl="1" indent="-171450">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What is the general process for preparing a discussion of business ethics?</a:t>
            </a: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Provide a framework of basic principles for understanding what is meant by the terms “good” and “right.”</a:t>
            </a: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Discuss methods of moral reasoning and some fundamental moral principles. </a:t>
            </a:r>
            <a:endParaRPr sz="2400" b="0" i="0" u="none" strike="noStrike" cap="none" dirty="0">
              <a:solidFill>
                <a:schemeClr val="dk1"/>
              </a:solidFill>
              <a:latin typeface="Arial"/>
              <a:ea typeface="Arial"/>
              <a:cs typeface="Arial"/>
              <a:sym typeface="Arial"/>
            </a:endParaRPr>
          </a:p>
        </p:txBody>
      </p:sp>
      <p:sp>
        <p:nvSpPr>
          <p:cNvPr id="112" name="Shape 112"/>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3</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b="1" dirty="0"/>
              <a:t>1.1: Analyze the basic nature of business ethics</a:t>
            </a:r>
          </a:p>
          <a:p>
            <a:pPr marL="0" marR="0" lvl="0" indent="0" algn="l" rtl="0">
              <a:spcBef>
                <a:spcPts val="0"/>
              </a:spcBef>
              <a:buSzPct val="25000"/>
              <a:buNone/>
            </a:pPr>
            <a:endParaRPr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are the definitions and meanings of “ethics”?</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Ethics studies the principles of conduct that govern individuals or groups.</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Ethics consists of the rules by which individuals live their personal lives.</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Ethics is the study of morality.</a:t>
            </a:r>
          </a:p>
          <a:p>
            <a:pPr marL="800100" lvl="1"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2 – </a:t>
            </a:r>
            <a:r>
              <a:rPr lang="en-US" sz="1200" b="1" i="0" u="none" strike="noStrike" kern="1200" cap="none" dirty="0">
                <a:solidFill>
                  <a:schemeClr val="dk1"/>
                </a:solidFill>
                <a:effectLst/>
                <a:latin typeface="Arial"/>
                <a:ea typeface="Arial"/>
                <a:cs typeface="Arial"/>
                <a:sym typeface="Arial"/>
              </a:rPr>
              <a:t>What do we “do” when we study ethics?</a:t>
            </a: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We investigate morality and examine the results of that investigation.</a:t>
            </a:r>
            <a:r>
              <a:rPr lang="en-US" dirty="0"/>
              <a:t>	</a:t>
            </a:r>
          </a:p>
          <a:p>
            <a:pPr marL="457200" lvl="1" indent="0" fontAlgn="b">
              <a:buFont typeface="Arial" pitchFamily="34" charset="0"/>
              <a:buNone/>
            </a:pPr>
            <a:r>
              <a:rPr lang="en-US" dirty="0"/>
              <a:t>	</a:t>
            </a:r>
          </a:p>
          <a:p>
            <a:pPr marL="0" marR="0" lvl="0" indent="0" algn="l" rtl="0">
              <a:spcBef>
                <a:spcPts val="0"/>
              </a:spcBef>
              <a:buSzPct val="25000"/>
              <a:buNone/>
            </a:pPr>
            <a:r>
              <a:rPr lang="en-US" b="1" dirty="0"/>
              <a:t>1.1.1: Merck &amp; Co., Inc.</a:t>
            </a:r>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is the Merck &amp; Co., Inc. river blindness issue?</a:t>
            </a:r>
            <a:endParaRPr lang="en-US"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Merck is a U.S. pharmaceutical company.</a:t>
            </a:r>
            <a:endParaRPr lang="en-US"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River blindness is the name of a parasitic disease that causes blindness and intense physical and psychological discomfort.</a:t>
            </a:r>
            <a:endParaRPr lang="en-US"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It is endemic in 30 African countries, six Latin American countries, and Yemen.</a:t>
            </a:r>
            <a:endParaRPr lang="en-US"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Passed from person to person by a fly’s bite that passes a tiny worm that burrows under the skin.</a:t>
            </a:r>
            <a:endParaRPr lang="en-US"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Merck scientists thought they discovered that one of their animal drugs, </a:t>
            </a:r>
            <a:r>
              <a:rPr lang="en-US" sz="1200" b="0" i="0" u="none" strike="noStrike" kern="1200" cap="none" dirty="0" err="1">
                <a:solidFill>
                  <a:schemeClr val="dk1"/>
                </a:solidFill>
                <a:effectLst/>
                <a:latin typeface="Arial"/>
                <a:ea typeface="Arial"/>
                <a:cs typeface="Arial"/>
                <a:sym typeface="Arial"/>
              </a:rPr>
              <a:t>Ivermectin</a:t>
            </a:r>
            <a:r>
              <a:rPr lang="en-US" sz="1200" b="0" i="0" u="none" strike="noStrike" kern="1200" cap="none" dirty="0">
                <a:solidFill>
                  <a:schemeClr val="dk1"/>
                </a:solidFill>
                <a:effectLst/>
                <a:latin typeface="Arial"/>
                <a:ea typeface="Arial"/>
                <a:cs typeface="Arial"/>
                <a:sym typeface="Arial"/>
              </a:rPr>
              <a:t>, might kill the parasite.</a:t>
            </a:r>
            <a:endParaRPr lang="en-US"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The question for Merck was whether to develop and test the drug that few in the affected areas could afford to buy.</a:t>
            </a:r>
            <a:endParaRPr lang="en-US"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The company decided to go forward because the potential human benefits were great.</a:t>
            </a:r>
            <a:endParaRPr lang="en-US"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err="1">
                <a:solidFill>
                  <a:schemeClr val="dk1"/>
                </a:solidFill>
                <a:effectLst/>
                <a:latin typeface="Arial"/>
                <a:ea typeface="Arial"/>
                <a:cs typeface="Arial"/>
                <a:sym typeface="Arial"/>
              </a:rPr>
              <a:t>Mectizan</a:t>
            </a:r>
            <a:r>
              <a:rPr lang="en-US" sz="1200" b="0" i="0" u="none" strike="noStrike" kern="1200" cap="none" dirty="0">
                <a:solidFill>
                  <a:schemeClr val="dk1"/>
                </a:solidFill>
                <a:effectLst/>
                <a:latin typeface="Arial"/>
                <a:ea typeface="Arial"/>
                <a:cs typeface="Arial"/>
                <a:sym typeface="Arial"/>
              </a:rPr>
              <a:t> was the result, a once-yearly pill that would eradicate the parasite and prevent new infections. </a:t>
            </a:r>
            <a:endParaRPr lang="en-US"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No one—not the World Health Organization or any government—would buy the pill. </a:t>
            </a: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Merck eventually decided to give the pill away—2.5 billion tablets by 2015.</a:t>
            </a:r>
            <a:endParaRPr lang="en-US" sz="2400" b="1"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4</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lvl="0" indent="-256032">
              <a:spcBef>
                <a:spcPts val="0"/>
              </a:spcBef>
            </a:pPr>
            <a:r>
              <a:rPr lang="en-US" b="1" dirty="0"/>
              <a:t>1.1.2: Clarifying Ethical Issues</a:t>
            </a:r>
          </a:p>
          <a:p>
            <a:pPr marL="0" marR="0" lvl="0" indent="0" algn="l" rtl="0">
              <a:spcBef>
                <a:spcPts val="0"/>
              </a:spcBef>
              <a:buSzPct val="25000"/>
              <a:buNone/>
            </a:pPr>
            <a:endParaRPr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Why is ethical behavior a good long-term strategy for businesses?</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Ethical behavior can give a company significant competitive advantages over companies that are not ethical.</a:t>
            </a:r>
          </a:p>
          <a:p>
            <a:pPr marL="800100" lvl="1"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2</a:t>
            </a:r>
            <a:r>
              <a:rPr lang="en-US" sz="1200" b="1" i="0" u="none" strike="noStrike" cap="none" baseline="0" dirty="0">
                <a:solidFill>
                  <a:schemeClr val="dk1"/>
                </a:solidFill>
                <a:latin typeface="Arial"/>
                <a:ea typeface="Arial"/>
                <a:cs typeface="Arial"/>
                <a:sym typeface="Arial"/>
              </a:rPr>
              <a:t> </a:t>
            </a:r>
            <a:r>
              <a:rPr lang="en-US" sz="1200" b="1" i="0" u="none" strike="noStrike" cap="none" dirty="0">
                <a:solidFill>
                  <a:schemeClr val="dk1"/>
                </a:solidFill>
                <a:latin typeface="Arial"/>
                <a:ea typeface="Arial"/>
                <a:cs typeface="Arial"/>
                <a:sym typeface="Arial"/>
              </a:rPr>
              <a:t>– </a:t>
            </a:r>
            <a:r>
              <a:rPr lang="en-US" sz="1200" b="1" i="0" u="none" strike="noStrike" kern="1200" cap="none" dirty="0">
                <a:solidFill>
                  <a:schemeClr val="dk1"/>
                </a:solidFill>
                <a:effectLst/>
                <a:latin typeface="Arial"/>
                <a:ea typeface="Arial"/>
                <a:cs typeface="Arial"/>
                <a:sym typeface="Arial"/>
              </a:rPr>
              <a:t>If ethical behavior is the best choice for businesses, why don’t they all act accordingly?</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Not everyone thinks it’s in their best interest to act ethically.</a:t>
            </a: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It’s not always clear what the ethical course of action is.</a:t>
            </a:r>
            <a:endParaRPr lang="en-US" sz="2400" b="0"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5</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b="1" dirty="0"/>
              <a:t>1.2: Emphasize the importance of moral reasoning and moral decision-making in business ethics</a:t>
            </a:r>
          </a:p>
          <a:p>
            <a:pPr marL="0" marR="0" lvl="0" indent="0" algn="l" rtl="0">
              <a:spcBef>
                <a:spcPts val="0"/>
              </a:spcBef>
              <a:buSzPct val="25000"/>
              <a:buNone/>
            </a:pPr>
            <a:endParaRPr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is morality?</a:t>
            </a:r>
            <a:endParaRPr lang="en-GB" sz="12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As distinguished from the discipline known as ethics, morality is the set of standards an individual or a group has about what is right and wrong, or good and evil.</a:t>
            </a:r>
            <a:r>
              <a:rPr lang="en-US" dirty="0"/>
              <a:t>	</a:t>
            </a:r>
          </a:p>
          <a:p>
            <a:pPr marL="457200" lvl="1" indent="0" fontAlgn="b">
              <a:buFont typeface="Arial" pitchFamily="34" charset="0"/>
              <a:buNone/>
            </a:pPr>
            <a:r>
              <a:rPr lang="en-US" dirty="0"/>
              <a:t>	</a:t>
            </a:r>
          </a:p>
          <a:p>
            <a:pPr lvl="0" indent="-256032">
              <a:spcBef>
                <a:spcPts val="0"/>
              </a:spcBef>
            </a:pPr>
            <a:r>
              <a:rPr lang="en-US" b="1" dirty="0"/>
              <a:t>1.2.1: </a:t>
            </a:r>
            <a:r>
              <a:rPr lang="en-US" b="1" dirty="0" err="1"/>
              <a:t>BFGoodrich</a:t>
            </a:r>
            <a:endParaRPr lang="en-US" b="1" dirty="0"/>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Who is </a:t>
            </a:r>
            <a:r>
              <a:rPr lang="en-US" sz="1200" b="1" i="0" u="none" strike="noStrike" kern="1200" cap="none" dirty="0" err="1">
                <a:solidFill>
                  <a:schemeClr val="dk1"/>
                </a:solidFill>
                <a:effectLst/>
                <a:latin typeface="Arial"/>
                <a:ea typeface="Arial"/>
                <a:cs typeface="Arial"/>
                <a:sym typeface="Arial"/>
              </a:rPr>
              <a:t>BFGoodrich</a:t>
            </a:r>
            <a:r>
              <a:rPr lang="en-US" sz="1200" b="1" i="0" u="none" strike="noStrike" kern="1200" cap="none" dirty="0">
                <a:solidFill>
                  <a:schemeClr val="dk1"/>
                </a:solidFill>
                <a:effectLst/>
                <a:latin typeface="Arial"/>
                <a:ea typeface="Arial"/>
                <a:cs typeface="Arial"/>
                <a:sym typeface="Arial"/>
              </a:rPr>
              <a:t>?</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Vehicle parts manufacturer that won a military contract to design, test, and manufacture aircraft brakes for the U.S. Air Force’s A7-D aircraft.</a:t>
            </a:r>
          </a:p>
          <a:p>
            <a:pPr marL="800100" lvl="1"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2 – </a:t>
            </a:r>
            <a:r>
              <a:rPr lang="en-US" sz="1200" b="1" i="0" u="none" strike="noStrike" kern="1200" cap="none" dirty="0">
                <a:solidFill>
                  <a:schemeClr val="dk1"/>
                </a:solidFill>
                <a:effectLst/>
                <a:latin typeface="Arial"/>
                <a:ea typeface="Arial"/>
                <a:cs typeface="Arial"/>
                <a:sym typeface="Arial"/>
              </a:rPr>
              <a:t>What error did </a:t>
            </a:r>
            <a:r>
              <a:rPr lang="en-US" sz="1200" b="1" i="0" u="none" strike="noStrike" kern="1200" cap="none" dirty="0" err="1">
                <a:solidFill>
                  <a:schemeClr val="dk1"/>
                </a:solidFill>
                <a:effectLst/>
                <a:latin typeface="Arial"/>
                <a:ea typeface="Arial"/>
                <a:cs typeface="Arial"/>
                <a:sym typeface="Arial"/>
              </a:rPr>
              <a:t>BFGoodrich</a:t>
            </a:r>
            <a:r>
              <a:rPr lang="en-US" sz="1200" b="1" i="0" u="none" strike="noStrike" kern="1200" cap="none" dirty="0">
                <a:solidFill>
                  <a:schemeClr val="dk1"/>
                </a:solidFill>
                <a:effectLst/>
                <a:latin typeface="Arial"/>
                <a:ea typeface="Arial"/>
                <a:cs typeface="Arial"/>
                <a:sym typeface="Arial"/>
              </a:rPr>
              <a:t> make?</a:t>
            </a: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It promised the Air Force it would deliver brakes to certain specs; that the brakes would be delivered on time; and that the brakes would pass the required tests.</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A series of decisions based on the promises induced </a:t>
            </a:r>
            <a:r>
              <a:rPr lang="en-US" sz="1200" b="0" i="0" u="none" strike="noStrike" kern="1200" cap="none" dirty="0" err="1">
                <a:solidFill>
                  <a:schemeClr val="dk1"/>
                </a:solidFill>
                <a:effectLst/>
                <a:latin typeface="Arial"/>
                <a:ea typeface="Arial"/>
                <a:cs typeface="Arial"/>
                <a:sym typeface="Arial"/>
              </a:rPr>
              <a:t>BFGoodrich</a:t>
            </a:r>
            <a:r>
              <a:rPr lang="en-US" sz="1200" b="0" i="0" u="none" strike="noStrike" kern="1200" cap="none" dirty="0">
                <a:solidFill>
                  <a:schemeClr val="dk1"/>
                </a:solidFill>
                <a:effectLst/>
                <a:latin typeface="Arial"/>
                <a:ea typeface="Arial"/>
                <a:cs typeface="Arial"/>
                <a:sym typeface="Arial"/>
              </a:rPr>
              <a:t> to produce brakes that were not reliable, despite warnings from at least one of the engineers who developed the brakes.</a:t>
            </a:r>
          </a:p>
          <a:p>
            <a:pPr marL="800100" lvl="1"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3</a:t>
            </a:r>
            <a:r>
              <a:rPr lang="en-US" sz="1200" b="1" i="0" u="none" strike="noStrike" cap="none" baseline="0" dirty="0">
                <a:solidFill>
                  <a:schemeClr val="dk1"/>
                </a:solidFill>
                <a:latin typeface="Arial"/>
                <a:ea typeface="Arial"/>
                <a:cs typeface="Arial"/>
                <a:sym typeface="Arial"/>
              </a:rPr>
              <a:t> </a:t>
            </a:r>
            <a:r>
              <a:rPr lang="en-US" sz="1200" b="1" i="0" u="none" strike="noStrike" cap="none" dirty="0">
                <a:solidFill>
                  <a:schemeClr val="dk1"/>
                </a:solidFill>
                <a:latin typeface="Arial"/>
                <a:ea typeface="Arial"/>
                <a:cs typeface="Arial"/>
                <a:sym typeface="Arial"/>
              </a:rPr>
              <a:t>– </a:t>
            </a:r>
            <a:r>
              <a:rPr lang="en-US" sz="1200" b="1" i="0" u="none" strike="noStrike" kern="1200" cap="none" dirty="0">
                <a:solidFill>
                  <a:schemeClr val="dk1"/>
                </a:solidFill>
                <a:effectLst/>
                <a:latin typeface="Arial"/>
                <a:ea typeface="Arial"/>
                <a:cs typeface="Arial"/>
                <a:sym typeface="Arial"/>
              </a:rPr>
              <a:t>What moral standards were reflected in the </a:t>
            </a:r>
            <a:r>
              <a:rPr lang="en-US" sz="1200" b="1" i="0" u="none" strike="noStrike" kern="1200" cap="none" dirty="0" err="1">
                <a:solidFill>
                  <a:schemeClr val="dk1"/>
                </a:solidFill>
                <a:effectLst/>
                <a:latin typeface="Arial"/>
                <a:ea typeface="Arial"/>
                <a:cs typeface="Arial"/>
                <a:sym typeface="Arial"/>
              </a:rPr>
              <a:t>BFGoodrich</a:t>
            </a:r>
            <a:r>
              <a:rPr lang="en-US" sz="1200" b="1" i="0" u="none" strike="noStrike" kern="1200" cap="none" dirty="0">
                <a:solidFill>
                  <a:schemeClr val="dk1"/>
                </a:solidFill>
                <a:effectLst/>
                <a:latin typeface="Arial"/>
                <a:ea typeface="Arial"/>
                <a:cs typeface="Arial"/>
                <a:sym typeface="Arial"/>
              </a:rPr>
              <a:t> employees interviewed about the case?</a:t>
            </a:r>
            <a:endParaRPr lang="en-GB" sz="20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One believed that as an engineer, he had an obligation “to do your best, no matter what it cost.” Another believed that it was wrong to lie and to endanger the lives of others, and he also believed that integrity is good, and dishonesty is bad.</a:t>
            </a:r>
            <a:endParaRPr lang="en-US" sz="4400" b="1"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6</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b="1" dirty="0"/>
              <a:t>1.2.2: Moral and </a:t>
            </a:r>
            <a:r>
              <a:rPr lang="en-US" b="1" dirty="0" err="1"/>
              <a:t>Nonmoral</a:t>
            </a:r>
            <a:r>
              <a:rPr lang="en-US" b="1" dirty="0"/>
              <a:t> Standards and Norms</a:t>
            </a:r>
          </a:p>
          <a:p>
            <a:pPr marL="0" marR="0" lvl="0" indent="0" algn="l" rtl="0">
              <a:spcBef>
                <a:spcPts val="0"/>
              </a:spcBef>
              <a:buSzPct val="25000"/>
              <a:buNone/>
            </a:pPr>
            <a:endParaRPr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are moral standards?</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Moral standards are the norms we have about the kinds of actions we believe are morally right and wrong.</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Moral standards what we believe to be morally good or morally bad.</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Moral norms can usually be expressed as general rules about our actions.</a:t>
            </a:r>
          </a:p>
          <a:p>
            <a:pPr marL="800100" lvl="1"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2 – </a:t>
            </a:r>
            <a:r>
              <a:rPr lang="en-US" sz="1200" b="1" i="0" u="none" strike="noStrike" kern="1200" cap="none" dirty="0">
                <a:solidFill>
                  <a:schemeClr val="dk1"/>
                </a:solidFill>
                <a:effectLst/>
                <a:latin typeface="Arial"/>
                <a:ea typeface="Arial"/>
                <a:cs typeface="Arial"/>
                <a:sym typeface="Arial"/>
              </a:rPr>
              <a:t>Where do moral standards come from?</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“As children, we learn our moral standards from family, friends, and various societal influences such as church, school, television, magazines, music, and associations.”</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“As we mature, our life experience and intellectual development may lead us to evaluate and, perhaps, revise these standards.”</a:t>
            </a:r>
          </a:p>
          <a:p>
            <a:pPr marL="800100" lvl="1"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3 – </a:t>
            </a:r>
            <a:r>
              <a:rPr lang="en-US" sz="1200" b="1" i="0" u="none" strike="noStrike" kern="1200" cap="none" dirty="0">
                <a:solidFill>
                  <a:schemeClr val="dk1"/>
                </a:solidFill>
                <a:effectLst/>
                <a:latin typeface="Arial"/>
                <a:ea typeface="Arial"/>
                <a:cs typeface="Arial"/>
                <a:sym typeface="Arial"/>
              </a:rPr>
              <a:t>What are examples of </a:t>
            </a:r>
            <a:r>
              <a:rPr lang="en-US" sz="1200" b="1" i="0" u="none" strike="noStrike" kern="1200" cap="none" dirty="0" err="1">
                <a:solidFill>
                  <a:schemeClr val="dk1"/>
                </a:solidFill>
                <a:effectLst/>
                <a:latin typeface="Arial"/>
                <a:ea typeface="Arial"/>
                <a:cs typeface="Arial"/>
                <a:sym typeface="Arial"/>
              </a:rPr>
              <a:t>nonmoral</a:t>
            </a:r>
            <a:r>
              <a:rPr lang="en-US" sz="1200" b="1" i="0" u="none" strike="noStrike" kern="1200" cap="none" dirty="0">
                <a:solidFill>
                  <a:schemeClr val="dk1"/>
                </a:solidFill>
                <a:effectLst/>
                <a:latin typeface="Arial"/>
                <a:ea typeface="Arial"/>
                <a:cs typeface="Arial"/>
                <a:sym typeface="Arial"/>
              </a:rPr>
              <a:t> norms?</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Standards of etiquette by which we judge people’s manners as good or bad. </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Rules of behavior set by parents, teachers, or other authorities.</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The norms we call the law by which we determine what is legally right and wrong. </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The standards of language by which we judge what is grammatically right and wrong.</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The standards of art by which we judge whether a painting or a song is good or bad.</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The sports standards by which we judge how well a game of football or basketball is played.</a:t>
            </a:r>
          </a:p>
          <a:p>
            <a:pPr marL="800100" lvl="1"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4 – </a:t>
            </a:r>
            <a:r>
              <a:rPr lang="en-US" sz="1200" b="1" i="0" u="none" strike="noStrike" kern="1200" cap="none" dirty="0">
                <a:solidFill>
                  <a:schemeClr val="dk1"/>
                </a:solidFill>
                <a:effectLst/>
                <a:latin typeface="Arial"/>
                <a:ea typeface="Arial"/>
                <a:cs typeface="Arial"/>
                <a:sym typeface="Arial"/>
              </a:rPr>
              <a:t>How do we distinguish between moral and </a:t>
            </a:r>
            <a:r>
              <a:rPr lang="en-US" sz="1200" b="1" i="0" u="none" strike="noStrike" kern="1200" cap="none" dirty="0" err="1">
                <a:solidFill>
                  <a:schemeClr val="dk1"/>
                </a:solidFill>
                <a:effectLst/>
                <a:latin typeface="Arial"/>
                <a:ea typeface="Arial"/>
                <a:cs typeface="Arial"/>
                <a:sym typeface="Arial"/>
              </a:rPr>
              <a:t>nonmoral</a:t>
            </a:r>
            <a:r>
              <a:rPr lang="en-US" sz="1200" b="1" i="0" u="none" strike="noStrike" kern="1200" cap="none" dirty="0">
                <a:solidFill>
                  <a:schemeClr val="dk1"/>
                </a:solidFill>
                <a:effectLst/>
                <a:latin typeface="Arial"/>
                <a:ea typeface="Arial"/>
                <a:cs typeface="Arial"/>
                <a:sym typeface="Arial"/>
              </a:rPr>
              <a:t> standards?</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Studies show an innate ability to distinguish moral from </a:t>
            </a:r>
            <a:r>
              <a:rPr lang="en-US" sz="1200" b="0" i="0" u="none" strike="noStrike" kern="1200" cap="none" dirty="0" err="1">
                <a:solidFill>
                  <a:schemeClr val="dk1"/>
                </a:solidFill>
                <a:effectLst/>
                <a:latin typeface="Arial"/>
                <a:ea typeface="Arial"/>
                <a:cs typeface="Arial"/>
                <a:sym typeface="Arial"/>
              </a:rPr>
              <a:t>nonmoral</a:t>
            </a:r>
            <a:r>
              <a:rPr lang="en-US" sz="1200" b="0" i="0" u="none" strike="noStrike" kern="1200" cap="none" dirty="0">
                <a:solidFill>
                  <a:schemeClr val="dk1"/>
                </a:solidFill>
                <a:effectLst/>
                <a:latin typeface="Arial"/>
                <a:ea typeface="Arial"/>
                <a:cs typeface="Arial"/>
                <a:sym typeface="Arial"/>
              </a:rPr>
              <a:t> norms.</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There are six characteristics of moral standards:</a:t>
            </a:r>
            <a:endParaRPr lang="en-GB" sz="2000" b="0" i="0" u="none" strike="noStrike" kern="1200" cap="none" dirty="0">
              <a:solidFill>
                <a:schemeClr val="dk1"/>
              </a:solidFill>
              <a:effectLst/>
              <a:latin typeface="Arial"/>
              <a:ea typeface="Arial"/>
              <a:cs typeface="Arial"/>
              <a:sym typeface="Arial"/>
            </a:endParaRPr>
          </a:p>
          <a:p>
            <a:pPr marL="1143000" lvl="2" indent="-228600" fontAlgn="b">
              <a:buFont typeface="+mj-lt"/>
              <a:buAutoNum type="arabicPeriod"/>
            </a:pPr>
            <a:r>
              <a:rPr lang="en-US" sz="1200" b="0" i="0" u="none" strike="noStrike" kern="1200" cap="none" dirty="0">
                <a:solidFill>
                  <a:schemeClr val="dk1"/>
                </a:solidFill>
                <a:effectLst/>
                <a:latin typeface="Arial"/>
                <a:ea typeface="Arial"/>
                <a:cs typeface="Arial"/>
                <a:sym typeface="Arial"/>
              </a:rPr>
              <a:t>Moral Standards Deal with Serious Matters.</a:t>
            </a:r>
            <a:endParaRPr lang="en-GB" sz="2000" b="0" i="0" u="none" strike="noStrike" kern="1200" cap="none" dirty="0">
              <a:solidFill>
                <a:schemeClr val="dk1"/>
              </a:solidFill>
              <a:effectLst/>
              <a:latin typeface="Arial"/>
              <a:ea typeface="Arial"/>
              <a:cs typeface="Arial"/>
              <a:sym typeface="Arial"/>
            </a:endParaRPr>
          </a:p>
          <a:p>
            <a:pPr marL="1143000" lvl="2" indent="-228600" fontAlgn="b">
              <a:buFont typeface="+mj-lt"/>
              <a:buAutoNum type="arabicPeriod"/>
            </a:pPr>
            <a:r>
              <a:rPr lang="en-US" sz="1200" b="0" i="0" u="none" strike="noStrike" kern="1200" cap="none" dirty="0">
                <a:solidFill>
                  <a:schemeClr val="dk1"/>
                </a:solidFill>
                <a:effectLst/>
                <a:latin typeface="Arial"/>
                <a:ea typeface="Arial"/>
                <a:cs typeface="Arial"/>
                <a:sym typeface="Arial"/>
              </a:rPr>
              <a:t>Moral Standards Are Preferred to Other Values.</a:t>
            </a:r>
            <a:endParaRPr lang="en-GB" sz="2000" b="0" i="0" u="none" strike="noStrike" kern="1200" cap="none" dirty="0">
              <a:solidFill>
                <a:schemeClr val="dk1"/>
              </a:solidFill>
              <a:effectLst/>
              <a:latin typeface="Arial"/>
              <a:ea typeface="Arial"/>
              <a:cs typeface="Arial"/>
              <a:sym typeface="Arial"/>
            </a:endParaRPr>
          </a:p>
          <a:p>
            <a:pPr marL="1143000" lvl="2" indent="-228600" fontAlgn="b">
              <a:buFont typeface="+mj-lt"/>
              <a:buAutoNum type="arabicPeriod"/>
            </a:pPr>
            <a:r>
              <a:rPr lang="en-US" sz="1200" b="0" i="0" u="none" strike="noStrike" kern="1200" cap="none" dirty="0">
                <a:solidFill>
                  <a:schemeClr val="dk1"/>
                </a:solidFill>
                <a:effectLst/>
                <a:latin typeface="Arial"/>
                <a:ea typeface="Arial"/>
                <a:cs typeface="Arial"/>
                <a:sym typeface="Arial"/>
              </a:rPr>
              <a:t>Moral Standards Are Independent of Authority.</a:t>
            </a:r>
            <a:endParaRPr lang="en-GB" sz="2000" b="0" i="0" u="none" strike="noStrike" kern="1200" cap="none" dirty="0">
              <a:solidFill>
                <a:schemeClr val="dk1"/>
              </a:solidFill>
              <a:effectLst/>
              <a:latin typeface="Arial"/>
              <a:ea typeface="Arial"/>
              <a:cs typeface="Arial"/>
              <a:sym typeface="Arial"/>
            </a:endParaRPr>
          </a:p>
          <a:p>
            <a:pPr marL="1143000" lvl="2" indent="-228600" fontAlgn="b">
              <a:buFont typeface="+mj-lt"/>
              <a:buAutoNum type="arabicPeriod"/>
            </a:pPr>
            <a:r>
              <a:rPr lang="en-US" sz="1200" b="0" i="0" u="none" strike="noStrike" kern="1200" cap="none" dirty="0">
                <a:solidFill>
                  <a:schemeClr val="dk1"/>
                </a:solidFill>
                <a:effectLst/>
                <a:latin typeface="Arial"/>
                <a:ea typeface="Arial"/>
                <a:cs typeface="Arial"/>
                <a:sym typeface="Arial"/>
              </a:rPr>
              <a:t>Moral Standards Are Universal.</a:t>
            </a:r>
            <a:endParaRPr lang="en-GB" sz="2000" b="0" i="0" u="none" strike="noStrike" kern="1200" cap="none" dirty="0">
              <a:solidFill>
                <a:schemeClr val="dk1"/>
              </a:solidFill>
              <a:effectLst/>
              <a:latin typeface="Arial"/>
              <a:ea typeface="Arial"/>
              <a:cs typeface="Arial"/>
              <a:sym typeface="Arial"/>
            </a:endParaRPr>
          </a:p>
          <a:p>
            <a:pPr marL="1143000" lvl="2" indent="-228600" fontAlgn="b">
              <a:buFont typeface="+mj-lt"/>
              <a:buAutoNum type="arabicPeriod"/>
            </a:pPr>
            <a:r>
              <a:rPr lang="en-US" sz="1200" b="0" i="0" u="none" strike="noStrike" kern="1200" cap="none" dirty="0">
                <a:solidFill>
                  <a:schemeClr val="dk1"/>
                </a:solidFill>
                <a:effectLst/>
                <a:latin typeface="Arial"/>
                <a:ea typeface="Arial"/>
                <a:cs typeface="Arial"/>
                <a:sym typeface="Arial"/>
              </a:rPr>
              <a:t>Moral Standards Are Determined Impartially.</a:t>
            </a:r>
            <a:endParaRPr lang="en-GB" sz="2000" b="0" i="0" u="none" strike="noStrike" kern="1200" cap="none" dirty="0">
              <a:solidFill>
                <a:schemeClr val="dk1"/>
              </a:solidFill>
              <a:effectLst/>
              <a:latin typeface="Arial"/>
              <a:ea typeface="Arial"/>
              <a:cs typeface="Arial"/>
              <a:sym typeface="Arial"/>
            </a:endParaRPr>
          </a:p>
          <a:p>
            <a:pPr marL="1143000" lvl="2" indent="-228600">
              <a:buFont typeface="+mj-lt"/>
              <a:buAutoNum type="arabicPeriod"/>
            </a:pPr>
            <a:r>
              <a:rPr lang="en-US" sz="1200" b="0" i="0" u="none" strike="noStrike" kern="1200" cap="none" dirty="0">
                <a:solidFill>
                  <a:schemeClr val="dk1"/>
                </a:solidFill>
                <a:effectLst/>
                <a:latin typeface="Arial"/>
                <a:ea typeface="Arial"/>
                <a:cs typeface="Arial"/>
                <a:sym typeface="Arial"/>
              </a:rPr>
              <a:t>Moral Standards Are Associated with Special Emotions and Vocabulary.</a:t>
            </a:r>
            <a:endParaRPr lang="en-US" sz="7200" b="1"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7</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lang="en-US" sz="7200" b="0"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8</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9</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31354271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b="1" dirty="0"/>
              <a:t>1.2.3: Refining the Concept of Ethics</a:t>
            </a:r>
          </a:p>
          <a:p>
            <a:pPr marL="0" marR="0" lvl="0" indent="0" algn="l" rtl="0">
              <a:spcBef>
                <a:spcPts val="0"/>
              </a:spcBef>
              <a:buSzPct val="25000"/>
              <a:buNone/>
            </a:pPr>
            <a:endParaRPr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do ethical standards require?</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Good reasons for holding them.</a:t>
            </a:r>
          </a:p>
          <a:p>
            <a:pPr marL="457200" lvl="1" indent="0" fontAlgn="b">
              <a:buFont typeface="Arial" pitchFamily="34" charset="0"/>
              <a:buNone/>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2 – </a:t>
            </a:r>
            <a:r>
              <a:rPr lang="en-US" sz="1200" b="1" i="0" u="none" strike="noStrike" kern="1200" cap="none" dirty="0">
                <a:solidFill>
                  <a:schemeClr val="dk1"/>
                </a:solidFill>
                <a:effectLst/>
                <a:latin typeface="Arial"/>
                <a:ea typeface="Arial"/>
                <a:cs typeface="Arial"/>
                <a:sym typeface="Arial"/>
              </a:rPr>
              <a:t>What other disciplines study ethics?</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Anthropology, sociology, and psychology.</a:t>
            </a:r>
          </a:p>
          <a:p>
            <a:pPr marL="800100" lvl="1"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3 – </a:t>
            </a:r>
            <a:r>
              <a:rPr lang="en-US" sz="1200" b="1" i="0" u="none" strike="noStrike" kern="1200" cap="none" dirty="0">
                <a:solidFill>
                  <a:schemeClr val="dk1"/>
                </a:solidFill>
                <a:effectLst/>
                <a:latin typeface="Arial"/>
                <a:ea typeface="Arial"/>
                <a:cs typeface="Arial"/>
                <a:sym typeface="Arial"/>
              </a:rPr>
              <a:t>How do other disciplines’ study of morality differ from that enlisted by ethics?</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These disciplines approach morality descriptively. A descriptive study attempts to explain the world as it is, not as it ought to be.</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Ethics approaches the study of morality prescriptively. As such, it is a normative study. A normative study aims to reach conclusions about what things are good or bad, or what actions are right or wrong. As such, it aims to discover what ought to be.</a:t>
            </a: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endParaRPr lang="en-US" sz="12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4 – </a:t>
            </a:r>
            <a:r>
              <a:rPr lang="en-US" sz="1200" b="1" i="0" u="none" strike="noStrike" kern="1200" cap="none" dirty="0">
                <a:solidFill>
                  <a:schemeClr val="dk1"/>
                </a:solidFill>
                <a:effectLst/>
                <a:latin typeface="Arial"/>
                <a:ea typeface="Arial"/>
                <a:cs typeface="Arial"/>
                <a:sym typeface="Arial"/>
              </a:rPr>
              <a:t>What does business ethics study?</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Business ethics studies moral standards and how they apply to:</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Modern social systems and organizations through which modern societies produce and distribute goods and services.</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Activities of the people who work within these organizations.</a:t>
            </a:r>
          </a:p>
          <a:p>
            <a:pPr marL="1085850" lvl="2" indent="-17145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5 – </a:t>
            </a:r>
            <a:r>
              <a:rPr lang="en-US" sz="1200" b="1" i="0" u="none" strike="noStrike" kern="1200" cap="none" dirty="0">
                <a:solidFill>
                  <a:schemeClr val="dk1"/>
                </a:solidFill>
                <a:effectLst/>
                <a:latin typeface="Arial"/>
                <a:ea typeface="Arial"/>
                <a:cs typeface="Arial"/>
                <a:sym typeface="Arial"/>
              </a:rPr>
              <a:t>How can the myriad issues that arise in business ethics be organized?</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Systemic issues.</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Corporate issues.</a:t>
            </a: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Individual issues.</a:t>
            </a:r>
            <a:endParaRPr lang="en-US" sz="7200" b="1"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10</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200" b="1" i="0" u="none" strike="noStrike" kern="1200" cap="none" dirty="0">
                <a:solidFill>
                  <a:schemeClr val="dk1"/>
                </a:solidFill>
                <a:effectLst/>
                <a:latin typeface="Arial"/>
                <a:ea typeface="Arial"/>
                <a:cs typeface="Arial"/>
                <a:sym typeface="Arial"/>
              </a:rPr>
              <a:t>1.2.4: Applying Ethical or Moral Concepts to Corporations</a:t>
            </a:r>
          </a:p>
          <a:p>
            <a:pPr marL="0" marR="0" lvl="0" indent="0" algn="l" rtl="0">
              <a:spcBef>
                <a:spcPts val="0"/>
              </a:spcBef>
              <a:buSzPct val="25000"/>
              <a:buNone/>
            </a:pPr>
            <a:endParaRPr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How can we apply to businesses the moral standards that apply to individuals? In other words, how can business actions be moral or immoral? If individuals are the only moral agents, how can businesses be morally responsible?</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One view is that companies do act as moral agents.</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A moral agent is an individual who acts intentionally.</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An agent that can have rights and moral responsibilities is a moral agent.</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Since corporations engage in intentional actions, they can be moral agents.</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Objection: Companies don’t seem to act, or act intentionally, the way people do. Moreover, they do not have minds; they do not feel, e.g., pleasure or pain.</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Another view is that companies act like machines. They are not, therefore, morally responsible for what they do.</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Objection: Companies, unlike machines, consist of human beings who do act intentionally and are moral agents.</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Objection: Moral categories are designed for people; they involve reasons, feelings, and deliberations. Corporations don’t have these.</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Insofar as companies are constituted by people, and people are moral agents, the “legal fiction” of corporate personhood allows the law to treat corporations in many ways as they do individuals—both in terms of rights and responsibilities.</a:t>
            </a: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Corporations are at least morally responsible in a secondary or derivative sense, i.e., in the sense that their moral duties are derived from the individuals who make up the company.</a:t>
            </a:r>
          </a:p>
          <a:p>
            <a:pPr marL="1085850" lvl="2" indent="-171450" fontAlgn="b">
              <a:buFont typeface="Arial" pitchFamily="34" charset="0"/>
              <a:buChar char="•"/>
            </a:pPr>
            <a:endParaRPr lang="en-US" sz="1200" b="0" i="0" u="none" strike="noStrike" kern="1200" cap="none" dirty="0">
              <a:solidFill>
                <a:schemeClr val="dk1"/>
              </a:solidFill>
              <a:effectLst/>
              <a:latin typeface="Arial"/>
              <a:ea typeface="Arial"/>
              <a:cs typeface="Arial"/>
              <a:sym typeface="Arial"/>
            </a:endParaRPr>
          </a:p>
          <a:p>
            <a:pPr marL="0" marR="0" lvl="0" indent="0" algn="l" rtl="0">
              <a:spcBef>
                <a:spcPts val="0"/>
              </a:spcBef>
              <a:buSzPct val="25000"/>
              <a:buNone/>
            </a:pPr>
            <a:r>
              <a:rPr lang="en-US" sz="1200" b="1" i="0" u="none" strike="noStrike" kern="1200" cap="none" dirty="0">
                <a:solidFill>
                  <a:schemeClr val="dk1"/>
                </a:solidFill>
                <a:effectLst/>
                <a:latin typeface="Arial"/>
                <a:ea typeface="Arial"/>
                <a:cs typeface="Arial"/>
                <a:sym typeface="Arial"/>
              </a:rPr>
              <a:t>1.2.5: Objections to Business Ethics</a:t>
            </a:r>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are the arguments against applying ethical standards to business?</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A free market economy ensures the maximum social benefit. So, business ethics is not required.</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Company employees, particularly managers, are obliged to be loyal to the company, not ethics. So, business ethics has no place in business.</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Ethics only requires a company’s obedience to the law. So long as a company follows the law, business ethics isn’t needed.</a:t>
            </a:r>
          </a:p>
          <a:p>
            <a:pPr marL="457200" lvl="1" indent="0" fontAlgn="b">
              <a:buFont typeface="Arial" pitchFamily="34" charset="0"/>
              <a:buNone/>
            </a:pPr>
            <a:endParaRPr lang="en-GB" sz="2000" b="0" i="0" u="none" strike="noStrike" kern="1200" cap="none" dirty="0">
              <a:solidFill>
                <a:schemeClr val="dk1"/>
              </a:solidFill>
              <a:effectLst/>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2 – </a:t>
            </a:r>
            <a:r>
              <a:rPr lang="en-US" sz="1200" b="1" i="0" u="none" strike="noStrike" kern="1200" cap="none" dirty="0">
                <a:solidFill>
                  <a:schemeClr val="dk1"/>
                </a:solidFill>
                <a:effectLst/>
                <a:latin typeface="Arial"/>
                <a:ea typeface="Arial"/>
                <a:cs typeface="Arial"/>
                <a:sym typeface="Arial"/>
              </a:rPr>
              <a:t>What are the erroneous assumptions in these arguments? </a:t>
            </a:r>
            <a:endParaRPr lang="en-GB" sz="1600" b="1" i="0" u="none" strike="noStrike" kern="1200" cap="none" dirty="0">
              <a:solidFill>
                <a:schemeClr val="dk1"/>
              </a:solidFill>
              <a:effectLst/>
              <a:latin typeface="Arial"/>
              <a:ea typeface="Arial"/>
              <a:cs typeface="Arial"/>
              <a:sym typeface="Arial"/>
            </a:endParaRPr>
          </a:p>
          <a:p>
            <a:pPr marL="685800" lvl="1" indent="-228600">
              <a:buFont typeface="+mj-lt"/>
              <a:buAutoNum type="arabicPeriod"/>
            </a:pPr>
            <a:r>
              <a:rPr lang="en-US" sz="1200" b="0" i="0" u="none" strike="noStrike" kern="1200" cap="none" dirty="0">
                <a:solidFill>
                  <a:schemeClr val="dk1"/>
                </a:solidFill>
                <a:effectLst/>
                <a:latin typeface="Arial"/>
                <a:ea typeface="Arial"/>
                <a:cs typeface="Arial"/>
                <a:sym typeface="Arial"/>
              </a:rPr>
              <a:t>Most industrial markets are not “perfectly competitive.” Businesses that don’t have to compete can maximize profits, despite inefficient production.</a:t>
            </a:r>
            <a:endParaRPr lang="en-GB" sz="1600" b="0" i="0" u="none" strike="noStrike" kern="1200" cap="none" dirty="0">
              <a:solidFill>
                <a:schemeClr val="dk1"/>
              </a:solidFill>
              <a:effectLst/>
              <a:latin typeface="Arial"/>
              <a:ea typeface="Arial"/>
              <a:cs typeface="Arial"/>
              <a:sym typeface="Arial"/>
            </a:endParaRPr>
          </a:p>
          <a:p>
            <a:pPr marL="685800" lvl="1" indent="-228600">
              <a:buFont typeface="+mj-lt"/>
              <a:buAutoNum type="arabicPeriod"/>
            </a:pPr>
            <a:r>
              <a:rPr lang="en-US" sz="1200" b="0" i="0" u="none" strike="noStrike" kern="1200" cap="none" dirty="0">
                <a:solidFill>
                  <a:schemeClr val="dk1"/>
                </a:solidFill>
                <a:effectLst/>
                <a:latin typeface="Arial"/>
                <a:ea typeface="Arial"/>
                <a:cs typeface="Arial"/>
                <a:sym typeface="Arial"/>
              </a:rPr>
              <a:t>Steps taken to increase profits will necessarily be socially beneficial. They may, instead, harm society.</a:t>
            </a:r>
            <a:endParaRPr lang="en-GB" sz="1600" b="0" i="0" u="none" strike="noStrike" kern="1200" cap="none" dirty="0">
              <a:solidFill>
                <a:schemeClr val="dk1"/>
              </a:solidFill>
              <a:effectLst/>
              <a:latin typeface="Arial"/>
              <a:ea typeface="Arial"/>
              <a:cs typeface="Arial"/>
              <a:sym typeface="Arial"/>
            </a:endParaRPr>
          </a:p>
          <a:p>
            <a:pPr marL="685800" lvl="1" indent="-228600">
              <a:buFont typeface="+mj-lt"/>
              <a:buAutoNum type="arabicPeriod"/>
            </a:pPr>
            <a:r>
              <a:rPr lang="en-US" sz="1200" b="0" i="0" u="none" strike="noStrike" kern="1200" cap="none" dirty="0">
                <a:solidFill>
                  <a:schemeClr val="dk1"/>
                </a:solidFill>
                <a:effectLst/>
                <a:latin typeface="Arial"/>
                <a:ea typeface="Arial"/>
                <a:cs typeface="Arial"/>
                <a:sym typeface="Arial"/>
              </a:rPr>
              <a:t>Producing what society wants suffices as a production of what society values. People, however, value different things.</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A moral standard that managers should pursue their firm’s interests. This is a standard that not everyone accepts—and it is itself normative, which shows that ethics does matter in business. </a:t>
            </a:r>
            <a:endParaRPr lang="en-US" sz="14400" b="1"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11</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b="1" dirty="0"/>
              <a:t>1.2.6: The Case for Ethics in Business</a:t>
            </a:r>
          </a:p>
          <a:p>
            <a:pPr marL="0" marR="0" lvl="0" indent="0" algn="l" rtl="0">
              <a:spcBef>
                <a:spcPts val="0"/>
              </a:spcBef>
              <a:buSzPct val="25000"/>
              <a:buNone/>
            </a:pPr>
            <a:endParaRPr sz="1200" b="1"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is the case for business ethics?</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A business will collapse if its employees behave unethically. So, some business ethics are required for a business to remain viable.</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A stable society is required for firms to conduct business, and a stable society requires ethics. So, it is in a business’ best interest to promote business ethics.</a:t>
            </a:r>
            <a:endParaRPr lang="en-US" sz="21600" b="1"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12</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b="1" dirty="0"/>
              <a:t>1.2.7: Business Ethics and Corporate Social Responsibility</a:t>
            </a:r>
          </a:p>
          <a:p>
            <a:pPr marL="0" marR="0" lvl="0" indent="0" algn="l" rtl="0">
              <a:spcBef>
                <a:spcPts val="0"/>
              </a:spcBef>
              <a:buSzPct val="25000"/>
              <a:buNone/>
            </a:pPr>
            <a:endParaRPr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is corporate social responsibility (CRS)?</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It is the corporation’s responsibilities or obligations to society.</a:t>
            </a:r>
          </a:p>
          <a:p>
            <a:pPr marL="800100" lvl="1"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2 – </a:t>
            </a:r>
            <a:r>
              <a:rPr lang="en-US" sz="1200" b="1" i="0" u="none" strike="noStrike" kern="1200" cap="none" dirty="0">
                <a:solidFill>
                  <a:schemeClr val="dk1"/>
                </a:solidFill>
                <a:effectLst/>
                <a:latin typeface="Arial"/>
                <a:ea typeface="Arial"/>
                <a:cs typeface="Arial"/>
                <a:sym typeface="Arial"/>
              </a:rPr>
              <a:t>What are some views of CRS?</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Some argue that there is no CRS, i.e., no obligation to do anything except maximize shareholder or stockholder profits. This is the shareholder view, based on Milton Friedman’s theory.</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Objections to Friedman’s view include the criticisms that:</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Shareholders are employers to whom the employees are obligated. Legally, the corporation is the employer; shareholders are not the owners of the company, only owners of stock.</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Executives are not obligated to run the company the way shareholders want it to be run.</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The stakeholder theory, presented by Edward Freeman and David Reed, asserts that a stakeholder is “any identifiable group or individual who can affect the achievement of an organization’s objectives or who is affected by the achievement of an organization’s objectives.”</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As such, stakeholders can harm, benefit, or influence a company.</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This theory asserts that a company should be run for the benefit of a business’ stakeholders.</a:t>
            </a: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endParaRPr lang="en-US" sz="1200" b="1"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3 – </a:t>
            </a:r>
            <a:r>
              <a:rPr lang="en-US" sz="1200" b="1" i="0" u="none" strike="noStrike" kern="1200" cap="none" dirty="0">
                <a:solidFill>
                  <a:schemeClr val="dk1"/>
                </a:solidFill>
                <a:effectLst/>
                <a:latin typeface="Arial"/>
                <a:ea typeface="Arial"/>
                <a:cs typeface="Arial"/>
                <a:sym typeface="Arial"/>
              </a:rPr>
              <a:t>What are the two main types of argument in support of the stakeholder theory?</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Instrumental arguments focus on the best interests of the corporation, which include being responsive to stakeholders.</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Normative arguments that corporations have obligations to be responsive to all stakeholders; the overriding concept here is fairness.</a:t>
            </a: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endParaRPr lang="en-US" sz="1200" b="1"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4 – </a:t>
            </a:r>
            <a:r>
              <a:rPr lang="en-US" sz="1200" b="1" i="0" u="none" strike="noStrike" kern="1200" cap="none" dirty="0">
                <a:solidFill>
                  <a:schemeClr val="dk1"/>
                </a:solidFill>
                <a:effectLst/>
                <a:latin typeface="Arial"/>
                <a:ea typeface="Arial"/>
                <a:cs typeface="Arial"/>
                <a:sym typeface="Arial"/>
              </a:rPr>
              <a:t>What is the distinction between business ethics and CRS?</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CRS is the larger concept into which business ethics fits.</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At the same time, business ethics serves as a justification for CSR.</a:t>
            </a:r>
            <a:endParaRPr lang="en-US" sz="21600" b="1"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13</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200" b="1" i="0" u="none" strike="noStrike" kern="1200" cap="none" dirty="0">
                <a:solidFill>
                  <a:schemeClr val="dk1"/>
                </a:solidFill>
                <a:effectLst/>
                <a:latin typeface="Arial"/>
                <a:ea typeface="Arial"/>
                <a:cs typeface="Arial"/>
                <a:sym typeface="Arial"/>
              </a:rPr>
              <a:t>1.3: Ethical Issues in International Business</a:t>
            </a:r>
          </a:p>
          <a:p>
            <a:pPr marL="0" marR="0" lvl="0" indent="0" algn="l" rtl="0">
              <a:spcBef>
                <a:spcPts val="0"/>
              </a:spcBef>
              <a:buSzPct val="25000"/>
              <a:buNone/>
            </a:pPr>
            <a:endParaRPr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are the types of technology related to new technologies?</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Information technology.</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Nanotechnology.</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Biotechnology.</a:t>
            </a:r>
          </a:p>
          <a:p>
            <a:pPr marL="800100" lvl="1"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2 – </a:t>
            </a:r>
            <a:r>
              <a:rPr lang="en-US" sz="1200" b="1" i="0" u="none" strike="noStrike" kern="1200" cap="none" dirty="0">
                <a:solidFill>
                  <a:schemeClr val="dk1"/>
                </a:solidFill>
                <a:effectLst/>
                <a:latin typeface="Arial"/>
                <a:ea typeface="Arial"/>
                <a:cs typeface="Arial"/>
                <a:sym typeface="Arial"/>
              </a:rPr>
              <a:t>What are the main issues in new technologies?</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Risk and new technologies: predictability of risks, cost benefit analysis of potential risks, and knowledge of and consent to risks.</a:t>
            </a: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endParaRPr lang="en-US" sz="1200" b="1"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3 – </a:t>
            </a:r>
            <a:r>
              <a:rPr lang="en-US" sz="1200" b="1" i="0" u="none" strike="noStrike" kern="1200" cap="none" dirty="0">
                <a:solidFill>
                  <a:schemeClr val="dk1"/>
                </a:solidFill>
                <a:effectLst/>
                <a:latin typeface="Arial"/>
                <a:ea typeface="Arial"/>
                <a:cs typeface="Arial"/>
                <a:sym typeface="Arial"/>
              </a:rPr>
              <a:t>What is globalization?</a:t>
            </a:r>
            <a:endParaRPr lang="en-GB" sz="20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The connection between and among nations that allows for goods, services, capital, knowledge, and cultural artifacts move to across national borders at an increasing rate.</a:t>
            </a:r>
          </a:p>
          <a:p>
            <a:pPr marL="628650" lvl="1" indent="-171450">
              <a:buFont typeface="Arial" pitchFamily="34" charset="0"/>
              <a:buChar char="•"/>
            </a:pPr>
            <a:endParaRPr lang="en-US" sz="1200" b="0" i="0" u="none" strike="noStrike" kern="1200" cap="none" dirty="0">
              <a:solidFill>
                <a:schemeClr val="dk1"/>
              </a:solidFill>
              <a:effectLst/>
              <a:latin typeface="Arial"/>
              <a:ea typeface="Arial"/>
              <a:cs typeface="Arial"/>
              <a:sym typeface="Arial"/>
            </a:endParaRPr>
          </a:p>
          <a:p>
            <a:pPr marL="0" marR="0" lvl="0" indent="0" algn="l" rtl="0">
              <a:spcBef>
                <a:spcPts val="0"/>
              </a:spcBef>
              <a:buSzPct val="25000"/>
              <a:buNone/>
            </a:pPr>
            <a:r>
              <a:rPr lang="en-US" sz="1200" b="1" i="0" u="none" strike="noStrike" kern="1200" cap="none" dirty="0">
                <a:solidFill>
                  <a:schemeClr val="dk1"/>
                </a:solidFill>
                <a:effectLst/>
                <a:latin typeface="Arial"/>
                <a:ea typeface="Arial"/>
                <a:cs typeface="Arial"/>
                <a:sym typeface="Arial"/>
              </a:rPr>
              <a:t>1.3.1: Technology and Business Ethics</a:t>
            </a:r>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is technology?</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Those methods, processes, and tools that humans invent to manipulate and control their environment.</a:t>
            </a:r>
          </a:p>
          <a:p>
            <a:pPr marL="800100" lvl="1"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2 – </a:t>
            </a:r>
            <a:r>
              <a:rPr lang="en-US" sz="1200" b="1" i="0" u="none" strike="noStrike" kern="1200" cap="none" dirty="0">
                <a:solidFill>
                  <a:schemeClr val="dk1"/>
                </a:solidFill>
                <a:effectLst/>
                <a:latin typeface="Arial"/>
                <a:ea typeface="Arial"/>
                <a:cs typeface="Arial"/>
                <a:sym typeface="Arial"/>
              </a:rPr>
              <a:t>How do technological advances introduce new ethical issues?</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Fair trade.</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Just pricing.</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Opportunities for deception, e.g. stock price manipulation.</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Labor exploitation.</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Environmental impact.</a:t>
            </a:r>
          </a:p>
          <a:p>
            <a:pPr marL="800100" lvl="1"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3 – </a:t>
            </a:r>
            <a:r>
              <a:rPr lang="en-US" sz="1200" b="1" i="0" u="none" strike="noStrike" kern="1200" cap="none" dirty="0">
                <a:solidFill>
                  <a:schemeClr val="dk1"/>
                </a:solidFill>
                <a:effectLst/>
                <a:latin typeface="Arial"/>
                <a:ea typeface="Arial"/>
                <a:cs typeface="Arial"/>
                <a:sym typeface="Arial"/>
              </a:rPr>
              <a:t>What are the ethical issues in information technology?</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Privacy and big data: Given the vast amounts of information that can be collected, there are concerns that private information is jeopardized.</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Property rights and information: Computer programs can be copied many times over, which leads to questions of the extent of ownership of that copy.</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Environmental concerns nanotechnology: It is unclear how negative the impact on the environment could be. Carbon nanotubes, for example, cause cancer in rats who inhale them.</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Biotechnology and genetic engineering: Whether, and to what extent, it is ethical to manipulate nature are at the fore of the ethics of biotechnology.</a:t>
            </a:r>
            <a:endParaRPr lang="en-US" sz="48600" b="1"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14</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200" b="1" i="0" u="none" strike="noStrike" kern="1200" cap="none" dirty="0">
                <a:solidFill>
                  <a:schemeClr val="dk1"/>
                </a:solidFill>
                <a:effectLst/>
                <a:latin typeface="Arial"/>
                <a:ea typeface="Arial"/>
                <a:cs typeface="Arial"/>
                <a:sym typeface="Arial"/>
              </a:rPr>
              <a:t>1.3.2: Globalization and Business Ethics</a:t>
            </a:r>
          </a:p>
          <a:p>
            <a:pPr marL="0" marR="0" lvl="0" indent="0" algn="l" rtl="0">
              <a:spcBef>
                <a:spcPts val="0"/>
              </a:spcBef>
              <a:buSzPct val="25000"/>
              <a:buNone/>
            </a:pPr>
            <a:endParaRPr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are the advantages and disadvantages of globalization?</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Advantages: Multinational corporations have brought jobs and skills to developing countries, thereby elevating the standard of living in these places; corporations have specialized in producing those goods that they can produce most efficiently, and trade for what they do not make.</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Disadvantages: Accusations have been leveled against corporation for significant harms against people and the environment, e.g., destruction of local cultures and environmental waste; globalization allows for mobilization that creates unfair demands on host countries; developing nations cannot cope with the risks of new technologies.</a:t>
            </a:r>
          </a:p>
          <a:p>
            <a:pPr marL="800100" lvl="1"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2 – </a:t>
            </a:r>
            <a:r>
              <a:rPr lang="en-US" sz="1200" b="1" i="0" u="none" strike="noStrike" kern="1200" cap="none" dirty="0">
                <a:solidFill>
                  <a:schemeClr val="dk1"/>
                </a:solidFill>
                <a:effectLst/>
                <a:latin typeface="Arial"/>
                <a:ea typeface="Arial"/>
                <a:cs typeface="Arial"/>
                <a:sym typeface="Arial"/>
              </a:rPr>
              <a:t>What sort of ethical problems are created by globalization?</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Managers of corporations operating in foreign countries do not always understand, e.g., local cultures, financial markets, laws, and governmental processes. Should the managers follow these or their home countries? The main ethical problem becomes one of relativism.</a:t>
            </a:r>
          </a:p>
          <a:p>
            <a:pPr marL="800100" lvl="1"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3 – </a:t>
            </a:r>
            <a:r>
              <a:rPr lang="en-US" sz="1200" b="1" i="0" u="none" strike="noStrike" kern="1200" cap="none" dirty="0">
                <a:solidFill>
                  <a:schemeClr val="dk1"/>
                </a:solidFill>
                <a:effectLst/>
                <a:latin typeface="Arial"/>
                <a:ea typeface="Arial"/>
                <a:cs typeface="Arial"/>
                <a:sym typeface="Arial"/>
              </a:rPr>
              <a:t>What is ethical relativism?</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The view that morality is relative to groups, cultures, or nations. Therefore, there are no independent, objective moral truths.</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Criticisms include:</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The argument that relativism is only superficial.</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There are similar more fundamental moral beliefs shared by people around the world.</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Differences in beliefs does not entail the claim that there are no moral truths.</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Relativism leads to incoherent consequences, such as being committed to avoiding criticism of practices such as slavery.</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Relativism privileges the moral standards widely accepted in a given society, but this does not imply they cannot be criticized. </a:t>
            </a:r>
            <a:endParaRPr lang="en-US" sz="72900" b="1"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15</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b="1" dirty="0"/>
              <a:t>1.3.3: Integrative Social Contracts Theory</a:t>
            </a:r>
          </a:p>
          <a:p>
            <a:pPr marL="0" marR="0" lvl="0" indent="0" algn="l" rtl="0">
              <a:spcBef>
                <a:spcPts val="0"/>
              </a:spcBef>
              <a:buSzPct val="25000"/>
              <a:buNone/>
            </a:pPr>
            <a:endParaRPr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is integrative social contracts theory?</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It provides a way to understand how to deal with moral differences.</a:t>
            </a:r>
          </a:p>
          <a:p>
            <a:pPr marL="800100" lvl="1"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2 – </a:t>
            </a:r>
            <a:r>
              <a:rPr lang="en-US" sz="1200" b="1" i="0" u="none" strike="noStrike" kern="1200" cap="none" dirty="0">
                <a:solidFill>
                  <a:schemeClr val="dk1"/>
                </a:solidFill>
                <a:effectLst/>
                <a:latin typeface="Arial"/>
                <a:ea typeface="Arial"/>
                <a:cs typeface="Arial"/>
                <a:sym typeface="Arial"/>
              </a:rPr>
              <a:t>What are </a:t>
            </a:r>
            <a:r>
              <a:rPr lang="en-US" sz="1200" b="1" i="0" u="none" strike="noStrike" kern="1200" cap="none" dirty="0" err="1">
                <a:solidFill>
                  <a:schemeClr val="dk1"/>
                </a:solidFill>
                <a:effectLst/>
                <a:latin typeface="Arial"/>
                <a:ea typeface="Arial"/>
                <a:cs typeface="Arial"/>
                <a:sym typeface="Arial"/>
              </a:rPr>
              <a:t>hypernorms</a:t>
            </a:r>
            <a:r>
              <a:rPr lang="en-US" sz="1200" b="1" i="0" u="none" strike="noStrike" kern="1200" cap="none" dirty="0">
                <a:solidFill>
                  <a:schemeClr val="dk1"/>
                </a:solidFill>
                <a:effectLst/>
                <a:latin typeface="Arial"/>
                <a:ea typeface="Arial"/>
                <a:cs typeface="Arial"/>
                <a:sym typeface="Arial"/>
              </a:rPr>
              <a:t> and </a:t>
            </a:r>
            <a:r>
              <a:rPr lang="en-US" sz="1200" b="1" i="0" u="none" strike="noStrike" kern="1200" cap="none" dirty="0" err="1">
                <a:solidFill>
                  <a:schemeClr val="dk1"/>
                </a:solidFill>
                <a:effectLst/>
                <a:latin typeface="Arial"/>
                <a:ea typeface="Arial"/>
                <a:cs typeface="Arial"/>
                <a:sym typeface="Arial"/>
              </a:rPr>
              <a:t>microsocial</a:t>
            </a:r>
            <a:r>
              <a:rPr lang="en-US" sz="1200" b="1" i="0" u="none" strike="noStrike" kern="1200" cap="none" dirty="0">
                <a:solidFill>
                  <a:schemeClr val="dk1"/>
                </a:solidFill>
                <a:effectLst/>
                <a:latin typeface="Arial"/>
                <a:ea typeface="Arial"/>
                <a:cs typeface="Arial"/>
                <a:sym typeface="Arial"/>
              </a:rPr>
              <a:t> norms?</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err="1">
                <a:solidFill>
                  <a:schemeClr val="dk1"/>
                </a:solidFill>
                <a:effectLst/>
                <a:latin typeface="Arial"/>
                <a:ea typeface="Arial"/>
                <a:cs typeface="Arial"/>
                <a:sym typeface="Arial"/>
              </a:rPr>
              <a:t>Hypernorms</a:t>
            </a:r>
            <a:r>
              <a:rPr lang="en-US" sz="1200" b="0" i="0" u="none" strike="noStrike" kern="1200" cap="none" dirty="0">
                <a:solidFill>
                  <a:schemeClr val="dk1"/>
                </a:solidFill>
                <a:effectLst/>
                <a:latin typeface="Arial"/>
                <a:ea typeface="Arial"/>
                <a:cs typeface="Arial"/>
                <a:sym typeface="Arial"/>
              </a:rPr>
              <a:t> (part of a social contract) are standards that should be applied to all people in every society.</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err="1">
                <a:solidFill>
                  <a:schemeClr val="dk1"/>
                </a:solidFill>
                <a:effectLst/>
                <a:latin typeface="Arial"/>
                <a:ea typeface="Arial"/>
                <a:cs typeface="Arial"/>
                <a:sym typeface="Arial"/>
              </a:rPr>
              <a:t>Microsocial</a:t>
            </a:r>
            <a:r>
              <a:rPr lang="en-US" sz="1200" b="0" i="0" u="none" strike="noStrike" kern="1200" cap="none" dirty="0">
                <a:solidFill>
                  <a:schemeClr val="dk1"/>
                </a:solidFill>
                <a:effectLst/>
                <a:latin typeface="Arial"/>
                <a:ea typeface="Arial"/>
                <a:cs typeface="Arial"/>
                <a:sym typeface="Arial"/>
              </a:rPr>
              <a:t> (consent of community) norms differ from society to society; they are those norms accepted by a society.</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ISCT asserts that </a:t>
            </a:r>
            <a:r>
              <a:rPr lang="en-US" sz="1200" b="0" i="0" u="none" strike="noStrike" kern="1200" cap="none" dirty="0" err="1">
                <a:solidFill>
                  <a:schemeClr val="dk1"/>
                </a:solidFill>
                <a:effectLst/>
                <a:latin typeface="Arial"/>
                <a:ea typeface="Arial"/>
                <a:cs typeface="Arial"/>
                <a:sym typeface="Arial"/>
              </a:rPr>
              <a:t>hypernorms</a:t>
            </a:r>
            <a:r>
              <a:rPr lang="en-US" sz="1200" b="0" i="0" u="none" strike="noStrike" kern="1200" cap="none" dirty="0">
                <a:solidFill>
                  <a:schemeClr val="dk1"/>
                </a:solidFill>
                <a:effectLst/>
                <a:latin typeface="Arial"/>
                <a:ea typeface="Arial"/>
                <a:cs typeface="Arial"/>
                <a:sym typeface="Arial"/>
              </a:rPr>
              <a:t> take precedence over </a:t>
            </a:r>
            <a:r>
              <a:rPr lang="en-US" sz="1200" b="0" i="0" u="none" strike="noStrike" kern="1200" cap="none" dirty="0" err="1">
                <a:solidFill>
                  <a:schemeClr val="dk1"/>
                </a:solidFill>
                <a:effectLst/>
                <a:latin typeface="Arial"/>
                <a:ea typeface="Arial"/>
                <a:cs typeface="Arial"/>
                <a:sym typeface="Arial"/>
              </a:rPr>
              <a:t>microsocial</a:t>
            </a:r>
            <a:r>
              <a:rPr lang="en-US" sz="1200" b="0" i="0" u="none" strike="noStrike" kern="1200" cap="none" dirty="0">
                <a:solidFill>
                  <a:schemeClr val="dk1"/>
                </a:solidFill>
                <a:effectLst/>
                <a:latin typeface="Arial"/>
                <a:ea typeface="Arial"/>
                <a:cs typeface="Arial"/>
                <a:sym typeface="Arial"/>
              </a:rPr>
              <a:t> norms.</a:t>
            </a:r>
            <a:endParaRPr lang="en-US" sz="109400" b="1"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16</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b="1" dirty="0"/>
              <a:t>1.4: Explain the deep foundations and structure of moral reasoning </a:t>
            </a:r>
          </a:p>
          <a:p>
            <a:pPr marL="0" marR="0" lvl="0" indent="0" algn="l" rtl="0">
              <a:spcBef>
                <a:spcPts val="0"/>
              </a:spcBef>
              <a:buSzPct val="25000"/>
              <a:buNone/>
            </a:pPr>
            <a:endParaRPr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are the key goals of this section?</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Examine moral standards.</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Examine the reasoning process by which standards are applied to issues. </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Describe the development of one’s ability to use and critically evaluate moral standards.</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Describe some of the reasoning processes through which these moral standards are evaluated and used.</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Describe some of the ways they can go wrong.</a:t>
            </a:r>
          </a:p>
          <a:p>
            <a:pPr marL="628650" lvl="1" indent="-171450" fontAlgn="b">
              <a:buFont typeface="Arial" pitchFamily="34" charset="0"/>
              <a:buChar char="•"/>
            </a:pPr>
            <a:endParaRPr lang="en-US" sz="1200" b="0" i="0" u="none" strike="noStrike" kern="1200" cap="none" dirty="0">
              <a:solidFill>
                <a:schemeClr val="dk1"/>
              </a:solidFill>
              <a:effectLst/>
              <a:latin typeface="Arial"/>
              <a:ea typeface="Arial"/>
              <a:cs typeface="Arial"/>
              <a:sym typeface="Arial"/>
            </a:endParaRPr>
          </a:p>
          <a:p>
            <a:pPr marL="0" marR="0" lvl="0" indent="0" algn="l" rtl="0">
              <a:spcBef>
                <a:spcPts val="0"/>
              </a:spcBef>
              <a:buSzPct val="25000"/>
              <a:buNone/>
            </a:pPr>
            <a:r>
              <a:rPr lang="en-US" sz="1200" b="1" i="0" u="none" strike="noStrike" kern="1200" cap="none" dirty="0">
                <a:solidFill>
                  <a:schemeClr val="dk1"/>
                </a:solidFill>
                <a:effectLst/>
                <a:latin typeface="Arial"/>
                <a:ea typeface="Arial"/>
                <a:cs typeface="Arial"/>
                <a:sym typeface="Arial"/>
              </a:rPr>
              <a:t>1.4.1: Moral Development </a:t>
            </a:r>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are Kohlberg’s six stages of moral development?</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err="1">
                <a:solidFill>
                  <a:schemeClr val="dk1"/>
                </a:solidFill>
                <a:effectLst/>
                <a:latin typeface="Arial"/>
                <a:ea typeface="Arial"/>
                <a:cs typeface="Arial"/>
                <a:sym typeface="Arial"/>
              </a:rPr>
              <a:t>Preconventional</a:t>
            </a:r>
            <a:r>
              <a:rPr lang="en-US" sz="1200" b="0" i="0" u="none" strike="noStrike" kern="1200" cap="none" dirty="0">
                <a:solidFill>
                  <a:schemeClr val="dk1"/>
                </a:solidFill>
                <a:effectLst/>
                <a:latin typeface="Arial"/>
                <a:ea typeface="Arial"/>
                <a:cs typeface="Arial"/>
                <a:sym typeface="Arial"/>
              </a:rPr>
              <a:t> Orientations</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Punishment and Obedience: Morality involves obedience to authority figures, either to avoid pain or receive praise.</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Instrumental and Relative: One satisfies others’ desires in order to get what one wants.</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Conventional Orientation</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Interpersonal Concordance: Morality involves living up to the expectations of those to whom one feels loyal, e.g., family members. </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Law and Order: Morality involves loyalty to one’s society.</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err="1">
                <a:solidFill>
                  <a:schemeClr val="dk1"/>
                </a:solidFill>
                <a:effectLst/>
                <a:latin typeface="Arial"/>
                <a:ea typeface="Arial"/>
                <a:cs typeface="Arial"/>
                <a:sym typeface="Arial"/>
              </a:rPr>
              <a:t>Postconventional</a:t>
            </a:r>
            <a:r>
              <a:rPr lang="en-US" sz="1200" b="0" i="0" u="none" strike="noStrike" kern="1200" cap="none" dirty="0">
                <a:solidFill>
                  <a:schemeClr val="dk1"/>
                </a:solidFill>
                <a:effectLst/>
                <a:latin typeface="Arial"/>
                <a:ea typeface="Arial"/>
                <a:cs typeface="Arial"/>
                <a:sym typeface="Arial"/>
              </a:rPr>
              <a:t> Orientation</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Social Contract: Moral norms are relative, but consensus is achievable.</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Universal Moral Principles: Principles chosen because of their reasonableness.</a:t>
            </a:r>
          </a:p>
          <a:p>
            <a:pPr marL="1257300" lvl="2"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2 – </a:t>
            </a:r>
            <a:r>
              <a:rPr lang="en-US" sz="1200" b="1" i="0" u="none" strike="noStrike" kern="1200" cap="none" dirty="0">
                <a:solidFill>
                  <a:schemeClr val="dk1"/>
                </a:solidFill>
                <a:effectLst/>
                <a:latin typeface="Arial"/>
                <a:ea typeface="Arial"/>
                <a:cs typeface="Arial"/>
                <a:sym typeface="Arial"/>
              </a:rPr>
              <a:t>Feminist and care ethics critiques of Kohlberg’s view</a:t>
            </a:r>
            <a:endParaRPr lang="en-GB" sz="20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Women value caring and responsibility.</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Women view moral development in terms of progress toward better ways of caring and being responsible.</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Women’s moral stages:</a:t>
            </a:r>
            <a:endParaRPr lang="en-GB" sz="1600" b="0" i="0" u="none" strike="noStrike" kern="1200" cap="none" dirty="0">
              <a:solidFill>
                <a:schemeClr val="dk1"/>
              </a:solidFill>
              <a:effectLst/>
              <a:latin typeface="Arial"/>
              <a:ea typeface="Arial"/>
              <a:cs typeface="Arial"/>
              <a:sym typeface="Arial"/>
            </a:endParaRPr>
          </a:p>
          <a:p>
            <a:pPr marL="1085850" lvl="2"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Conventional stage of caring only for oneself.</a:t>
            </a:r>
            <a:endParaRPr lang="en-GB" sz="1600" b="0" i="0" u="none" strike="noStrike" kern="1200" cap="none" dirty="0">
              <a:solidFill>
                <a:schemeClr val="dk1"/>
              </a:solidFill>
              <a:effectLst/>
              <a:latin typeface="Arial"/>
              <a:ea typeface="Arial"/>
              <a:cs typeface="Arial"/>
              <a:sym typeface="Arial"/>
            </a:endParaRPr>
          </a:p>
          <a:p>
            <a:pPr marL="1085850" lvl="2"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Conventional stage of caring for others to the neglect of oneself.</a:t>
            </a:r>
            <a:endParaRPr lang="en-GB" sz="1600" b="0" i="0" u="none" strike="noStrike" kern="1200" cap="none" dirty="0">
              <a:solidFill>
                <a:schemeClr val="dk1"/>
              </a:solidFill>
              <a:effectLst/>
              <a:latin typeface="Arial"/>
              <a:ea typeface="Arial"/>
              <a:cs typeface="Arial"/>
              <a:sym typeface="Arial"/>
            </a:endParaRPr>
          </a:p>
          <a:p>
            <a:pPr marL="1085850" lvl="2" indent="-171450">
              <a:buFont typeface="Arial" pitchFamily="34" charset="0"/>
              <a:buChar char="•"/>
            </a:pPr>
            <a:r>
              <a:rPr lang="en-US" sz="1200" b="0" i="0" u="none" strike="noStrike" kern="1200" cap="none" dirty="0" err="1">
                <a:solidFill>
                  <a:schemeClr val="dk1"/>
                </a:solidFill>
                <a:effectLst/>
                <a:latin typeface="Arial"/>
                <a:ea typeface="Arial"/>
                <a:cs typeface="Arial"/>
                <a:sym typeface="Arial"/>
              </a:rPr>
              <a:t>Postconventional</a:t>
            </a:r>
            <a:r>
              <a:rPr lang="en-US" sz="1200" b="0" i="0" u="none" strike="noStrike" kern="1200" cap="none" dirty="0">
                <a:solidFill>
                  <a:schemeClr val="dk1"/>
                </a:solidFill>
                <a:effectLst/>
                <a:latin typeface="Arial"/>
                <a:ea typeface="Arial"/>
                <a:cs typeface="Arial"/>
                <a:sym typeface="Arial"/>
              </a:rPr>
              <a:t> stage of achieving a balance between caring for others and caring for oneself.</a:t>
            </a:r>
            <a:endParaRPr lang="en-GB" sz="1600" b="0" i="0" u="none" strike="noStrike" kern="1200" cap="none" dirty="0">
              <a:solidFill>
                <a:schemeClr val="dk1"/>
              </a:solidFill>
              <a:effectLst/>
              <a:latin typeface="Arial"/>
              <a:ea typeface="Arial"/>
              <a:cs typeface="Arial"/>
              <a:sym typeface="Arial"/>
            </a:endParaRPr>
          </a:p>
          <a:p>
            <a:pPr marL="171450" lvl="0" indent="-171450">
              <a:buFont typeface="Arial" pitchFamily="34" charset="0"/>
              <a:buChar char="•"/>
            </a:pPr>
            <a:endParaRPr lang="en-US" sz="1200" b="1" i="0" u="none" strike="noStrike" cap="none" dirty="0">
              <a:solidFill>
                <a:schemeClr val="dk1"/>
              </a:solidFill>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3 – </a:t>
            </a:r>
            <a:r>
              <a:rPr lang="en-US" sz="1200" b="1" i="0" u="none" strike="noStrike" kern="1200" cap="none" dirty="0">
                <a:solidFill>
                  <a:schemeClr val="dk1"/>
                </a:solidFill>
                <a:effectLst/>
                <a:latin typeface="Arial"/>
                <a:ea typeface="Arial"/>
                <a:cs typeface="Arial"/>
                <a:sym typeface="Arial"/>
              </a:rPr>
              <a:t>What is the role of emotions in moral decisions?</a:t>
            </a:r>
            <a:endParaRPr lang="en-GB" sz="16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Logic and reasoning are significant elements of ethics, but our emotions are also involved in moral reasoning. Empathy, sympathy, and so forth are significant touchstones for our ethical deliberations.</a:t>
            </a:r>
            <a:endParaRPr lang="en-US" sz="246200" b="0"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17</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b="1" dirty="0"/>
              <a:t>1.4.2: The Structure of Moral Reasoning</a:t>
            </a:r>
          </a:p>
          <a:p>
            <a:pPr marL="0" marR="0" lvl="0" indent="0" algn="l" rtl="0">
              <a:spcBef>
                <a:spcPts val="0"/>
              </a:spcBef>
              <a:buSzPct val="25000"/>
              <a:buNone/>
            </a:pPr>
            <a:endParaRPr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is the structure of moral reasoning?</a:t>
            </a:r>
            <a:endParaRPr lang="en-GB" sz="1200" b="1" i="0" u="none" strike="noStrike" kern="1200" cap="none" dirty="0">
              <a:solidFill>
                <a:schemeClr val="dk1"/>
              </a:solidFill>
              <a:effectLst/>
              <a:latin typeface="Arial"/>
              <a:ea typeface="Arial"/>
              <a:cs typeface="Arial"/>
              <a:sym typeface="Arial"/>
            </a:endParaRPr>
          </a:p>
          <a:p>
            <a:pPr marL="685800" lvl="1" indent="-228600">
              <a:buFont typeface="+mj-lt"/>
              <a:buAutoNum type="arabicPeriod"/>
            </a:pPr>
            <a:r>
              <a:rPr lang="en-US" sz="1200" b="0" i="0" u="none" strike="noStrike" kern="1200" cap="none" dirty="0">
                <a:solidFill>
                  <a:schemeClr val="dk1"/>
                </a:solidFill>
                <a:effectLst/>
                <a:latin typeface="Arial"/>
                <a:ea typeface="Arial"/>
                <a:cs typeface="Arial"/>
                <a:sym typeface="Arial"/>
              </a:rPr>
              <a:t>Moral Reasoning Must Be Logical: Understanding moral standards and their general applications.</a:t>
            </a:r>
            <a:endParaRPr lang="en-GB" sz="1200" b="0" i="1" u="none" strike="noStrike" kern="1200" cap="none" dirty="0">
              <a:solidFill>
                <a:schemeClr val="dk1"/>
              </a:solidFill>
              <a:effectLst/>
              <a:latin typeface="Arial"/>
              <a:ea typeface="Arial"/>
              <a:cs typeface="Arial"/>
              <a:sym typeface="Arial"/>
            </a:endParaRPr>
          </a:p>
          <a:p>
            <a:pPr marL="685800" lvl="1" indent="-228600">
              <a:buFont typeface="+mj-lt"/>
              <a:buAutoNum type="arabicPeriod"/>
            </a:pPr>
            <a:r>
              <a:rPr lang="en-US" sz="1200" b="0" i="0" u="none" strike="noStrike" kern="1200" cap="none" dirty="0">
                <a:solidFill>
                  <a:schemeClr val="dk1"/>
                </a:solidFill>
                <a:effectLst/>
                <a:latin typeface="Arial"/>
                <a:ea typeface="Arial"/>
                <a:cs typeface="Arial"/>
                <a:sym typeface="Arial"/>
              </a:rPr>
              <a:t>Factual Evidence Cited Must Be Accurate, Relevant, and Complete: Evidence or information that a particular person, policy, institution, or behavior exhibits or fails to exhibit moral standards.</a:t>
            </a:r>
          </a:p>
          <a:p>
            <a:pPr marL="685800" lvl="1" indent="-228600">
              <a:buFont typeface="+mj-lt"/>
              <a:buAutoNum type="arabicPeriod"/>
            </a:pPr>
            <a:r>
              <a:rPr lang="en-US" sz="1200" b="0" i="0" u="none" strike="noStrike" kern="1200" cap="none" dirty="0">
                <a:solidFill>
                  <a:schemeClr val="dk1"/>
                </a:solidFill>
                <a:effectLst/>
                <a:latin typeface="Arial"/>
                <a:ea typeface="Arial"/>
                <a:cs typeface="Arial"/>
                <a:sym typeface="Arial"/>
              </a:rPr>
              <a:t>Moral Standards Must Be Consistent: “A conclusion or moral judgment that the person, policy, institution, or behavior is prohibited or required, right or wrong, just or unjust, valuable or condemnable, and so on.”</a:t>
            </a:r>
            <a:endParaRPr lang="en-US" sz="246200" b="0"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18</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b="1" dirty="0"/>
              <a:t>1.4.2: The Structure of Moral Reasoning</a:t>
            </a:r>
          </a:p>
          <a:p>
            <a:pPr marL="0" marR="0" lvl="0" indent="0" algn="l" rtl="0">
              <a:spcBef>
                <a:spcPts val="0"/>
              </a:spcBef>
              <a:buSzPct val="25000"/>
              <a:buNone/>
            </a:pPr>
            <a:endParaRPr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are the steps to ethical behavior?</a:t>
            </a:r>
          </a:p>
          <a:p>
            <a:pPr marL="342900" lvl="0" indent="-342900" fontAlgn="b">
              <a:buFont typeface="Arial" pitchFamily="34" charset="0"/>
              <a:buChar char="•"/>
            </a:pPr>
            <a:endParaRPr lang="en-GB" sz="2000" b="1" i="0" u="none" strike="noStrike" kern="1200" cap="none" dirty="0">
              <a:solidFill>
                <a:schemeClr val="dk1"/>
              </a:solidFill>
              <a:effectLst/>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2 – </a:t>
            </a:r>
            <a:r>
              <a:rPr lang="en-US" sz="1200" b="1" i="0" u="none" strike="noStrike" kern="1200" cap="none" dirty="0">
                <a:solidFill>
                  <a:schemeClr val="dk1"/>
                </a:solidFill>
                <a:effectLst/>
                <a:latin typeface="Arial"/>
                <a:ea typeface="Arial"/>
                <a:cs typeface="Arial"/>
                <a:sym typeface="Arial"/>
              </a:rPr>
              <a:t>Awareness of an ethical issue or situation (i.e., an issue or situation to which we can respond ethically or unethically).</a:t>
            </a:r>
          </a:p>
          <a:p>
            <a:pPr marL="285750" lvl="0" indent="-285750">
              <a:buFont typeface="Arial" pitchFamily="34" charset="0"/>
              <a:buChar char="•"/>
            </a:pPr>
            <a:endParaRPr lang="en-GB" sz="1600" b="1" i="1" u="none" strike="noStrike" kern="1200" cap="none" dirty="0">
              <a:solidFill>
                <a:schemeClr val="dk1"/>
              </a:solidFill>
              <a:effectLst/>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3 – </a:t>
            </a:r>
            <a:r>
              <a:rPr lang="en-US" sz="1200" b="1" i="0" u="none" strike="noStrike" kern="1200" cap="none" dirty="0">
                <a:solidFill>
                  <a:schemeClr val="dk1"/>
                </a:solidFill>
                <a:effectLst/>
                <a:latin typeface="Arial"/>
                <a:ea typeface="Arial"/>
                <a:cs typeface="Arial"/>
                <a:sym typeface="Arial"/>
              </a:rPr>
              <a:t>Judgment about what the ethical course of action is.</a:t>
            </a:r>
          </a:p>
          <a:p>
            <a:pPr marL="285750" lvl="0" indent="-285750">
              <a:buFont typeface="Arial" pitchFamily="34" charset="0"/>
              <a:buChar char="•"/>
            </a:pPr>
            <a:endParaRPr lang="en-GB" sz="1600" b="1" i="1" u="none" strike="noStrike" kern="1200" cap="none" dirty="0">
              <a:solidFill>
                <a:schemeClr val="dk1"/>
              </a:solidFill>
              <a:effectLst/>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4 – </a:t>
            </a:r>
            <a:r>
              <a:rPr lang="en-US" sz="1200" b="1" i="0" u="none" strike="noStrike" kern="1200" cap="none" dirty="0">
                <a:solidFill>
                  <a:schemeClr val="dk1"/>
                </a:solidFill>
                <a:effectLst/>
                <a:latin typeface="Arial"/>
                <a:ea typeface="Arial"/>
                <a:cs typeface="Arial"/>
                <a:sym typeface="Arial"/>
              </a:rPr>
              <a:t>Decision to do or not do what we judge is right.</a:t>
            </a:r>
          </a:p>
          <a:p>
            <a:pPr marL="285750" lvl="0" indent="-285750">
              <a:buFont typeface="Arial" pitchFamily="34" charset="0"/>
              <a:buChar char="•"/>
            </a:pPr>
            <a:endParaRPr lang="en-GB" sz="1600" b="1" i="1"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5 – </a:t>
            </a:r>
            <a:r>
              <a:rPr lang="en-US" sz="1200" b="1" i="0" u="none" strike="noStrike" kern="1200" cap="none" dirty="0">
                <a:solidFill>
                  <a:schemeClr val="dk1"/>
                </a:solidFill>
                <a:effectLst/>
                <a:latin typeface="Arial"/>
                <a:ea typeface="Arial"/>
                <a:cs typeface="Arial"/>
                <a:sym typeface="Arial"/>
              </a:rPr>
              <a:t>Act on the intention or decision we have made.</a:t>
            </a:r>
          </a:p>
          <a:p>
            <a:pPr marL="342900" lvl="0" indent="-342900" fontAlgn="b">
              <a:buFont typeface="Arial" pitchFamily="34" charset="0"/>
              <a:buChar char="•"/>
            </a:pPr>
            <a:endParaRPr lang="en-GB" sz="2000" b="1"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6 – </a:t>
            </a:r>
            <a:r>
              <a:rPr lang="en-US" sz="1200" b="1" i="0" u="none" strike="noStrike" kern="1200" cap="none" dirty="0">
                <a:solidFill>
                  <a:schemeClr val="dk1"/>
                </a:solidFill>
                <a:effectLst/>
                <a:latin typeface="Arial"/>
                <a:ea typeface="Arial"/>
                <a:cs typeface="Arial"/>
                <a:sym typeface="Arial"/>
              </a:rPr>
              <a:t>Questions to consider in Step 1?</a:t>
            </a:r>
            <a:endParaRPr lang="en-GB" sz="20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Will one or more persons be harmed?</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How much harm has or will be inflicted?</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How likely is it that harm will occur</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How close is the harm?</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Has the harm occurred, or will it occur?</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Does the harm violate moral standards acceptable to most people?</a:t>
            </a:r>
          </a:p>
          <a:p>
            <a:pPr marL="742950" lvl="1" indent="-285750">
              <a:buFont typeface="Arial" pitchFamily="34" charset="0"/>
              <a:buChar char="•"/>
            </a:pPr>
            <a:endParaRPr lang="en-GB" sz="1600" b="0" i="0" u="none" strike="noStrike" kern="1200" cap="none" dirty="0">
              <a:solidFill>
                <a:schemeClr val="dk1"/>
              </a:solidFill>
              <a:effectLst/>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7 – </a:t>
            </a:r>
            <a:r>
              <a:rPr lang="en-US" sz="1200" b="1" i="0" u="none" strike="noStrike" kern="1200" cap="none" dirty="0">
                <a:solidFill>
                  <a:schemeClr val="dk1"/>
                </a:solidFill>
                <a:effectLst/>
                <a:latin typeface="Arial"/>
                <a:ea typeface="Arial"/>
                <a:cs typeface="Arial"/>
                <a:sym typeface="Arial"/>
              </a:rPr>
              <a:t>What are some forms of moral disengagement that falsely reduce the moral problem?</a:t>
            </a:r>
            <a:endParaRPr lang="en-GB" sz="16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Euphemistic Labeling</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Rationalizing Our Actions: “Downsizing” rather than “firing.”</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Diminishing Comparisons: Comparing current situation to a much larger problem.</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Displacement of Responsibility: “I was just following orders.”</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Diffusion of Responsibility: “I was one of many.”</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Disregarding or Distorting the Harm: Denial of evidence.</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Dehumanizing the Victim: Nonhuman labels.</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Redirecting Blame: Adversary or circumstances are responsible.</a:t>
            </a:r>
          </a:p>
          <a:p>
            <a:pPr marL="742950" lvl="1" indent="-285750">
              <a:buFont typeface="Arial" pitchFamily="34" charset="0"/>
              <a:buChar char="•"/>
            </a:pPr>
            <a:endParaRPr lang="en-GB" sz="1600" b="0" i="0" u="none" strike="noStrike" kern="1200" cap="none" dirty="0">
              <a:solidFill>
                <a:schemeClr val="dk1"/>
              </a:solidFill>
              <a:effectLst/>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8 – </a:t>
            </a:r>
            <a:r>
              <a:rPr lang="en-US" sz="1200" b="1" i="0" u="none" strike="noStrike" kern="1200" cap="none" dirty="0">
                <a:solidFill>
                  <a:schemeClr val="dk1"/>
                </a:solidFill>
                <a:effectLst/>
                <a:latin typeface="Arial"/>
                <a:ea typeface="Arial"/>
                <a:cs typeface="Arial"/>
                <a:sym typeface="Arial"/>
              </a:rPr>
              <a:t>How do we judge what the ethical course of action is?</a:t>
            </a:r>
            <a:endParaRPr lang="en-GB" sz="16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Avoid three forms of biased theories about:</a:t>
            </a:r>
            <a:endParaRPr lang="en-GB" sz="1600" b="0" i="0" u="none" strike="noStrike" kern="1200" cap="none" dirty="0">
              <a:solidFill>
                <a:schemeClr val="dk1"/>
              </a:solidFill>
              <a:effectLst/>
              <a:latin typeface="Arial"/>
              <a:ea typeface="Arial"/>
              <a:cs typeface="Arial"/>
              <a:sym typeface="Arial"/>
            </a:endParaRPr>
          </a:p>
          <a:p>
            <a:pPr marL="1085850" lvl="2"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the world.</a:t>
            </a:r>
            <a:endParaRPr lang="en-GB" sz="1600" b="0" i="0" u="none" strike="noStrike" kern="1200" cap="none" dirty="0">
              <a:solidFill>
                <a:schemeClr val="dk1"/>
              </a:solidFill>
              <a:effectLst/>
              <a:latin typeface="Arial"/>
              <a:ea typeface="Arial"/>
              <a:cs typeface="Arial"/>
              <a:sym typeface="Arial"/>
            </a:endParaRPr>
          </a:p>
          <a:p>
            <a:pPr marL="1085850" lvl="2"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others. </a:t>
            </a:r>
            <a:endParaRPr lang="en-GB" sz="1600" b="0" i="0" u="none" strike="noStrike" kern="1200" cap="none" dirty="0">
              <a:solidFill>
                <a:schemeClr val="dk1"/>
              </a:solidFill>
              <a:effectLst/>
              <a:latin typeface="Arial"/>
              <a:ea typeface="Arial"/>
              <a:cs typeface="Arial"/>
              <a:sym typeface="Arial"/>
            </a:endParaRPr>
          </a:p>
          <a:p>
            <a:pPr marL="1085850" lvl="2"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self.</a:t>
            </a:r>
            <a:endParaRPr lang="en-GB" sz="1600" b="0" i="0" u="none" strike="noStrike" kern="1200" cap="none" dirty="0">
              <a:solidFill>
                <a:schemeClr val="dk1"/>
              </a:solidFill>
              <a:effectLst/>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9</a:t>
            </a:r>
            <a:r>
              <a:rPr lang="en-US" sz="1200" b="1" i="0" u="none" strike="noStrike" cap="none" baseline="0" dirty="0">
                <a:solidFill>
                  <a:schemeClr val="dk1"/>
                </a:solidFill>
                <a:latin typeface="Arial"/>
                <a:ea typeface="Arial"/>
                <a:cs typeface="Arial"/>
                <a:sym typeface="Arial"/>
              </a:rPr>
              <a:t> </a:t>
            </a:r>
            <a:r>
              <a:rPr lang="en-US" sz="1200" b="1" i="0" u="none" strike="noStrike" cap="none" dirty="0">
                <a:solidFill>
                  <a:schemeClr val="dk1"/>
                </a:solidFill>
                <a:latin typeface="Arial"/>
                <a:ea typeface="Arial"/>
                <a:cs typeface="Arial"/>
                <a:sym typeface="Arial"/>
              </a:rPr>
              <a:t>– </a:t>
            </a:r>
            <a:r>
              <a:rPr lang="en-US" sz="1200" b="1" i="0" u="none" strike="noStrike" kern="1200" cap="none" dirty="0">
                <a:solidFill>
                  <a:schemeClr val="dk1"/>
                </a:solidFill>
                <a:effectLst/>
                <a:latin typeface="Arial"/>
                <a:ea typeface="Arial"/>
                <a:cs typeface="Arial"/>
                <a:sym typeface="Arial"/>
              </a:rPr>
              <a:t>How do we decide whether to do what’s right?</a:t>
            </a:r>
            <a:endParaRPr lang="en-GB" sz="16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The ethical climate of the organization: expectations for behavior.</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The ethical culture of the organization: encouraged and discouraged behavior.</a:t>
            </a:r>
          </a:p>
          <a:p>
            <a:pPr marL="742950" lvl="1" indent="-285750">
              <a:buFont typeface="Arial" pitchFamily="34" charset="0"/>
              <a:buChar char="•"/>
            </a:pPr>
            <a:endParaRPr lang="en-GB" sz="1600" b="0" i="0" u="none" strike="noStrike" kern="1200" cap="none" dirty="0">
              <a:solidFill>
                <a:schemeClr val="dk1"/>
              </a:solidFill>
              <a:effectLst/>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10 – </a:t>
            </a:r>
            <a:r>
              <a:rPr lang="en-US" sz="1200" b="1" i="0" u="none" strike="noStrike" kern="1200" cap="none" dirty="0">
                <a:solidFill>
                  <a:schemeClr val="dk1"/>
                </a:solidFill>
                <a:effectLst/>
                <a:latin typeface="Arial"/>
                <a:ea typeface="Arial"/>
                <a:cs typeface="Arial"/>
                <a:sym typeface="Arial"/>
              </a:rPr>
              <a:t>How do we act on our decision?</a:t>
            </a:r>
            <a:endParaRPr lang="en-GB" sz="16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Ego strength: strength of will.</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Loss of control: believing that what happens is under one’s control.</a:t>
            </a: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Response to authority: one’s strength of respect for authority.</a:t>
            </a:r>
            <a:endParaRPr lang="en-US" sz="369300" b="0"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19</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lang="en-US" sz="246200" b="0"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20</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b="1" dirty="0"/>
              <a:t>1.5: Assess the factors that define and refine the concept of moral responsibility </a:t>
            </a:r>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Why is it important to be clear about what is involved in moral reasoning?</a:t>
            </a:r>
            <a:endParaRPr lang="en-US"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Responsibility for amends.</a:t>
            </a:r>
            <a:endParaRPr lang="en-US"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Accuracy in identifying responsible party or parties.</a:t>
            </a:r>
            <a:endParaRPr lang="en-US"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Responsibility accounts for appropriate feelings.</a:t>
            </a:r>
            <a:endParaRPr lang="en-US"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Accountability for one’s actions.</a:t>
            </a:r>
          </a:p>
          <a:p>
            <a:pPr marL="628650" lvl="1" indent="-171450">
              <a:buFont typeface="Arial" pitchFamily="34" charset="0"/>
              <a:buChar char="•"/>
            </a:pPr>
            <a:endParaRPr lang="en-US" sz="1200" b="0" i="0" u="none" strike="noStrike" kern="1200" cap="none" dirty="0">
              <a:solidFill>
                <a:schemeClr val="dk1"/>
              </a:solidFill>
              <a:effectLst/>
              <a:latin typeface="Arial"/>
              <a:ea typeface="Arial"/>
              <a:cs typeface="Arial"/>
              <a:sym typeface="Arial"/>
            </a:endParaRPr>
          </a:p>
          <a:p>
            <a:pPr marL="0" marR="0" lvl="0" indent="0" algn="l" rtl="0">
              <a:spcBef>
                <a:spcPts val="0"/>
              </a:spcBef>
              <a:buSzPct val="25000"/>
              <a:buNone/>
            </a:pPr>
            <a:r>
              <a:rPr lang="en-US" b="1" dirty="0"/>
              <a:t>1.5.1 When is a Person Morally Responsible?</a:t>
            </a:r>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are the criteria for moral responsibility for injuries or wrongs?</a:t>
            </a:r>
            <a:endParaRPr lang="en-GB" sz="20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One caused, helped cause, or could have prevented a harm</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The individual knew what he or she was doing.</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The individual willingly committed the act</a:t>
            </a:r>
            <a:endParaRPr lang="en-GB" sz="1600" b="0" i="0" u="none" strike="noStrike" kern="1200" cap="none" dirty="0">
              <a:solidFill>
                <a:schemeClr val="dk1"/>
              </a:solidFill>
              <a:effectLst/>
              <a:latin typeface="Arial"/>
              <a:ea typeface="Arial"/>
              <a:cs typeface="Arial"/>
              <a:sym typeface="Arial"/>
            </a:endParaRPr>
          </a:p>
          <a:p>
            <a:pPr lvl="1"/>
            <a:r>
              <a:rPr lang="en-US" sz="1200" b="0" i="0" u="none" strike="noStrike" kern="1200" cap="none" dirty="0">
                <a:solidFill>
                  <a:schemeClr val="dk1"/>
                </a:solidFill>
                <a:effectLst/>
                <a:latin typeface="Arial"/>
                <a:ea typeface="Arial"/>
                <a:cs typeface="Arial"/>
                <a:sym typeface="Arial"/>
              </a:rPr>
              <a:t> </a:t>
            </a:r>
            <a:endParaRPr lang="en-US" sz="400000" b="0"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22</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200" b="1" i="0" u="none" strike="noStrike" kern="1200" cap="none" dirty="0">
                <a:solidFill>
                  <a:schemeClr val="dk1"/>
                </a:solidFill>
                <a:effectLst/>
                <a:latin typeface="Arial"/>
                <a:ea typeface="Arial"/>
                <a:cs typeface="Arial"/>
                <a:sym typeface="Arial"/>
              </a:rPr>
              <a:t>1.5.2: Mitigating Factors</a:t>
            </a:r>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are mitigating factors that reduce one’s moral responsibility for an action?</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Circumstances that reduce involvement.</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Circumstances that affect knowledge of what one is doing.</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Circumstances that interfere with one’s free will to act or refrain from acting, such as coercion or threat.</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The extent of the wrong.</a:t>
            </a:r>
          </a:p>
          <a:p>
            <a:pPr lvl="1"/>
            <a:endParaRPr lang="en-US" sz="2400" b="0" i="0" u="none" strike="noStrike" kern="1200" cap="none" dirty="0">
              <a:solidFill>
                <a:schemeClr val="dk1"/>
              </a:solidFill>
              <a:effectLst/>
              <a:latin typeface="Arial"/>
              <a:ea typeface="Arial"/>
              <a:cs typeface="Arial"/>
              <a:sym typeface="Arial"/>
            </a:endParaRPr>
          </a:p>
          <a:p>
            <a:pPr marL="0" marR="0" lvl="0" indent="0" algn="l" rtl="0">
              <a:spcBef>
                <a:spcPts val="0"/>
              </a:spcBef>
              <a:buSzPct val="25000"/>
              <a:buNone/>
            </a:pPr>
            <a:r>
              <a:rPr lang="en-US" b="1" dirty="0"/>
              <a:t>1.5.3: Moral Responsibility: Essential Points</a:t>
            </a:r>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are the essential points of moral responsibility and elimination of moral responsibility?</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Causation.</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Knowledge.</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Freedom.</a:t>
            </a:r>
          </a:p>
          <a:p>
            <a:pPr marL="800100" lvl="1"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2 – </a:t>
            </a:r>
            <a:r>
              <a:rPr lang="en-US" sz="1200" b="1" i="0" u="none" strike="noStrike" kern="1200" cap="none" dirty="0">
                <a:solidFill>
                  <a:schemeClr val="dk1"/>
                </a:solidFill>
                <a:effectLst/>
                <a:latin typeface="Arial"/>
                <a:ea typeface="Arial"/>
                <a:cs typeface="Arial"/>
                <a:sym typeface="Arial"/>
              </a:rPr>
              <a:t>How is moral responsibility mitigated?</a:t>
            </a:r>
            <a:endParaRPr lang="en-GB" sz="20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Minimal contribution to the act. </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Uncertainty.</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Coercion or threat.</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Seriousness of the wrong.</a:t>
            </a:r>
            <a:endParaRPr lang="en-US" sz="400000" b="0"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23</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200" b="1" i="0" u="none" strike="noStrike" kern="1200" cap="none" dirty="0">
                <a:solidFill>
                  <a:schemeClr val="dk1"/>
                </a:solidFill>
                <a:effectLst/>
                <a:latin typeface="Arial"/>
                <a:ea typeface="Arial"/>
                <a:cs typeface="Arial"/>
                <a:sym typeface="Arial"/>
              </a:rPr>
              <a:t>1.5.4: Responsibility for Corporate Actions</a:t>
            </a:r>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How is moral responsibility for corporate action determined?</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Some say it is the individuals who performed the action.</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Some say it is the corporation itself.</a:t>
            </a:r>
            <a:endParaRPr lang="en-US" sz="400000" b="0"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24</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200" b="1" i="0" u="none" strike="noStrike" kern="1200" cap="none" dirty="0">
                <a:solidFill>
                  <a:schemeClr val="dk1"/>
                </a:solidFill>
                <a:effectLst/>
                <a:latin typeface="Arial"/>
                <a:ea typeface="Arial"/>
                <a:cs typeface="Arial"/>
                <a:sym typeface="Arial"/>
              </a:rPr>
              <a:t>Case Study 1.1: Slavery in the Chocolate Industry</a:t>
            </a:r>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are the salient facts of the story presented in the CNN story?</a:t>
            </a:r>
            <a:endParaRPr lang="en-GB" sz="20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“Forty-five percent of the chocolate we consume in the United States and in the rest of the world is made from cocoa beans grown and harvested on farms in Ivory Coast.”</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“Most of the chocolate we eat was grown and harvested by children who work as slaves.” The chocolate industry is $14 billion alone in the United States.”</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U.S. companies that use Ivory Coast chocolate: Hershey Foods Corp., Mars, Inc., Nestlé USA, and Kraft Foods.</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The children are between ages 9 and 16.</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The minimum employment age in Ivory Coast is 14.</a:t>
            </a:r>
          </a:p>
          <a:p>
            <a:pPr marL="800100" lvl="1" indent="-342900">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2 – </a:t>
            </a:r>
            <a:r>
              <a:rPr lang="en-US" sz="1200" b="1" i="0" u="none" strike="noStrike" kern="1200" cap="none" dirty="0">
                <a:solidFill>
                  <a:schemeClr val="dk1"/>
                </a:solidFill>
                <a:effectLst/>
                <a:latin typeface="Arial"/>
                <a:ea typeface="Arial"/>
                <a:cs typeface="Arial"/>
                <a:sym typeface="Arial"/>
              </a:rPr>
              <a:t>What is the ethical problem presented in the CNN story?</a:t>
            </a:r>
            <a:endParaRPr lang="en-GB" sz="20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The children are treated inhumanely; they are abused.</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The children are not allowed to leave.</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The living conditions are inhumane.</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U.S. chocolate makers knew about the slavery in Ivory Coast.</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It was not until their complicity came to light that members of the Chocolate Manufacturers Association and the World Cocoa Foundation took action to help eliminate child slavery in the production of chocolate.</a:t>
            </a:r>
          </a:p>
          <a:p>
            <a:pPr marL="628650" lvl="1" indent="-171450">
              <a:buFont typeface="Arial" pitchFamily="34" charset="0"/>
              <a:buChar char="•"/>
            </a:pPr>
            <a:endParaRPr lang="en-US" sz="1200" b="0" i="0" u="none" strike="noStrike" kern="1200" cap="none" dirty="0">
              <a:solidFill>
                <a:schemeClr val="dk1"/>
              </a:solidFill>
              <a:effectLst/>
              <a:latin typeface="Arial"/>
              <a:ea typeface="Arial"/>
              <a:cs typeface="Arial"/>
              <a:sym typeface="Arial"/>
            </a:endParaRPr>
          </a:p>
          <a:p>
            <a:pPr marL="0" marR="0" lvl="0" indent="0" algn="l" rtl="0">
              <a:spcBef>
                <a:spcPts val="0"/>
              </a:spcBef>
              <a:buSzPct val="25000"/>
              <a:buNone/>
            </a:pPr>
            <a:r>
              <a:rPr lang="en-US" sz="1200" b="1" i="0" u="none" strike="noStrike" kern="1200" cap="none" dirty="0">
                <a:solidFill>
                  <a:schemeClr val="dk1"/>
                </a:solidFill>
                <a:effectLst/>
                <a:latin typeface="Arial"/>
                <a:ea typeface="Arial"/>
                <a:cs typeface="Arial"/>
                <a:sym typeface="Arial"/>
              </a:rPr>
              <a:t>Pressure Leads to Action</a:t>
            </a:r>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How did lawmakers exert pressure on U.S. chocolate makers to stop complicity in child slavery?</a:t>
            </a:r>
            <a:endParaRPr lang="en-GB" sz="20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“Slave-free” labeling bill.</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Threat of a new bill that would prohibit the import of cocoa produced by slave labor.</a:t>
            </a:r>
            <a:endParaRPr lang="en-GB" sz="2000" b="0" i="0" u="none" strike="noStrike" kern="1200" cap="none" dirty="0">
              <a:solidFill>
                <a:schemeClr val="dk1"/>
              </a:solidFill>
              <a:effectLst/>
              <a:latin typeface="Arial"/>
              <a:ea typeface="Arial"/>
              <a:cs typeface="Arial"/>
              <a:sym typeface="Arial"/>
            </a:endParaRPr>
          </a:p>
          <a:p>
            <a:pPr marL="171450" lvl="0" indent="-171450">
              <a:buFont typeface="Arial" pitchFamily="34" charset="0"/>
              <a:buChar char="•"/>
            </a:pPr>
            <a:endParaRPr lang="en-US" sz="1200" b="1" i="0" u="none" strike="noStrike" cap="none" dirty="0">
              <a:solidFill>
                <a:schemeClr val="dk1"/>
              </a:solidFill>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2– </a:t>
            </a:r>
            <a:r>
              <a:rPr lang="en-US" sz="1200" b="1" i="0" u="none" strike="noStrike" kern="1200" cap="none" dirty="0">
                <a:solidFill>
                  <a:schemeClr val="dk1"/>
                </a:solidFill>
                <a:effectLst/>
                <a:latin typeface="Arial"/>
                <a:ea typeface="Arial"/>
                <a:cs typeface="Arial"/>
                <a:sym typeface="Arial"/>
              </a:rPr>
              <a:t>What was the result of the proposed legislation?</a:t>
            </a:r>
            <a:endParaRPr lang="en-GB" sz="20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“Members of the Chocolate Manufacturers Association and the World Cocoa Foundation, caught in the spotlight of media attention, announced on October 1, 2001, that they intended to put in place a system that would eliminate ‘the worst forms of child labor,’ including slavery.”</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CMA, WCF, and major U.S. chocolate companies “signed an agreement to establish a system of certification that would verify and certify that the cocoa beans they used were not produced by the use of child slaves.”</a:t>
            </a:r>
            <a:endParaRPr lang="en-US" sz="400000" b="0" i="0" u="none" strike="noStrike" cap="none" dirty="0">
              <a:solidFill>
                <a:schemeClr val="dk1"/>
              </a:solidFill>
              <a:latin typeface="Arial"/>
              <a:ea typeface="Arial"/>
              <a:cs typeface="Arial"/>
              <a:sym typeface="Arial"/>
            </a:endParaRPr>
          </a:p>
          <a:p>
            <a:pPr marL="1600200" lvl="1" indent="-1143000">
              <a:buFont typeface="Arial" pitchFamily="34" charset="0"/>
              <a:buChar char="•"/>
            </a:pPr>
            <a:endParaRPr lang="en-US" sz="400000" b="1" i="0" u="none" strike="noStrike" cap="none" dirty="0">
              <a:solidFill>
                <a:schemeClr val="dk1"/>
              </a:solidFill>
              <a:latin typeface="Arial"/>
              <a:ea typeface="Arial"/>
              <a:cs typeface="Arial"/>
              <a:sym typeface="Arial"/>
            </a:endParaRPr>
          </a:p>
          <a:p>
            <a:pPr marL="0" marR="0" lvl="0" indent="0" algn="l" rtl="0">
              <a:spcBef>
                <a:spcPts val="0"/>
              </a:spcBef>
              <a:buSzPct val="25000"/>
              <a:buNone/>
            </a:pPr>
            <a:r>
              <a:rPr lang="en-US" sz="1200" b="1" i="0" u="none" strike="noStrike" kern="1200" cap="none" dirty="0">
                <a:solidFill>
                  <a:schemeClr val="dk1"/>
                </a:solidFill>
                <a:effectLst/>
                <a:latin typeface="Arial"/>
                <a:ea typeface="Arial"/>
                <a:cs typeface="Arial"/>
                <a:sym typeface="Arial"/>
              </a:rPr>
              <a:t>Far from Achieving Goals</a:t>
            </a:r>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is the situation?</a:t>
            </a:r>
            <a:endParaRPr lang="en-GB" sz="20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No certification system as of 2008.</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Some progress made by 2010, but companies failed to meet their newest deadline.</a:t>
            </a:r>
          </a:p>
          <a:p>
            <a:pPr marL="628650" lvl="1" indent="-171450">
              <a:buFont typeface="Arial" pitchFamily="34" charset="0"/>
              <a:buChar char="•"/>
            </a:pPr>
            <a:endParaRPr lang="en-US" sz="1200" b="0" i="0" u="none" strike="noStrike" kern="1200" cap="none" dirty="0">
              <a:solidFill>
                <a:schemeClr val="dk1"/>
              </a:solidFill>
              <a:effectLst/>
              <a:latin typeface="Arial"/>
              <a:ea typeface="Arial"/>
              <a:cs typeface="Arial"/>
              <a:sym typeface="Arial"/>
            </a:endParaRPr>
          </a:p>
          <a:p>
            <a:pPr marL="0" marR="0" lvl="0" indent="0" algn="l" rtl="0">
              <a:spcBef>
                <a:spcPts val="0"/>
              </a:spcBef>
              <a:buSzPct val="25000"/>
              <a:buNone/>
            </a:pPr>
            <a:r>
              <a:rPr lang="en-US" sz="1200" b="1" i="0" u="none" strike="noStrike" kern="1200" cap="none" dirty="0">
                <a:solidFill>
                  <a:schemeClr val="dk1"/>
                </a:solidFill>
                <a:effectLst/>
                <a:latin typeface="Arial"/>
                <a:ea typeface="Arial"/>
                <a:cs typeface="Arial"/>
                <a:sym typeface="Arial"/>
              </a:rPr>
              <a:t>Mixed Responses</a:t>
            </a:r>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are some chocolate companies doing, independently of formal actions, to eliminate reduction of child slavery in the production of cocoa beans?</a:t>
            </a:r>
            <a:endParaRPr lang="en-GB" sz="20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Hershey </a:t>
            </a:r>
            <a:r>
              <a:rPr lang="en-IN" sz="1200" b="0" i="0" u="none" strike="noStrike" kern="1200" cap="none" dirty="0">
                <a:solidFill>
                  <a:schemeClr val="dk1"/>
                </a:solidFill>
                <a:effectLst/>
                <a:latin typeface="Arial"/>
                <a:ea typeface="Arial"/>
                <a:cs typeface="Arial"/>
                <a:sym typeface="Arial"/>
              </a:rPr>
              <a:t>announced that by 2020, its entire cocoa supply would come from certified farms, and in 2014, reported that 18% of its cocoa supply was certified by the Rainforest Alliance or other NGOs. Nestlé announced that by 2014, the cocoa used in its Kit Kat candy would be UTZ Certified (an NGO headquartered in Amsterdam that provides traceability services for palm oil, tea, and cocoa). Kraft/Cadbury announced that, like Hershey, it was working to have the Rainforest Alliance certify its cocoa.”</a:t>
            </a:r>
          </a:p>
          <a:p>
            <a:pPr marL="800100" lvl="1" indent="-342900">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2 – </a:t>
            </a:r>
            <a:r>
              <a:rPr lang="en-IN" sz="1200" b="1" i="0" u="none" strike="noStrike" kern="1200" cap="none" dirty="0">
                <a:solidFill>
                  <a:schemeClr val="dk1"/>
                </a:solidFill>
                <a:effectLst/>
                <a:latin typeface="Arial"/>
                <a:ea typeface="Arial"/>
                <a:cs typeface="Arial"/>
                <a:sym typeface="Arial"/>
              </a:rPr>
              <a:t>What additional actions were taken?</a:t>
            </a:r>
            <a:endParaRPr lang="en-GB" sz="20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IN" sz="1200" b="0" i="0" u="none" strike="noStrike" kern="1200" cap="none" dirty="0">
                <a:solidFill>
                  <a:schemeClr val="dk1"/>
                </a:solidFill>
                <a:effectLst/>
                <a:latin typeface="Arial"/>
                <a:ea typeface="Arial"/>
                <a:cs typeface="Arial"/>
                <a:sym typeface="Arial"/>
              </a:rPr>
              <a:t>Former child slaves sued chocolate companies for knowingly supporting farmers who used child slaves.</a:t>
            </a:r>
            <a:endParaRPr lang="en-US" sz="400000" b="0"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27</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200" b="1" i="0" u="none" strike="noStrike" kern="1200" cap="none" dirty="0">
                <a:solidFill>
                  <a:schemeClr val="dk1"/>
                </a:solidFill>
                <a:effectLst/>
                <a:latin typeface="Arial"/>
                <a:ea typeface="Arial"/>
                <a:cs typeface="Arial"/>
                <a:sym typeface="Arial"/>
              </a:rPr>
              <a:t>Case Study 1.2: Aaron Beam and the HealthSouth Fraud</a:t>
            </a:r>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ethical problems does the Aaron Beam and Richard </a:t>
            </a:r>
            <a:r>
              <a:rPr lang="en-US" sz="1200" b="1" i="0" u="none" strike="noStrike" kern="1200" cap="none" dirty="0" err="1">
                <a:solidFill>
                  <a:schemeClr val="dk1"/>
                </a:solidFill>
                <a:effectLst/>
                <a:latin typeface="Arial"/>
                <a:ea typeface="Arial"/>
                <a:cs typeface="Arial"/>
                <a:sym typeface="Arial"/>
              </a:rPr>
              <a:t>Scrushy</a:t>
            </a:r>
            <a:r>
              <a:rPr lang="en-US" sz="1200" b="1" i="0" u="none" strike="noStrike" kern="1200" cap="none" dirty="0">
                <a:solidFill>
                  <a:schemeClr val="dk1"/>
                </a:solidFill>
                <a:effectLst/>
                <a:latin typeface="Arial"/>
                <a:ea typeface="Arial"/>
                <a:cs typeface="Arial"/>
                <a:sym typeface="Arial"/>
              </a:rPr>
              <a:t> case present?</a:t>
            </a:r>
            <a:endParaRPr lang="en-GB" sz="12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Fraud, misrepresentation, and deception.</a:t>
            </a:r>
          </a:p>
          <a:p>
            <a:endParaRPr lang="en-GB" sz="2000" b="0" i="0" u="none" strike="noStrike" kern="1200" cap="none" dirty="0">
              <a:solidFill>
                <a:schemeClr val="dk1"/>
              </a:solidFill>
              <a:effectLst/>
              <a:latin typeface="Arial"/>
              <a:ea typeface="Arial"/>
              <a:cs typeface="Arial"/>
              <a:sym typeface="Arial"/>
            </a:endParaRPr>
          </a:p>
          <a:p>
            <a:pPr marL="0" marR="0" lvl="0" indent="0" algn="l" rtl="0">
              <a:spcBef>
                <a:spcPts val="0"/>
              </a:spcBef>
              <a:buSzPct val="25000"/>
              <a:buNone/>
            </a:pPr>
            <a:r>
              <a:rPr lang="en-US" sz="1200" b="1" i="0" u="none" strike="noStrike" kern="1200" cap="none" dirty="0">
                <a:solidFill>
                  <a:schemeClr val="dk1"/>
                </a:solidFill>
                <a:effectLst/>
                <a:latin typeface="Arial"/>
                <a:ea typeface="Arial"/>
                <a:cs typeface="Arial"/>
                <a:sym typeface="Arial"/>
              </a:rPr>
              <a:t>Hiding a Shortfall to Appear Profitable</a:t>
            </a:r>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How did </a:t>
            </a:r>
            <a:r>
              <a:rPr lang="en-US" sz="1200" b="1" i="0" u="none" strike="noStrike" kern="1200" cap="none" dirty="0" err="1">
                <a:solidFill>
                  <a:schemeClr val="dk1"/>
                </a:solidFill>
                <a:effectLst/>
                <a:latin typeface="Arial"/>
                <a:ea typeface="Arial"/>
                <a:cs typeface="Arial"/>
                <a:sym typeface="Arial"/>
              </a:rPr>
              <a:t>HealthSound</a:t>
            </a:r>
            <a:r>
              <a:rPr lang="en-US" sz="1200" b="1" i="0" u="none" strike="noStrike" kern="1200" cap="none" dirty="0">
                <a:solidFill>
                  <a:schemeClr val="dk1"/>
                </a:solidFill>
                <a:effectLst/>
                <a:latin typeface="Arial"/>
                <a:ea typeface="Arial"/>
                <a:cs typeface="Arial"/>
                <a:sym typeface="Arial"/>
              </a:rPr>
              <a:t> engage in unethical practices?</a:t>
            </a:r>
            <a:endParaRPr lang="en-GB" sz="20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Falsification of financial reports.</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Deceptive accounting that violated accepted accounting standards.</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Misrepresentation to shareholders.</a:t>
            </a:r>
          </a:p>
          <a:p>
            <a:endParaRPr lang="en-US" sz="400000" b="1" i="0" u="none" strike="noStrike" cap="none" dirty="0">
              <a:solidFill>
                <a:schemeClr val="dk1"/>
              </a:solidFill>
              <a:latin typeface="Arial"/>
              <a:ea typeface="Arial"/>
              <a:cs typeface="Arial"/>
              <a:sym typeface="Arial"/>
            </a:endParaRPr>
          </a:p>
          <a:p>
            <a:pPr marL="0" marR="0" lvl="0" indent="0" algn="l" rtl="0">
              <a:spcBef>
                <a:spcPts val="0"/>
              </a:spcBef>
              <a:buSzPct val="25000"/>
              <a:buNone/>
            </a:pPr>
            <a:r>
              <a:rPr lang="en-US" sz="1200" b="1" i="0" u="none" strike="noStrike" kern="1200" cap="none" dirty="0">
                <a:solidFill>
                  <a:schemeClr val="dk1"/>
                </a:solidFill>
                <a:effectLst/>
                <a:latin typeface="Arial"/>
                <a:ea typeface="Arial"/>
                <a:cs typeface="Arial"/>
                <a:sym typeface="Arial"/>
              </a:rPr>
              <a:t>Investigation and Outcome</a:t>
            </a:r>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How do </a:t>
            </a:r>
            <a:r>
              <a:rPr lang="en-US" sz="1200" b="1" i="0" u="none" strike="noStrike" kern="1200" cap="none" dirty="0" err="1">
                <a:solidFill>
                  <a:schemeClr val="dk1"/>
                </a:solidFill>
                <a:effectLst/>
                <a:latin typeface="Arial"/>
                <a:ea typeface="Arial"/>
                <a:cs typeface="Arial"/>
                <a:sym typeface="Arial"/>
              </a:rPr>
              <a:t>Scrushy</a:t>
            </a:r>
            <a:r>
              <a:rPr lang="en-US" sz="1200" b="1" i="0" u="none" strike="noStrike" kern="1200" cap="none" dirty="0">
                <a:solidFill>
                  <a:schemeClr val="dk1"/>
                </a:solidFill>
                <a:effectLst/>
                <a:latin typeface="Arial"/>
                <a:ea typeface="Arial"/>
                <a:cs typeface="Arial"/>
                <a:sym typeface="Arial"/>
              </a:rPr>
              <a:t> and Beam’s responses to the case’s outcome differ?</a:t>
            </a:r>
            <a:endParaRPr lang="en-GB" sz="20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Beam, who now owns a lawn mowing business, says he finally can live with a clear conscience.</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err="1">
                <a:solidFill>
                  <a:schemeClr val="dk1"/>
                </a:solidFill>
                <a:effectLst/>
                <a:latin typeface="Arial"/>
                <a:ea typeface="Arial"/>
                <a:cs typeface="Arial"/>
                <a:sym typeface="Arial"/>
              </a:rPr>
              <a:t>Scrushy</a:t>
            </a:r>
            <a:r>
              <a:rPr lang="en-US" sz="1200" b="0" i="0" u="none" strike="noStrike" kern="1200" cap="none" dirty="0">
                <a:solidFill>
                  <a:schemeClr val="dk1"/>
                </a:solidFill>
                <a:effectLst/>
                <a:latin typeface="Arial"/>
                <a:ea typeface="Arial"/>
                <a:cs typeface="Arial"/>
                <a:sym typeface="Arial"/>
              </a:rPr>
              <a:t> presents himself as a successful businessman and inspirational speaker.</a:t>
            </a:r>
            <a:endParaRPr lang="en-US" sz="400000" b="0"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28</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lang="en-US" sz="400000" b="0"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29</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1"/>
        <p:cNvGrpSpPr/>
        <p:nvPr/>
      </p:nvGrpSpPr>
      <p:grpSpPr>
        <a:xfrm>
          <a:off x="0" y="0"/>
          <a:ext cx="0" cy="0"/>
          <a:chOff x="0" y="0"/>
          <a:chExt cx="0" cy="0"/>
        </a:xfrm>
      </p:grpSpPr>
      <p:sp>
        <p:nvSpPr>
          <p:cNvPr id="342" name="Shape 342"/>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343" name="Shape 343"/>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171450" lvl="0"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What is ethics?</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“The study of the moral standards.”</a:t>
            </a: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What is business ethics?</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“A particular kind of ethics: It is the study of the moral standards that should guide business activities, and it aims to develop standards that are reasonable to apply in business.”</a:t>
            </a: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How is relativism an objection to studying business ethics?</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If there are no objective moral truths, then there is no standard by which to judge morality outside of one’s own society. Moral standards cannot apply to, e.g., globalization.</a:t>
            </a: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What is moral reasoning?</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“The mental reasoning processes through which we determine what our moral standards are, and judge whether our behaviors, institutions, or policies accord with or violate our standards.”</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“At a minimum, moral reasoning should be logical; should rely on evidence that is accurate, relevant, and complete; and should be consistent.”</a:t>
            </a: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What are key requirements of ethical behavior?</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“Recognize when a situation requires moral reasoning, something that moral disengagement can influence.” </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“Make a judgment about what the ethical course of action is, which can be influenced by biased views about the world, others, and oneself.” </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“Decide to do what is ethical, which can be influenced by moral seduction and an organization’s culture.” </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“Carry out one’s decision, which can be influenced by weakness of will and one’s belief about the locus of control of one’s actions.”</a:t>
            </a: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What questions help to determine the difference between reasoning about whether an action or injury is morally wrong, and determining whether or not a person is morally responsible for a wrongful act or injury?</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Did the person cause the event or fail to prevent it?</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Did the person know what s/he was doing?</a:t>
            </a: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Did the person act from free will?</a:t>
            </a:r>
            <a:endParaRPr lang="en-US" sz="2400" b="0" i="0" u="none" strike="noStrike" cap="none" dirty="0">
              <a:solidFill>
                <a:schemeClr val="dk1"/>
              </a:solidFill>
              <a:latin typeface="Arial"/>
              <a:ea typeface="Arial"/>
              <a:cs typeface="Arial"/>
              <a:sym typeface="Arial"/>
            </a:endParaRPr>
          </a:p>
        </p:txBody>
      </p:sp>
      <p:sp>
        <p:nvSpPr>
          <p:cNvPr id="344" name="Shape 344"/>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30</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CE8FD-5046-45D4-976C-3D0FDFD142A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E66E480-6142-4558-8E37-95AAE07DA59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3E1372F-44E9-45B7-8F14-4A1E409AF286}"/>
              </a:ext>
            </a:extLst>
          </p:cNvPr>
          <p:cNvSpPr>
            <a:spLocks noGrp="1"/>
          </p:cNvSpPr>
          <p:nvPr>
            <p:ph type="dt" sz="half" idx="10"/>
          </p:nvPr>
        </p:nvSpPr>
        <p:spPr/>
        <p:txBody>
          <a:bodyPr/>
          <a:lstStyle/>
          <a:p>
            <a:fld id="{BC884C04-9B21-4FAB-8B8C-8C92871CF9AA}" type="datetimeFigureOut">
              <a:rPr lang="en-GB" smtClean="0"/>
              <a:t>23/11/2020</a:t>
            </a:fld>
            <a:endParaRPr lang="en-GB"/>
          </a:p>
        </p:txBody>
      </p:sp>
      <p:sp>
        <p:nvSpPr>
          <p:cNvPr id="5" name="Footer Placeholder 4">
            <a:extLst>
              <a:ext uri="{FF2B5EF4-FFF2-40B4-BE49-F238E27FC236}">
                <a16:creationId xmlns:a16="http://schemas.microsoft.com/office/drawing/2014/main" id="{BEA2395D-A9C2-47C1-BCA0-2FB3035E0D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06AEA6-8950-4210-A3D7-F241CBC27A53}"/>
              </a:ext>
            </a:extLst>
          </p:cNvPr>
          <p:cNvSpPr>
            <a:spLocks noGrp="1"/>
          </p:cNvSpPr>
          <p:nvPr>
            <p:ph type="sldNum" sz="quarter" idx="12"/>
          </p:nvPr>
        </p:nvSpPr>
        <p:spPr/>
        <p:txBody>
          <a:bodyPr/>
          <a:lstStyle/>
          <a:p>
            <a:fld id="{0A0AB791-3509-4EA9-A1C6-6FC34F0A5B92}" type="slidenum">
              <a:rPr lang="en-GB" smtClean="0"/>
              <a:t>‹#›</a:t>
            </a:fld>
            <a:endParaRPr lang="en-GB"/>
          </a:p>
        </p:txBody>
      </p:sp>
    </p:spTree>
    <p:extLst>
      <p:ext uri="{BB962C8B-B14F-4D97-AF65-F5344CB8AC3E}">
        <p14:creationId xmlns:p14="http://schemas.microsoft.com/office/powerpoint/2010/main" val="11496719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90912-2A5A-456C-93BE-EA0C13D1C0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6A94FD-0022-4538-AB09-5799F19FCC9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94F59C-F7E4-4E09-ACB2-53615F889C07}"/>
              </a:ext>
            </a:extLst>
          </p:cNvPr>
          <p:cNvSpPr>
            <a:spLocks noGrp="1"/>
          </p:cNvSpPr>
          <p:nvPr>
            <p:ph type="dt" sz="half" idx="10"/>
          </p:nvPr>
        </p:nvSpPr>
        <p:spPr/>
        <p:txBody>
          <a:bodyPr/>
          <a:lstStyle/>
          <a:p>
            <a:fld id="{BC884C04-9B21-4FAB-8B8C-8C92871CF9AA}" type="datetimeFigureOut">
              <a:rPr lang="en-GB" smtClean="0"/>
              <a:t>23/11/2020</a:t>
            </a:fld>
            <a:endParaRPr lang="en-GB"/>
          </a:p>
        </p:txBody>
      </p:sp>
      <p:sp>
        <p:nvSpPr>
          <p:cNvPr id="5" name="Footer Placeholder 4">
            <a:extLst>
              <a:ext uri="{FF2B5EF4-FFF2-40B4-BE49-F238E27FC236}">
                <a16:creationId xmlns:a16="http://schemas.microsoft.com/office/drawing/2014/main" id="{3D41CD6F-9B77-42F4-A1CA-3EE2F641E4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04DF1C-1102-40C5-8456-D4BA8B871228}"/>
              </a:ext>
            </a:extLst>
          </p:cNvPr>
          <p:cNvSpPr>
            <a:spLocks noGrp="1"/>
          </p:cNvSpPr>
          <p:nvPr>
            <p:ph type="sldNum" sz="quarter" idx="12"/>
          </p:nvPr>
        </p:nvSpPr>
        <p:spPr/>
        <p:txBody>
          <a:bodyPr/>
          <a:lstStyle/>
          <a:p>
            <a:fld id="{0A0AB791-3509-4EA9-A1C6-6FC34F0A5B92}" type="slidenum">
              <a:rPr lang="en-GB" smtClean="0"/>
              <a:t>‹#›</a:t>
            </a:fld>
            <a:endParaRPr lang="en-GB"/>
          </a:p>
        </p:txBody>
      </p:sp>
    </p:spTree>
    <p:extLst>
      <p:ext uri="{BB962C8B-B14F-4D97-AF65-F5344CB8AC3E}">
        <p14:creationId xmlns:p14="http://schemas.microsoft.com/office/powerpoint/2010/main" val="24312551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2FD13-5072-4F64-BF98-12CBAE9E19E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C88B016-8A7A-495B-BD78-17A2457CC3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48F5E5-8D73-4B45-94DE-1984D2E93787}"/>
              </a:ext>
            </a:extLst>
          </p:cNvPr>
          <p:cNvSpPr>
            <a:spLocks noGrp="1"/>
          </p:cNvSpPr>
          <p:nvPr>
            <p:ph type="dt" sz="half" idx="10"/>
          </p:nvPr>
        </p:nvSpPr>
        <p:spPr/>
        <p:txBody>
          <a:bodyPr/>
          <a:lstStyle/>
          <a:p>
            <a:fld id="{BC884C04-9B21-4FAB-8B8C-8C92871CF9AA}" type="datetimeFigureOut">
              <a:rPr lang="en-GB" smtClean="0"/>
              <a:t>23/11/2020</a:t>
            </a:fld>
            <a:endParaRPr lang="en-GB"/>
          </a:p>
        </p:txBody>
      </p:sp>
      <p:sp>
        <p:nvSpPr>
          <p:cNvPr id="5" name="Footer Placeholder 4">
            <a:extLst>
              <a:ext uri="{FF2B5EF4-FFF2-40B4-BE49-F238E27FC236}">
                <a16:creationId xmlns:a16="http://schemas.microsoft.com/office/drawing/2014/main" id="{A8EE72A7-CB56-43C5-BE91-77604BED93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293F38-2390-43D2-8590-AAC52317E1AF}"/>
              </a:ext>
            </a:extLst>
          </p:cNvPr>
          <p:cNvSpPr>
            <a:spLocks noGrp="1"/>
          </p:cNvSpPr>
          <p:nvPr>
            <p:ph type="sldNum" sz="quarter" idx="12"/>
          </p:nvPr>
        </p:nvSpPr>
        <p:spPr/>
        <p:txBody>
          <a:bodyPr/>
          <a:lstStyle/>
          <a:p>
            <a:fld id="{0A0AB791-3509-4EA9-A1C6-6FC34F0A5B92}" type="slidenum">
              <a:rPr lang="en-GB" smtClean="0"/>
              <a:t>‹#›</a:t>
            </a:fld>
            <a:endParaRPr lang="en-GB"/>
          </a:p>
        </p:txBody>
      </p:sp>
    </p:spTree>
    <p:extLst>
      <p:ext uri="{BB962C8B-B14F-4D97-AF65-F5344CB8AC3E}">
        <p14:creationId xmlns:p14="http://schemas.microsoft.com/office/powerpoint/2010/main" val="17677130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1BACC-8E6C-442D-AB42-DEB413AB75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52323A-5E26-45EC-B1D4-2C44615E3B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68E3EB0-BC27-43B5-83CE-C1654968F8F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9CD24AB-61F6-464C-9926-32EC8853C113}"/>
              </a:ext>
            </a:extLst>
          </p:cNvPr>
          <p:cNvSpPr>
            <a:spLocks noGrp="1"/>
          </p:cNvSpPr>
          <p:nvPr>
            <p:ph type="dt" sz="half" idx="10"/>
          </p:nvPr>
        </p:nvSpPr>
        <p:spPr/>
        <p:txBody>
          <a:bodyPr/>
          <a:lstStyle/>
          <a:p>
            <a:fld id="{BC884C04-9B21-4FAB-8B8C-8C92871CF9AA}" type="datetimeFigureOut">
              <a:rPr lang="en-GB" smtClean="0"/>
              <a:t>23/11/2020</a:t>
            </a:fld>
            <a:endParaRPr lang="en-GB"/>
          </a:p>
        </p:txBody>
      </p:sp>
      <p:sp>
        <p:nvSpPr>
          <p:cNvPr id="6" name="Footer Placeholder 5">
            <a:extLst>
              <a:ext uri="{FF2B5EF4-FFF2-40B4-BE49-F238E27FC236}">
                <a16:creationId xmlns:a16="http://schemas.microsoft.com/office/drawing/2014/main" id="{3F93B51D-E528-40A7-93E2-5409374BBA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7BE66C-9CF4-4E12-86D9-6B925DFC6EA2}"/>
              </a:ext>
            </a:extLst>
          </p:cNvPr>
          <p:cNvSpPr>
            <a:spLocks noGrp="1"/>
          </p:cNvSpPr>
          <p:nvPr>
            <p:ph type="sldNum" sz="quarter" idx="12"/>
          </p:nvPr>
        </p:nvSpPr>
        <p:spPr/>
        <p:txBody>
          <a:bodyPr/>
          <a:lstStyle/>
          <a:p>
            <a:fld id="{0A0AB791-3509-4EA9-A1C6-6FC34F0A5B92}" type="slidenum">
              <a:rPr lang="en-GB" smtClean="0"/>
              <a:t>‹#›</a:t>
            </a:fld>
            <a:endParaRPr lang="en-GB"/>
          </a:p>
        </p:txBody>
      </p:sp>
    </p:spTree>
    <p:extLst>
      <p:ext uri="{BB962C8B-B14F-4D97-AF65-F5344CB8AC3E}">
        <p14:creationId xmlns:p14="http://schemas.microsoft.com/office/powerpoint/2010/main" val="38759771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C8F28-A3F0-4468-A8D8-71C1E80C7D1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84D580-C7F1-4813-8CE2-FCEEC23952A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1EAFEAA-37C3-4915-AE2F-9BB823C36B0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C188E70-99D1-4D3D-A69A-3E0756B181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F82A3C9-60C2-4AA8-A167-8171230E0FF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639CCB-E629-43F6-876F-F41DEEE4FE97}"/>
              </a:ext>
            </a:extLst>
          </p:cNvPr>
          <p:cNvSpPr>
            <a:spLocks noGrp="1"/>
          </p:cNvSpPr>
          <p:nvPr>
            <p:ph type="dt" sz="half" idx="10"/>
          </p:nvPr>
        </p:nvSpPr>
        <p:spPr/>
        <p:txBody>
          <a:bodyPr/>
          <a:lstStyle/>
          <a:p>
            <a:fld id="{BC884C04-9B21-4FAB-8B8C-8C92871CF9AA}" type="datetimeFigureOut">
              <a:rPr lang="en-GB" smtClean="0"/>
              <a:t>23/11/2020</a:t>
            </a:fld>
            <a:endParaRPr lang="en-GB"/>
          </a:p>
        </p:txBody>
      </p:sp>
      <p:sp>
        <p:nvSpPr>
          <p:cNvPr id="8" name="Footer Placeholder 7">
            <a:extLst>
              <a:ext uri="{FF2B5EF4-FFF2-40B4-BE49-F238E27FC236}">
                <a16:creationId xmlns:a16="http://schemas.microsoft.com/office/drawing/2014/main" id="{36999151-BBBA-4AB2-A7E0-455B16FECB1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EC64108-2902-4501-BC03-4D1030C05565}"/>
              </a:ext>
            </a:extLst>
          </p:cNvPr>
          <p:cNvSpPr>
            <a:spLocks noGrp="1"/>
          </p:cNvSpPr>
          <p:nvPr>
            <p:ph type="sldNum" sz="quarter" idx="12"/>
          </p:nvPr>
        </p:nvSpPr>
        <p:spPr/>
        <p:txBody>
          <a:bodyPr/>
          <a:lstStyle/>
          <a:p>
            <a:fld id="{0A0AB791-3509-4EA9-A1C6-6FC34F0A5B92}" type="slidenum">
              <a:rPr lang="en-GB" smtClean="0"/>
              <a:t>‹#›</a:t>
            </a:fld>
            <a:endParaRPr lang="en-GB"/>
          </a:p>
        </p:txBody>
      </p:sp>
    </p:spTree>
    <p:extLst>
      <p:ext uri="{BB962C8B-B14F-4D97-AF65-F5344CB8AC3E}">
        <p14:creationId xmlns:p14="http://schemas.microsoft.com/office/powerpoint/2010/main" val="24930271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FBC9F-EA88-4B4E-9C09-D8034CFDD3C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C4A8A08-5218-4C44-98F9-230B882F556B}"/>
              </a:ext>
            </a:extLst>
          </p:cNvPr>
          <p:cNvSpPr>
            <a:spLocks noGrp="1"/>
          </p:cNvSpPr>
          <p:nvPr>
            <p:ph type="dt" sz="half" idx="10"/>
          </p:nvPr>
        </p:nvSpPr>
        <p:spPr/>
        <p:txBody>
          <a:bodyPr/>
          <a:lstStyle/>
          <a:p>
            <a:fld id="{BC884C04-9B21-4FAB-8B8C-8C92871CF9AA}" type="datetimeFigureOut">
              <a:rPr lang="en-GB" smtClean="0"/>
              <a:t>23/11/2020</a:t>
            </a:fld>
            <a:endParaRPr lang="en-GB"/>
          </a:p>
        </p:txBody>
      </p:sp>
      <p:sp>
        <p:nvSpPr>
          <p:cNvPr id="4" name="Footer Placeholder 3">
            <a:extLst>
              <a:ext uri="{FF2B5EF4-FFF2-40B4-BE49-F238E27FC236}">
                <a16:creationId xmlns:a16="http://schemas.microsoft.com/office/drawing/2014/main" id="{030D1214-3888-49C5-940D-2FEB886C9C6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5018C07-83CD-440D-8A7C-01426126B80D}"/>
              </a:ext>
            </a:extLst>
          </p:cNvPr>
          <p:cNvSpPr>
            <a:spLocks noGrp="1"/>
          </p:cNvSpPr>
          <p:nvPr>
            <p:ph type="sldNum" sz="quarter" idx="12"/>
          </p:nvPr>
        </p:nvSpPr>
        <p:spPr/>
        <p:txBody>
          <a:bodyPr/>
          <a:lstStyle/>
          <a:p>
            <a:fld id="{0A0AB791-3509-4EA9-A1C6-6FC34F0A5B92}" type="slidenum">
              <a:rPr lang="en-GB" smtClean="0"/>
              <a:t>‹#›</a:t>
            </a:fld>
            <a:endParaRPr lang="en-GB"/>
          </a:p>
        </p:txBody>
      </p:sp>
    </p:spTree>
    <p:extLst>
      <p:ext uri="{BB962C8B-B14F-4D97-AF65-F5344CB8AC3E}">
        <p14:creationId xmlns:p14="http://schemas.microsoft.com/office/powerpoint/2010/main" val="8508801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FCE37B-A1A3-4D74-9CCE-46077E29D106}"/>
              </a:ext>
            </a:extLst>
          </p:cNvPr>
          <p:cNvSpPr>
            <a:spLocks noGrp="1"/>
          </p:cNvSpPr>
          <p:nvPr>
            <p:ph type="dt" sz="half" idx="10"/>
          </p:nvPr>
        </p:nvSpPr>
        <p:spPr/>
        <p:txBody>
          <a:bodyPr/>
          <a:lstStyle/>
          <a:p>
            <a:fld id="{BC884C04-9B21-4FAB-8B8C-8C92871CF9AA}" type="datetimeFigureOut">
              <a:rPr lang="en-GB" smtClean="0"/>
              <a:t>23/11/2020</a:t>
            </a:fld>
            <a:endParaRPr lang="en-GB"/>
          </a:p>
        </p:txBody>
      </p:sp>
      <p:sp>
        <p:nvSpPr>
          <p:cNvPr id="3" name="Footer Placeholder 2">
            <a:extLst>
              <a:ext uri="{FF2B5EF4-FFF2-40B4-BE49-F238E27FC236}">
                <a16:creationId xmlns:a16="http://schemas.microsoft.com/office/drawing/2014/main" id="{0254600C-7666-4D62-9641-BD51AEF9B4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B008884-95D6-4564-8C65-744400FE72EA}"/>
              </a:ext>
            </a:extLst>
          </p:cNvPr>
          <p:cNvSpPr>
            <a:spLocks noGrp="1"/>
          </p:cNvSpPr>
          <p:nvPr>
            <p:ph type="sldNum" sz="quarter" idx="12"/>
          </p:nvPr>
        </p:nvSpPr>
        <p:spPr/>
        <p:txBody>
          <a:bodyPr/>
          <a:lstStyle/>
          <a:p>
            <a:fld id="{0A0AB791-3509-4EA9-A1C6-6FC34F0A5B92}" type="slidenum">
              <a:rPr lang="en-GB" smtClean="0"/>
              <a:t>‹#›</a:t>
            </a:fld>
            <a:endParaRPr lang="en-GB"/>
          </a:p>
        </p:txBody>
      </p:sp>
    </p:spTree>
    <p:extLst>
      <p:ext uri="{BB962C8B-B14F-4D97-AF65-F5344CB8AC3E}">
        <p14:creationId xmlns:p14="http://schemas.microsoft.com/office/powerpoint/2010/main" val="1553364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302B2-D6F9-4933-B303-48E83BFECA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DCC2145-8E11-4852-9F5B-3D2B3CED931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B312FCD-B910-4453-A8EC-89682CA723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E52BB1-8D21-44FC-80C2-F80DE0096A80}"/>
              </a:ext>
            </a:extLst>
          </p:cNvPr>
          <p:cNvSpPr>
            <a:spLocks noGrp="1"/>
          </p:cNvSpPr>
          <p:nvPr>
            <p:ph type="dt" sz="half" idx="10"/>
          </p:nvPr>
        </p:nvSpPr>
        <p:spPr/>
        <p:txBody>
          <a:bodyPr/>
          <a:lstStyle/>
          <a:p>
            <a:fld id="{BC884C04-9B21-4FAB-8B8C-8C92871CF9AA}" type="datetimeFigureOut">
              <a:rPr lang="en-GB" smtClean="0"/>
              <a:t>23/11/2020</a:t>
            </a:fld>
            <a:endParaRPr lang="en-GB"/>
          </a:p>
        </p:txBody>
      </p:sp>
      <p:sp>
        <p:nvSpPr>
          <p:cNvPr id="6" name="Footer Placeholder 5">
            <a:extLst>
              <a:ext uri="{FF2B5EF4-FFF2-40B4-BE49-F238E27FC236}">
                <a16:creationId xmlns:a16="http://schemas.microsoft.com/office/drawing/2014/main" id="{09885153-F5F1-4C7A-914B-06A383B423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F1C304-F8BB-48B2-A6A0-807E7CB00C19}"/>
              </a:ext>
            </a:extLst>
          </p:cNvPr>
          <p:cNvSpPr>
            <a:spLocks noGrp="1"/>
          </p:cNvSpPr>
          <p:nvPr>
            <p:ph type="sldNum" sz="quarter" idx="12"/>
          </p:nvPr>
        </p:nvSpPr>
        <p:spPr/>
        <p:txBody>
          <a:bodyPr/>
          <a:lstStyle/>
          <a:p>
            <a:fld id="{0A0AB791-3509-4EA9-A1C6-6FC34F0A5B92}" type="slidenum">
              <a:rPr lang="en-GB" smtClean="0"/>
              <a:t>‹#›</a:t>
            </a:fld>
            <a:endParaRPr lang="en-GB"/>
          </a:p>
        </p:txBody>
      </p:sp>
    </p:spTree>
    <p:extLst>
      <p:ext uri="{BB962C8B-B14F-4D97-AF65-F5344CB8AC3E}">
        <p14:creationId xmlns:p14="http://schemas.microsoft.com/office/powerpoint/2010/main" val="21737856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BFD17-F8D2-4173-8ADD-5E76BD118C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20AE22A-FB0F-4C1F-BE36-AB554FEB477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3A7FDFC-3FDF-484C-836E-4CFD0C01FA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9EE5FE-BC85-4AA9-8466-6256ADC50898}"/>
              </a:ext>
            </a:extLst>
          </p:cNvPr>
          <p:cNvSpPr>
            <a:spLocks noGrp="1"/>
          </p:cNvSpPr>
          <p:nvPr>
            <p:ph type="dt" sz="half" idx="10"/>
          </p:nvPr>
        </p:nvSpPr>
        <p:spPr/>
        <p:txBody>
          <a:bodyPr/>
          <a:lstStyle/>
          <a:p>
            <a:fld id="{BC884C04-9B21-4FAB-8B8C-8C92871CF9AA}" type="datetimeFigureOut">
              <a:rPr lang="en-GB" smtClean="0"/>
              <a:t>23/11/2020</a:t>
            </a:fld>
            <a:endParaRPr lang="en-GB"/>
          </a:p>
        </p:txBody>
      </p:sp>
      <p:sp>
        <p:nvSpPr>
          <p:cNvPr id="6" name="Footer Placeholder 5">
            <a:extLst>
              <a:ext uri="{FF2B5EF4-FFF2-40B4-BE49-F238E27FC236}">
                <a16:creationId xmlns:a16="http://schemas.microsoft.com/office/drawing/2014/main" id="{E17C2C47-412C-49A4-8C55-DFBB87B81F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E1ED3D-739D-4738-9FE5-34716F648BFC}"/>
              </a:ext>
            </a:extLst>
          </p:cNvPr>
          <p:cNvSpPr>
            <a:spLocks noGrp="1"/>
          </p:cNvSpPr>
          <p:nvPr>
            <p:ph type="sldNum" sz="quarter" idx="12"/>
          </p:nvPr>
        </p:nvSpPr>
        <p:spPr/>
        <p:txBody>
          <a:bodyPr/>
          <a:lstStyle/>
          <a:p>
            <a:fld id="{0A0AB791-3509-4EA9-A1C6-6FC34F0A5B92}" type="slidenum">
              <a:rPr lang="en-GB" smtClean="0"/>
              <a:t>‹#›</a:t>
            </a:fld>
            <a:endParaRPr lang="en-GB"/>
          </a:p>
        </p:txBody>
      </p:sp>
    </p:spTree>
    <p:extLst>
      <p:ext uri="{BB962C8B-B14F-4D97-AF65-F5344CB8AC3E}">
        <p14:creationId xmlns:p14="http://schemas.microsoft.com/office/powerpoint/2010/main" val="32021021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B55AC-2771-44D7-8D43-9C6D4D281BA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CE3B28-9A74-4B32-88A6-302BC307C02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C18E60-18D0-4C3A-B993-60BA07DCE8FF}"/>
              </a:ext>
            </a:extLst>
          </p:cNvPr>
          <p:cNvSpPr>
            <a:spLocks noGrp="1"/>
          </p:cNvSpPr>
          <p:nvPr>
            <p:ph type="dt" sz="half" idx="10"/>
          </p:nvPr>
        </p:nvSpPr>
        <p:spPr/>
        <p:txBody>
          <a:bodyPr/>
          <a:lstStyle/>
          <a:p>
            <a:fld id="{BC884C04-9B21-4FAB-8B8C-8C92871CF9AA}" type="datetimeFigureOut">
              <a:rPr lang="en-GB" smtClean="0"/>
              <a:t>23/11/2020</a:t>
            </a:fld>
            <a:endParaRPr lang="en-GB"/>
          </a:p>
        </p:txBody>
      </p:sp>
      <p:sp>
        <p:nvSpPr>
          <p:cNvPr id="5" name="Footer Placeholder 4">
            <a:extLst>
              <a:ext uri="{FF2B5EF4-FFF2-40B4-BE49-F238E27FC236}">
                <a16:creationId xmlns:a16="http://schemas.microsoft.com/office/drawing/2014/main" id="{22C08E1F-7302-4DEB-8E87-1CEDAE66FC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34C65C-4C20-4373-A7BF-883FE27D5421}"/>
              </a:ext>
            </a:extLst>
          </p:cNvPr>
          <p:cNvSpPr>
            <a:spLocks noGrp="1"/>
          </p:cNvSpPr>
          <p:nvPr>
            <p:ph type="sldNum" sz="quarter" idx="12"/>
          </p:nvPr>
        </p:nvSpPr>
        <p:spPr/>
        <p:txBody>
          <a:bodyPr/>
          <a:lstStyle/>
          <a:p>
            <a:fld id="{0A0AB791-3509-4EA9-A1C6-6FC34F0A5B92}" type="slidenum">
              <a:rPr lang="en-GB" smtClean="0"/>
              <a:t>‹#›</a:t>
            </a:fld>
            <a:endParaRPr lang="en-GB"/>
          </a:p>
        </p:txBody>
      </p:sp>
    </p:spTree>
    <p:extLst>
      <p:ext uri="{BB962C8B-B14F-4D97-AF65-F5344CB8AC3E}">
        <p14:creationId xmlns:p14="http://schemas.microsoft.com/office/powerpoint/2010/main" val="8879950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CEDC1B-D84C-4598-9786-3121ABFF76E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B6C744-F0E4-4D2F-B824-0993CD01F4D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888236-DCDE-4E7A-BF2D-8FC23D42EBC3}"/>
              </a:ext>
            </a:extLst>
          </p:cNvPr>
          <p:cNvSpPr>
            <a:spLocks noGrp="1"/>
          </p:cNvSpPr>
          <p:nvPr>
            <p:ph type="dt" sz="half" idx="10"/>
          </p:nvPr>
        </p:nvSpPr>
        <p:spPr/>
        <p:txBody>
          <a:bodyPr/>
          <a:lstStyle/>
          <a:p>
            <a:fld id="{BC884C04-9B21-4FAB-8B8C-8C92871CF9AA}" type="datetimeFigureOut">
              <a:rPr lang="en-GB" smtClean="0"/>
              <a:t>23/11/2020</a:t>
            </a:fld>
            <a:endParaRPr lang="en-GB"/>
          </a:p>
        </p:txBody>
      </p:sp>
      <p:sp>
        <p:nvSpPr>
          <p:cNvPr id="5" name="Footer Placeholder 4">
            <a:extLst>
              <a:ext uri="{FF2B5EF4-FFF2-40B4-BE49-F238E27FC236}">
                <a16:creationId xmlns:a16="http://schemas.microsoft.com/office/drawing/2014/main" id="{567CF469-B114-4424-B880-3E05620BEB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724E31-EE9D-4790-BB1B-A6F618FF6C95}"/>
              </a:ext>
            </a:extLst>
          </p:cNvPr>
          <p:cNvSpPr>
            <a:spLocks noGrp="1"/>
          </p:cNvSpPr>
          <p:nvPr>
            <p:ph type="sldNum" sz="quarter" idx="12"/>
          </p:nvPr>
        </p:nvSpPr>
        <p:spPr/>
        <p:txBody>
          <a:bodyPr/>
          <a:lstStyle/>
          <a:p>
            <a:fld id="{0A0AB791-3509-4EA9-A1C6-6FC34F0A5B92}" type="slidenum">
              <a:rPr lang="en-GB" smtClean="0"/>
              <a:t>‹#›</a:t>
            </a:fld>
            <a:endParaRPr lang="en-GB"/>
          </a:p>
        </p:txBody>
      </p:sp>
    </p:spTree>
    <p:extLst>
      <p:ext uri="{BB962C8B-B14F-4D97-AF65-F5344CB8AC3E}">
        <p14:creationId xmlns:p14="http://schemas.microsoft.com/office/powerpoint/2010/main" val="28070860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Learning Objectives">
    <p:spTree>
      <p:nvGrpSpPr>
        <p:cNvPr id="1" name="Shape 26"/>
        <p:cNvGrpSpPr/>
        <p:nvPr/>
      </p:nvGrpSpPr>
      <p:grpSpPr>
        <a:xfrm>
          <a:off x="0" y="0"/>
          <a:ext cx="0" cy="0"/>
          <a:chOff x="0" y="0"/>
          <a:chExt cx="0" cy="0"/>
        </a:xfrm>
      </p:grpSpPr>
      <p:sp>
        <p:nvSpPr>
          <p:cNvPr id="27" name="Shape 27"/>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28" name="Shape 28"/>
          <p:cNvSpPr txBox="1">
            <a:spLocks noGrp="1"/>
          </p:cNvSpPr>
          <p:nvPr>
            <p:ph type="body" idx="1"/>
          </p:nvPr>
        </p:nvSpPr>
        <p:spPr>
          <a:xfrm>
            <a:off x="609600" y="1600201"/>
            <a:ext cx="10972800" cy="4525963"/>
          </a:xfrm>
          <a:prstGeom prst="rect">
            <a:avLst/>
          </a:prstGeom>
          <a:noFill/>
          <a:ln>
            <a:noFill/>
          </a:ln>
        </p:spPr>
        <p:txBody>
          <a:bodyPr lIns="91425" tIns="91425" rIns="91425" bIns="91425" anchor="t" anchorCtr="0"/>
          <a:lstStyle>
            <a:lvl1pPr marL="118871" marR="0" lvl="0" indent="-93471" algn="l" rtl="0">
              <a:spcBef>
                <a:spcPts val="1500"/>
              </a:spcBef>
              <a:buClr>
                <a:srgbClr val="007FA3"/>
              </a:buClr>
              <a:buSzPct val="25000"/>
              <a:buFont typeface="Arial"/>
              <a:buChar char="•"/>
              <a:defRPr sz="1600" b="0" i="0" u="none" strike="noStrike" cap="none">
                <a:solidFill>
                  <a:schemeClr val="dk1"/>
                </a:solidFill>
                <a:latin typeface="Arial"/>
                <a:ea typeface="Arial"/>
                <a:cs typeface="Arial"/>
                <a:sym typeface="Arial"/>
              </a:defRPr>
            </a:lvl1pPr>
            <a:lvl2pPr marL="569913" marR="0" lvl="1" indent="-188912"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a:p>
        </p:txBody>
      </p:sp>
      <p:sp>
        <p:nvSpPr>
          <p:cNvPr id="29" name="Shape 29"/>
          <p:cNvSpPr txBox="1">
            <a:spLocks noGrp="1"/>
          </p:cNvSpPr>
          <p:nvPr>
            <p:ph type="ftr" idx="11"/>
          </p:nvPr>
        </p:nvSpPr>
        <p:spPr>
          <a:xfrm>
            <a:off x="125293" y="6172200"/>
            <a:ext cx="1146047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30" name="Shape 30"/>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31" name="Shape 31"/>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a:solidFill>
                <a:schemeClr val="lt1"/>
              </a:solidFill>
              <a:latin typeface="Arial"/>
              <a:ea typeface="Arial"/>
              <a:cs typeface="Arial"/>
              <a:sym typeface="Arial"/>
            </a:endParaRPr>
          </a:p>
        </p:txBody>
      </p:sp>
    </p:spTree>
    <p:extLst>
      <p:ext uri="{BB962C8B-B14F-4D97-AF65-F5344CB8AC3E}">
        <p14:creationId xmlns:p14="http://schemas.microsoft.com/office/powerpoint/2010/main" val="23046716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E62CAF-4CDB-4B57-B20B-C0C42EA5EF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87C6B0-0ED4-4677-A21C-30FED11D41A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DFD88F-F549-4CD7-A8B0-DA99FF067E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884C04-9B21-4FAB-8B8C-8C92871CF9AA}" type="datetimeFigureOut">
              <a:rPr lang="en-GB" smtClean="0"/>
              <a:t>23/11/2020</a:t>
            </a:fld>
            <a:endParaRPr lang="en-GB"/>
          </a:p>
        </p:txBody>
      </p:sp>
      <p:sp>
        <p:nvSpPr>
          <p:cNvPr id="5" name="Footer Placeholder 4">
            <a:extLst>
              <a:ext uri="{FF2B5EF4-FFF2-40B4-BE49-F238E27FC236}">
                <a16:creationId xmlns:a16="http://schemas.microsoft.com/office/drawing/2014/main" id="{90D4CB3A-6EF5-4B39-85F6-24556D20822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63B41F3-50EB-4A04-8AE7-72C533C31C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0AB791-3509-4EA9-A1C6-6FC34F0A5B92}" type="slidenum">
              <a:rPr lang="en-GB" smtClean="0"/>
              <a:t>‹#›</a:t>
            </a:fld>
            <a:endParaRPr lang="en-GB"/>
          </a:p>
        </p:txBody>
      </p:sp>
    </p:spTree>
    <p:extLst>
      <p:ext uri="{BB962C8B-B14F-4D97-AF65-F5344CB8AC3E}">
        <p14:creationId xmlns:p14="http://schemas.microsoft.com/office/powerpoint/2010/main" val="17344455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9FnO3igOkOk?feature=oembed"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E084FA8-9C29-4F79-9FC1-7AD074677467}"/>
              </a:ext>
            </a:extLst>
          </p:cNvPr>
          <p:cNvPicPr>
            <a:picLocks noChangeAspect="1"/>
          </p:cNvPicPr>
          <p:nvPr/>
        </p:nvPicPr>
        <p:blipFill rotWithShape="1">
          <a:blip r:embed="rId2"/>
          <a:srcRect t="976" b="13797"/>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58E31723-AE93-4F5C-A572-8A4AA3705630}"/>
              </a:ext>
            </a:extLst>
          </p:cNvPr>
          <p:cNvSpPr>
            <a:spLocks noGrp="1"/>
          </p:cNvSpPr>
          <p:nvPr>
            <p:ph type="ctrTitle"/>
          </p:nvPr>
        </p:nvSpPr>
        <p:spPr>
          <a:xfrm>
            <a:off x="8022021" y="3231931"/>
            <a:ext cx="3852041" cy="1834056"/>
          </a:xfrm>
        </p:spPr>
        <p:txBody>
          <a:bodyPr>
            <a:normAutofit/>
          </a:bodyPr>
          <a:lstStyle/>
          <a:p>
            <a:r>
              <a:rPr lang="en-GB" sz="4000" dirty="0"/>
              <a:t>21</a:t>
            </a:r>
            <a:r>
              <a:rPr lang="en-GB" sz="4000" baseline="30000" dirty="0"/>
              <a:t>st</a:t>
            </a:r>
            <a:r>
              <a:rPr lang="en-GB" sz="4000" dirty="0"/>
              <a:t> Century Business and Societal Ethics</a:t>
            </a:r>
          </a:p>
        </p:txBody>
      </p:sp>
      <p:sp>
        <p:nvSpPr>
          <p:cNvPr id="3" name="Subtitle 2">
            <a:extLst>
              <a:ext uri="{FF2B5EF4-FFF2-40B4-BE49-F238E27FC236}">
                <a16:creationId xmlns:a16="http://schemas.microsoft.com/office/drawing/2014/main" id="{9BB19BAC-73F6-4941-A209-ED70EA56A0E5}"/>
              </a:ext>
            </a:extLst>
          </p:cNvPr>
          <p:cNvSpPr>
            <a:spLocks noGrp="1"/>
          </p:cNvSpPr>
          <p:nvPr>
            <p:ph type="subTitle" idx="1"/>
          </p:nvPr>
        </p:nvSpPr>
        <p:spPr>
          <a:xfrm>
            <a:off x="7782910" y="5242675"/>
            <a:ext cx="4330262" cy="683284"/>
          </a:xfrm>
        </p:spPr>
        <p:txBody>
          <a:bodyPr>
            <a:normAutofit/>
          </a:bodyPr>
          <a:lstStyle/>
          <a:p>
            <a:r>
              <a:rPr lang="en-GB" sz="2000" dirty="0"/>
              <a:t>Dr Caroline Jawad 2020</a:t>
            </a:r>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00625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99"/>
        <p:cNvGrpSpPr/>
        <p:nvPr/>
      </p:nvGrpSpPr>
      <p:grpSpPr>
        <a:xfrm>
          <a:off x="0" y="0"/>
          <a:ext cx="0" cy="0"/>
          <a:chOff x="0" y="0"/>
          <a:chExt cx="0" cy="0"/>
        </a:xfrm>
      </p:grpSpPr>
      <p:sp useBgFill="1">
        <p:nvSpPr>
          <p:cNvPr id="103" name="Rectangle 105">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Freeform: Shape 107">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0" name="Shape 100"/>
          <p:cNvSpPr txBox="1">
            <a:spLocks noGrp="1"/>
          </p:cNvSpPr>
          <p:nvPr>
            <p:ph type="title"/>
          </p:nvPr>
        </p:nvSpPr>
        <p:spPr>
          <a:xfrm>
            <a:off x="838200" y="365125"/>
            <a:ext cx="10515600" cy="1325563"/>
          </a:xfrm>
          <a:prstGeom prst="rect">
            <a:avLst/>
          </a:prstGeom>
        </p:spPr>
        <p:txBody>
          <a:bodyPr vert="horz" lIns="91440" tIns="45720" rIns="91440" bIns="45720" rtlCol="0" anchor="ctr" anchorCtr="0">
            <a:normAutofit/>
          </a:bodyPr>
          <a:lstStyle/>
          <a:p>
            <a:pPr>
              <a:lnSpc>
                <a:spcPct val="90000"/>
              </a:lnSpc>
              <a:spcBef>
                <a:spcPct val="0"/>
              </a:spcBef>
              <a:buSzPct val="25000"/>
            </a:pPr>
            <a:r>
              <a:rPr lang="en-US" sz="4400" kern="1200">
                <a:solidFill>
                  <a:schemeClr val="tx1"/>
                </a:solidFill>
                <a:latin typeface="+mj-lt"/>
                <a:ea typeface="+mj-ea"/>
                <a:cs typeface="+mj-cs"/>
              </a:rPr>
              <a:t>Learning Objectives</a:t>
            </a:r>
          </a:p>
        </p:txBody>
      </p:sp>
      <p:sp>
        <p:nvSpPr>
          <p:cNvPr id="105" name="Arc 10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1" name="Shape 101"/>
          <p:cNvSpPr txBox="1">
            <a:spLocks noGrp="1"/>
          </p:cNvSpPr>
          <p:nvPr>
            <p:ph type="body" idx="1"/>
          </p:nvPr>
        </p:nvSpPr>
        <p:spPr>
          <a:xfrm>
            <a:off x="838200" y="1825625"/>
            <a:ext cx="10515600" cy="4351338"/>
          </a:xfrm>
          <a:prstGeom prst="rect">
            <a:avLst/>
          </a:prstGeom>
        </p:spPr>
        <p:txBody>
          <a:bodyPr vert="horz" lIns="91440" tIns="45720" rIns="91440" bIns="45720" rtlCol="0" anchorCtr="0">
            <a:normAutofit/>
          </a:bodyPr>
          <a:lstStyle/>
          <a:p>
            <a:pPr indent="-228600">
              <a:spcBef>
                <a:spcPts val="0"/>
              </a:spcBef>
              <a:buClr>
                <a:schemeClr val="lt1"/>
              </a:buClr>
              <a:buFont typeface="Arial" panose="020B0604020202020204" pitchFamily="34" charset="0"/>
              <a:buChar char="•"/>
            </a:pPr>
            <a:r>
              <a:rPr lang="en-US" b="1" dirty="0">
                <a:solidFill>
                  <a:schemeClr val="tx1"/>
                </a:solidFill>
                <a:latin typeface="+mn-lt"/>
                <a:ea typeface="+mn-ea"/>
                <a:cs typeface="+mn-cs"/>
              </a:rPr>
              <a:t>1.1</a:t>
            </a:r>
            <a:r>
              <a:rPr lang="en-US" dirty="0">
                <a:solidFill>
                  <a:schemeClr val="tx1"/>
                </a:solidFill>
                <a:latin typeface="+mn-lt"/>
                <a:ea typeface="+mn-ea"/>
                <a:cs typeface="+mn-cs"/>
              </a:rPr>
              <a:t> Analyze the basic nature of business ethics</a:t>
            </a:r>
          </a:p>
          <a:p>
            <a:pPr indent="-228600">
              <a:buClr>
                <a:schemeClr val="lt1"/>
              </a:buClr>
              <a:buFont typeface="Arial" panose="020B0604020202020204" pitchFamily="34" charset="0"/>
              <a:buChar char="•"/>
            </a:pPr>
            <a:r>
              <a:rPr lang="en-US" b="1" dirty="0">
                <a:solidFill>
                  <a:schemeClr val="tx1"/>
                </a:solidFill>
                <a:latin typeface="+mn-lt"/>
                <a:ea typeface="+mn-ea"/>
                <a:cs typeface="+mn-cs"/>
              </a:rPr>
              <a:t>1.2 </a:t>
            </a:r>
            <a:r>
              <a:rPr lang="en-US" dirty="0">
                <a:solidFill>
                  <a:schemeClr val="tx1"/>
                </a:solidFill>
                <a:latin typeface="+mn-lt"/>
                <a:ea typeface="+mn-ea"/>
                <a:cs typeface="+mn-cs"/>
              </a:rPr>
              <a:t>Emphasize the importance of moral reasoning and moral decision-making in business ethics</a:t>
            </a:r>
          </a:p>
          <a:p>
            <a:pPr indent="-228600">
              <a:buClr>
                <a:schemeClr val="lt1"/>
              </a:buClr>
              <a:buFont typeface="Arial" panose="020B0604020202020204" pitchFamily="34" charset="0"/>
              <a:buChar char="•"/>
            </a:pPr>
            <a:r>
              <a:rPr lang="en-US" b="1" dirty="0">
                <a:solidFill>
                  <a:schemeClr val="tx1"/>
                </a:solidFill>
                <a:latin typeface="+mn-lt"/>
                <a:ea typeface="+mn-ea"/>
                <a:cs typeface="+mn-cs"/>
              </a:rPr>
              <a:t>1.3</a:t>
            </a:r>
            <a:r>
              <a:rPr lang="en-US" dirty="0">
                <a:solidFill>
                  <a:schemeClr val="tx1"/>
                </a:solidFill>
                <a:latin typeface="+mn-lt"/>
                <a:ea typeface="+mn-ea"/>
                <a:cs typeface="+mn-cs"/>
              </a:rPr>
              <a:t> Examine ethical issues arising from globalization and international business connections and practices</a:t>
            </a:r>
          </a:p>
          <a:p>
            <a:pPr indent="-228600">
              <a:buClr>
                <a:schemeClr val="lt1"/>
              </a:buClr>
              <a:buFont typeface="Arial" panose="020B0604020202020204" pitchFamily="34" charset="0"/>
              <a:buChar char="•"/>
            </a:pPr>
            <a:r>
              <a:rPr lang="en-US" b="1" dirty="0">
                <a:solidFill>
                  <a:schemeClr val="tx1"/>
                </a:solidFill>
                <a:latin typeface="+mn-lt"/>
                <a:ea typeface="+mn-ea"/>
                <a:cs typeface="+mn-cs"/>
              </a:rPr>
              <a:t>1.4 </a:t>
            </a:r>
            <a:r>
              <a:rPr lang="en-US" dirty="0">
                <a:solidFill>
                  <a:schemeClr val="tx1"/>
                </a:solidFill>
                <a:latin typeface="+mn-lt"/>
                <a:ea typeface="+mn-ea"/>
                <a:cs typeface="+mn-cs"/>
              </a:rPr>
              <a:t>Explain the deep foundations and structure of moral reasoning</a:t>
            </a:r>
          </a:p>
          <a:p>
            <a:pPr indent="-228600">
              <a:buClr>
                <a:schemeClr val="lt1"/>
              </a:buClr>
              <a:buFont typeface="Arial" panose="020B0604020202020204" pitchFamily="34" charset="0"/>
              <a:buChar char="•"/>
            </a:pPr>
            <a:r>
              <a:rPr lang="en-US" b="1" dirty="0">
                <a:solidFill>
                  <a:schemeClr val="tx1"/>
                </a:solidFill>
                <a:latin typeface="+mn-lt"/>
                <a:ea typeface="+mn-ea"/>
                <a:cs typeface="+mn-cs"/>
              </a:rPr>
              <a:t>1.5 </a:t>
            </a:r>
            <a:r>
              <a:rPr lang="en-US" dirty="0">
                <a:solidFill>
                  <a:schemeClr val="tx1"/>
                </a:solidFill>
                <a:latin typeface="+mn-lt"/>
                <a:ea typeface="+mn-ea"/>
                <a:cs typeface="+mn-cs"/>
              </a:rPr>
              <a:t>Assess the factors that define and refine the concept of moral responsibility</a:t>
            </a:r>
          </a:p>
          <a:p>
            <a:pPr indent="-228600">
              <a:buClr>
                <a:schemeClr val="lt1"/>
              </a:buClr>
              <a:buFont typeface="Arial" panose="020B0604020202020204" pitchFamily="34" charset="0"/>
              <a:buChar char="•"/>
            </a:pPr>
            <a:endParaRPr lang="en-US" dirty="0">
              <a:solidFill>
                <a:schemeClr val="tx1"/>
              </a:solidFill>
              <a:latin typeface="+mn-lt"/>
              <a:ea typeface="+mn-ea"/>
              <a:cs typeface="+mn-cs"/>
            </a:endParaRPr>
          </a:p>
          <a:p>
            <a:pPr indent="-228600">
              <a:buClr>
                <a:schemeClr val="lt1"/>
              </a:buClr>
              <a:buFont typeface="Arial" panose="020B0604020202020204" pitchFamily="34" charset="0"/>
              <a:buChar char="•"/>
            </a:pPr>
            <a:endParaRPr lang="en-US" dirty="0">
              <a:solidFill>
                <a:schemeClr val="tx1"/>
              </a:solidFill>
              <a:latin typeface="+mn-lt"/>
              <a:ea typeface="+mn-ea"/>
              <a:cs typeface="+mn-cs"/>
            </a:endParaRPr>
          </a:p>
          <a:p>
            <a:pPr indent="-228600">
              <a:buClr>
                <a:schemeClr val="lt1"/>
              </a:buClr>
              <a:buFont typeface="Arial" panose="020B0604020202020204" pitchFamily="34" charset="0"/>
              <a:buChar char="•"/>
            </a:pPr>
            <a:endParaRPr lang="en-US" dirty="0">
              <a:solidFill>
                <a:schemeClr val="tx1"/>
              </a:solidFill>
              <a:latin typeface="+mn-lt"/>
              <a:ea typeface="+mn-ea"/>
              <a:cs typeface="+mn-c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13"/>
        <p:cNvGrpSpPr/>
        <p:nvPr/>
      </p:nvGrpSpPr>
      <p:grpSpPr>
        <a:xfrm>
          <a:off x="0" y="0"/>
          <a:ext cx="0" cy="0"/>
          <a:chOff x="0" y="0"/>
          <a:chExt cx="0" cy="0"/>
        </a:xfrm>
      </p:grpSpPr>
      <p:sp useBgFill="1">
        <p:nvSpPr>
          <p:cNvPr id="120" name="Rectangle 11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Freeform: Shape 12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4" name="Shape 114"/>
          <p:cNvSpPr txBox="1">
            <a:spLocks noGrp="1"/>
          </p:cNvSpPr>
          <p:nvPr>
            <p:ph type="title"/>
          </p:nvPr>
        </p:nvSpPr>
        <p:spPr>
          <a:xfrm>
            <a:off x="838200" y="365125"/>
            <a:ext cx="10515600" cy="1325563"/>
          </a:xfrm>
          <a:prstGeom prst="rect">
            <a:avLst/>
          </a:prstGeom>
        </p:spPr>
        <p:txBody>
          <a:bodyPr vert="horz" lIns="0" tIns="0" rIns="0" bIns="0" rtlCol="0" anchorCtr="0">
            <a:normAutofit/>
          </a:bodyPr>
          <a:lstStyle/>
          <a:p>
            <a:pPr lvl="0">
              <a:buSzPct val="25000"/>
            </a:pPr>
            <a:r>
              <a:rPr lang="en-US"/>
              <a:t>Introduction: Ethics and Business</a:t>
            </a:r>
            <a:endParaRPr lang="en-US" b="1">
              <a:latin typeface="Times New Roman"/>
              <a:ea typeface="Times New Roman"/>
              <a:cs typeface="Times New Roman"/>
              <a:sym typeface="Times New Roman"/>
            </a:endParaRPr>
          </a:p>
        </p:txBody>
      </p:sp>
      <p:sp>
        <p:nvSpPr>
          <p:cNvPr id="124" name="Arc 12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15" name="Shape 115"/>
          <p:cNvSpPr txBox="1">
            <a:spLocks noGrp="1"/>
          </p:cNvSpPr>
          <p:nvPr>
            <p:ph type="body" idx="1"/>
          </p:nvPr>
        </p:nvSpPr>
        <p:spPr>
          <a:xfrm>
            <a:off x="838200" y="1825625"/>
            <a:ext cx="10515600" cy="4351338"/>
          </a:xfrm>
          <a:prstGeom prst="rect">
            <a:avLst/>
          </a:prstGeom>
        </p:spPr>
        <p:txBody>
          <a:bodyPr vert="horz" lIns="0" tIns="0" rIns="0" bIns="0" rtlCol="0" anchorCtr="0">
            <a:normAutofit/>
          </a:bodyPr>
          <a:lstStyle/>
          <a:p>
            <a:pPr lvl="0"/>
            <a:r>
              <a:rPr lang="en-US"/>
              <a:t>Key Questions to be Explored:</a:t>
            </a:r>
          </a:p>
          <a:p>
            <a:pPr lvl="1"/>
            <a:r>
              <a:rPr lang="en-US"/>
              <a:t>Definition of ethics.</a:t>
            </a:r>
            <a:endParaRPr lang="en-GB"/>
          </a:p>
          <a:p>
            <a:pPr lvl="2"/>
            <a:r>
              <a:rPr lang="en-US"/>
              <a:t>Study </a:t>
            </a:r>
            <a:r>
              <a:rPr lang="en-US" dirty="0"/>
              <a:t>of right and wrong.</a:t>
            </a:r>
            <a:endParaRPr lang="en-GB" dirty="0"/>
          </a:p>
          <a:p>
            <a:pPr lvl="2"/>
            <a:r>
              <a:rPr lang="en-US" dirty="0"/>
              <a:t>Application of ethical theories to business.</a:t>
            </a:r>
            <a:endParaRPr lang="en-GB" dirty="0"/>
          </a:p>
          <a:p>
            <a:pPr lvl="1"/>
            <a:r>
              <a:rPr lang="en-US"/>
              <a:t>Definition of business ethics.</a:t>
            </a:r>
            <a:endParaRPr lang="en-GB"/>
          </a:p>
          <a:p>
            <a:pPr lvl="1"/>
            <a:r>
              <a:rPr lang="en-US"/>
              <a:t>Process for preparing to discuss business ethics.</a:t>
            </a:r>
            <a:endParaRPr lang="en-GB"/>
          </a:p>
          <a:p>
            <a:pPr lvl="2"/>
            <a:r>
              <a:rPr lang="en-US"/>
              <a:t>Conceptual </a:t>
            </a:r>
            <a:r>
              <a:rPr lang="en-US" dirty="0"/>
              <a:t>frameworks.</a:t>
            </a:r>
            <a:endParaRPr lang="en-GB" dirty="0"/>
          </a:p>
          <a:p>
            <a:pPr lvl="2"/>
            <a:r>
              <a:rPr lang="en-US" dirty="0"/>
              <a:t>Moral principles.</a:t>
            </a:r>
            <a:endParaRPr lang="en-GB" dirty="0"/>
          </a:p>
          <a:p>
            <a:pPr lvl="2"/>
            <a:r>
              <a:rPr lang="en-US" dirty="0"/>
              <a:t>Methods of moral reasoning.</a:t>
            </a:r>
          </a:p>
          <a:p>
            <a:pPr lvl="2"/>
            <a:r>
              <a:rPr lang="en-US"/>
              <a:t>Errors in moral reasoning.</a:t>
            </a:r>
            <a:endParaRPr lang="en-US" b="0" i="0" u="none" strike="noStrike" cap="none">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useBgFill="1">
        <p:nvSpPr>
          <p:cNvPr id="127" name="Rectangle 12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Freeform: Shape 12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1" name="Shape 121"/>
          <p:cNvSpPr txBox="1">
            <a:spLocks noGrp="1"/>
          </p:cNvSpPr>
          <p:nvPr>
            <p:ph type="title"/>
          </p:nvPr>
        </p:nvSpPr>
        <p:spPr>
          <a:xfrm>
            <a:off x="838200" y="365125"/>
            <a:ext cx="10515600" cy="1325563"/>
          </a:xfrm>
          <a:prstGeom prst="rect">
            <a:avLst/>
          </a:prstGeom>
        </p:spPr>
        <p:txBody>
          <a:bodyPr vert="horz" lIns="0" tIns="0" rIns="0" bIns="0" rtlCol="0" anchorCtr="0">
            <a:normAutofit/>
          </a:bodyPr>
          <a:lstStyle/>
          <a:p>
            <a:pPr lvl="0">
              <a:buSzPct val="25000"/>
            </a:pPr>
            <a:r>
              <a:rPr lang="en-US" dirty="0"/>
              <a:t>1.1: The Nature of Business Ethics (1 of 2)</a:t>
            </a:r>
            <a:endParaRPr lang="en-US" b="1">
              <a:latin typeface="Times New Roman"/>
              <a:ea typeface="Times New Roman"/>
              <a:cs typeface="Times New Roman"/>
              <a:sym typeface="Times New Roman"/>
            </a:endParaRPr>
          </a:p>
        </p:txBody>
      </p:sp>
      <p:sp>
        <p:nvSpPr>
          <p:cNvPr id="131" name="Arc 13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22" name="Shape 122"/>
          <p:cNvSpPr txBox="1">
            <a:spLocks noGrp="1"/>
          </p:cNvSpPr>
          <p:nvPr>
            <p:ph type="body" idx="1"/>
          </p:nvPr>
        </p:nvSpPr>
        <p:spPr>
          <a:xfrm>
            <a:off x="838200" y="1825625"/>
            <a:ext cx="10515600" cy="4351338"/>
          </a:xfrm>
          <a:prstGeom prst="rect">
            <a:avLst/>
          </a:prstGeom>
        </p:spPr>
        <p:txBody>
          <a:bodyPr vert="horz" lIns="0" tIns="0" rIns="0" bIns="0" rtlCol="0" anchorCtr="0">
            <a:normAutofit/>
          </a:bodyPr>
          <a:lstStyle/>
          <a:p>
            <a:pPr indent="-256032">
              <a:spcBef>
                <a:spcPts val="0"/>
              </a:spcBef>
            </a:pPr>
            <a:r>
              <a:rPr lang="en-US" sz="1700"/>
              <a:t>1.1: Analyze the basic nature of business ethics</a:t>
            </a:r>
            <a:endParaRPr lang="en-US" sz="1700">
              <a:latin typeface="Arial"/>
              <a:ea typeface="Arial"/>
              <a:cs typeface="Arial"/>
              <a:sym typeface="Arial"/>
            </a:endParaRPr>
          </a:p>
          <a:p>
            <a:pPr lvl="1" fontAlgn="b"/>
            <a:r>
              <a:rPr lang="en-US" sz="1700"/>
              <a:t>What is ethics?</a:t>
            </a:r>
            <a:endParaRPr lang="en-GB" sz="1700"/>
          </a:p>
          <a:p>
            <a:pPr lvl="2" fontAlgn="b"/>
            <a:r>
              <a:rPr lang="en-US" sz="1700"/>
              <a:t>Principles of conduct.</a:t>
            </a:r>
            <a:endParaRPr lang="en-GB" sz="1700"/>
          </a:p>
          <a:p>
            <a:pPr lvl="2" fontAlgn="b"/>
            <a:r>
              <a:rPr lang="en-US" sz="1700"/>
              <a:t>Personal rules.</a:t>
            </a:r>
            <a:endParaRPr lang="en-GB" sz="1700"/>
          </a:p>
          <a:p>
            <a:pPr lvl="2" fontAlgn="b"/>
            <a:r>
              <a:rPr lang="en-US" sz="1700"/>
              <a:t>Study of morality.</a:t>
            </a:r>
            <a:endParaRPr lang="en-GB" sz="1700"/>
          </a:p>
          <a:p>
            <a:pPr lvl="1" fontAlgn="b"/>
            <a:r>
              <a:rPr lang="en-US" sz="1700"/>
              <a:t>Ethics as investigation</a:t>
            </a:r>
            <a:endParaRPr lang="en-GB" sz="1700"/>
          </a:p>
          <a:p>
            <a:pPr lvl="2"/>
            <a:r>
              <a:rPr lang="en-US" sz="1700"/>
              <a:t>It doesn’t simply tell you what is right or wrong, but investigates what these concepts mean.</a:t>
            </a:r>
          </a:p>
          <a:p>
            <a:pPr indent="-256032"/>
            <a:r>
              <a:rPr lang="en-US" sz="1700"/>
              <a:t>1.1.1: Merck &amp; Co., Inc.</a:t>
            </a:r>
          </a:p>
          <a:p>
            <a:pPr lvl="1" fontAlgn="b"/>
            <a:r>
              <a:rPr lang="en-US" sz="1700"/>
              <a:t>What was the ethical dilemma facing Merck &amp; Co., Inc.?</a:t>
            </a:r>
            <a:endParaRPr lang="en-GB" sz="1700"/>
          </a:p>
          <a:p>
            <a:pPr lvl="2" fontAlgn="b"/>
            <a:r>
              <a:rPr lang="en-US" sz="1700"/>
              <a:t>Whether to develop a drug that could help millions of people, but lose money.</a:t>
            </a:r>
            <a:endParaRPr lang="en-GB" sz="1700"/>
          </a:p>
          <a:p>
            <a:pPr lvl="2" fontAlgn="b"/>
            <a:r>
              <a:rPr lang="en-US" sz="1700"/>
              <a:t>Merck chose to develop the drug, which it eventually had to give away.</a:t>
            </a:r>
            <a:endParaRPr lang="en-GB" sz="1700"/>
          </a:p>
          <a:p>
            <a:pPr marL="857250" lvl="2" indent="0">
              <a:buNone/>
            </a:pPr>
            <a:endParaRPr lang="en-US" sz="1700" b="0" i="0" u="none" strike="noStrike" cap="none">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useBgFill="1">
        <p:nvSpPr>
          <p:cNvPr id="127" name="Rectangle 12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Freeform: Shape 12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1" name="Shape 121"/>
          <p:cNvSpPr txBox="1">
            <a:spLocks noGrp="1"/>
          </p:cNvSpPr>
          <p:nvPr>
            <p:ph type="title"/>
          </p:nvPr>
        </p:nvSpPr>
        <p:spPr>
          <a:xfrm>
            <a:off x="838200" y="365125"/>
            <a:ext cx="10515600" cy="1325563"/>
          </a:xfrm>
          <a:prstGeom prst="rect">
            <a:avLst/>
          </a:prstGeom>
        </p:spPr>
        <p:txBody>
          <a:bodyPr vert="horz" lIns="0" tIns="0" rIns="0" bIns="0" rtlCol="0" anchorCtr="0">
            <a:normAutofit/>
          </a:bodyPr>
          <a:lstStyle/>
          <a:p>
            <a:pPr lvl="0">
              <a:buSzPct val="25000"/>
            </a:pPr>
            <a:r>
              <a:rPr lang="en-US" dirty="0"/>
              <a:t>1.1: The Nature of Business Ethics (2 of 2)</a:t>
            </a:r>
            <a:endParaRPr lang="en-US" b="1">
              <a:latin typeface="Times New Roman"/>
              <a:ea typeface="Times New Roman"/>
              <a:cs typeface="Times New Roman"/>
              <a:sym typeface="Times New Roman"/>
            </a:endParaRPr>
          </a:p>
        </p:txBody>
      </p:sp>
      <p:sp>
        <p:nvSpPr>
          <p:cNvPr id="131" name="Arc 13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22" name="Shape 122"/>
          <p:cNvSpPr txBox="1">
            <a:spLocks noGrp="1"/>
          </p:cNvSpPr>
          <p:nvPr>
            <p:ph type="body" idx="1"/>
          </p:nvPr>
        </p:nvSpPr>
        <p:spPr>
          <a:xfrm>
            <a:off x="838200" y="1825625"/>
            <a:ext cx="10515600" cy="4351338"/>
          </a:xfrm>
          <a:prstGeom prst="rect">
            <a:avLst/>
          </a:prstGeom>
        </p:spPr>
        <p:txBody>
          <a:bodyPr vert="horz" lIns="0" tIns="0" rIns="0" bIns="0" rtlCol="0" anchorCtr="0">
            <a:normAutofit/>
          </a:bodyPr>
          <a:lstStyle/>
          <a:p>
            <a:pPr lvl="1" fontAlgn="b"/>
            <a:r>
              <a:rPr lang="en-US" dirty="0"/>
              <a:t>What was a further consequence of the river blindness story?</a:t>
            </a:r>
            <a:endParaRPr lang="en-GB"/>
          </a:p>
          <a:p>
            <a:pPr lvl="2" fontAlgn="b"/>
            <a:r>
              <a:rPr lang="en-US" dirty="0"/>
              <a:t>Merck developed programs to help distribute the drug, and to extend the program to include treatment of a related disease.</a:t>
            </a:r>
          </a:p>
          <a:p>
            <a:pPr indent="-256032"/>
            <a:r>
              <a:rPr lang="en-US" dirty="0"/>
              <a:t>1.1.2: Clarifying Ethical Issues</a:t>
            </a:r>
          </a:p>
          <a:p>
            <a:pPr lvl="1" fontAlgn="b"/>
            <a:r>
              <a:rPr lang="en-US" dirty="0"/>
              <a:t>Why should businesses be ethical?</a:t>
            </a:r>
            <a:endParaRPr lang="en-GB"/>
          </a:p>
          <a:p>
            <a:pPr lvl="2" fontAlgn="b"/>
            <a:r>
              <a:rPr lang="en-US" dirty="0"/>
              <a:t>Competitive advantage.</a:t>
            </a:r>
            <a:endParaRPr lang="en-GB"/>
          </a:p>
          <a:p>
            <a:pPr lvl="2" fontAlgn="b"/>
            <a:r>
              <a:rPr lang="en-US" dirty="0"/>
              <a:t>Merck story.</a:t>
            </a:r>
            <a:endParaRPr lang="en-GB"/>
          </a:p>
          <a:p>
            <a:pPr lvl="1" fontAlgn="b"/>
            <a:r>
              <a:rPr lang="en-US" dirty="0"/>
              <a:t>Why aren’t all businesses ethical?</a:t>
            </a:r>
            <a:endParaRPr lang="en-GB"/>
          </a:p>
          <a:p>
            <a:pPr lvl="2" fontAlgn="b"/>
            <a:r>
              <a:rPr lang="en-US" dirty="0"/>
              <a:t>Some people think it’s better to be unethical if they can get away with it.</a:t>
            </a:r>
          </a:p>
          <a:p>
            <a:pPr lvl="2" fontAlgn="b"/>
            <a:r>
              <a:rPr lang="en-US" dirty="0"/>
              <a:t>Some people don’t know how to make sense of their ethical choices.</a:t>
            </a:r>
            <a:endParaRPr lang="en-GB"/>
          </a:p>
        </p:txBody>
      </p:sp>
    </p:spTree>
    <p:extLst>
      <p:ext uri="{BB962C8B-B14F-4D97-AF65-F5344CB8AC3E}">
        <p14:creationId xmlns:p14="http://schemas.microsoft.com/office/powerpoint/2010/main" val="31382900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p:nvSpPr>
          <p:cNvPr id="127"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1" name="Shape 121"/>
          <p:cNvSpPr txBox="1">
            <a:spLocks noGrp="1"/>
          </p:cNvSpPr>
          <p:nvPr>
            <p:ph type="title"/>
          </p:nvPr>
        </p:nvSpPr>
        <p:spPr>
          <a:xfrm>
            <a:off x="643467" y="321734"/>
            <a:ext cx="10905066" cy="1135737"/>
          </a:xfrm>
          <a:prstGeom prst="rect">
            <a:avLst/>
          </a:prstGeom>
        </p:spPr>
        <p:txBody>
          <a:bodyPr vert="horz" lIns="0" tIns="0" rIns="0" bIns="0" rtlCol="0" anchorCtr="0">
            <a:normAutofit/>
          </a:bodyPr>
          <a:lstStyle/>
          <a:p>
            <a:pPr lvl="0">
              <a:buSzPct val="25000"/>
            </a:pPr>
            <a:r>
              <a:rPr lang="en-US" sz="3600"/>
              <a:t>1.2: Moral Reasoning and Moral Decision Making (1 of 7)</a:t>
            </a:r>
            <a:endParaRPr lang="en-US" sz="3600" b="1">
              <a:latin typeface="Times New Roman"/>
              <a:ea typeface="Times New Roman"/>
              <a:cs typeface="Times New Roman"/>
              <a:sym typeface="Times New Roman"/>
            </a:endParaRPr>
          </a:p>
        </p:txBody>
      </p:sp>
      <p:sp>
        <p:nvSpPr>
          <p:cNvPr id="122" name="Shape 122"/>
          <p:cNvSpPr txBox="1">
            <a:spLocks noGrp="1"/>
          </p:cNvSpPr>
          <p:nvPr>
            <p:ph type="body" idx="1"/>
          </p:nvPr>
        </p:nvSpPr>
        <p:spPr>
          <a:xfrm>
            <a:off x="643467" y="1782981"/>
            <a:ext cx="10905066" cy="4393982"/>
          </a:xfrm>
          <a:prstGeom prst="rect">
            <a:avLst/>
          </a:prstGeom>
        </p:spPr>
        <p:txBody>
          <a:bodyPr vert="horz" lIns="0" tIns="0" rIns="0" bIns="0" rtlCol="0" anchorCtr="0">
            <a:normAutofit/>
          </a:bodyPr>
          <a:lstStyle/>
          <a:p>
            <a:pPr indent="-256032">
              <a:spcBef>
                <a:spcPts val="0"/>
              </a:spcBef>
            </a:pPr>
            <a:r>
              <a:rPr lang="en-US" sz="2000"/>
              <a:t>1.2: Emphasize the importance of moral reasoning and moral decision-making in business ethics</a:t>
            </a:r>
            <a:endParaRPr lang="en-US" sz="2000">
              <a:latin typeface="Arial"/>
              <a:ea typeface="Arial"/>
              <a:cs typeface="Arial"/>
              <a:sym typeface="Arial"/>
            </a:endParaRPr>
          </a:p>
          <a:p>
            <a:pPr lvl="1" fontAlgn="b"/>
            <a:r>
              <a:rPr lang="en-US" sz="2000"/>
              <a:t>What is morality?</a:t>
            </a:r>
            <a:endParaRPr lang="en-GB" sz="2000"/>
          </a:p>
          <a:p>
            <a:pPr lvl="2"/>
            <a:r>
              <a:rPr lang="en-US" dirty="0"/>
              <a:t>The standards that an individual or a group has about what is right and wrong, or good and evil.</a:t>
            </a:r>
          </a:p>
          <a:p>
            <a:pPr indent="-256032"/>
            <a:r>
              <a:rPr lang="en-US" sz="2000"/>
              <a:t>1.2.1: BFGoodrich</a:t>
            </a:r>
          </a:p>
          <a:p>
            <a:pPr lvl="1" fontAlgn="b"/>
            <a:r>
              <a:rPr lang="en-US" sz="2000"/>
              <a:t>What is the difference between the decision-making process in the Merck case and the one involving BFGoodrich?</a:t>
            </a:r>
            <a:endParaRPr lang="en-GB" sz="2000"/>
          </a:p>
          <a:p>
            <a:pPr lvl="2" fontAlgn="b"/>
            <a:r>
              <a:rPr lang="en-US"/>
              <a:t>BFGoodrich’s</a:t>
            </a:r>
            <a:r>
              <a:rPr lang="en-US" dirty="0"/>
              <a:t> decision-making was based on what would benefit the company.</a:t>
            </a:r>
            <a:endParaRPr lang="en-GB"/>
          </a:p>
          <a:p>
            <a:pPr lvl="1" fontAlgn="b"/>
            <a:r>
              <a:rPr lang="en-US" sz="2000"/>
              <a:t>What moral standards were reflected in the BFGoodrich employees interviewed about the case?</a:t>
            </a:r>
            <a:endParaRPr lang="en-GB" sz="2000"/>
          </a:p>
          <a:p>
            <a:pPr lvl="2"/>
            <a:r>
              <a:rPr lang="en-US" dirty="0"/>
              <a:t>One believed that as an engineer, he had an obligation “to do your best, no matter what it cost.” Another believed that it was wrong to lie and to endanger the lives of others, and he also believed that integrity is good, and dishonesty is bad.</a:t>
            </a:r>
            <a:endParaRPr lang="en-US" b="0" i="0" u="none" strike="noStrike" cap="none">
              <a:latin typeface="Arial"/>
              <a:ea typeface="Arial"/>
              <a:cs typeface="Arial"/>
              <a:sym typeface="Arial"/>
            </a:endParaRPr>
          </a:p>
        </p:txBody>
      </p:sp>
      <p:sp>
        <p:nvSpPr>
          <p:cNvPr id="129"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Isosceles Triangle 13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Isosceles Triangle 13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5" name="Rectangle 1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2529149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p:nvSpPr>
          <p:cNvPr id="127"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1" name="Shape 121"/>
          <p:cNvSpPr txBox="1">
            <a:spLocks noGrp="1"/>
          </p:cNvSpPr>
          <p:nvPr>
            <p:ph type="title"/>
          </p:nvPr>
        </p:nvSpPr>
        <p:spPr>
          <a:xfrm>
            <a:off x="643467" y="321734"/>
            <a:ext cx="10905066" cy="1135737"/>
          </a:xfrm>
          <a:prstGeom prst="rect">
            <a:avLst/>
          </a:prstGeom>
        </p:spPr>
        <p:txBody>
          <a:bodyPr vert="horz" lIns="0" tIns="0" rIns="0" bIns="0" rtlCol="0" anchorCtr="0">
            <a:normAutofit/>
          </a:bodyPr>
          <a:lstStyle/>
          <a:p>
            <a:pPr lvl="0">
              <a:buSzPct val="25000"/>
            </a:pPr>
            <a:r>
              <a:rPr lang="en-US" sz="3600"/>
              <a:t>1.2: Moral Reasoning and Moral Decision Making (2 of 7)</a:t>
            </a:r>
            <a:endParaRPr lang="en-US" sz="3600" b="1">
              <a:latin typeface="Times New Roman"/>
              <a:ea typeface="Times New Roman"/>
              <a:cs typeface="Times New Roman"/>
              <a:sym typeface="Times New Roman"/>
            </a:endParaRPr>
          </a:p>
        </p:txBody>
      </p:sp>
      <p:sp>
        <p:nvSpPr>
          <p:cNvPr id="122" name="Shape 122"/>
          <p:cNvSpPr txBox="1">
            <a:spLocks noGrp="1"/>
          </p:cNvSpPr>
          <p:nvPr>
            <p:ph type="body" idx="1"/>
          </p:nvPr>
        </p:nvSpPr>
        <p:spPr>
          <a:xfrm>
            <a:off x="643467" y="1782981"/>
            <a:ext cx="10905066" cy="4393982"/>
          </a:xfrm>
          <a:prstGeom prst="rect">
            <a:avLst/>
          </a:prstGeom>
        </p:spPr>
        <p:txBody>
          <a:bodyPr vert="horz" lIns="0" tIns="0" rIns="0" bIns="0" rtlCol="0" anchorCtr="0">
            <a:normAutofit/>
          </a:bodyPr>
          <a:lstStyle/>
          <a:p>
            <a:pPr indent="-256032">
              <a:spcBef>
                <a:spcPts val="0"/>
              </a:spcBef>
            </a:pPr>
            <a:r>
              <a:rPr lang="en-US" sz="2000"/>
              <a:t>1.2.2: Moral and Nonmoral Standards and Norms</a:t>
            </a:r>
            <a:endParaRPr lang="en-US" sz="2000">
              <a:latin typeface="Arial"/>
              <a:ea typeface="Arial"/>
              <a:cs typeface="Arial"/>
              <a:sym typeface="Arial"/>
            </a:endParaRPr>
          </a:p>
          <a:p>
            <a:pPr lvl="1" fontAlgn="b"/>
            <a:r>
              <a:rPr lang="en-US" sz="2000"/>
              <a:t>Defining a moral standard:</a:t>
            </a:r>
            <a:endParaRPr lang="en-GB" sz="2000"/>
          </a:p>
          <a:p>
            <a:pPr lvl="2" fontAlgn="b"/>
            <a:r>
              <a:rPr lang="en-US" dirty="0"/>
              <a:t>What we believe is morally good or morally bad.</a:t>
            </a:r>
            <a:endParaRPr lang="en-GB"/>
          </a:p>
          <a:p>
            <a:pPr lvl="2" fontAlgn="b"/>
            <a:r>
              <a:rPr lang="en-US" dirty="0"/>
              <a:t>Norms expressed as rules about our actions.</a:t>
            </a:r>
            <a:endParaRPr lang="en-GB"/>
          </a:p>
          <a:p>
            <a:pPr lvl="1" fontAlgn="b"/>
            <a:r>
              <a:rPr lang="en-US" sz="2000"/>
              <a:t>The sources of moral standards:</a:t>
            </a:r>
            <a:endParaRPr lang="en-GB" sz="2000"/>
          </a:p>
          <a:p>
            <a:pPr lvl="2" fontAlgn="b"/>
            <a:r>
              <a:rPr lang="en-US" dirty="0"/>
              <a:t>Family, friends, and various societal influences.</a:t>
            </a:r>
            <a:endParaRPr lang="en-GB"/>
          </a:p>
          <a:p>
            <a:pPr lvl="2" fontAlgn="b"/>
            <a:r>
              <a:rPr lang="en-US" dirty="0"/>
              <a:t>Reflection upon our moral standards.</a:t>
            </a:r>
            <a:endParaRPr lang="en-GB"/>
          </a:p>
          <a:p>
            <a:pPr lvl="1" fontAlgn="b"/>
            <a:r>
              <a:rPr lang="en-US" sz="2000"/>
              <a:t>Examples of nonmoral norms:</a:t>
            </a:r>
            <a:endParaRPr lang="en-GB" sz="2000"/>
          </a:p>
          <a:p>
            <a:pPr lvl="2" fontAlgn="b"/>
            <a:r>
              <a:rPr lang="en-US" dirty="0"/>
              <a:t>Etiquette.</a:t>
            </a:r>
            <a:endParaRPr lang="en-GB"/>
          </a:p>
          <a:p>
            <a:pPr lvl="2" fontAlgn="b"/>
            <a:r>
              <a:rPr lang="en-US" dirty="0"/>
              <a:t>Rules of behavior.</a:t>
            </a:r>
            <a:endParaRPr lang="en-GB"/>
          </a:p>
          <a:p>
            <a:pPr lvl="2" fontAlgn="b"/>
            <a:r>
              <a:rPr lang="en-US" dirty="0"/>
              <a:t>Law.</a:t>
            </a:r>
            <a:endParaRPr lang="en-GB"/>
          </a:p>
          <a:p>
            <a:pPr lvl="2" fontAlgn="b"/>
            <a:r>
              <a:rPr lang="en-US" dirty="0"/>
              <a:t>Language standards.</a:t>
            </a:r>
            <a:endParaRPr lang="en-GB"/>
          </a:p>
        </p:txBody>
      </p:sp>
      <p:sp>
        <p:nvSpPr>
          <p:cNvPr id="129"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Isosceles Triangle 13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Isosceles Triangle 13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5" name="Rectangle 1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166391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p:nvSpPr>
          <p:cNvPr id="127"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1" name="Shape 121"/>
          <p:cNvSpPr txBox="1">
            <a:spLocks noGrp="1"/>
          </p:cNvSpPr>
          <p:nvPr>
            <p:ph type="title"/>
          </p:nvPr>
        </p:nvSpPr>
        <p:spPr>
          <a:xfrm>
            <a:off x="643467" y="321734"/>
            <a:ext cx="10905066" cy="1135737"/>
          </a:xfrm>
          <a:prstGeom prst="rect">
            <a:avLst/>
          </a:prstGeom>
        </p:spPr>
        <p:txBody>
          <a:bodyPr vert="horz" lIns="0" tIns="0" rIns="0" bIns="0" rtlCol="0" anchorCtr="0">
            <a:normAutofit/>
          </a:bodyPr>
          <a:lstStyle/>
          <a:p>
            <a:pPr lvl="0">
              <a:buSzPct val="25000"/>
            </a:pPr>
            <a:r>
              <a:rPr lang="en-US" sz="3600"/>
              <a:t>1.2: Moral Reasoning and Moral Decision Making (3 of 7)</a:t>
            </a:r>
            <a:endParaRPr lang="en-US" sz="3600" b="1">
              <a:latin typeface="Times New Roman"/>
              <a:ea typeface="Times New Roman"/>
              <a:cs typeface="Times New Roman"/>
              <a:sym typeface="Times New Roman"/>
            </a:endParaRPr>
          </a:p>
        </p:txBody>
      </p:sp>
      <p:sp>
        <p:nvSpPr>
          <p:cNvPr id="122" name="Shape 122"/>
          <p:cNvSpPr txBox="1">
            <a:spLocks noGrp="1"/>
          </p:cNvSpPr>
          <p:nvPr>
            <p:ph type="body" idx="1"/>
          </p:nvPr>
        </p:nvSpPr>
        <p:spPr>
          <a:xfrm>
            <a:off x="643467" y="1782981"/>
            <a:ext cx="10905066" cy="4393982"/>
          </a:xfrm>
          <a:prstGeom prst="rect">
            <a:avLst/>
          </a:prstGeom>
        </p:spPr>
        <p:txBody>
          <a:bodyPr vert="horz" lIns="0" tIns="0" rIns="0" bIns="0" rtlCol="0" anchorCtr="0">
            <a:normAutofit/>
          </a:bodyPr>
          <a:lstStyle/>
          <a:p>
            <a:pPr lvl="1" fontAlgn="b"/>
            <a:r>
              <a:rPr lang="en-US" sz="2000"/>
              <a:t>Six characteristics of moral standards:</a:t>
            </a:r>
            <a:endParaRPr lang="en-GB" sz="2000"/>
          </a:p>
          <a:p>
            <a:pPr marL="1301750" lvl="2" indent="-342900" fontAlgn="b">
              <a:buFont typeface="+mj-lt"/>
              <a:buAutoNum type="arabicPeriod"/>
            </a:pPr>
            <a:r>
              <a:rPr lang="en-US" dirty="0"/>
              <a:t>Cover serious matters,</a:t>
            </a:r>
            <a:endParaRPr lang="en-GB"/>
          </a:p>
          <a:p>
            <a:pPr marL="1301750" lvl="2" indent="-342900" fontAlgn="b">
              <a:buFont typeface="+mj-lt"/>
              <a:buAutoNum type="arabicPeriod"/>
            </a:pPr>
            <a:r>
              <a:rPr lang="en-US" dirty="0"/>
              <a:t>Preferred over other values,</a:t>
            </a:r>
            <a:endParaRPr lang="en-GB"/>
          </a:p>
          <a:p>
            <a:pPr marL="1301750" lvl="2" indent="-342900" fontAlgn="b">
              <a:buFont typeface="+mj-lt"/>
              <a:buAutoNum type="arabicPeriod"/>
            </a:pPr>
            <a:r>
              <a:rPr lang="en-US" dirty="0"/>
              <a:t>Are independent of authority,</a:t>
            </a:r>
            <a:endParaRPr lang="en-GB"/>
          </a:p>
          <a:p>
            <a:pPr marL="1301750" lvl="2" indent="-342900" fontAlgn="b">
              <a:buFont typeface="+mj-lt"/>
              <a:buAutoNum type="arabicPeriod"/>
            </a:pPr>
            <a:r>
              <a:rPr lang="en-US" dirty="0"/>
              <a:t>Are universal,</a:t>
            </a:r>
            <a:endParaRPr lang="en-GB"/>
          </a:p>
          <a:p>
            <a:pPr marL="1301750" lvl="2" indent="-342900" fontAlgn="b">
              <a:buFont typeface="+mj-lt"/>
              <a:buAutoNum type="arabicPeriod"/>
            </a:pPr>
            <a:r>
              <a:rPr lang="en-US" dirty="0"/>
              <a:t>Are impartial,</a:t>
            </a:r>
            <a:endParaRPr lang="en-GB"/>
          </a:p>
          <a:p>
            <a:pPr marL="1301750" lvl="2" indent="-342900">
              <a:buFont typeface="+mj-lt"/>
              <a:buAutoNum type="arabicPeriod"/>
            </a:pPr>
            <a:r>
              <a:rPr lang="en-US" dirty="0"/>
              <a:t>Enlist special vocabulary and emotions,</a:t>
            </a:r>
            <a:endParaRPr lang="en-US" b="0" i="0" u="none" strike="noStrike" cap="none">
              <a:latin typeface="Arial"/>
              <a:ea typeface="Arial"/>
              <a:cs typeface="Arial"/>
              <a:sym typeface="Arial"/>
            </a:endParaRPr>
          </a:p>
        </p:txBody>
      </p:sp>
      <p:sp>
        <p:nvSpPr>
          <p:cNvPr id="129"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Isosceles Triangle 13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Isosceles Triangle 13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5" name="Rectangle 1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287613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045B59B-615E-4718-A150-42DE5D03E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6CF29CD-38B8-4924-BA11-6D6051748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61518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hape 157"/>
          <p:cNvSpPr txBox="1">
            <a:spLocks noGrp="1"/>
          </p:cNvSpPr>
          <p:nvPr>
            <p:ph type="title"/>
          </p:nvPr>
        </p:nvSpPr>
        <p:spPr>
          <a:xfrm>
            <a:off x="707011" y="365760"/>
            <a:ext cx="10765410" cy="1207269"/>
          </a:xfrm>
          <a:prstGeom prst="rect">
            <a:avLst/>
          </a:prstGeom>
        </p:spPr>
        <p:txBody>
          <a:bodyPr vert="horz" lIns="91440" tIns="45720" rIns="91440" bIns="45720" rtlCol="0" anchor="b" anchorCtr="0">
            <a:normAutofit/>
          </a:bodyPr>
          <a:lstStyle/>
          <a:p>
            <a:pPr lvl="0" algn="ctr">
              <a:buSzPct val="25000"/>
            </a:pPr>
            <a:r>
              <a:rPr lang="en-US" sz="5100" b="1" kern="1200">
                <a:solidFill>
                  <a:srgbClr val="FFFFFF"/>
                </a:solidFill>
                <a:latin typeface="+mj-lt"/>
                <a:ea typeface="+mj-ea"/>
                <a:cs typeface="+mj-cs"/>
                <a:sym typeface="Times New Roman"/>
              </a:rPr>
              <a:t>Table 1.1: </a:t>
            </a:r>
            <a:r>
              <a:rPr lang="en-US" sz="5100" kern="1200">
                <a:solidFill>
                  <a:srgbClr val="FFFFFF"/>
                </a:solidFill>
                <a:latin typeface="+mj-lt"/>
                <a:ea typeface="+mj-ea"/>
                <a:cs typeface="+mj-cs"/>
              </a:rPr>
              <a:t>Moral versus Nonmoral Norms</a:t>
            </a:r>
            <a:endParaRPr lang="en-US" sz="5100" b="1" kern="1200">
              <a:solidFill>
                <a:srgbClr val="FFFFFF"/>
              </a:solidFill>
              <a:latin typeface="+mj-lt"/>
              <a:ea typeface="+mj-ea"/>
              <a:cs typeface="+mj-cs"/>
              <a:sym typeface="Times New Roman"/>
            </a:endParaRPr>
          </a:p>
        </p:txBody>
      </p:sp>
      <p:graphicFrame>
        <p:nvGraphicFramePr>
          <p:cNvPr id="5" name="Shape 143"/>
          <p:cNvGraphicFramePr/>
          <p:nvPr>
            <p:extLst>
              <p:ext uri="{D42A27DB-BD31-4B8C-83A1-F6EECF244321}">
                <p14:modId xmlns:p14="http://schemas.microsoft.com/office/powerpoint/2010/main" val="3009985894"/>
              </p:ext>
            </p:extLst>
          </p:nvPr>
        </p:nvGraphicFramePr>
        <p:xfrm>
          <a:off x="1520612" y="2943847"/>
          <a:ext cx="9161145" cy="3275980"/>
        </p:xfrm>
        <a:graphic>
          <a:graphicData uri="http://schemas.openxmlformats.org/drawingml/2006/table">
            <a:tbl>
              <a:tblPr firstRow="1" bandRow="1"/>
              <a:tblGrid>
                <a:gridCol w="4481954">
                  <a:extLst>
                    <a:ext uri="{9D8B030D-6E8A-4147-A177-3AD203B41FA5}">
                      <a16:colId xmlns:a16="http://schemas.microsoft.com/office/drawing/2014/main" val="20000"/>
                    </a:ext>
                  </a:extLst>
                </a:gridCol>
                <a:gridCol w="4679191">
                  <a:extLst>
                    <a:ext uri="{9D8B030D-6E8A-4147-A177-3AD203B41FA5}">
                      <a16:colId xmlns:a16="http://schemas.microsoft.com/office/drawing/2014/main" val="20001"/>
                    </a:ext>
                  </a:extLst>
                </a:gridCol>
              </a:tblGrid>
              <a:tr h="534973">
                <a:tc>
                  <a:txBody>
                    <a:bodyPr/>
                    <a:lstStyle/>
                    <a:p>
                      <a:pPr marL="0" marR="0" lvl="0" indent="0" algn="ctr" rtl="0">
                        <a:spcBef>
                          <a:spcPts val="0"/>
                        </a:spcBef>
                        <a:buSzPct val="25000"/>
                        <a:buNone/>
                      </a:pPr>
                      <a:r>
                        <a:rPr lang="en-US" sz="2500" b="1" u="none" strike="noStrike" cap="none">
                          <a:solidFill>
                            <a:schemeClr val="lt1"/>
                          </a:solidFill>
                          <a:latin typeface="Arial"/>
                          <a:ea typeface="Arial"/>
                          <a:cs typeface="Arial"/>
                          <a:sym typeface="Arial"/>
                        </a:rPr>
                        <a:t>Group 1</a:t>
                      </a:r>
                    </a:p>
                  </a:txBody>
                  <a:tcPr marL="99473" marR="99473" marT="49736" marB="4973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marL="0" marR="0" lvl="0" indent="0" algn="ctr" rtl="0">
                        <a:spcBef>
                          <a:spcPts val="0"/>
                        </a:spcBef>
                        <a:buSzPct val="25000"/>
                        <a:buNone/>
                      </a:pPr>
                      <a:r>
                        <a:rPr lang="en-US" sz="2500" b="1" u="none" strike="noStrike" cap="none">
                          <a:solidFill>
                            <a:schemeClr val="lt1"/>
                          </a:solidFill>
                          <a:latin typeface="Arial"/>
                          <a:ea typeface="Arial"/>
                          <a:cs typeface="Arial"/>
                          <a:sym typeface="Arial"/>
                        </a:rPr>
                        <a:t>Group 2</a:t>
                      </a:r>
                    </a:p>
                  </a:txBody>
                  <a:tcPr marL="99473" marR="99473" marT="49736" marB="4973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7FA3"/>
                    </a:solidFill>
                  </a:tcPr>
                </a:tc>
                <a:extLst>
                  <a:ext uri="{0D108BD9-81ED-4DB2-BD59-A6C34878D82A}">
                    <a16:rowId xmlns:a16="http://schemas.microsoft.com/office/drawing/2014/main" val="10000"/>
                  </a:ext>
                </a:extLst>
              </a:tr>
              <a:tr h="913669">
                <a:tc>
                  <a:txBody>
                    <a:bodyPr/>
                    <a:lstStyle/>
                    <a:p>
                      <a:pPr marL="0" marR="0" lvl="0" indent="0" algn="l" rtl="0">
                        <a:spcBef>
                          <a:spcPts val="0"/>
                        </a:spcBef>
                        <a:buSzPct val="25000"/>
                        <a:buNone/>
                      </a:pPr>
                      <a:r>
                        <a:rPr lang="en-US" sz="2500" b="0" i="0" u="none" strike="noStrike" cap="none">
                          <a:solidFill>
                            <a:schemeClr val="dk1"/>
                          </a:solidFill>
                          <a:latin typeface="Arial"/>
                          <a:ea typeface="Arial"/>
                          <a:cs typeface="Arial"/>
                          <a:sym typeface="Arial"/>
                        </a:rPr>
                        <a:t>“Do not harm other people.”</a:t>
                      </a:r>
                      <a:endParaRPr lang="en-US" sz="2500" u="none" strike="noStrike" cap="none"/>
                    </a:p>
                  </a:txBody>
                  <a:tcPr marL="99473" marR="99473" marT="49736" marB="4973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marL="0" marR="0" lvl="0" indent="0" algn="l" rtl="0">
                        <a:spcBef>
                          <a:spcPts val="0"/>
                        </a:spcBef>
                        <a:buSzPct val="25000"/>
                        <a:buNone/>
                      </a:pPr>
                      <a:r>
                        <a:rPr lang="en-US" sz="2500" b="0" i="0" u="none" strike="noStrike" cap="none">
                          <a:solidFill>
                            <a:schemeClr val="dk1"/>
                          </a:solidFill>
                          <a:latin typeface="Arial"/>
                          <a:ea typeface="Arial"/>
                          <a:cs typeface="Arial"/>
                          <a:sym typeface="Arial"/>
                        </a:rPr>
                        <a:t>“Do not eat with your mouth open.”</a:t>
                      </a:r>
                      <a:endParaRPr lang="en-US" sz="2500" u="none" strike="noStrike" cap="none"/>
                    </a:p>
                  </a:txBody>
                  <a:tcPr marL="99473" marR="99473" marT="49736" marB="4973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913669">
                <a:tc>
                  <a:txBody>
                    <a:bodyPr/>
                    <a:lstStyle/>
                    <a:p>
                      <a:pPr algn="l"/>
                      <a:r>
                        <a:rPr lang="en-US" sz="2500" b="0" i="0" u="none" strike="noStrike" cap="none">
                          <a:solidFill>
                            <a:schemeClr val="dk1"/>
                          </a:solidFill>
                          <a:latin typeface="Arial"/>
                          <a:ea typeface="Arial"/>
                          <a:cs typeface="Arial"/>
                          <a:sym typeface="Arial"/>
                        </a:rPr>
                        <a:t>“Do not steal what belongs to others.”</a:t>
                      </a:r>
                      <a:endParaRPr lang="en-IN" sz="2500"/>
                    </a:p>
                  </a:txBody>
                  <a:tcPr marL="99473" marR="99473" marT="49736" marB="4973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l"/>
                      <a:r>
                        <a:rPr lang="en-US" sz="2500" b="0" i="0" u="none" strike="noStrike" cap="none">
                          <a:solidFill>
                            <a:schemeClr val="dk1"/>
                          </a:solidFill>
                          <a:latin typeface="Arial"/>
                          <a:ea typeface="Arial"/>
                          <a:cs typeface="Arial"/>
                          <a:sym typeface="Arial"/>
                        </a:rPr>
                        <a:t>“Do not chew gum in class.”</a:t>
                      </a:r>
                      <a:endParaRPr lang="en-IN" sz="2500"/>
                    </a:p>
                  </a:txBody>
                  <a:tcPr marL="99473" marR="99473" marT="49736" marB="4973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913669">
                <a:tc>
                  <a:txBody>
                    <a:bodyPr/>
                    <a:lstStyle/>
                    <a:p>
                      <a:pPr marL="0" marR="0" lvl="0" indent="0" algn="l" rtl="0">
                        <a:spcBef>
                          <a:spcPts val="0"/>
                        </a:spcBef>
                        <a:buSzPct val="25000"/>
                        <a:buNone/>
                      </a:pPr>
                      <a:r>
                        <a:rPr lang="en-US" sz="2500" b="0" i="0" u="none" strike="noStrike" cap="none">
                          <a:solidFill>
                            <a:schemeClr val="dk1"/>
                          </a:solidFill>
                          <a:latin typeface="Arial"/>
                          <a:ea typeface="Arial"/>
                          <a:cs typeface="Arial"/>
                          <a:sym typeface="Arial"/>
                        </a:rPr>
                        <a:t>“Do not lie to other people.”</a:t>
                      </a:r>
                      <a:endParaRPr lang="en-US" sz="2500" u="none" strike="noStrike" cap="none"/>
                    </a:p>
                  </a:txBody>
                  <a:tcPr marL="99473" marR="99473" marT="49736" marB="4973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marL="0" marR="0" lvl="0" indent="0" algn="l" rtl="0">
                        <a:spcBef>
                          <a:spcPts val="0"/>
                        </a:spcBef>
                        <a:buSzPct val="25000"/>
                        <a:buNone/>
                      </a:pPr>
                      <a:r>
                        <a:rPr lang="en-US" sz="2500" b="0" i="0" u="none" strike="noStrike" cap="none">
                          <a:solidFill>
                            <a:schemeClr val="dk1"/>
                          </a:solidFill>
                          <a:latin typeface="Arial"/>
                          <a:ea typeface="Arial"/>
                          <a:cs typeface="Arial"/>
                          <a:sym typeface="Arial"/>
                        </a:rPr>
                        <a:t>“Do not wear socks that do not match.”</a:t>
                      </a:r>
                      <a:endParaRPr lang="en-US" sz="2500" u="none" strike="noStrike" cap="none"/>
                    </a:p>
                  </a:txBody>
                  <a:tcPr marL="99473" marR="99473" marT="49736" marB="4973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182517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p:nvSpPr>
          <p:cNvPr id="127"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1" name="Shape 121"/>
          <p:cNvSpPr txBox="1">
            <a:spLocks noGrp="1"/>
          </p:cNvSpPr>
          <p:nvPr>
            <p:ph type="title"/>
          </p:nvPr>
        </p:nvSpPr>
        <p:spPr>
          <a:xfrm>
            <a:off x="643467" y="321734"/>
            <a:ext cx="10905066" cy="1135737"/>
          </a:xfrm>
          <a:prstGeom prst="rect">
            <a:avLst/>
          </a:prstGeom>
        </p:spPr>
        <p:txBody>
          <a:bodyPr vert="horz" lIns="0" tIns="0" rIns="0" bIns="0" rtlCol="0" anchorCtr="0">
            <a:normAutofit/>
          </a:bodyPr>
          <a:lstStyle/>
          <a:p>
            <a:pPr lvl="0">
              <a:buSzPct val="25000"/>
            </a:pPr>
            <a:r>
              <a:rPr lang="en-US" sz="3600"/>
              <a:t>1.2: Moral Reasoning and Moral Decision Making (4 of 7)</a:t>
            </a:r>
            <a:endParaRPr lang="en-US" sz="3600" b="1">
              <a:latin typeface="Times New Roman"/>
              <a:ea typeface="Times New Roman"/>
              <a:cs typeface="Times New Roman"/>
              <a:sym typeface="Times New Roman"/>
            </a:endParaRPr>
          </a:p>
        </p:txBody>
      </p:sp>
      <p:sp>
        <p:nvSpPr>
          <p:cNvPr id="122" name="Shape 122"/>
          <p:cNvSpPr txBox="1">
            <a:spLocks noGrp="1"/>
          </p:cNvSpPr>
          <p:nvPr>
            <p:ph type="body" idx="1"/>
          </p:nvPr>
        </p:nvSpPr>
        <p:spPr>
          <a:xfrm>
            <a:off x="643467" y="1782981"/>
            <a:ext cx="10905066" cy="4393982"/>
          </a:xfrm>
          <a:prstGeom prst="rect">
            <a:avLst/>
          </a:prstGeom>
        </p:spPr>
        <p:txBody>
          <a:bodyPr vert="horz" lIns="0" tIns="0" rIns="0" bIns="0" rtlCol="0" anchorCtr="0">
            <a:normAutofit/>
          </a:bodyPr>
          <a:lstStyle/>
          <a:p>
            <a:pPr indent="-256032">
              <a:spcBef>
                <a:spcPts val="0"/>
              </a:spcBef>
            </a:pPr>
            <a:r>
              <a:rPr lang="en-US" sz="2000"/>
              <a:t>1.2.3: Refining the Concept of Ethics</a:t>
            </a:r>
            <a:endParaRPr lang="en-US" sz="2000">
              <a:latin typeface="Arial"/>
              <a:ea typeface="Arial"/>
              <a:cs typeface="Arial"/>
              <a:sym typeface="Arial"/>
            </a:endParaRPr>
          </a:p>
          <a:p>
            <a:pPr lvl="1" fontAlgn="b"/>
            <a:r>
              <a:rPr lang="en-US" sz="2000"/>
              <a:t>Ethical standards require good reasons for one to hold them.</a:t>
            </a:r>
            <a:endParaRPr lang="en-GB" sz="2000"/>
          </a:p>
          <a:p>
            <a:pPr lvl="1" fontAlgn="b"/>
            <a:r>
              <a:rPr lang="en-US" sz="2000"/>
              <a:t>Two ways to approach ethics:</a:t>
            </a:r>
            <a:endParaRPr lang="en-GB" sz="2000"/>
          </a:p>
          <a:p>
            <a:pPr lvl="2" fontAlgn="b"/>
            <a:r>
              <a:rPr lang="en-US" dirty="0"/>
              <a:t>Descriptively.</a:t>
            </a:r>
            <a:endParaRPr lang="en-GB"/>
          </a:p>
          <a:p>
            <a:pPr lvl="2" fontAlgn="b"/>
            <a:r>
              <a:rPr lang="en-US" dirty="0"/>
              <a:t>Prescriptively.</a:t>
            </a:r>
            <a:endParaRPr lang="en-GB"/>
          </a:p>
          <a:p>
            <a:pPr lvl="1" fontAlgn="b"/>
            <a:r>
              <a:rPr lang="en-US" sz="2000"/>
              <a:t>Which of the following two questions enlists a descriptive approach, and which enlists a prescriptive approach?</a:t>
            </a:r>
            <a:endParaRPr lang="en-GB" sz="2000"/>
          </a:p>
          <a:p>
            <a:pPr lvl="2" fontAlgn="b"/>
            <a:r>
              <a:rPr lang="en-US" dirty="0"/>
              <a:t>“Do Americans believe that bribery is wrong?” [Descriptive]</a:t>
            </a:r>
            <a:endParaRPr lang="en-GB"/>
          </a:p>
          <a:p>
            <a:pPr lvl="2" fontAlgn="b"/>
            <a:r>
              <a:rPr lang="en-US" dirty="0"/>
              <a:t>“Is bribery wrong?” [Prescriptive]</a:t>
            </a:r>
            <a:endParaRPr lang="en-GB"/>
          </a:p>
          <a:p>
            <a:pPr lvl="1" fontAlgn="b"/>
            <a:r>
              <a:rPr lang="en-US" sz="2000"/>
              <a:t>Business ethics studies moral standards as applied to business.</a:t>
            </a:r>
            <a:endParaRPr lang="en-GB" sz="2000"/>
          </a:p>
          <a:p>
            <a:pPr lvl="1"/>
            <a:r>
              <a:rPr lang="en-US" sz="2000"/>
              <a:t>Business ethics issues can be sorted into systemic, corporate, and individual issues.</a:t>
            </a:r>
            <a:endParaRPr lang="en-US" sz="2000" b="0" i="0" u="none" strike="noStrike" cap="none">
              <a:latin typeface="Arial"/>
              <a:ea typeface="Arial"/>
              <a:cs typeface="Arial"/>
              <a:sym typeface="Arial"/>
            </a:endParaRPr>
          </a:p>
        </p:txBody>
      </p:sp>
      <p:sp>
        <p:nvSpPr>
          <p:cNvPr id="129"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Isosceles Triangle 13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Isosceles Triangle 13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5" name="Rectangle 1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358343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p:nvSpPr>
          <p:cNvPr id="127"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1" name="Shape 121"/>
          <p:cNvSpPr txBox="1">
            <a:spLocks noGrp="1"/>
          </p:cNvSpPr>
          <p:nvPr>
            <p:ph type="title"/>
          </p:nvPr>
        </p:nvSpPr>
        <p:spPr>
          <a:xfrm>
            <a:off x="643467" y="321734"/>
            <a:ext cx="10905066" cy="1135737"/>
          </a:xfrm>
          <a:prstGeom prst="rect">
            <a:avLst/>
          </a:prstGeom>
        </p:spPr>
        <p:txBody>
          <a:bodyPr vert="horz" lIns="0" tIns="0" rIns="0" bIns="0" rtlCol="0" anchorCtr="0">
            <a:normAutofit/>
          </a:bodyPr>
          <a:lstStyle/>
          <a:p>
            <a:pPr lvl="0">
              <a:buSzPct val="25000"/>
            </a:pPr>
            <a:r>
              <a:rPr lang="en-US" sz="3600"/>
              <a:t>1.2: Moral Reasoning and Moral Decision Making (5 of 7)</a:t>
            </a:r>
            <a:endParaRPr lang="en-US" sz="3600" b="1">
              <a:latin typeface="Times New Roman"/>
              <a:ea typeface="Times New Roman"/>
              <a:cs typeface="Times New Roman"/>
              <a:sym typeface="Times New Roman"/>
            </a:endParaRPr>
          </a:p>
        </p:txBody>
      </p:sp>
      <p:sp>
        <p:nvSpPr>
          <p:cNvPr id="122" name="Shape 122"/>
          <p:cNvSpPr txBox="1">
            <a:spLocks noGrp="1"/>
          </p:cNvSpPr>
          <p:nvPr>
            <p:ph type="body" idx="1"/>
          </p:nvPr>
        </p:nvSpPr>
        <p:spPr>
          <a:xfrm>
            <a:off x="643467" y="1782981"/>
            <a:ext cx="10905066" cy="4393982"/>
          </a:xfrm>
          <a:prstGeom prst="rect">
            <a:avLst/>
          </a:prstGeom>
        </p:spPr>
        <p:txBody>
          <a:bodyPr vert="horz" lIns="0" tIns="0" rIns="0" bIns="0" rtlCol="0" anchorCtr="0">
            <a:normAutofit/>
          </a:bodyPr>
          <a:lstStyle/>
          <a:p>
            <a:pPr indent="-256032">
              <a:spcBef>
                <a:spcPts val="0"/>
              </a:spcBef>
            </a:pPr>
            <a:r>
              <a:rPr lang="en-US" sz="2000"/>
              <a:t>1.2.4: Applying Ethical or Moral Concepts to Corporations</a:t>
            </a:r>
            <a:endParaRPr lang="en-US" sz="2000">
              <a:latin typeface="Arial"/>
              <a:ea typeface="Arial"/>
              <a:cs typeface="Arial"/>
              <a:sym typeface="Arial"/>
            </a:endParaRPr>
          </a:p>
          <a:p>
            <a:pPr lvl="1" fontAlgn="b"/>
            <a:r>
              <a:rPr lang="en-US" sz="2000"/>
              <a:t>Corporate personhood.</a:t>
            </a:r>
            <a:endParaRPr lang="en-GB" sz="2000"/>
          </a:p>
          <a:p>
            <a:pPr lvl="2" fontAlgn="b"/>
            <a:r>
              <a:rPr lang="en-US" dirty="0"/>
              <a:t>Corporations do not qualify as moral agents. So, they cannot be morally responsible for what they do.</a:t>
            </a:r>
            <a:endParaRPr lang="en-GB"/>
          </a:p>
          <a:p>
            <a:pPr lvl="2" fontAlgn="b"/>
            <a:r>
              <a:rPr lang="en-US" dirty="0"/>
              <a:t>Corporations are like machines in some ways, and so not responsible for what they do.</a:t>
            </a:r>
          </a:p>
          <a:p>
            <a:pPr lvl="2" fontAlgn="b"/>
            <a:r>
              <a:rPr lang="en-US" dirty="0"/>
              <a:t>Corporations can be secondarily or derivatively morally responsible for their actions.</a:t>
            </a:r>
          </a:p>
          <a:p>
            <a:pPr indent="-256032"/>
            <a:r>
              <a:rPr lang="en-US" sz="2000"/>
              <a:t>1.2.5: Objections to Business Ethics</a:t>
            </a:r>
          </a:p>
          <a:p>
            <a:pPr lvl="1" fontAlgn="b"/>
            <a:r>
              <a:rPr lang="en-US" sz="2000"/>
              <a:t>Arguments against business ethics:</a:t>
            </a:r>
            <a:endParaRPr lang="en-GB" sz="2000"/>
          </a:p>
          <a:p>
            <a:pPr lvl="2" fontAlgn="b"/>
            <a:r>
              <a:rPr lang="en-US" dirty="0"/>
              <a:t>Free market builds in ethics.</a:t>
            </a:r>
            <a:endParaRPr lang="en-GB"/>
          </a:p>
          <a:p>
            <a:pPr lvl="2" fontAlgn="b"/>
            <a:r>
              <a:rPr lang="en-US" dirty="0"/>
              <a:t>Employee loyalty.</a:t>
            </a:r>
            <a:endParaRPr lang="en-GB"/>
          </a:p>
          <a:p>
            <a:pPr lvl="2" fontAlgn="b"/>
            <a:r>
              <a:rPr lang="en-US" dirty="0"/>
              <a:t>Law.</a:t>
            </a:r>
            <a:endParaRPr lang="en-GB"/>
          </a:p>
        </p:txBody>
      </p:sp>
      <p:sp>
        <p:nvSpPr>
          <p:cNvPr id="129"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Isosceles Triangle 13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Isosceles Triangle 13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5" name="Rectangle 1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526292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p:nvSpPr>
          <p:cNvPr id="127"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1" name="Shape 121"/>
          <p:cNvSpPr txBox="1">
            <a:spLocks noGrp="1"/>
          </p:cNvSpPr>
          <p:nvPr>
            <p:ph type="title"/>
          </p:nvPr>
        </p:nvSpPr>
        <p:spPr>
          <a:xfrm>
            <a:off x="643467" y="321734"/>
            <a:ext cx="10905066" cy="1135737"/>
          </a:xfrm>
          <a:prstGeom prst="rect">
            <a:avLst/>
          </a:prstGeom>
        </p:spPr>
        <p:txBody>
          <a:bodyPr vert="horz" lIns="0" tIns="0" rIns="0" bIns="0" rtlCol="0" anchorCtr="0">
            <a:normAutofit/>
          </a:bodyPr>
          <a:lstStyle/>
          <a:p>
            <a:pPr lvl="0">
              <a:buSzPct val="25000"/>
            </a:pPr>
            <a:r>
              <a:rPr lang="en-US" sz="3600"/>
              <a:t>1.2: Moral Reasoning and Moral Decision Making (6 of 7)</a:t>
            </a:r>
            <a:endParaRPr lang="en-US" sz="3600" b="1">
              <a:latin typeface="Times New Roman"/>
              <a:ea typeface="Times New Roman"/>
              <a:cs typeface="Times New Roman"/>
              <a:sym typeface="Times New Roman"/>
            </a:endParaRPr>
          </a:p>
        </p:txBody>
      </p:sp>
      <p:sp>
        <p:nvSpPr>
          <p:cNvPr id="122" name="Shape 122"/>
          <p:cNvSpPr txBox="1">
            <a:spLocks noGrp="1"/>
          </p:cNvSpPr>
          <p:nvPr>
            <p:ph type="body" idx="1"/>
          </p:nvPr>
        </p:nvSpPr>
        <p:spPr>
          <a:xfrm>
            <a:off x="643467" y="1782981"/>
            <a:ext cx="10905066" cy="4393982"/>
          </a:xfrm>
          <a:prstGeom prst="rect">
            <a:avLst/>
          </a:prstGeom>
        </p:spPr>
        <p:txBody>
          <a:bodyPr vert="horz" lIns="0" tIns="0" rIns="0" bIns="0" rtlCol="0" anchorCtr="0">
            <a:normAutofit/>
          </a:bodyPr>
          <a:lstStyle/>
          <a:p>
            <a:pPr lvl="1" fontAlgn="b"/>
            <a:r>
              <a:rPr lang="en-US" sz="2000"/>
              <a:t>Objections to arguments against business ethics:</a:t>
            </a:r>
            <a:endParaRPr lang="en-GB" sz="2000"/>
          </a:p>
          <a:p>
            <a:pPr lvl="2" fontAlgn="b"/>
            <a:r>
              <a:rPr lang="en-US" dirty="0"/>
              <a:t>There is no “perfectly competitive” condition.</a:t>
            </a:r>
            <a:endParaRPr lang="en-GB"/>
          </a:p>
          <a:p>
            <a:pPr lvl="2" fontAlgn="b"/>
            <a:r>
              <a:rPr lang="en-US" dirty="0"/>
              <a:t>Increasing profits do not necessitate social benefit.</a:t>
            </a:r>
            <a:endParaRPr lang="en-GB"/>
          </a:p>
          <a:p>
            <a:pPr lvl="1"/>
            <a:r>
              <a:rPr lang="en-US" sz="2000"/>
              <a:t>Not everyone values the same things.</a:t>
            </a:r>
          </a:p>
          <a:p>
            <a:pPr indent="-256032"/>
            <a:r>
              <a:rPr lang="en-US" sz="2000"/>
              <a:t>1.2.6: The Case for Ethics in Business</a:t>
            </a:r>
            <a:endParaRPr lang="en-US" sz="2000">
              <a:latin typeface="Arial"/>
              <a:ea typeface="Arial"/>
              <a:cs typeface="Arial"/>
              <a:sym typeface="Arial"/>
            </a:endParaRPr>
          </a:p>
          <a:p>
            <a:pPr lvl="1" fontAlgn="b"/>
            <a:r>
              <a:rPr lang="en-US" sz="2000"/>
              <a:t>The case for business ethics.</a:t>
            </a:r>
            <a:endParaRPr lang="en-GB" sz="2000"/>
          </a:p>
          <a:p>
            <a:pPr lvl="2" fontAlgn="b"/>
            <a:r>
              <a:rPr lang="en-US" dirty="0"/>
              <a:t>Businesses require ethical employees.</a:t>
            </a:r>
          </a:p>
          <a:p>
            <a:pPr lvl="2" fontAlgn="b"/>
            <a:r>
              <a:rPr lang="en-US" dirty="0"/>
              <a:t>Businesses require an ethical society.</a:t>
            </a:r>
          </a:p>
          <a:p>
            <a:pPr marL="1016000" lvl="2" indent="0" fontAlgn="b">
              <a:buNone/>
            </a:pPr>
            <a:endParaRPr lang="en-US" dirty="0"/>
          </a:p>
        </p:txBody>
      </p:sp>
      <p:sp>
        <p:nvSpPr>
          <p:cNvPr id="129"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Isosceles Triangle 13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Isosceles Triangle 13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5" name="Rectangle 1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706014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p:nvSpPr>
          <p:cNvPr id="127"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1" name="Shape 121"/>
          <p:cNvSpPr txBox="1">
            <a:spLocks noGrp="1"/>
          </p:cNvSpPr>
          <p:nvPr>
            <p:ph type="title"/>
          </p:nvPr>
        </p:nvSpPr>
        <p:spPr>
          <a:xfrm>
            <a:off x="643467" y="321734"/>
            <a:ext cx="10905066" cy="1135737"/>
          </a:xfrm>
          <a:prstGeom prst="rect">
            <a:avLst/>
          </a:prstGeom>
        </p:spPr>
        <p:txBody>
          <a:bodyPr vert="horz" lIns="0" tIns="0" rIns="0" bIns="0" rtlCol="0" anchorCtr="0">
            <a:normAutofit/>
          </a:bodyPr>
          <a:lstStyle/>
          <a:p>
            <a:pPr lvl="0">
              <a:buSzPct val="25000"/>
            </a:pPr>
            <a:r>
              <a:rPr lang="en-US" sz="3600"/>
              <a:t>1.2: Moral Reasoning and Moral Decision Making (7 of 7)</a:t>
            </a:r>
            <a:endParaRPr lang="en-US" sz="3600" b="1">
              <a:latin typeface="Times New Roman"/>
              <a:ea typeface="Times New Roman"/>
              <a:cs typeface="Times New Roman"/>
              <a:sym typeface="Times New Roman"/>
            </a:endParaRPr>
          </a:p>
        </p:txBody>
      </p:sp>
      <p:sp>
        <p:nvSpPr>
          <p:cNvPr id="122" name="Shape 122"/>
          <p:cNvSpPr txBox="1">
            <a:spLocks noGrp="1"/>
          </p:cNvSpPr>
          <p:nvPr>
            <p:ph type="body" idx="1"/>
          </p:nvPr>
        </p:nvSpPr>
        <p:spPr>
          <a:xfrm>
            <a:off x="643467" y="1782981"/>
            <a:ext cx="10905066" cy="4393982"/>
          </a:xfrm>
          <a:prstGeom prst="rect">
            <a:avLst/>
          </a:prstGeom>
        </p:spPr>
        <p:txBody>
          <a:bodyPr vert="horz" lIns="0" tIns="0" rIns="0" bIns="0" rtlCol="0" anchorCtr="0">
            <a:normAutofit/>
          </a:bodyPr>
          <a:lstStyle/>
          <a:p>
            <a:pPr indent="-256032">
              <a:spcBef>
                <a:spcPts val="0"/>
              </a:spcBef>
            </a:pPr>
            <a:r>
              <a:rPr lang="en-US" sz="2000"/>
              <a:t>1.2.7: Business Ethics and Corporate Social Responsibility</a:t>
            </a:r>
          </a:p>
          <a:p>
            <a:pPr lvl="1" fontAlgn="b"/>
            <a:r>
              <a:rPr lang="en-US" sz="2000"/>
              <a:t>Corporate Social Responsibility (CRS)</a:t>
            </a:r>
            <a:endParaRPr lang="en-GB" sz="2000"/>
          </a:p>
          <a:p>
            <a:pPr lvl="2" fontAlgn="b"/>
            <a:r>
              <a:rPr lang="en-US" dirty="0"/>
              <a:t>A corporation’s responsibilities or obligations to society.</a:t>
            </a:r>
            <a:endParaRPr lang="en-GB"/>
          </a:p>
          <a:p>
            <a:pPr lvl="2" fontAlgn="b"/>
            <a:r>
              <a:rPr lang="en-US" dirty="0"/>
              <a:t>Shareholder view (Friedman).</a:t>
            </a:r>
            <a:endParaRPr lang="en-GB"/>
          </a:p>
          <a:p>
            <a:pPr lvl="2" fontAlgn="b"/>
            <a:r>
              <a:rPr lang="en-US" dirty="0"/>
              <a:t>Stakeholder view (Freeman and Reed).</a:t>
            </a:r>
            <a:endParaRPr lang="en-GB"/>
          </a:p>
          <a:p>
            <a:pPr lvl="1" fontAlgn="b"/>
            <a:r>
              <a:rPr lang="en-US" sz="2000"/>
              <a:t>Two types of arguments in support of stakeholder view:</a:t>
            </a:r>
            <a:endParaRPr lang="en-GB" sz="2000"/>
          </a:p>
          <a:p>
            <a:pPr lvl="2" fontAlgn="b"/>
            <a:r>
              <a:rPr lang="en-US" dirty="0"/>
              <a:t>Instrumental.</a:t>
            </a:r>
          </a:p>
          <a:p>
            <a:pPr lvl="2" fontAlgn="b"/>
            <a:r>
              <a:rPr lang="en-US" dirty="0"/>
              <a:t>Normative.</a:t>
            </a:r>
          </a:p>
        </p:txBody>
      </p:sp>
      <p:sp>
        <p:nvSpPr>
          <p:cNvPr id="129"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Isosceles Triangle 13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Isosceles Triangle 13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5" name="Rectangle 1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734359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p:nvSpPr>
          <p:cNvPr id="127"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1" name="Shape 121"/>
          <p:cNvSpPr txBox="1">
            <a:spLocks noGrp="1"/>
          </p:cNvSpPr>
          <p:nvPr>
            <p:ph type="title"/>
          </p:nvPr>
        </p:nvSpPr>
        <p:spPr>
          <a:xfrm>
            <a:off x="643467" y="321734"/>
            <a:ext cx="10905066" cy="1135737"/>
          </a:xfrm>
          <a:prstGeom prst="rect">
            <a:avLst/>
          </a:prstGeom>
        </p:spPr>
        <p:txBody>
          <a:bodyPr vert="horz" lIns="0" tIns="0" rIns="0" bIns="0" rtlCol="0" anchorCtr="0">
            <a:normAutofit/>
          </a:bodyPr>
          <a:lstStyle/>
          <a:p>
            <a:pPr lvl="0">
              <a:buSzPct val="25000"/>
            </a:pPr>
            <a:r>
              <a:rPr lang="en-US" sz="3600"/>
              <a:t>1.3: Ethical Issues in International Business (1 of 3)</a:t>
            </a:r>
            <a:endParaRPr lang="en-US" sz="3600" b="1">
              <a:latin typeface="Times New Roman"/>
              <a:ea typeface="Times New Roman"/>
              <a:cs typeface="Times New Roman"/>
              <a:sym typeface="Times New Roman"/>
            </a:endParaRPr>
          </a:p>
        </p:txBody>
      </p:sp>
      <p:sp>
        <p:nvSpPr>
          <p:cNvPr id="122" name="Shape 122"/>
          <p:cNvSpPr txBox="1">
            <a:spLocks noGrp="1"/>
          </p:cNvSpPr>
          <p:nvPr>
            <p:ph type="body" idx="1"/>
          </p:nvPr>
        </p:nvSpPr>
        <p:spPr>
          <a:xfrm>
            <a:off x="643467" y="1782981"/>
            <a:ext cx="10905066" cy="4393982"/>
          </a:xfrm>
          <a:prstGeom prst="rect">
            <a:avLst/>
          </a:prstGeom>
        </p:spPr>
        <p:txBody>
          <a:bodyPr vert="horz" lIns="0" tIns="0" rIns="0" bIns="0" rtlCol="0" anchorCtr="0">
            <a:normAutofit/>
          </a:bodyPr>
          <a:lstStyle/>
          <a:p>
            <a:pPr indent="-256032">
              <a:spcBef>
                <a:spcPts val="0"/>
              </a:spcBef>
            </a:pPr>
            <a:r>
              <a:rPr lang="en-US" sz="2000"/>
              <a:t>1.3: Examine ethical issues arising from globalization and international business connections and practices</a:t>
            </a:r>
          </a:p>
          <a:p>
            <a:pPr lvl="1" fontAlgn="b"/>
            <a:r>
              <a:rPr lang="en-US" sz="2000"/>
              <a:t>Technology and Globalization</a:t>
            </a:r>
            <a:endParaRPr lang="en-GB" sz="2000"/>
          </a:p>
          <a:p>
            <a:pPr lvl="2" fontAlgn="b"/>
            <a:r>
              <a:rPr lang="en-US" dirty="0"/>
              <a:t>Types of new technologies.</a:t>
            </a:r>
            <a:endParaRPr lang="en-GB"/>
          </a:p>
          <a:p>
            <a:pPr lvl="2" fontAlgn="b"/>
            <a:r>
              <a:rPr lang="en-US" dirty="0"/>
              <a:t>Significant issues in international business and new technologies.</a:t>
            </a:r>
          </a:p>
          <a:p>
            <a:pPr lvl="2" fontAlgn="b"/>
            <a:r>
              <a:rPr lang="en-US" dirty="0"/>
              <a:t>Globalization.</a:t>
            </a:r>
          </a:p>
          <a:p>
            <a:pPr indent="-256032"/>
            <a:r>
              <a:rPr lang="en-US" sz="2000"/>
              <a:t>1.3.1: Technology and Business Ethics</a:t>
            </a:r>
          </a:p>
          <a:p>
            <a:pPr lvl="1" fontAlgn="b"/>
            <a:r>
              <a:rPr lang="en-US" sz="2000"/>
              <a:t>Ethical issues raised through technological advancements</a:t>
            </a:r>
            <a:endParaRPr lang="en-GB" sz="2000"/>
          </a:p>
          <a:p>
            <a:pPr lvl="2"/>
            <a:r>
              <a:rPr lang="en-US" dirty="0"/>
              <a:t>Industrial and agricultural revolutions: Labor, fair trade, deception and stock manipulation.</a:t>
            </a:r>
            <a:endParaRPr lang="en-GB"/>
          </a:p>
          <a:p>
            <a:pPr lvl="2"/>
            <a:r>
              <a:rPr lang="en-US" dirty="0"/>
              <a:t>Information technology: risk, privacy, and property rights.</a:t>
            </a:r>
          </a:p>
          <a:p>
            <a:pPr lvl="2"/>
            <a:r>
              <a:rPr lang="en-US" dirty="0"/>
              <a:t>Nanotechnology and biotechnology: risk and dangerous products.</a:t>
            </a:r>
          </a:p>
        </p:txBody>
      </p:sp>
      <p:sp>
        <p:nvSpPr>
          <p:cNvPr id="129"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Isosceles Triangle 13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Isosceles Triangle 13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5" name="Rectangle 1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345631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p:nvSpPr>
          <p:cNvPr id="127"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1" name="Shape 121"/>
          <p:cNvSpPr txBox="1">
            <a:spLocks noGrp="1"/>
          </p:cNvSpPr>
          <p:nvPr>
            <p:ph type="title"/>
          </p:nvPr>
        </p:nvSpPr>
        <p:spPr>
          <a:xfrm>
            <a:off x="643467" y="321734"/>
            <a:ext cx="10905066" cy="1135737"/>
          </a:xfrm>
          <a:prstGeom prst="rect">
            <a:avLst/>
          </a:prstGeom>
        </p:spPr>
        <p:txBody>
          <a:bodyPr vert="horz" lIns="0" tIns="0" rIns="0" bIns="0" rtlCol="0" anchorCtr="0">
            <a:normAutofit/>
          </a:bodyPr>
          <a:lstStyle/>
          <a:p>
            <a:pPr lvl="0">
              <a:buSzPct val="25000"/>
            </a:pPr>
            <a:r>
              <a:rPr lang="en-US" sz="3600"/>
              <a:t>1.3: Ethical Issues in International Business (2 of 3)</a:t>
            </a:r>
            <a:endParaRPr lang="en-US" sz="3600" b="1">
              <a:latin typeface="Times New Roman"/>
              <a:ea typeface="Times New Roman"/>
              <a:cs typeface="Times New Roman"/>
              <a:sym typeface="Times New Roman"/>
            </a:endParaRPr>
          </a:p>
        </p:txBody>
      </p:sp>
      <p:sp>
        <p:nvSpPr>
          <p:cNvPr id="122" name="Shape 122"/>
          <p:cNvSpPr txBox="1">
            <a:spLocks noGrp="1"/>
          </p:cNvSpPr>
          <p:nvPr>
            <p:ph type="body" idx="1"/>
          </p:nvPr>
        </p:nvSpPr>
        <p:spPr>
          <a:xfrm>
            <a:off x="643467" y="1782981"/>
            <a:ext cx="10905066" cy="4393982"/>
          </a:xfrm>
          <a:prstGeom prst="rect">
            <a:avLst/>
          </a:prstGeom>
        </p:spPr>
        <p:txBody>
          <a:bodyPr vert="horz" lIns="0" tIns="0" rIns="0" bIns="0" rtlCol="0" anchorCtr="0">
            <a:normAutofit/>
          </a:bodyPr>
          <a:lstStyle/>
          <a:p>
            <a:pPr indent="-256032">
              <a:spcBef>
                <a:spcPts val="0"/>
              </a:spcBef>
            </a:pPr>
            <a:r>
              <a:rPr lang="en-US" sz="1900"/>
              <a:t>1.3.2: Globalization and Business Ethics</a:t>
            </a:r>
          </a:p>
          <a:p>
            <a:pPr lvl="1" fontAlgn="b"/>
            <a:r>
              <a:rPr lang="en-US" sz="1900"/>
              <a:t>Globalization</a:t>
            </a:r>
            <a:endParaRPr lang="en-GB" sz="1900"/>
          </a:p>
          <a:p>
            <a:pPr lvl="2" fontAlgn="b"/>
            <a:r>
              <a:rPr lang="en-US" sz="1900"/>
              <a:t>Largely driven by multinationals.</a:t>
            </a:r>
            <a:endParaRPr lang="en-GB" sz="1900"/>
          </a:p>
          <a:p>
            <a:pPr lvl="2" fontAlgn="b"/>
            <a:r>
              <a:rPr lang="en-US" sz="1900"/>
              <a:t>Benefits to developing countries including jobs, skills, income, technology, a decrease in poverty, specialization.</a:t>
            </a:r>
            <a:endParaRPr lang="en-GB" sz="1900"/>
          </a:p>
          <a:p>
            <a:pPr lvl="2" fontAlgn="b"/>
            <a:r>
              <a:rPr lang="en-US" sz="1900"/>
              <a:t>Blamed for, e.g., rising inequality, cultural losses, a “race to the bottom,” introduction of inappropriate technologies into developing countries.</a:t>
            </a:r>
            <a:endParaRPr lang="en-GB" sz="1900"/>
          </a:p>
          <a:p>
            <a:pPr lvl="2" fontAlgn="b"/>
            <a:r>
              <a:rPr lang="en-US" sz="1900"/>
              <a:t>Differences in laws, governments, practices, levels of development, and cultural understandings raise ethical problems, which suggests ethical relativism.</a:t>
            </a:r>
            <a:endParaRPr lang="en-GB" sz="1900"/>
          </a:p>
          <a:p>
            <a:pPr lvl="2" fontAlgn="b"/>
            <a:r>
              <a:rPr lang="en-US" sz="1900"/>
              <a:t>Criticisms of ethical relativism: </a:t>
            </a:r>
            <a:endParaRPr lang="en-GB" sz="1900"/>
          </a:p>
          <a:p>
            <a:pPr lvl="3" fontAlgn="b"/>
            <a:r>
              <a:rPr lang="en-US" sz="1900"/>
              <a:t>Some moral standards are found in all societies.</a:t>
            </a:r>
            <a:endParaRPr lang="en-GB" sz="1900"/>
          </a:p>
          <a:p>
            <a:pPr lvl="3" fontAlgn="b"/>
            <a:r>
              <a:rPr lang="en-US" sz="1900"/>
              <a:t>Moral differences do not logically imply relativism.</a:t>
            </a:r>
            <a:endParaRPr lang="en-GB" sz="1900"/>
          </a:p>
          <a:p>
            <a:pPr lvl="3" fontAlgn="b"/>
            <a:r>
              <a:rPr lang="en-US" sz="1900"/>
              <a:t>Relativism has incoherent consequences.</a:t>
            </a:r>
          </a:p>
          <a:p>
            <a:pPr lvl="3" fontAlgn="b"/>
            <a:r>
              <a:rPr lang="en-US" sz="1900"/>
              <a:t>Societal standards are not above criticism.</a:t>
            </a:r>
          </a:p>
        </p:txBody>
      </p:sp>
      <p:sp>
        <p:nvSpPr>
          <p:cNvPr id="129"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Isosceles Triangle 13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Isosceles Triangle 13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5" name="Rectangle 1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65771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p:nvSpPr>
          <p:cNvPr id="127"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1" name="Shape 121"/>
          <p:cNvSpPr txBox="1">
            <a:spLocks noGrp="1"/>
          </p:cNvSpPr>
          <p:nvPr>
            <p:ph type="title"/>
          </p:nvPr>
        </p:nvSpPr>
        <p:spPr>
          <a:xfrm>
            <a:off x="643467" y="321734"/>
            <a:ext cx="10905066" cy="1135737"/>
          </a:xfrm>
          <a:prstGeom prst="rect">
            <a:avLst/>
          </a:prstGeom>
        </p:spPr>
        <p:txBody>
          <a:bodyPr vert="horz" lIns="0" tIns="0" rIns="0" bIns="0" rtlCol="0" anchorCtr="0">
            <a:normAutofit/>
          </a:bodyPr>
          <a:lstStyle/>
          <a:p>
            <a:pPr lvl="0">
              <a:buSzPct val="25000"/>
            </a:pPr>
            <a:r>
              <a:rPr lang="en-US" sz="3600"/>
              <a:t>1.3: Ethical Issues in International Business (3 of 3)</a:t>
            </a:r>
            <a:endParaRPr lang="en-US" sz="3600" b="1">
              <a:latin typeface="Times New Roman"/>
              <a:ea typeface="Times New Roman"/>
              <a:cs typeface="Times New Roman"/>
              <a:sym typeface="Times New Roman"/>
            </a:endParaRPr>
          </a:p>
        </p:txBody>
      </p:sp>
      <p:sp>
        <p:nvSpPr>
          <p:cNvPr id="122" name="Shape 122"/>
          <p:cNvSpPr txBox="1">
            <a:spLocks noGrp="1"/>
          </p:cNvSpPr>
          <p:nvPr>
            <p:ph type="body" idx="1"/>
          </p:nvPr>
        </p:nvSpPr>
        <p:spPr>
          <a:xfrm>
            <a:off x="643467" y="1782981"/>
            <a:ext cx="10905066" cy="4393982"/>
          </a:xfrm>
          <a:prstGeom prst="rect">
            <a:avLst/>
          </a:prstGeom>
        </p:spPr>
        <p:txBody>
          <a:bodyPr vert="horz" lIns="0" tIns="0" rIns="0" bIns="0" rtlCol="0" anchorCtr="0">
            <a:normAutofit/>
          </a:bodyPr>
          <a:lstStyle/>
          <a:p>
            <a:pPr indent="-256032">
              <a:spcBef>
                <a:spcPts val="0"/>
              </a:spcBef>
            </a:pPr>
            <a:r>
              <a:rPr lang="en-US" sz="2000"/>
              <a:t>1.3.3: Integrative Social Contracts Theory</a:t>
            </a:r>
          </a:p>
          <a:p>
            <a:pPr lvl="1" fontAlgn="b"/>
            <a:r>
              <a:rPr lang="en-US" sz="2000"/>
              <a:t>Integrative social contracts theory:</a:t>
            </a:r>
            <a:endParaRPr lang="en-GB" sz="2000"/>
          </a:p>
          <a:p>
            <a:pPr lvl="2"/>
            <a:r>
              <a:rPr lang="en-US"/>
              <a:t>Hypernorms</a:t>
            </a:r>
            <a:r>
              <a:rPr lang="en-US" dirty="0"/>
              <a:t> should apply to people in all societies.</a:t>
            </a:r>
            <a:endParaRPr lang="en-GB" dirty="0"/>
          </a:p>
          <a:p>
            <a:pPr lvl="2"/>
            <a:r>
              <a:rPr lang="en-US"/>
              <a:t>Microsocial</a:t>
            </a:r>
            <a:r>
              <a:rPr lang="en-US" dirty="0"/>
              <a:t> norms apply only in specific societies and differ from one society to another.</a:t>
            </a:r>
          </a:p>
        </p:txBody>
      </p:sp>
      <p:sp>
        <p:nvSpPr>
          <p:cNvPr id="129"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Isosceles Triangle 13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Isosceles Triangle 13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5" name="Rectangle 1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093480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p:nvSpPr>
          <p:cNvPr id="127"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1" name="Shape 121"/>
          <p:cNvSpPr txBox="1">
            <a:spLocks noGrp="1"/>
          </p:cNvSpPr>
          <p:nvPr>
            <p:ph type="title"/>
          </p:nvPr>
        </p:nvSpPr>
        <p:spPr>
          <a:xfrm>
            <a:off x="643467" y="321734"/>
            <a:ext cx="10905066" cy="1135737"/>
          </a:xfrm>
          <a:prstGeom prst="rect">
            <a:avLst/>
          </a:prstGeom>
        </p:spPr>
        <p:txBody>
          <a:bodyPr vert="horz" lIns="0" tIns="0" rIns="0" bIns="0" rtlCol="0" anchorCtr="0">
            <a:normAutofit/>
          </a:bodyPr>
          <a:lstStyle/>
          <a:p>
            <a:pPr lvl="0">
              <a:buSzPct val="25000"/>
            </a:pPr>
            <a:r>
              <a:rPr lang="en-US" sz="3600"/>
              <a:t>1.4: Foundations of Moral Reasoning (1 of 4)</a:t>
            </a:r>
            <a:endParaRPr lang="en-US" sz="3600" b="1">
              <a:latin typeface="Times New Roman"/>
              <a:ea typeface="Times New Roman"/>
              <a:cs typeface="Times New Roman"/>
              <a:sym typeface="Times New Roman"/>
            </a:endParaRPr>
          </a:p>
        </p:txBody>
      </p:sp>
      <p:sp>
        <p:nvSpPr>
          <p:cNvPr id="122" name="Shape 122"/>
          <p:cNvSpPr txBox="1">
            <a:spLocks noGrp="1"/>
          </p:cNvSpPr>
          <p:nvPr>
            <p:ph type="body" idx="1"/>
          </p:nvPr>
        </p:nvSpPr>
        <p:spPr>
          <a:xfrm>
            <a:off x="643467" y="1782981"/>
            <a:ext cx="10905066" cy="4393982"/>
          </a:xfrm>
          <a:prstGeom prst="rect">
            <a:avLst/>
          </a:prstGeom>
        </p:spPr>
        <p:txBody>
          <a:bodyPr vert="horz" lIns="0" tIns="0" rIns="0" bIns="0" rtlCol="0" anchorCtr="0">
            <a:normAutofit/>
          </a:bodyPr>
          <a:lstStyle/>
          <a:p>
            <a:pPr indent="-256032">
              <a:spcBef>
                <a:spcPts val="0"/>
              </a:spcBef>
            </a:pPr>
            <a:r>
              <a:rPr lang="en-US" sz="1700"/>
              <a:t>1.4: Explain the deep foundations and structure of moral reasoning </a:t>
            </a:r>
          </a:p>
          <a:p>
            <a:pPr lvl="1" fontAlgn="b"/>
            <a:r>
              <a:rPr lang="en-US" sz="1700"/>
              <a:t>Key goals:</a:t>
            </a:r>
            <a:endParaRPr lang="en-GB" sz="1700"/>
          </a:p>
          <a:p>
            <a:pPr lvl="2" fontAlgn="b"/>
            <a:r>
              <a:rPr lang="en-US" sz="1700"/>
              <a:t>Examination of moral standards and the reasoning process by which such standards are applied to issues.</a:t>
            </a:r>
            <a:endParaRPr lang="en-GB" sz="1700"/>
          </a:p>
          <a:p>
            <a:pPr lvl="2" fontAlgn="b"/>
            <a:r>
              <a:rPr lang="en-US" sz="1700"/>
              <a:t>Description of the development of one’s critical capacities over one’s lifetime.</a:t>
            </a:r>
          </a:p>
          <a:p>
            <a:pPr lvl="2" fontAlgn="b"/>
            <a:r>
              <a:rPr lang="en-US" sz="1700"/>
              <a:t>Description of reasoning processes used to evaluate moral standards.</a:t>
            </a:r>
          </a:p>
          <a:p>
            <a:pPr indent="-256032"/>
            <a:r>
              <a:rPr lang="en-US" sz="1700"/>
              <a:t>1.4.1: Moral Development  </a:t>
            </a:r>
          </a:p>
          <a:p>
            <a:pPr lvl="1" fontAlgn="b"/>
            <a:r>
              <a:rPr lang="en-US" sz="1700"/>
              <a:t>Kohlberg’s stages of moral development:</a:t>
            </a:r>
            <a:endParaRPr lang="en-GB" sz="1700"/>
          </a:p>
          <a:p>
            <a:pPr lvl="2" fontAlgn="b"/>
            <a:r>
              <a:rPr lang="en-US" sz="1700"/>
              <a:t>Preconventional Orientations</a:t>
            </a:r>
            <a:endParaRPr lang="en-GB" sz="1700"/>
          </a:p>
          <a:p>
            <a:pPr lvl="3" fontAlgn="b"/>
            <a:r>
              <a:rPr lang="en-US" sz="1700"/>
              <a:t>Punishment and Obedience.</a:t>
            </a:r>
            <a:endParaRPr lang="en-GB" sz="1700"/>
          </a:p>
          <a:p>
            <a:pPr lvl="3" fontAlgn="b"/>
            <a:r>
              <a:rPr lang="en-US" sz="1700"/>
              <a:t>Instrumental and Relative.</a:t>
            </a:r>
            <a:endParaRPr lang="en-GB" sz="1700"/>
          </a:p>
          <a:p>
            <a:pPr lvl="2" fontAlgn="b"/>
            <a:r>
              <a:rPr lang="en-US" sz="1700"/>
              <a:t>Conventional Orientation</a:t>
            </a:r>
            <a:endParaRPr lang="en-GB" sz="1700"/>
          </a:p>
          <a:p>
            <a:pPr lvl="3" fontAlgn="b"/>
            <a:r>
              <a:rPr lang="en-US" sz="1700"/>
              <a:t>Interpersonal Concordance.</a:t>
            </a:r>
            <a:endParaRPr lang="en-GB" sz="1700"/>
          </a:p>
          <a:p>
            <a:pPr lvl="3" fontAlgn="b"/>
            <a:r>
              <a:rPr lang="en-US" sz="1700"/>
              <a:t>Law and Order.</a:t>
            </a:r>
            <a:endParaRPr lang="en-GB" sz="1700"/>
          </a:p>
        </p:txBody>
      </p:sp>
      <p:sp>
        <p:nvSpPr>
          <p:cNvPr id="129"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Isosceles Triangle 13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Isosceles Triangle 13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5" name="Rectangle 1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741963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p:nvSpPr>
          <p:cNvPr id="127"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1" name="Shape 121"/>
          <p:cNvSpPr txBox="1">
            <a:spLocks noGrp="1"/>
          </p:cNvSpPr>
          <p:nvPr>
            <p:ph type="title"/>
          </p:nvPr>
        </p:nvSpPr>
        <p:spPr>
          <a:xfrm>
            <a:off x="643467" y="321734"/>
            <a:ext cx="10905066" cy="1135737"/>
          </a:xfrm>
          <a:prstGeom prst="rect">
            <a:avLst/>
          </a:prstGeom>
        </p:spPr>
        <p:txBody>
          <a:bodyPr vert="horz" lIns="0" tIns="0" rIns="0" bIns="0" rtlCol="0" anchorCtr="0">
            <a:normAutofit/>
          </a:bodyPr>
          <a:lstStyle/>
          <a:p>
            <a:pPr lvl="0">
              <a:buSzPct val="25000"/>
            </a:pPr>
            <a:r>
              <a:rPr lang="en-US" sz="3600"/>
              <a:t>1.4: Foundations of Moral Reasoning (2 of 4)</a:t>
            </a:r>
            <a:endParaRPr lang="en-US" sz="3600" b="1">
              <a:latin typeface="Times New Roman"/>
              <a:ea typeface="Times New Roman"/>
              <a:cs typeface="Times New Roman"/>
              <a:sym typeface="Times New Roman"/>
            </a:endParaRPr>
          </a:p>
        </p:txBody>
      </p:sp>
      <p:sp>
        <p:nvSpPr>
          <p:cNvPr id="122" name="Shape 122"/>
          <p:cNvSpPr txBox="1">
            <a:spLocks noGrp="1"/>
          </p:cNvSpPr>
          <p:nvPr>
            <p:ph type="body" idx="1"/>
          </p:nvPr>
        </p:nvSpPr>
        <p:spPr>
          <a:xfrm>
            <a:off x="643467" y="1782981"/>
            <a:ext cx="10905066" cy="4393982"/>
          </a:xfrm>
          <a:prstGeom prst="rect">
            <a:avLst/>
          </a:prstGeom>
        </p:spPr>
        <p:txBody>
          <a:bodyPr vert="horz" lIns="0" tIns="0" rIns="0" bIns="0" rtlCol="0" anchorCtr="0">
            <a:normAutofit/>
          </a:bodyPr>
          <a:lstStyle/>
          <a:p>
            <a:pPr lvl="2" fontAlgn="b"/>
            <a:r>
              <a:rPr lang="en-US"/>
              <a:t>Postconventional</a:t>
            </a:r>
            <a:r>
              <a:rPr lang="en-US" dirty="0"/>
              <a:t> Orientation</a:t>
            </a:r>
            <a:endParaRPr lang="en-GB"/>
          </a:p>
          <a:p>
            <a:pPr lvl="3" fontAlgn="b"/>
            <a:r>
              <a:rPr lang="en-US" sz="2000"/>
              <a:t>Social Contract.</a:t>
            </a:r>
            <a:endParaRPr lang="en-GB" sz="2000"/>
          </a:p>
          <a:p>
            <a:pPr lvl="3" fontAlgn="b"/>
            <a:r>
              <a:rPr lang="en-US" sz="2000"/>
              <a:t>Universal Moral Principles.</a:t>
            </a:r>
            <a:endParaRPr lang="en-GB" sz="2000"/>
          </a:p>
          <a:p>
            <a:pPr lvl="1" fontAlgn="b"/>
            <a:r>
              <a:rPr lang="en-US" sz="2000"/>
              <a:t>Criticisms of Kohlberg’s view:</a:t>
            </a:r>
            <a:endParaRPr lang="en-GB" sz="2000"/>
          </a:p>
          <a:p>
            <a:pPr lvl="2"/>
            <a:r>
              <a:rPr lang="en-US" dirty="0"/>
              <a:t>Feminist and care ethics critiques.</a:t>
            </a:r>
          </a:p>
          <a:p>
            <a:pPr indent="-256032"/>
            <a:r>
              <a:rPr lang="en-US" sz="2000"/>
              <a:t>1.4.2: The Structure of Moral Reasoning </a:t>
            </a:r>
          </a:p>
          <a:p>
            <a:pPr lvl="1" fontAlgn="b"/>
            <a:r>
              <a:rPr lang="en-US" sz="2000"/>
              <a:t>Moral reasoning involves:</a:t>
            </a:r>
            <a:endParaRPr lang="en-GB" sz="2000"/>
          </a:p>
          <a:p>
            <a:pPr lvl="2" fontAlgn="b"/>
            <a:r>
              <a:rPr lang="en-US" dirty="0"/>
              <a:t>Moral standards for evaluation. (Be logical.)</a:t>
            </a:r>
            <a:endParaRPr lang="en-GB"/>
          </a:p>
          <a:p>
            <a:pPr lvl="2"/>
            <a:r>
              <a:rPr lang="en-US" dirty="0"/>
              <a:t>Information about what is being evaluated. (Rely on evidence or information that is accurate, relevant, and complete.)</a:t>
            </a:r>
          </a:p>
          <a:p>
            <a:pPr lvl="2"/>
            <a:r>
              <a:rPr lang="en-US" dirty="0"/>
              <a:t>Moral judgment about what is being evaluated. (Be consistent.)</a:t>
            </a:r>
          </a:p>
          <a:p>
            <a:pPr marL="1016000" lvl="2" indent="0">
              <a:buNone/>
            </a:pPr>
            <a:endParaRPr lang="en-US" dirty="0"/>
          </a:p>
        </p:txBody>
      </p:sp>
      <p:sp>
        <p:nvSpPr>
          <p:cNvPr id="129"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Isosceles Triangle 13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Isosceles Triangle 13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5" name="Rectangle 1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75963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p:nvSpPr>
          <p:cNvPr id="127"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1" name="Shape 121"/>
          <p:cNvSpPr txBox="1">
            <a:spLocks noGrp="1"/>
          </p:cNvSpPr>
          <p:nvPr>
            <p:ph type="title"/>
          </p:nvPr>
        </p:nvSpPr>
        <p:spPr>
          <a:xfrm>
            <a:off x="643467" y="321734"/>
            <a:ext cx="10905066" cy="1135737"/>
          </a:xfrm>
          <a:prstGeom prst="rect">
            <a:avLst/>
          </a:prstGeom>
        </p:spPr>
        <p:txBody>
          <a:bodyPr vert="horz" lIns="0" tIns="0" rIns="0" bIns="0" rtlCol="0" anchorCtr="0">
            <a:normAutofit/>
          </a:bodyPr>
          <a:lstStyle/>
          <a:p>
            <a:pPr lvl="0">
              <a:buSzPct val="25000"/>
            </a:pPr>
            <a:r>
              <a:rPr lang="en-US" sz="3600"/>
              <a:t>1.4: Foundations of Moral Reasoning (3 of 4)</a:t>
            </a:r>
            <a:endParaRPr lang="en-US" sz="3600" b="1">
              <a:latin typeface="Times New Roman"/>
              <a:ea typeface="Times New Roman"/>
              <a:cs typeface="Times New Roman"/>
              <a:sym typeface="Times New Roman"/>
            </a:endParaRPr>
          </a:p>
        </p:txBody>
      </p:sp>
      <p:sp>
        <p:nvSpPr>
          <p:cNvPr id="122" name="Shape 122"/>
          <p:cNvSpPr txBox="1">
            <a:spLocks noGrp="1"/>
          </p:cNvSpPr>
          <p:nvPr>
            <p:ph type="body" idx="1"/>
          </p:nvPr>
        </p:nvSpPr>
        <p:spPr>
          <a:xfrm>
            <a:off x="643467" y="1782981"/>
            <a:ext cx="10905066" cy="4393982"/>
          </a:xfrm>
          <a:prstGeom prst="rect">
            <a:avLst/>
          </a:prstGeom>
        </p:spPr>
        <p:txBody>
          <a:bodyPr vert="horz" lIns="0" tIns="0" rIns="0" bIns="0" rtlCol="0" anchorCtr="0">
            <a:normAutofit/>
          </a:bodyPr>
          <a:lstStyle/>
          <a:p>
            <a:pPr indent="-256032">
              <a:spcBef>
                <a:spcPts val="0"/>
              </a:spcBef>
            </a:pPr>
            <a:r>
              <a:rPr lang="en-US" sz="1900"/>
              <a:t>1.4.3: Steps to Ethical Behavior </a:t>
            </a:r>
          </a:p>
          <a:p>
            <a:pPr lvl="1" fontAlgn="b"/>
            <a:r>
              <a:rPr lang="en-US" sz="1900"/>
              <a:t>Steps to ethical behavior:</a:t>
            </a:r>
            <a:endParaRPr lang="en-GB" sz="1900"/>
          </a:p>
          <a:p>
            <a:pPr lvl="2" fontAlgn="b"/>
            <a:r>
              <a:rPr lang="en-US" sz="1900"/>
              <a:t>Awareness.</a:t>
            </a:r>
            <a:endParaRPr lang="en-GB" sz="1900"/>
          </a:p>
          <a:p>
            <a:pPr lvl="2" fontAlgn="b"/>
            <a:r>
              <a:rPr lang="en-US" sz="1900"/>
              <a:t>Judgment.</a:t>
            </a:r>
            <a:endParaRPr lang="en-GB" sz="1900"/>
          </a:p>
          <a:p>
            <a:pPr lvl="2" fontAlgn="b"/>
            <a:r>
              <a:rPr lang="en-US" sz="1900"/>
              <a:t>Decision.</a:t>
            </a:r>
            <a:endParaRPr lang="en-GB" sz="1900"/>
          </a:p>
          <a:p>
            <a:pPr lvl="2" fontAlgn="b"/>
            <a:r>
              <a:rPr lang="en-US" sz="1900"/>
              <a:t>Action.</a:t>
            </a:r>
            <a:endParaRPr lang="en-GB" sz="1900"/>
          </a:p>
          <a:p>
            <a:pPr lvl="1" fontAlgn="b"/>
            <a:r>
              <a:rPr lang="en-US" sz="1900"/>
              <a:t>Recognizing a situation as ethical:</a:t>
            </a:r>
            <a:endParaRPr lang="en-GB" sz="1900"/>
          </a:p>
          <a:p>
            <a:pPr lvl="2" fontAlgn="b"/>
            <a:r>
              <a:rPr lang="en-US" sz="1900"/>
              <a:t>Requires framing it as one that requires ethical reasoning.</a:t>
            </a:r>
            <a:endParaRPr lang="en-GB" sz="1900"/>
          </a:p>
          <a:p>
            <a:pPr lvl="2"/>
            <a:r>
              <a:rPr lang="en-US" sz="1900"/>
              <a:t>Involves serious harm that is concentrated, likely, proximate, imminent, and potentially violates our moral standards.</a:t>
            </a:r>
            <a:endParaRPr lang="en-GB" sz="1900"/>
          </a:p>
          <a:p>
            <a:pPr lvl="1" fontAlgn="b"/>
            <a:r>
              <a:rPr lang="en-US" sz="1900"/>
              <a:t>Obstacles to recognizing a situation is ethical include:</a:t>
            </a:r>
            <a:endParaRPr lang="en-GB" sz="1900"/>
          </a:p>
          <a:p>
            <a:pPr lvl="2" fontAlgn="b"/>
            <a:r>
              <a:rPr lang="en-US" sz="1900"/>
              <a:t>Euphemistic labeling, rationalizing our actions, diminishing comparisons, displacement of responsibility, diffusion of responsibility, disregarding or distorting the harm, dehumanizing the victim, and redirecting blame.</a:t>
            </a:r>
            <a:endParaRPr lang="en-GB" sz="1900"/>
          </a:p>
        </p:txBody>
      </p:sp>
      <p:sp>
        <p:nvSpPr>
          <p:cNvPr id="129"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Isosceles Triangle 13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Isosceles Triangle 13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5" name="Rectangle 1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299764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p:nvSpPr>
          <p:cNvPr id="127"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1" name="Shape 121"/>
          <p:cNvSpPr txBox="1">
            <a:spLocks noGrp="1"/>
          </p:cNvSpPr>
          <p:nvPr>
            <p:ph type="title"/>
          </p:nvPr>
        </p:nvSpPr>
        <p:spPr>
          <a:xfrm>
            <a:off x="643467" y="321734"/>
            <a:ext cx="10905066" cy="1135737"/>
          </a:xfrm>
          <a:prstGeom prst="rect">
            <a:avLst/>
          </a:prstGeom>
        </p:spPr>
        <p:txBody>
          <a:bodyPr vert="horz" lIns="0" tIns="0" rIns="0" bIns="0" rtlCol="0" anchorCtr="0">
            <a:normAutofit/>
          </a:bodyPr>
          <a:lstStyle/>
          <a:p>
            <a:pPr lvl="0">
              <a:buSzPct val="25000"/>
            </a:pPr>
            <a:r>
              <a:rPr lang="en-US" sz="3600"/>
              <a:t>1.4: Foundations of Moral Reasoning (4 of 4)</a:t>
            </a:r>
            <a:endParaRPr lang="en-US" sz="3600" b="1">
              <a:latin typeface="Times New Roman"/>
              <a:ea typeface="Times New Roman"/>
              <a:cs typeface="Times New Roman"/>
              <a:sym typeface="Times New Roman"/>
            </a:endParaRPr>
          </a:p>
        </p:txBody>
      </p:sp>
      <p:sp>
        <p:nvSpPr>
          <p:cNvPr id="122" name="Shape 122"/>
          <p:cNvSpPr txBox="1">
            <a:spLocks noGrp="1"/>
          </p:cNvSpPr>
          <p:nvPr>
            <p:ph type="body" idx="1"/>
          </p:nvPr>
        </p:nvSpPr>
        <p:spPr>
          <a:xfrm>
            <a:off x="643467" y="1782981"/>
            <a:ext cx="10905066" cy="4393982"/>
          </a:xfrm>
          <a:prstGeom prst="rect">
            <a:avLst/>
          </a:prstGeom>
        </p:spPr>
        <p:txBody>
          <a:bodyPr vert="horz" lIns="0" tIns="0" rIns="0" bIns="0" rtlCol="0" anchorCtr="0">
            <a:normAutofit/>
          </a:bodyPr>
          <a:lstStyle/>
          <a:p>
            <a:pPr lvl="1"/>
            <a:r>
              <a:rPr lang="en-US" sz="2000"/>
              <a:t>Judging the ethical course of action.</a:t>
            </a:r>
            <a:endParaRPr lang="en-GB" sz="2000" dirty="0"/>
          </a:p>
          <a:p>
            <a:pPr lvl="2"/>
            <a:r>
              <a:rPr lang="en-US" dirty="0"/>
              <a:t>Avoid three forms of biased theories </a:t>
            </a:r>
            <a:endParaRPr lang="en-GB" dirty="0"/>
          </a:p>
          <a:p>
            <a:pPr lvl="2"/>
            <a:r>
              <a:rPr lang="en-US" dirty="0"/>
              <a:t>Organization.</a:t>
            </a:r>
            <a:endParaRPr lang="en-GB" dirty="0"/>
          </a:p>
          <a:p>
            <a:pPr lvl="1" fontAlgn="b"/>
            <a:r>
              <a:rPr lang="en-US" sz="2000"/>
              <a:t>Judging the ethical course of action often depends on:</a:t>
            </a:r>
            <a:endParaRPr lang="en-GB" sz="2000"/>
          </a:p>
          <a:p>
            <a:pPr lvl="2" fontAlgn="b"/>
            <a:r>
              <a:rPr lang="en-US" dirty="0"/>
              <a:t>The ethical climate of the organization.</a:t>
            </a:r>
            <a:endParaRPr lang="en-GB"/>
          </a:p>
          <a:p>
            <a:pPr lvl="2" fontAlgn="b"/>
            <a:r>
              <a:rPr lang="en-US" dirty="0"/>
              <a:t>The ethical culture of the organization.</a:t>
            </a:r>
            <a:endParaRPr lang="en-GB"/>
          </a:p>
          <a:p>
            <a:pPr lvl="1"/>
            <a:r>
              <a:rPr lang="en-US" sz="2000"/>
              <a:t>Acting on a decision depends on:</a:t>
            </a:r>
            <a:endParaRPr lang="en-GB" sz="2000" dirty="0"/>
          </a:p>
          <a:p>
            <a:pPr lvl="2"/>
            <a:r>
              <a:rPr lang="en-US" dirty="0"/>
              <a:t>Ego strength.</a:t>
            </a:r>
            <a:endParaRPr lang="en-GB" dirty="0"/>
          </a:p>
          <a:p>
            <a:pPr lvl="2"/>
            <a:r>
              <a:rPr lang="en-US" dirty="0"/>
              <a:t>Loss of control.</a:t>
            </a:r>
          </a:p>
          <a:p>
            <a:pPr lvl="2"/>
            <a:r>
              <a:rPr lang="en-US" dirty="0"/>
              <a:t>Response to authority.</a:t>
            </a:r>
          </a:p>
        </p:txBody>
      </p:sp>
      <p:sp>
        <p:nvSpPr>
          <p:cNvPr id="129"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Isosceles Triangle 13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Isosceles Triangle 13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5" name="Rectangle 1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316336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Figure 1.2: The Four Steps Leading to Ethical Behavior</a:t>
            </a:r>
            <a:endParaRPr lang="en-IN" dirty="0"/>
          </a:p>
        </p:txBody>
      </p:sp>
      <p:pic>
        <p:nvPicPr>
          <p:cNvPr id="1026" name="Picture 2" descr="&quot;A diagram shows the four steps leading to ethical (or unethical) behavior as follows:&#10;  ◦Recognizing the existence of an ethical situation ◦ Judging what the ethical course of action is ◦ Deciding whether to take an ethical course of action ◦ Carrying out the decision&quot;&#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63378" y="1925240"/>
            <a:ext cx="5065246" cy="38080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24880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p:nvSpPr>
          <p:cNvPr id="127"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1" name="Shape 121"/>
          <p:cNvSpPr txBox="1">
            <a:spLocks noGrp="1"/>
          </p:cNvSpPr>
          <p:nvPr>
            <p:ph type="title"/>
          </p:nvPr>
        </p:nvSpPr>
        <p:spPr>
          <a:xfrm>
            <a:off x="643467" y="321734"/>
            <a:ext cx="10905066" cy="1135737"/>
          </a:xfrm>
          <a:prstGeom prst="rect">
            <a:avLst/>
          </a:prstGeom>
        </p:spPr>
        <p:txBody>
          <a:bodyPr vert="horz" lIns="0" tIns="0" rIns="0" bIns="0" rtlCol="0" anchorCtr="0">
            <a:normAutofit/>
          </a:bodyPr>
          <a:lstStyle/>
          <a:p>
            <a:pPr lvl="0">
              <a:buSzPct val="25000"/>
            </a:pPr>
            <a:r>
              <a:rPr lang="en-US" sz="3600"/>
              <a:t>1.5: Moral Responsibility and Blame (1 of 3)</a:t>
            </a:r>
            <a:endParaRPr lang="en-US" sz="3600" b="1">
              <a:latin typeface="Times New Roman"/>
              <a:ea typeface="Times New Roman"/>
              <a:cs typeface="Times New Roman"/>
              <a:sym typeface="Times New Roman"/>
            </a:endParaRPr>
          </a:p>
        </p:txBody>
      </p:sp>
      <p:sp>
        <p:nvSpPr>
          <p:cNvPr id="122" name="Shape 122"/>
          <p:cNvSpPr txBox="1">
            <a:spLocks noGrp="1"/>
          </p:cNvSpPr>
          <p:nvPr>
            <p:ph type="body" idx="1"/>
          </p:nvPr>
        </p:nvSpPr>
        <p:spPr>
          <a:xfrm>
            <a:off x="643467" y="1782981"/>
            <a:ext cx="10905066" cy="4393982"/>
          </a:xfrm>
          <a:prstGeom prst="rect">
            <a:avLst/>
          </a:prstGeom>
        </p:spPr>
        <p:txBody>
          <a:bodyPr vert="horz" lIns="0" tIns="0" rIns="0" bIns="0" rtlCol="0" anchorCtr="0">
            <a:normAutofit/>
          </a:bodyPr>
          <a:lstStyle/>
          <a:p>
            <a:pPr indent="-256032">
              <a:spcBef>
                <a:spcPts val="0"/>
              </a:spcBef>
            </a:pPr>
            <a:r>
              <a:rPr lang="en-US" sz="2000"/>
              <a:t>1.5: Assess the factors that define and refine the concept of moral responsibility   </a:t>
            </a:r>
          </a:p>
          <a:p>
            <a:pPr lvl="1" fontAlgn="b"/>
            <a:r>
              <a:rPr lang="en-US" sz="2000"/>
              <a:t>Clarity about what’s involved in moral reasoning:</a:t>
            </a:r>
            <a:endParaRPr lang="en-GB" sz="2000"/>
          </a:p>
          <a:p>
            <a:pPr lvl="2" fontAlgn="b"/>
            <a:r>
              <a:rPr lang="en-US" dirty="0"/>
              <a:t>Responsibility.</a:t>
            </a:r>
            <a:endParaRPr lang="en-GB"/>
          </a:p>
          <a:p>
            <a:pPr lvl="2" fontAlgn="b"/>
            <a:r>
              <a:rPr lang="en-US" dirty="0"/>
              <a:t>Accuracy.</a:t>
            </a:r>
            <a:endParaRPr lang="en-GB"/>
          </a:p>
          <a:p>
            <a:pPr lvl="2" fontAlgn="b"/>
            <a:r>
              <a:rPr lang="en-US" dirty="0"/>
              <a:t>Appropriate emotions.</a:t>
            </a:r>
          </a:p>
          <a:p>
            <a:pPr lvl="2" fontAlgn="b"/>
            <a:r>
              <a:rPr lang="en-US" dirty="0"/>
              <a:t>Accountability.</a:t>
            </a:r>
          </a:p>
          <a:p>
            <a:pPr indent="-256032"/>
            <a:r>
              <a:rPr lang="en-US" sz="2000"/>
              <a:t>1.5.1 When is a Person Morally Responsible?   </a:t>
            </a:r>
          </a:p>
          <a:p>
            <a:pPr lvl="1" fontAlgn="b"/>
            <a:r>
              <a:rPr lang="en-US" sz="2000"/>
              <a:t>Criteria for moral responsibility for injuries or wrongs:</a:t>
            </a:r>
            <a:endParaRPr lang="en-GB" sz="2000"/>
          </a:p>
          <a:p>
            <a:pPr lvl="2"/>
            <a:r>
              <a:rPr lang="en-US" dirty="0"/>
              <a:t>Causality.</a:t>
            </a:r>
            <a:endParaRPr lang="en-GB" dirty="0"/>
          </a:p>
          <a:p>
            <a:pPr lvl="2"/>
            <a:r>
              <a:rPr lang="en-US" dirty="0"/>
              <a:t>Knowledge.</a:t>
            </a:r>
          </a:p>
          <a:p>
            <a:pPr lvl="2"/>
            <a:r>
              <a:rPr lang="en-US" dirty="0"/>
              <a:t>Freedom.</a:t>
            </a:r>
            <a:endParaRPr lang="en-US"/>
          </a:p>
          <a:p>
            <a:pPr lvl="2" fontAlgn="b"/>
            <a:endParaRPr lang="en-GB"/>
          </a:p>
        </p:txBody>
      </p:sp>
      <p:sp>
        <p:nvSpPr>
          <p:cNvPr id="129"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Isosceles Triangle 13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Isosceles Triangle 13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5" name="Rectangle 1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553074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p:nvSpPr>
          <p:cNvPr id="127"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1" name="Shape 121"/>
          <p:cNvSpPr txBox="1">
            <a:spLocks noGrp="1"/>
          </p:cNvSpPr>
          <p:nvPr>
            <p:ph type="title"/>
          </p:nvPr>
        </p:nvSpPr>
        <p:spPr>
          <a:xfrm>
            <a:off x="643467" y="321734"/>
            <a:ext cx="10905066" cy="1135737"/>
          </a:xfrm>
          <a:prstGeom prst="rect">
            <a:avLst/>
          </a:prstGeom>
        </p:spPr>
        <p:txBody>
          <a:bodyPr vert="horz" lIns="0" tIns="0" rIns="0" bIns="0" rtlCol="0" anchorCtr="0">
            <a:normAutofit/>
          </a:bodyPr>
          <a:lstStyle/>
          <a:p>
            <a:pPr lvl="0">
              <a:buSzPct val="25000"/>
            </a:pPr>
            <a:r>
              <a:rPr lang="en-US" sz="3600"/>
              <a:t>1.5: Moral Responsibility and Blame (2 of 3)</a:t>
            </a:r>
            <a:endParaRPr lang="en-US" sz="3600" b="1">
              <a:latin typeface="Times New Roman"/>
              <a:ea typeface="Times New Roman"/>
              <a:cs typeface="Times New Roman"/>
              <a:sym typeface="Times New Roman"/>
            </a:endParaRPr>
          </a:p>
        </p:txBody>
      </p:sp>
      <p:sp>
        <p:nvSpPr>
          <p:cNvPr id="122" name="Shape 122"/>
          <p:cNvSpPr txBox="1">
            <a:spLocks noGrp="1"/>
          </p:cNvSpPr>
          <p:nvPr>
            <p:ph type="body" idx="1"/>
          </p:nvPr>
        </p:nvSpPr>
        <p:spPr>
          <a:xfrm>
            <a:off x="643467" y="1782981"/>
            <a:ext cx="10905066" cy="4393982"/>
          </a:xfrm>
          <a:prstGeom prst="rect">
            <a:avLst/>
          </a:prstGeom>
        </p:spPr>
        <p:txBody>
          <a:bodyPr vert="horz" lIns="0" tIns="0" rIns="0" bIns="0" rtlCol="0" anchorCtr="0">
            <a:normAutofit/>
          </a:bodyPr>
          <a:lstStyle/>
          <a:p>
            <a:pPr indent="-256032">
              <a:spcBef>
                <a:spcPts val="0"/>
              </a:spcBef>
            </a:pPr>
            <a:r>
              <a:rPr lang="en-US" sz="2000"/>
              <a:t>1.5.2: Mitigating Factors   </a:t>
            </a:r>
          </a:p>
          <a:p>
            <a:pPr lvl="1" fontAlgn="b"/>
            <a:r>
              <a:rPr lang="en-US" sz="2000"/>
              <a:t>Moral responsibility is mitigated by:</a:t>
            </a:r>
            <a:endParaRPr lang="en-GB" sz="2000"/>
          </a:p>
          <a:p>
            <a:pPr lvl="2"/>
            <a:r>
              <a:rPr lang="en-US" dirty="0"/>
              <a:t>Minimal contribution.</a:t>
            </a:r>
            <a:endParaRPr lang="en-GB" dirty="0"/>
          </a:p>
          <a:p>
            <a:pPr lvl="2"/>
            <a:r>
              <a:rPr lang="en-US" dirty="0"/>
              <a:t>Uncertainty.</a:t>
            </a:r>
            <a:endParaRPr lang="en-GB" dirty="0"/>
          </a:p>
          <a:p>
            <a:pPr lvl="2" fontAlgn="b"/>
            <a:r>
              <a:rPr lang="en-US" dirty="0"/>
              <a:t>Difficulty.</a:t>
            </a:r>
            <a:endParaRPr lang="en-GB"/>
          </a:p>
          <a:p>
            <a:pPr lvl="1" fontAlgn="b"/>
            <a:r>
              <a:rPr lang="en-US" sz="2000"/>
              <a:t>Moral responsibility is not mitigated by:</a:t>
            </a:r>
            <a:endParaRPr lang="en-GB" sz="2000"/>
          </a:p>
          <a:p>
            <a:pPr lvl="2"/>
            <a:r>
              <a:rPr lang="en-US" dirty="0"/>
              <a:t>The cooperation of others.</a:t>
            </a:r>
          </a:p>
          <a:p>
            <a:pPr lvl="2"/>
            <a:r>
              <a:rPr lang="en-US" dirty="0"/>
              <a:t>Following orders.</a:t>
            </a:r>
          </a:p>
          <a:p>
            <a:pPr indent="-256032"/>
            <a:r>
              <a:rPr lang="en-US" sz="2000"/>
              <a:t>1.5.3: Moral Responsibility: Essential Points   </a:t>
            </a:r>
          </a:p>
          <a:p>
            <a:pPr lvl="1" fontAlgn="b"/>
            <a:r>
              <a:rPr lang="en-US" sz="2000"/>
              <a:t>Essential points of responsibility</a:t>
            </a:r>
            <a:endParaRPr lang="en-GB" sz="2000"/>
          </a:p>
          <a:p>
            <a:pPr lvl="2" fontAlgn="b"/>
            <a:r>
              <a:rPr lang="en-US" dirty="0"/>
              <a:t>Causation.</a:t>
            </a:r>
            <a:endParaRPr lang="en-GB"/>
          </a:p>
          <a:p>
            <a:pPr lvl="2" fontAlgn="b"/>
            <a:r>
              <a:rPr lang="en-US" dirty="0"/>
              <a:t>Knowledge.</a:t>
            </a:r>
            <a:endParaRPr lang="en-GB"/>
          </a:p>
          <a:p>
            <a:pPr lvl="2" fontAlgn="b"/>
            <a:r>
              <a:rPr lang="en-US" dirty="0"/>
              <a:t>Freedom.</a:t>
            </a:r>
            <a:endParaRPr lang="en-GB"/>
          </a:p>
        </p:txBody>
      </p:sp>
      <p:sp>
        <p:nvSpPr>
          <p:cNvPr id="129"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Isosceles Triangle 13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Isosceles Triangle 13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5" name="Rectangle 1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044233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p:nvSpPr>
          <p:cNvPr id="127"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1" name="Shape 121"/>
          <p:cNvSpPr txBox="1">
            <a:spLocks noGrp="1"/>
          </p:cNvSpPr>
          <p:nvPr>
            <p:ph type="title"/>
          </p:nvPr>
        </p:nvSpPr>
        <p:spPr>
          <a:xfrm>
            <a:off x="643467" y="321734"/>
            <a:ext cx="10905066" cy="1135737"/>
          </a:xfrm>
          <a:prstGeom prst="rect">
            <a:avLst/>
          </a:prstGeom>
        </p:spPr>
        <p:txBody>
          <a:bodyPr vert="horz" lIns="0" tIns="0" rIns="0" bIns="0" rtlCol="0" anchorCtr="0">
            <a:normAutofit/>
          </a:bodyPr>
          <a:lstStyle/>
          <a:p>
            <a:pPr lvl="0">
              <a:buSzPct val="25000"/>
            </a:pPr>
            <a:r>
              <a:rPr lang="en-US" sz="3600"/>
              <a:t>1.5: Moral Responsibility and Blame (3 of 3)</a:t>
            </a:r>
            <a:endParaRPr lang="en-US" sz="3600" b="1">
              <a:latin typeface="Times New Roman"/>
              <a:ea typeface="Times New Roman"/>
              <a:cs typeface="Times New Roman"/>
              <a:sym typeface="Times New Roman"/>
            </a:endParaRPr>
          </a:p>
        </p:txBody>
      </p:sp>
      <p:sp>
        <p:nvSpPr>
          <p:cNvPr id="122" name="Shape 122"/>
          <p:cNvSpPr txBox="1">
            <a:spLocks noGrp="1"/>
          </p:cNvSpPr>
          <p:nvPr>
            <p:ph type="body" idx="1"/>
          </p:nvPr>
        </p:nvSpPr>
        <p:spPr>
          <a:xfrm>
            <a:off x="643467" y="1782981"/>
            <a:ext cx="10905066" cy="4393982"/>
          </a:xfrm>
          <a:prstGeom prst="rect">
            <a:avLst/>
          </a:prstGeom>
        </p:spPr>
        <p:txBody>
          <a:bodyPr vert="horz" lIns="0" tIns="0" rIns="0" bIns="0" rtlCol="0" anchorCtr="0">
            <a:normAutofit/>
          </a:bodyPr>
          <a:lstStyle/>
          <a:p>
            <a:pPr lvl="1" fontAlgn="b"/>
            <a:r>
              <a:rPr lang="en-US" sz="2000"/>
              <a:t>Mitigation of moral responsibility</a:t>
            </a:r>
            <a:endParaRPr lang="en-GB" sz="2000"/>
          </a:p>
          <a:p>
            <a:pPr lvl="2"/>
            <a:r>
              <a:rPr lang="en-US" dirty="0"/>
              <a:t>Minimal contribution to the act.</a:t>
            </a:r>
            <a:endParaRPr lang="en-GB" dirty="0"/>
          </a:p>
          <a:p>
            <a:pPr lvl="2"/>
            <a:r>
              <a:rPr lang="en-US" dirty="0"/>
              <a:t>Uncertainty.</a:t>
            </a:r>
            <a:endParaRPr lang="en-GB" dirty="0"/>
          </a:p>
          <a:p>
            <a:pPr lvl="2"/>
            <a:r>
              <a:rPr lang="en-US" dirty="0"/>
              <a:t>Coercion or threat.</a:t>
            </a:r>
          </a:p>
          <a:p>
            <a:pPr lvl="2"/>
            <a:r>
              <a:rPr lang="en-US" dirty="0"/>
              <a:t>Seriousness of the wrong.</a:t>
            </a:r>
            <a:endParaRPr lang="en-GB"/>
          </a:p>
          <a:p>
            <a:pPr indent="-256032"/>
            <a:r>
              <a:rPr lang="en-US" sz="2000"/>
              <a:t>1.5.4: Responsibility for Corporate Actions   </a:t>
            </a:r>
          </a:p>
          <a:p>
            <a:pPr lvl="1" fontAlgn="b"/>
            <a:r>
              <a:rPr lang="en-US" sz="2000"/>
              <a:t>Corporate moral responsibility</a:t>
            </a:r>
            <a:endParaRPr lang="en-GB" sz="2000"/>
          </a:p>
          <a:p>
            <a:pPr lvl="2" fontAlgn="b"/>
            <a:r>
              <a:rPr lang="en-US" dirty="0"/>
              <a:t>Individual</a:t>
            </a:r>
          </a:p>
          <a:p>
            <a:pPr lvl="2" fontAlgn="b"/>
            <a:r>
              <a:rPr lang="en-US" dirty="0"/>
              <a:t>Corporation</a:t>
            </a:r>
            <a:endParaRPr lang="en-GB"/>
          </a:p>
        </p:txBody>
      </p:sp>
      <p:sp>
        <p:nvSpPr>
          <p:cNvPr id="129"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Isosceles Triangle 13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Isosceles Triangle 13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5" name="Rectangle 1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868356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Few Good Men</a:t>
            </a:r>
          </a:p>
        </p:txBody>
      </p:sp>
      <p:pic>
        <p:nvPicPr>
          <p:cNvPr id="4" name="Online Media 3" title="You Can't Handle the Truth! - A Few Good Men (7/8) Movie CLIP (1992) HD">
            <a:hlinkClick r:id="" action="ppaction://media"/>
            <a:extLst>
              <a:ext uri="{FF2B5EF4-FFF2-40B4-BE49-F238E27FC236}">
                <a16:creationId xmlns:a16="http://schemas.microsoft.com/office/drawing/2014/main" id="{428B2393-D7F3-4855-BBFA-4BBD41E8DC86}"/>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4052612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11716-1C36-46A9-B962-7EE39613D2E0}"/>
              </a:ext>
            </a:extLst>
          </p:cNvPr>
          <p:cNvSpPr>
            <a:spLocks noGrp="1"/>
          </p:cNvSpPr>
          <p:nvPr>
            <p:ph type="title"/>
          </p:nvPr>
        </p:nvSpPr>
        <p:spPr>
          <a:xfrm>
            <a:off x="686834" y="1153572"/>
            <a:ext cx="3200400" cy="4461163"/>
          </a:xfrm>
        </p:spPr>
        <p:txBody>
          <a:bodyPr>
            <a:normAutofit/>
          </a:bodyPr>
          <a:lstStyle/>
          <a:p>
            <a:r>
              <a:rPr lang="en-GB">
                <a:solidFill>
                  <a:srgbClr val="FFFFFF"/>
                </a:solidFill>
              </a:rPr>
              <a:t>Plot</a:t>
            </a:r>
          </a:p>
        </p:txBody>
      </p:sp>
      <p:sp>
        <p:nvSpPr>
          <p:cNvPr id="3" name="Content Placeholder 2">
            <a:extLst>
              <a:ext uri="{FF2B5EF4-FFF2-40B4-BE49-F238E27FC236}">
                <a16:creationId xmlns:a16="http://schemas.microsoft.com/office/drawing/2014/main" id="{603D852A-1732-4B9D-891B-70042AF616B0}"/>
              </a:ext>
            </a:extLst>
          </p:cNvPr>
          <p:cNvSpPr>
            <a:spLocks noGrp="1"/>
          </p:cNvSpPr>
          <p:nvPr>
            <p:ph idx="1"/>
          </p:nvPr>
        </p:nvSpPr>
        <p:spPr>
          <a:xfrm>
            <a:off x="4447308" y="591344"/>
            <a:ext cx="6906491" cy="5585619"/>
          </a:xfrm>
        </p:spPr>
        <p:txBody>
          <a:bodyPr anchor="ctr">
            <a:normAutofit/>
          </a:bodyPr>
          <a:lstStyle/>
          <a:p>
            <a:r>
              <a:rPr lang="en-GB" dirty="0"/>
              <a:t>1992 American military drama movie about the corruption of the US Navy in Cuba and Washington, D.C.</a:t>
            </a:r>
          </a:p>
          <a:p>
            <a:r>
              <a:rPr lang="en-GB" dirty="0"/>
              <a:t>Santiago bad relationships with marines.</a:t>
            </a:r>
          </a:p>
          <a:p>
            <a:r>
              <a:rPr lang="en-GB" dirty="0"/>
              <a:t>Jessop ‘Code Red.’</a:t>
            </a:r>
          </a:p>
          <a:p>
            <a:pPr marL="514350" indent="-514350">
              <a:buFont typeface="+mj-lt"/>
              <a:buAutoNum type="arabicPeriod"/>
            </a:pPr>
            <a:r>
              <a:rPr lang="en-GB" dirty="0"/>
              <a:t>What was Colonel Jessup’s perspective on why he should be allowed to break the law?</a:t>
            </a:r>
          </a:p>
          <a:p>
            <a:pPr marL="514350" indent="-514350">
              <a:buFont typeface="+mj-lt"/>
              <a:buAutoNum type="arabicPeriod"/>
            </a:pPr>
            <a:r>
              <a:rPr lang="en-GB" dirty="0"/>
              <a:t>What is the immediate ethical dilemma in this scene? What is the ethical dilemma in the movie?</a:t>
            </a:r>
          </a:p>
        </p:txBody>
      </p:sp>
    </p:spTree>
    <p:extLst>
      <p:ext uri="{BB962C8B-B14F-4D97-AF65-F5344CB8AC3E}">
        <p14:creationId xmlns:p14="http://schemas.microsoft.com/office/powerpoint/2010/main" val="18032654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p:nvSpPr>
          <p:cNvPr id="127"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1" name="Shape 121"/>
          <p:cNvSpPr txBox="1">
            <a:spLocks noGrp="1"/>
          </p:cNvSpPr>
          <p:nvPr>
            <p:ph type="title"/>
          </p:nvPr>
        </p:nvSpPr>
        <p:spPr>
          <a:xfrm>
            <a:off x="643467" y="321734"/>
            <a:ext cx="10905066" cy="1135737"/>
          </a:xfrm>
          <a:prstGeom prst="rect">
            <a:avLst/>
          </a:prstGeom>
        </p:spPr>
        <p:txBody>
          <a:bodyPr vert="horz" lIns="0" tIns="0" rIns="0" bIns="0" rtlCol="0" anchorCtr="0">
            <a:normAutofit/>
          </a:bodyPr>
          <a:lstStyle/>
          <a:p>
            <a:pPr lvl="0">
              <a:buSzPct val="25000"/>
            </a:pPr>
            <a:r>
              <a:rPr lang="en-US" sz="3600"/>
              <a:t>Case Study 1.1: Slavery in the Chocolate Industry</a:t>
            </a:r>
            <a:endParaRPr lang="en-US" sz="3600" b="1">
              <a:latin typeface="Times New Roman"/>
              <a:ea typeface="Times New Roman"/>
              <a:cs typeface="Times New Roman"/>
              <a:sym typeface="Times New Roman"/>
            </a:endParaRPr>
          </a:p>
        </p:txBody>
      </p:sp>
      <p:sp>
        <p:nvSpPr>
          <p:cNvPr id="122" name="Shape 122"/>
          <p:cNvSpPr txBox="1">
            <a:spLocks noGrp="1"/>
          </p:cNvSpPr>
          <p:nvPr>
            <p:ph type="body" idx="1"/>
          </p:nvPr>
        </p:nvSpPr>
        <p:spPr>
          <a:xfrm>
            <a:off x="643467" y="1782981"/>
            <a:ext cx="10905066" cy="4393982"/>
          </a:xfrm>
          <a:prstGeom prst="rect">
            <a:avLst/>
          </a:prstGeom>
        </p:spPr>
        <p:txBody>
          <a:bodyPr vert="horz" lIns="0" tIns="0" rIns="0" bIns="0" rtlCol="0" anchorCtr="0">
            <a:normAutofit/>
          </a:bodyPr>
          <a:lstStyle/>
          <a:p>
            <a:pPr lvl="1"/>
            <a:r>
              <a:rPr lang="en-US" sz="2000"/>
              <a:t>Child slavery in Ivory Coast to farm cocoa beans.</a:t>
            </a:r>
            <a:endParaRPr lang="en-GB" sz="2000"/>
          </a:p>
          <a:p>
            <a:pPr lvl="1"/>
            <a:r>
              <a:rPr lang="en-US" sz="2000"/>
              <a:t>U.S. chocolate companies purchase the cocoa beans from Ivory Coast, knowing that slavery is involved.</a:t>
            </a:r>
          </a:p>
          <a:p>
            <a:pPr indent="-256032"/>
            <a:r>
              <a:rPr lang="en-US" sz="2000"/>
              <a:t>Pressure Leads to Action   </a:t>
            </a:r>
          </a:p>
          <a:p>
            <a:pPr lvl="1" fontAlgn="b"/>
            <a:r>
              <a:rPr lang="en-US" sz="2000"/>
              <a:t>Pressure from U.S. legislators led to chocolate companies committing to reforms.</a:t>
            </a:r>
          </a:p>
          <a:p>
            <a:pPr indent="-256032"/>
            <a:r>
              <a:rPr lang="en-US" sz="2000"/>
              <a:t>Far from Achieving Goals   </a:t>
            </a:r>
          </a:p>
          <a:p>
            <a:pPr lvl="1" fontAlgn="b"/>
            <a:r>
              <a:rPr lang="en-US" sz="2000"/>
              <a:t>As of 2010, no progress on a certification system reached conclusion.</a:t>
            </a:r>
          </a:p>
          <a:p>
            <a:pPr indent="-256032"/>
            <a:r>
              <a:rPr lang="en-US" sz="2000"/>
              <a:t>Mixed Responses   </a:t>
            </a:r>
          </a:p>
          <a:p>
            <a:pPr lvl="1" fontAlgn="b"/>
            <a:r>
              <a:rPr lang="en-US" sz="2000"/>
              <a:t>Some cocoa is now certified “slave-free,” but most cocoa from Ivory Coast is not.</a:t>
            </a:r>
          </a:p>
        </p:txBody>
      </p:sp>
      <p:sp>
        <p:nvSpPr>
          <p:cNvPr id="129"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Isosceles Triangle 13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Isosceles Triangle 13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5" name="Rectangle 1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7143355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useBgFill="1">
        <p:nvSpPr>
          <p:cNvPr id="127" name="Rectangle 12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Freeform: Shape 12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1" name="Shape 121"/>
          <p:cNvSpPr txBox="1">
            <a:spLocks noGrp="1"/>
          </p:cNvSpPr>
          <p:nvPr>
            <p:ph type="title"/>
          </p:nvPr>
        </p:nvSpPr>
        <p:spPr>
          <a:xfrm>
            <a:off x="838200" y="365125"/>
            <a:ext cx="10515600" cy="1325563"/>
          </a:xfrm>
          <a:prstGeom prst="rect">
            <a:avLst/>
          </a:prstGeom>
        </p:spPr>
        <p:txBody>
          <a:bodyPr vert="horz" lIns="0" tIns="0" rIns="0" bIns="0" rtlCol="0" anchorCtr="0">
            <a:normAutofit/>
          </a:bodyPr>
          <a:lstStyle/>
          <a:p>
            <a:pPr lvl="0">
              <a:buSzPct val="25000"/>
            </a:pPr>
            <a:r>
              <a:rPr lang="en-US" dirty="0"/>
              <a:t>Case Study 1.2: Aaron Beam and the HealthSouth Fraud (1 of 2)</a:t>
            </a:r>
            <a:endParaRPr lang="en-US" b="1">
              <a:latin typeface="Times New Roman"/>
              <a:ea typeface="Times New Roman"/>
              <a:cs typeface="Times New Roman"/>
              <a:sym typeface="Times New Roman"/>
            </a:endParaRPr>
          </a:p>
        </p:txBody>
      </p:sp>
      <p:sp>
        <p:nvSpPr>
          <p:cNvPr id="131" name="Arc 13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22" name="Shape 122"/>
          <p:cNvSpPr txBox="1">
            <a:spLocks noGrp="1"/>
          </p:cNvSpPr>
          <p:nvPr>
            <p:ph type="body" idx="1"/>
          </p:nvPr>
        </p:nvSpPr>
        <p:spPr>
          <a:xfrm>
            <a:off x="838200" y="1825625"/>
            <a:ext cx="10515600" cy="4351338"/>
          </a:xfrm>
          <a:prstGeom prst="rect">
            <a:avLst/>
          </a:prstGeom>
        </p:spPr>
        <p:txBody>
          <a:bodyPr vert="horz" lIns="0" tIns="0" rIns="0" bIns="0" rtlCol="0" anchorCtr="0">
            <a:normAutofit/>
          </a:bodyPr>
          <a:lstStyle/>
          <a:p>
            <a:pPr lvl="1"/>
            <a:r>
              <a:rPr lang="en-US" dirty="0"/>
              <a:t>Aaron Beam and Richard </a:t>
            </a:r>
            <a:r>
              <a:rPr lang="en-US" dirty="0" err="1"/>
              <a:t>Scrushy</a:t>
            </a:r>
            <a:r>
              <a:rPr lang="en-US" dirty="0"/>
              <a:t> founded </a:t>
            </a:r>
            <a:r>
              <a:rPr lang="en-US" dirty="0" err="1"/>
              <a:t>HealthSound</a:t>
            </a:r>
            <a:r>
              <a:rPr lang="en-US" dirty="0"/>
              <a:t> in 1984.</a:t>
            </a:r>
            <a:endParaRPr lang="en-GB"/>
          </a:p>
          <a:p>
            <a:pPr lvl="1"/>
            <a:r>
              <a:rPr lang="en-US" dirty="0"/>
              <a:t>The company’s profitability was misrepresented.</a:t>
            </a:r>
            <a:endParaRPr lang="en-GB"/>
          </a:p>
          <a:p>
            <a:pPr lvl="1"/>
            <a:r>
              <a:rPr lang="en-US" dirty="0"/>
              <a:t>In 1986, the company went public.</a:t>
            </a:r>
            <a:endParaRPr lang="en-GB"/>
          </a:p>
          <a:p>
            <a:pPr lvl="1"/>
            <a:r>
              <a:rPr lang="en-US" dirty="0"/>
              <a:t>Beam and </a:t>
            </a:r>
            <a:r>
              <a:rPr lang="en-US" dirty="0" err="1"/>
              <a:t>Scrushy</a:t>
            </a:r>
            <a:r>
              <a:rPr lang="en-US" dirty="0"/>
              <a:t> became very wealthy.</a:t>
            </a:r>
          </a:p>
          <a:p>
            <a:pPr indent="-256032"/>
            <a:r>
              <a:rPr lang="en-US" dirty="0"/>
              <a:t>Hiding a Shortfall to Appear Profitable   </a:t>
            </a:r>
          </a:p>
          <a:p>
            <a:pPr lvl="1"/>
            <a:r>
              <a:rPr lang="en-US" dirty="0"/>
              <a:t>From 1986-1996, </a:t>
            </a:r>
            <a:r>
              <a:rPr lang="en-US" dirty="0" err="1"/>
              <a:t>HealthSound</a:t>
            </a:r>
            <a:r>
              <a:rPr lang="en-US" dirty="0"/>
              <a:t> grew to be a $3 billion Fortune 500 company.</a:t>
            </a:r>
            <a:endParaRPr lang="en-GB"/>
          </a:p>
          <a:p>
            <a:pPr lvl="1"/>
            <a:r>
              <a:rPr lang="en-US" dirty="0"/>
              <a:t>Over the next near, the company’s quarterly earnings repeatedly fell short of Wall Street analysts’ expectations.</a:t>
            </a:r>
            <a:endParaRPr lang="en-GB"/>
          </a:p>
          <a:p>
            <a:pPr lvl="1"/>
            <a:r>
              <a:rPr lang="en-US" dirty="0"/>
              <a:t>The company continued to falsify earnings reports.</a:t>
            </a:r>
            <a:endParaRPr lang="en-GB"/>
          </a:p>
          <a:p>
            <a:pPr lvl="1"/>
            <a:r>
              <a:rPr lang="en-US" dirty="0"/>
              <a:t>Beam retired in 1997.</a:t>
            </a:r>
          </a:p>
        </p:txBody>
      </p:sp>
    </p:spTree>
    <p:extLst>
      <p:ext uri="{BB962C8B-B14F-4D97-AF65-F5344CB8AC3E}">
        <p14:creationId xmlns:p14="http://schemas.microsoft.com/office/powerpoint/2010/main" val="17118509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p:nvSpPr>
          <p:cNvPr id="127"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1" name="Shape 121"/>
          <p:cNvSpPr txBox="1">
            <a:spLocks noGrp="1"/>
          </p:cNvSpPr>
          <p:nvPr>
            <p:ph type="title"/>
          </p:nvPr>
        </p:nvSpPr>
        <p:spPr>
          <a:xfrm>
            <a:off x="643467" y="321734"/>
            <a:ext cx="10905066" cy="1135737"/>
          </a:xfrm>
          <a:prstGeom prst="rect">
            <a:avLst/>
          </a:prstGeom>
        </p:spPr>
        <p:txBody>
          <a:bodyPr vert="horz" lIns="0" tIns="0" rIns="0" bIns="0" rtlCol="0" anchorCtr="0">
            <a:normAutofit/>
          </a:bodyPr>
          <a:lstStyle/>
          <a:p>
            <a:pPr lvl="0">
              <a:buSzPct val="25000"/>
            </a:pPr>
            <a:r>
              <a:rPr lang="en-US" sz="3600"/>
              <a:t>Case Study 1.2: Aaron Beam and the HealthSouth Fraud (2 of 2)</a:t>
            </a:r>
            <a:endParaRPr lang="en-US" sz="3600" b="1">
              <a:latin typeface="Times New Roman"/>
              <a:ea typeface="Times New Roman"/>
              <a:cs typeface="Times New Roman"/>
              <a:sym typeface="Times New Roman"/>
            </a:endParaRPr>
          </a:p>
        </p:txBody>
      </p:sp>
      <p:sp>
        <p:nvSpPr>
          <p:cNvPr id="122" name="Shape 122"/>
          <p:cNvSpPr txBox="1">
            <a:spLocks noGrp="1"/>
          </p:cNvSpPr>
          <p:nvPr>
            <p:ph type="body" idx="1"/>
          </p:nvPr>
        </p:nvSpPr>
        <p:spPr>
          <a:xfrm>
            <a:off x="643467" y="1782981"/>
            <a:ext cx="10905066" cy="4393982"/>
          </a:xfrm>
          <a:prstGeom prst="rect">
            <a:avLst/>
          </a:prstGeom>
        </p:spPr>
        <p:txBody>
          <a:bodyPr vert="horz" lIns="0" tIns="0" rIns="0" bIns="0" rtlCol="0" anchorCtr="0">
            <a:normAutofit/>
          </a:bodyPr>
          <a:lstStyle/>
          <a:p>
            <a:pPr indent="-256032">
              <a:spcBef>
                <a:spcPts val="0"/>
              </a:spcBef>
            </a:pPr>
            <a:r>
              <a:rPr lang="en-US" sz="2000"/>
              <a:t>Investigation and Outcome   </a:t>
            </a:r>
          </a:p>
          <a:p>
            <a:pPr lvl="1"/>
            <a:r>
              <a:rPr lang="en-US" sz="2000"/>
              <a:t>The FBI began investigating HealthSound in 2003.</a:t>
            </a:r>
            <a:endParaRPr lang="en-GB" sz="2000"/>
          </a:p>
          <a:p>
            <a:pPr lvl="1"/>
            <a:r>
              <a:rPr lang="en-US" sz="2000"/>
              <a:t>Scrushy was not convicted of wrongdoing in the HealthSound case, but was later convicted of bribery in an unrelated case and was sentenced to seven years in prison.</a:t>
            </a:r>
            <a:endParaRPr lang="en-GB" sz="2000"/>
          </a:p>
          <a:p>
            <a:pPr lvl="1"/>
            <a:r>
              <a:rPr lang="en-US" sz="2000"/>
              <a:t>Scrushy lost a $2.8 billion civil lawsuit brought by HealthSound shareholders.</a:t>
            </a:r>
            <a:endParaRPr lang="en-GB" sz="2000"/>
          </a:p>
          <a:p>
            <a:pPr lvl="1"/>
            <a:r>
              <a:rPr lang="en-US" sz="2000"/>
              <a:t>Beam blamed Scrushy for much of what happened at HealthSound. </a:t>
            </a:r>
          </a:p>
        </p:txBody>
      </p:sp>
      <p:sp>
        <p:nvSpPr>
          <p:cNvPr id="129"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Isosceles Triangle 13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Isosceles Triangle 13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5" name="Rectangle 1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057339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345"/>
        <p:cNvGrpSpPr/>
        <p:nvPr/>
      </p:nvGrpSpPr>
      <p:grpSpPr>
        <a:xfrm>
          <a:off x="0" y="0"/>
          <a:ext cx="0" cy="0"/>
          <a:chOff x="0" y="0"/>
          <a:chExt cx="0" cy="0"/>
        </a:xfrm>
      </p:grpSpPr>
      <p:sp>
        <p:nvSpPr>
          <p:cNvPr id="96" name="Rectangle 95">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6" name="Shape 346"/>
          <p:cNvSpPr txBox="1">
            <a:spLocks noGrp="1"/>
          </p:cNvSpPr>
          <p:nvPr>
            <p:ph type="title"/>
          </p:nvPr>
        </p:nvSpPr>
        <p:spPr>
          <a:xfrm>
            <a:off x="643467" y="321734"/>
            <a:ext cx="10905066" cy="1135737"/>
          </a:xfrm>
          <a:prstGeom prst="rect">
            <a:avLst/>
          </a:prstGeom>
        </p:spPr>
        <p:txBody>
          <a:bodyPr vert="horz" lIns="0" tIns="0" rIns="0" bIns="0" rtlCol="0" anchorCtr="0">
            <a:normAutofit/>
          </a:bodyPr>
          <a:lstStyle/>
          <a:p>
            <a:pPr lvl="0">
              <a:buSzPct val="25000"/>
            </a:pPr>
            <a:r>
              <a:rPr lang="en-US" sz="3600"/>
              <a:t>Summary: Ethics and Business</a:t>
            </a:r>
            <a:endParaRPr lang="en-US" sz="3600" b="1">
              <a:latin typeface="Times New Roman"/>
              <a:ea typeface="Times New Roman"/>
              <a:cs typeface="Times New Roman"/>
              <a:sym typeface="Times New Roman"/>
            </a:endParaRPr>
          </a:p>
        </p:txBody>
      </p:sp>
      <p:sp>
        <p:nvSpPr>
          <p:cNvPr id="347" name="Shape 347"/>
          <p:cNvSpPr txBox="1">
            <a:spLocks noGrp="1"/>
          </p:cNvSpPr>
          <p:nvPr>
            <p:ph type="body" idx="1"/>
          </p:nvPr>
        </p:nvSpPr>
        <p:spPr>
          <a:xfrm>
            <a:off x="643467" y="1782981"/>
            <a:ext cx="10905066" cy="4393982"/>
          </a:xfrm>
          <a:prstGeom prst="rect">
            <a:avLst/>
          </a:prstGeom>
        </p:spPr>
        <p:txBody>
          <a:bodyPr vert="horz" lIns="0" tIns="0" rIns="0" bIns="0" rtlCol="0" anchorCtr="0">
            <a:normAutofit/>
          </a:bodyPr>
          <a:lstStyle/>
          <a:p>
            <a:pPr lvl="1" fontAlgn="b"/>
            <a:r>
              <a:rPr lang="en-US" sz="2000"/>
              <a:t>Definition of ethics.</a:t>
            </a:r>
            <a:endParaRPr lang="en-GB" sz="2000"/>
          </a:p>
          <a:p>
            <a:pPr lvl="1" fontAlgn="b"/>
            <a:r>
              <a:rPr lang="en-US" sz="2000"/>
              <a:t>Definition of business ethics.</a:t>
            </a:r>
            <a:endParaRPr lang="en-GB" sz="2000"/>
          </a:p>
          <a:p>
            <a:pPr lvl="1" fontAlgn="b"/>
            <a:r>
              <a:rPr lang="en-US" sz="2000"/>
              <a:t>Objections to studying business ethics.</a:t>
            </a:r>
            <a:endParaRPr lang="en-GB" sz="2000"/>
          </a:p>
          <a:p>
            <a:pPr lvl="1" fontAlgn="b"/>
            <a:r>
              <a:rPr lang="en-US" sz="2000"/>
              <a:t>Moral reasoning.</a:t>
            </a:r>
            <a:endParaRPr lang="en-GB" sz="2000"/>
          </a:p>
          <a:p>
            <a:pPr lvl="1" fontAlgn="b"/>
            <a:r>
              <a:rPr lang="en-US" sz="2000"/>
              <a:t>Key requirements of ethical behavior.</a:t>
            </a:r>
            <a:endParaRPr lang="en-GB" sz="2000"/>
          </a:p>
          <a:p>
            <a:pPr lvl="1"/>
            <a:r>
              <a:rPr lang="en-US" sz="2000"/>
              <a:t>Actions and agents.</a:t>
            </a:r>
            <a:endParaRPr lang="en-US" sz="2000" b="0" i="0" u="none" strike="noStrike" cap="none">
              <a:latin typeface="Arial"/>
              <a:ea typeface="Arial"/>
              <a:cs typeface="Arial"/>
              <a:sym typeface="Arial"/>
            </a:endParaRPr>
          </a:p>
        </p:txBody>
      </p:sp>
      <p:sp>
        <p:nvSpPr>
          <p:cNvPr id="98" name="Rectangle 97">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Isosceles Triangle 99">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Isosceles Triangle 10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 name="Rectangle 10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551B532-0534-44D4-A7EB-4D8F04C0CB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2AAE98D-A8C1-411B-9E08-C6177C8200D3}">
  <ds:schemaRefs>
    <ds:schemaRef ds:uri="http://schemas.microsoft.com/sharepoint/v3/contenttype/forms"/>
  </ds:schemaRefs>
</ds:datastoreItem>
</file>

<file path=customXml/itemProps3.xml><?xml version="1.0" encoding="utf-8"?>
<ds:datastoreItem xmlns:ds="http://schemas.openxmlformats.org/officeDocument/2006/customXml" ds:itemID="{11F5A636-BD00-4E35-92D3-6D918E170EFB}">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2</TotalTime>
  <Words>6963</Words>
  <Application>Microsoft Office PowerPoint</Application>
  <PresentationFormat>Widescreen</PresentationFormat>
  <Paragraphs>705</Paragraphs>
  <Slides>30</Slides>
  <Notes>26</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Noto Sans Symbols</vt:lpstr>
      <vt:lpstr>Arial</vt:lpstr>
      <vt:lpstr>Calibri</vt:lpstr>
      <vt:lpstr>Calibri Light</vt:lpstr>
      <vt:lpstr>Times New Roman</vt:lpstr>
      <vt:lpstr>Office Theme</vt:lpstr>
      <vt:lpstr>21st Century Business and Societal Ethics</vt:lpstr>
      <vt:lpstr>Learning Objectives</vt:lpstr>
      <vt:lpstr>Introduction: Ethics and Business</vt:lpstr>
      <vt:lpstr>1.1: The Nature of Business Ethics (1 of 2)</vt:lpstr>
      <vt:lpstr>1.1: The Nature of Business Ethics (2 of 2)</vt:lpstr>
      <vt:lpstr>1.2: Moral Reasoning and Moral Decision Making (1 of 7)</vt:lpstr>
      <vt:lpstr>1.2: Moral Reasoning and Moral Decision Making (2 of 7)</vt:lpstr>
      <vt:lpstr>1.2: Moral Reasoning and Moral Decision Making (3 of 7)</vt:lpstr>
      <vt:lpstr>Table 1.1: Moral versus Nonmoral Norms</vt:lpstr>
      <vt:lpstr>1.2: Moral Reasoning and Moral Decision Making (4 of 7)</vt:lpstr>
      <vt:lpstr>1.2: Moral Reasoning and Moral Decision Making (5 of 7)</vt:lpstr>
      <vt:lpstr>1.2: Moral Reasoning and Moral Decision Making (6 of 7)</vt:lpstr>
      <vt:lpstr>1.2: Moral Reasoning and Moral Decision Making (7 of 7)</vt:lpstr>
      <vt:lpstr>1.3: Ethical Issues in International Business (1 of 3)</vt:lpstr>
      <vt:lpstr>1.3: Ethical Issues in International Business (2 of 3)</vt:lpstr>
      <vt:lpstr>1.3: Ethical Issues in International Business (3 of 3)</vt:lpstr>
      <vt:lpstr>1.4: Foundations of Moral Reasoning (1 of 4)</vt:lpstr>
      <vt:lpstr>1.4: Foundations of Moral Reasoning (2 of 4)</vt:lpstr>
      <vt:lpstr>1.4: Foundations of Moral Reasoning (3 of 4)</vt:lpstr>
      <vt:lpstr>1.4: Foundations of Moral Reasoning (4 of 4)</vt:lpstr>
      <vt:lpstr>Figure 1.2: The Four Steps Leading to Ethical Behavior</vt:lpstr>
      <vt:lpstr>1.5: Moral Responsibility and Blame (1 of 3)</vt:lpstr>
      <vt:lpstr>1.5: Moral Responsibility and Blame (2 of 3)</vt:lpstr>
      <vt:lpstr>1.5: Moral Responsibility and Blame (3 of 3)</vt:lpstr>
      <vt:lpstr>A Few Good Men</vt:lpstr>
      <vt:lpstr>Plot</vt:lpstr>
      <vt:lpstr>Case Study 1.1: Slavery in the Chocolate Industry</vt:lpstr>
      <vt:lpstr>Case Study 1.2: Aaron Beam and the HealthSouth Fraud (1 of 2)</vt:lpstr>
      <vt:lpstr>Case Study 1.2: Aaron Beam and the HealthSouth Fraud (2 of 2)</vt:lpstr>
      <vt:lpstr>Summary: Ethics and Business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21st Century Business and Societal Ethics</dc:title>
  <dc:creator>Caroline Jawad</dc:creator>
  <cp:lastModifiedBy>Caroline Jawad</cp:lastModifiedBy>
  <cp:revision>1</cp:revision>
  <dcterms:created xsi:type="dcterms:W3CDTF">2020-11-23T19:01:15Z</dcterms:created>
  <dcterms:modified xsi:type="dcterms:W3CDTF">2020-11-23T19:04:04Z</dcterms:modified>
</cp:coreProperties>
</file>