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4" r:id="rId1"/>
  </p:sldMasterIdLst>
  <p:sldIdLst>
    <p:sldId id="262" r:id="rId2"/>
    <p:sldId id="264" r:id="rId3"/>
    <p:sldId id="266" r:id="rId4"/>
    <p:sldId id="256" r:id="rId5"/>
    <p:sldId id="261" r:id="rId6"/>
    <p:sldId id="257" r:id="rId7"/>
    <p:sldId id="268" r:id="rId8"/>
    <p:sldId id="267" r:id="rId9"/>
    <p:sldId id="260"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F952D5-0293-4495-B45A-F6BF071D447A}" v="13" dt="2022-01-09T17:26:22.6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78" d="100"/>
          <a:sy n="78" d="100"/>
        </p:scale>
        <p:origin x="1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lly evans" userId="ee58c7a867151a53" providerId="LiveId" clId="{55F952D5-0293-4495-B45A-F6BF071D447A}"/>
    <pc:docChg chg="custSel addSld modSld sldOrd">
      <pc:chgData name="kelly evans" userId="ee58c7a867151a53" providerId="LiveId" clId="{55F952D5-0293-4495-B45A-F6BF071D447A}" dt="2022-01-09T17:32:16.468" v="750" actId="20577"/>
      <pc:docMkLst>
        <pc:docMk/>
      </pc:docMkLst>
      <pc:sldChg chg="delSp modSp mod delAnim">
        <pc:chgData name="kelly evans" userId="ee58c7a867151a53" providerId="LiveId" clId="{55F952D5-0293-4495-B45A-F6BF071D447A}" dt="2022-01-09T16:52:35.958" v="325" actId="20577"/>
        <pc:sldMkLst>
          <pc:docMk/>
          <pc:sldMk cId="1646122523" sldId="257"/>
        </pc:sldMkLst>
        <pc:spChg chg="mod">
          <ac:chgData name="kelly evans" userId="ee58c7a867151a53" providerId="LiveId" clId="{55F952D5-0293-4495-B45A-F6BF071D447A}" dt="2022-01-09T16:32:58.272" v="182" actId="20577"/>
          <ac:spMkLst>
            <pc:docMk/>
            <pc:sldMk cId="1646122523" sldId="257"/>
            <ac:spMk id="2" creationId="{82402FB4-B561-49F0-9F25-9EB53559E1FD}"/>
          </ac:spMkLst>
        </pc:spChg>
        <pc:spChg chg="mod">
          <ac:chgData name="kelly evans" userId="ee58c7a867151a53" providerId="LiveId" clId="{55F952D5-0293-4495-B45A-F6BF071D447A}" dt="2022-01-09T16:52:35.958" v="325" actId="20577"/>
          <ac:spMkLst>
            <pc:docMk/>
            <pc:sldMk cId="1646122523" sldId="257"/>
            <ac:spMk id="3" creationId="{10472B01-3485-4941-8E14-A5F17108225E}"/>
          </ac:spMkLst>
        </pc:spChg>
        <pc:picChg chg="del">
          <ac:chgData name="kelly evans" userId="ee58c7a867151a53" providerId="LiveId" clId="{55F952D5-0293-4495-B45A-F6BF071D447A}" dt="2022-01-09T16:41:56.334" v="184" actId="21"/>
          <ac:picMkLst>
            <pc:docMk/>
            <pc:sldMk cId="1646122523" sldId="257"/>
            <ac:picMk id="4" creationId="{80EECEDC-11F7-424C-892A-7C14DA8ADC17}"/>
          </ac:picMkLst>
        </pc:picChg>
        <pc:picChg chg="del">
          <ac:chgData name="kelly evans" userId="ee58c7a867151a53" providerId="LiveId" clId="{55F952D5-0293-4495-B45A-F6BF071D447A}" dt="2022-01-09T16:41:45.818" v="183" actId="21"/>
          <ac:picMkLst>
            <pc:docMk/>
            <pc:sldMk cId="1646122523" sldId="257"/>
            <ac:picMk id="5" creationId="{43543AC1-5A48-425E-9FE1-CD5B0545432E}"/>
          </ac:picMkLst>
        </pc:picChg>
        <pc:picChg chg="mod">
          <ac:chgData name="kelly evans" userId="ee58c7a867151a53" providerId="LiveId" clId="{55F952D5-0293-4495-B45A-F6BF071D447A}" dt="2022-01-09T16:45:26.528" v="185" actId="1076"/>
          <ac:picMkLst>
            <pc:docMk/>
            <pc:sldMk cId="1646122523" sldId="257"/>
            <ac:picMk id="6" creationId="{78D04BBB-A7FC-47F3-B971-C096DF195A33}"/>
          </ac:picMkLst>
        </pc:picChg>
        <pc:picChg chg="mod">
          <ac:chgData name="kelly evans" userId="ee58c7a867151a53" providerId="LiveId" clId="{55F952D5-0293-4495-B45A-F6BF071D447A}" dt="2022-01-09T16:48:19.799" v="186" actId="1076"/>
          <ac:picMkLst>
            <pc:docMk/>
            <pc:sldMk cId="1646122523" sldId="257"/>
            <ac:picMk id="7" creationId="{538F3765-5B4E-4058-BEB2-060617CD6711}"/>
          </ac:picMkLst>
        </pc:picChg>
      </pc:sldChg>
      <pc:sldChg chg="delSp modSp mod ord modClrScheme chgLayout">
        <pc:chgData name="kelly evans" userId="ee58c7a867151a53" providerId="LiveId" clId="{55F952D5-0293-4495-B45A-F6BF071D447A}" dt="2022-01-09T17:03:06.113" v="407" actId="20577"/>
        <pc:sldMkLst>
          <pc:docMk/>
          <pc:sldMk cId="1554152070" sldId="260"/>
        </pc:sldMkLst>
        <pc:spChg chg="mod ord">
          <ac:chgData name="kelly evans" userId="ee58c7a867151a53" providerId="LiveId" clId="{55F952D5-0293-4495-B45A-F6BF071D447A}" dt="2022-01-09T17:03:06.113" v="407" actId="20577"/>
          <ac:spMkLst>
            <pc:docMk/>
            <pc:sldMk cId="1554152070" sldId="260"/>
            <ac:spMk id="2" creationId="{4F008160-8D6C-426E-B43F-0D75F38A3A8F}"/>
          </ac:spMkLst>
        </pc:spChg>
        <pc:spChg chg="del">
          <ac:chgData name="kelly evans" userId="ee58c7a867151a53" providerId="LiveId" clId="{55F952D5-0293-4495-B45A-F6BF071D447A}" dt="2022-01-09T16:58:08.877" v="392" actId="700"/>
          <ac:spMkLst>
            <pc:docMk/>
            <pc:sldMk cId="1554152070" sldId="260"/>
            <ac:spMk id="3" creationId="{C7BABEAC-AD96-4FF8-ABF8-04B110A5374E}"/>
          </ac:spMkLst>
        </pc:spChg>
        <pc:picChg chg="del mod">
          <ac:chgData name="kelly evans" userId="ee58c7a867151a53" providerId="LiveId" clId="{55F952D5-0293-4495-B45A-F6BF071D447A}" dt="2022-01-09T16:55:55.137" v="378" actId="21"/>
          <ac:picMkLst>
            <pc:docMk/>
            <pc:sldMk cId="1554152070" sldId="260"/>
            <ac:picMk id="4098" creationId="{803E42EC-E590-4234-802F-ED488BEAAD45}"/>
          </ac:picMkLst>
        </pc:picChg>
      </pc:sldChg>
      <pc:sldChg chg="delSp modSp mod delAnim">
        <pc:chgData name="kelly evans" userId="ee58c7a867151a53" providerId="LiveId" clId="{55F952D5-0293-4495-B45A-F6BF071D447A}" dt="2022-01-09T16:29:24.814" v="115" actId="1076"/>
        <pc:sldMkLst>
          <pc:docMk/>
          <pc:sldMk cId="2155561607" sldId="261"/>
        </pc:sldMkLst>
        <pc:spChg chg="mod">
          <ac:chgData name="kelly evans" userId="ee58c7a867151a53" providerId="LiveId" clId="{55F952D5-0293-4495-B45A-F6BF071D447A}" dt="2022-01-09T16:02:23.990" v="41" actId="20577"/>
          <ac:spMkLst>
            <pc:docMk/>
            <pc:sldMk cId="2155561607" sldId="261"/>
            <ac:spMk id="3" creationId="{F31282E0-D46A-4531-ABA1-F86A75063C7F}"/>
          </ac:spMkLst>
        </pc:spChg>
        <pc:picChg chg="del">
          <ac:chgData name="kelly evans" userId="ee58c7a867151a53" providerId="LiveId" clId="{55F952D5-0293-4495-B45A-F6BF071D447A}" dt="2022-01-09T15:57:51.439" v="0" actId="21"/>
          <ac:picMkLst>
            <pc:docMk/>
            <pc:sldMk cId="2155561607" sldId="261"/>
            <ac:picMk id="4" creationId="{8B4688DD-7429-4DEE-A48B-8A12FF413BE6}"/>
          </ac:picMkLst>
        </pc:picChg>
        <pc:picChg chg="mod">
          <ac:chgData name="kelly evans" userId="ee58c7a867151a53" providerId="LiveId" clId="{55F952D5-0293-4495-B45A-F6BF071D447A}" dt="2022-01-09T16:29:19.501" v="113" actId="1076"/>
          <ac:picMkLst>
            <pc:docMk/>
            <pc:sldMk cId="2155561607" sldId="261"/>
            <ac:picMk id="5" creationId="{5013A25A-7F5A-4FD8-8188-874131FF9D90}"/>
          </ac:picMkLst>
        </pc:picChg>
        <pc:picChg chg="mod">
          <ac:chgData name="kelly evans" userId="ee58c7a867151a53" providerId="LiveId" clId="{55F952D5-0293-4495-B45A-F6BF071D447A}" dt="2022-01-09T16:29:22.191" v="114" actId="1076"/>
          <ac:picMkLst>
            <pc:docMk/>
            <pc:sldMk cId="2155561607" sldId="261"/>
            <ac:picMk id="6" creationId="{51C9C157-7CF7-4DF1-97F2-F5BF0A9AF098}"/>
          </ac:picMkLst>
        </pc:picChg>
        <pc:picChg chg="mod">
          <ac:chgData name="kelly evans" userId="ee58c7a867151a53" providerId="LiveId" clId="{55F952D5-0293-4495-B45A-F6BF071D447A}" dt="2022-01-09T16:29:24.814" v="115" actId="1076"/>
          <ac:picMkLst>
            <pc:docMk/>
            <pc:sldMk cId="2155561607" sldId="261"/>
            <ac:picMk id="7" creationId="{D49533BD-C425-4C02-B4C0-2DBAC5597F96}"/>
          </ac:picMkLst>
        </pc:picChg>
      </pc:sldChg>
      <pc:sldChg chg="modSp mod">
        <pc:chgData name="kelly evans" userId="ee58c7a867151a53" providerId="LiveId" clId="{55F952D5-0293-4495-B45A-F6BF071D447A}" dt="2022-01-09T17:32:16.468" v="750" actId="20577"/>
        <pc:sldMkLst>
          <pc:docMk/>
          <pc:sldMk cId="3186247415" sldId="264"/>
        </pc:sldMkLst>
        <pc:spChg chg="mod">
          <ac:chgData name="kelly evans" userId="ee58c7a867151a53" providerId="LiveId" clId="{55F952D5-0293-4495-B45A-F6BF071D447A}" dt="2022-01-09T17:32:16.468" v="750" actId="20577"/>
          <ac:spMkLst>
            <pc:docMk/>
            <pc:sldMk cId="3186247415" sldId="264"/>
            <ac:spMk id="2" creationId="{875FD731-D912-4A12-A744-EB7B429EBD88}"/>
          </ac:spMkLst>
        </pc:spChg>
      </pc:sldChg>
      <pc:sldChg chg="modSp mod">
        <pc:chgData name="kelly evans" userId="ee58c7a867151a53" providerId="LiveId" clId="{55F952D5-0293-4495-B45A-F6BF071D447A}" dt="2022-01-09T17:08:50.192" v="549" actId="20577"/>
        <pc:sldMkLst>
          <pc:docMk/>
          <pc:sldMk cId="2520816271" sldId="267"/>
        </pc:sldMkLst>
        <pc:spChg chg="mod">
          <ac:chgData name="kelly evans" userId="ee58c7a867151a53" providerId="LiveId" clId="{55F952D5-0293-4495-B45A-F6BF071D447A}" dt="2022-01-09T17:08:50.192" v="549" actId="20577"/>
          <ac:spMkLst>
            <pc:docMk/>
            <pc:sldMk cId="2520816271" sldId="267"/>
            <ac:spMk id="2" creationId="{6AB6078D-FCDC-4C4B-BA20-380EB938C36B}"/>
          </ac:spMkLst>
        </pc:spChg>
      </pc:sldChg>
      <pc:sldChg chg="addSp modSp new mod ord modClrScheme chgLayout">
        <pc:chgData name="kelly evans" userId="ee58c7a867151a53" providerId="LiveId" clId="{55F952D5-0293-4495-B45A-F6BF071D447A}" dt="2022-01-09T17:26:27.957" v="584" actId="1076"/>
        <pc:sldMkLst>
          <pc:docMk/>
          <pc:sldMk cId="2013418856" sldId="268"/>
        </pc:sldMkLst>
        <pc:spChg chg="add mod">
          <ac:chgData name="kelly evans" userId="ee58c7a867151a53" providerId="LiveId" clId="{55F952D5-0293-4495-B45A-F6BF071D447A}" dt="2022-01-09T17:12:38.034" v="581" actId="20577"/>
          <ac:spMkLst>
            <pc:docMk/>
            <pc:sldMk cId="2013418856" sldId="268"/>
            <ac:spMk id="2" creationId="{4721082B-C95E-4C16-8BD2-BC122EA296F3}"/>
          </ac:spMkLst>
        </pc:spChg>
        <pc:spChg chg="add mod">
          <ac:chgData name="kelly evans" userId="ee58c7a867151a53" providerId="LiveId" clId="{55F952D5-0293-4495-B45A-F6BF071D447A}" dt="2022-01-09T17:12:22.281" v="562" actId="5793"/>
          <ac:spMkLst>
            <pc:docMk/>
            <pc:sldMk cId="2013418856" sldId="268"/>
            <ac:spMk id="3" creationId="{C5785701-78BD-42D6-BBDC-D4F6E098CE18}"/>
          </ac:spMkLst>
        </pc:spChg>
        <pc:picChg chg="mod">
          <ac:chgData name="kelly evans" userId="ee58c7a867151a53" providerId="LiveId" clId="{55F952D5-0293-4495-B45A-F6BF071D447A}" dt="2022-01-09T17:26:27.957" v="584" actId="1076"/>
          <ac:picMkLst>
            <pc:docMk/>
            <pc:sldMk cId="2013418856" sldId="268"/>
            <ac:picMk id="4" creationId="{73FF35D2-070D-486B-B98F-53361D22B209}"/>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3127407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12745289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9589710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3B1559-0217-4880-93F4-79EED7E5CC41}"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3313866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3B1559-0217-4880-93F4-79EED7E5CC41}" type="datetimeFigureOut">
              <a:rPr lang="en-GB" smtClean="0"/>
              <a:t>09/01/2022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3823861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3B1559-0217-4880-93F4-79EED7E5CC41}" type="datetimeFigureOut">
              <a:rPr lang="en-GB" smtClean="0"/>
              <a:t>09/01/2022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17252881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3B1559-0217-4880-93F4-79EED7E5CC41}" type="datetimeFigureOut">
              <a:rPr lang="en-GB" smtClean="0"/>
              <a:t>09/01/2022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2039831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3B1559-0217-4880-93F4-79EED7E5CC41}"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1924363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3B1559-0217-4880-93F4-79EED7E5CC41}"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4261863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4015850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5F668EB-8D91-41F4-B4E6-030C36DD6FD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7966487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33B1559-0217-4880-93F4-79EED7E5CC41}"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2523565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33B1559-0217-4880-93F4-79EED7E5CC41}"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5F668EB-8D91-41F4-B4E6-030C36DD6FD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729951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33B1559-0217-4880-93F4-79EED7E5CC41}"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218680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25738165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33737339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1_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5547349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1_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33B1559-0217-4880-93F4-79EED7E5CC41}"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5F668EB-8D91-41F4-B4E6-030C36DD6FDB}" type="slidenum">
              <a:rPr lang="en-GB" smtClean="0"/>
              <a:t>‹#›</a:t>
            </a:fld>
            <a:endParaRPr lang="en-GB"/>
          </a:p>
        </p:txBody>
      </p:sp>
    </p:spTree>
    <p:extLst>
      <p:ext uri="{BB962C8B-B14F-4D97-AF65-F5344CB8AC3E}">
        <p14:creationId xmlns:p14="http://schemas.microsoft.com/office/powerpoint/2010/main" val="4083636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33B1559-0217-4880-93F4-79EED7E5CC41}" type="datetimeFigureOut">
              <a:rPr lang="en-GB" smtClean="0"/>
              <a:t>09/01/2022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5F668EB-8D91-41F4-B4E6-030C36DD6FDB}" type="slidenum">
              <a:rPr lang="en-GB" smtClean="0"/>
              <a:t>‹#›</a:t>
            </a:fld>
            <a:endParaRPr lang="en-GB"/>
          </a:p>
        </p:txBody>
      </p:sp>
    </p:spTree>
    <p:extLst>
      <p:ext uri="{BB962C8B-B14F-4D97-AF65-F5344CB8AC3E}">
        <p14:creationId xmlns:p14="http://schemas.microsoft.com/office/powerpoint/2010/main" val="2622354365"/>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 id="2147483863" r:id="rId9"/>
    <p:sldLayoutId id="2147483864" r:id="rId10"/>
    <p:sldLayoutId id="2147483865" r:id="rId11"/>
    <p:sldLayoutId id="2147483866" r:id="rId12"/>
    <p:sldLayoutId id="2147483867" r:id="rId13"/>
    <p:sldLayoutId id="2147483868" r:id="rId14"/>
    <p:sldLayoutId id="2147483869" r:id="rId15"/>
    <p:sldLayoutId id="2147483870" r:id="rId16"/>
    <p:sldLayoutId id="2147483871" r:id="rId17"/>
    <p:sldLayoutId id="2147483872" r:id="rId18"/>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8" Type="http://schemas.openxmlformats.org/officeDocument/2006/relationships/image" Target="../media/image2.jpeg"/><Relationship Id="rId3" Type="http://schemas.microsoft.com/office/2007/relationships/media" Target="../media/media3.m4a"/><Relationship Id="rId7" Type="http://schemas.openxmlformats.org/officeDocument/2006/relationships/slideLayout" Target="../slideLayouts/slideLayout1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audio" Target="../media/media4.m4a"/><Relationship Id="rId5" Type="http://schemas.microsoft.com/office/2007/relationships/media" Target="../media/media4.m4a"/><Relationship Id="rId10" Type="http://schemas.openxmlformats.org/officeDocument/2006/relationships/image" Target="../media/image1.png"/><Relationship Id="rId4" Type="http://schemas.openxmlformats.org/officeDocument/2006/relationships/audio" Target="../media/media3.m4a"/><Relationship Id="rId9"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8" Type="http://schemas.openxmlformats.org/officeDocument/2006/relationships/image" Target="../media/image5.jpeg"/><Relationship Id="rId3" Type="http://schemas.microsoft.com/office/2007/relationships/media" Target="../media/media7.m4a"/><Relationship Id="rId7"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audio" Target="../media/media8.m4a"/><Relationship Id="rId5" Type="http://schemas.microsoft.com/office/2007/relationships/media" Target="../media/media8.m4a"/><Relationship Id="rId4" Type="http://schemas.openxmlformats.org/officeDocument/2006/relationships/audio" Target="../media/media7.m4a"/><Relationship Id="rId9"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microsoft.com/office/2007/relationships/media" Target="../media/media10.m4a"/><Relationship Id="rId7" Type="http://schemas.openxmlformats.org/officeDocument/2006/relationships/image" Target="../media/image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6.jpeg"/><Relationship Id="rId5" Type="http://schemas.openxmlformats.org/officeDocument/2006/relationships/slideLayout" Target="../slideLayouts/slideLayout2.xml"/><Relationship Id="rId4" Type="http://schemas.openxmlformats.org/officeDocument/2006/relationships/audio" Target="../media/media10.m4a"/></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3B294-592A-4002-9B82-8718A850EB7A}"/>
              </a:ext>
            </a:extLst>
          </p:cNvPr>
          <p:cNvSpPr>
            <a:spLocks noGrp="1"/>
          </p:cNvSpPr>
          <p:nvPr>
            <p:ph type="title"/>
          </p:nvPr>
        </p:nvSpPr>
        <p:spPr>
          <a:xfrm>
            <a:off x="457201" y="1188720"/>
            <a:ext cx="10772194" cy="4124960"/>
          </a:xfrm>
        </p:spPr>
        <p:txBody>
          <a:bodyPr/>
          <a:lstStyle/>
          <a:p>
            <a:r>
              <a:rPr lang="en-GB" dirty="0"/>
              <a:t>  Case study: Paranoid schizophrenia</a:t>
            </a:r>
            <a:br>
              <a:rPr lang="en-GB" dirty="0"/>
            </a:br>
            <a:br>
              <a:rPr lang="en-GB" dirty="0"/>
            </a:br>
            <a:r>
              <a:rPr lang="en-GB" dirty="0"/>
              <a:t>             Kelly Evans</a:t>
            </a:r>
            <a:br>
              <a:rPr lang="en-GB" dirty="0"/>
            </a:br>
            <a:r>
              <a:rPr lang="en-GB" dirty="0"/>
              <a:t>              2004456</a:t>
            </a:r>
            <a:br>
              <a:rPr lang="en-GB" dirty="0"/>
            </a:br>
            <a:r>
              <a:rPr lang="en-GB" dirty="0"/>
              <a:t>               January 2022</a:t>
            </a:r>
          </a:p>
        </p:txBody>
      </p:sp>
      <p:pic>
        <p:nvPicPr>
          <p:cNvPr id="6" name="Recorded Sound">
            <a:hlinkClick r:id="" action="ppaction://media"/>
            <a:extLst>
              <a:ext uri="{FF2B5EF4-FFF2-40B4-BE49-F238E27FC236}">
                <a16:creationId xmlns:a16="http://schemas.microsoft.com/office/drawing/2014/main" id="{4B3DE576-B2B1-4F2D-A1B4-5ED86DE22FB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801730" y="5110480"/>
            <a:ext cx="406400" cy="406400"/>
          </a:xfrm>
          <a:prstGeom prst="rect">
            <a:avLst/>
          </a:prstGeom>
        </p:spPr>
      </p:pic>
    </p:spTree>
    <p:extLst>
      <p:ext uri="{BB962C8B-B14F-4D97-AF65-F5344CB8AC3E}">
        <p14:creationId xmlns:p14="http://schemas.microsoft.com/office/powerpoint/2010/main" val="680034997"/>
      </p:ext>
    </p:extLst>
  </p:cSld>
  <p:clrMapOvr>
    <a:masterClrMapping/>
  </p:clrMapOvr>
  <mc:AlternateContent xmlns:mc="http://schemas.openxmlformats.org/markup-compatibility/2006" xmlns:p14="http://schemas.microsoft.com/office/powerpoint/2010/main">
    <mc:Choice Requires="p14">
      <p:transition spd="slow" p14:dur="2000" advTm="5234"/>
    </mc:Choice>
    <mc:Fallback xmlns="">
      <p:transition spd="slow" advTm="5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92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FD731-D912-4A12-A744-EB7B429EBD88}"/>
              </a:ext>
            </a:extLst>
          </p:cNvPr>
          <p:cNvSpPr>
            <a:spLocks noGrp="1"/>
          </p:cNvSpPr>
          <p:nvPr>
            <p:ph type="title"/>
          </p:nvPr>
        </p:nvSpPr>
        <p:spPr>
          <a:xfrm>
            <a:off x="654276" y="1301803"/>
            <a:ext cx="9404723" cy="5196967"/>
          </a:xfrm>
        </p:spPr>
        <p:txBody>
          <a:bodyPr>
            <a:normAutofit fontScale="90000"/>
          </a:bodyPr>
          <a:lstStyle/>
          <a:p>
            <a:r>
              <a:rPr lang="en-GB" dirty="0"/>
              <a:t>Contents.</a:t>
            </a:r>
            <a:br>
              <a:rPr lang="en-GB" dirty="0"/>
            </a:br>
            <a:br>
              <a:rPr lang="en-GB" dirty="0"/>
            </a:br>
            <a:r>
              <a:rPr lang="en-GB" sz="2800" dirty="0" err="1"/>
              <a:t>Backround</a:t>
            </a:r>
            <a:r>
              <a:rPr lang="en-GB" sz="2800" dirty="0"/>
              <a:t> information.</a:t>
            </a:r>
            <a:br>
              <a:rPr lang="en-GB" sz="2800" dirty="0"/>
            </a:br>
            <a:br>
              <a:rPr lang="en-GB" sz="2800" dirty="0"/>
            </a:br>
            <a:r>
              <a:rPr lang="en-GB" sz="2800" dirty="0"/>
              <a:t>PANSS Framework.</a:t>
            </a:r>
            <a:br>
              <a:rPr lang="en-GB" sz="2800" dirty="0"/>
            </a:br>
            <a:br>
              <a:rPr lang="en-GB" sz="2800" dirty="0"/>
            </a:br>
            <a:r>
              <a:rPr lang="en-GB" sz="2800" dirty="0"/>
              <a:t>Holistic interventions.</a:t>
            </a:r>
            <a:br>
              <a:rPr lang="en-GB" sz="2800" dirty="0"/>
            </a:br>
            <a:br>
              <a:rPr lang="en-GB" sz="2800" dirty="0"/>
            </a:br>
            <a:r>
              <a:rPr lang="en-GB" sz="2800" dirty="0"/>
              <a:t>Positive and negative symptoms.</a:t>
            </a:r>
            <a:br>
              <a:rPr lang="en-GB" sz="2800" dirty="0"/>
            </a:br>
            <a:br>
              <a:rPr lang="en-GB" sz="2800" dirty="0"/>
            </a:br>
            <a:r>
              <a:rPr lang="en-GB" sz="2800" dirty="0"/>
              <a:t>Recommendations used.</a:t>
            </a:r>
            <a:br>
              <a:rPr lang="en-GB" sz="2800" dirty="0"/>
            </a:br>
            <a:br>
              <a:rPr lang="en-GB" sz="2800" dirty="0"/>
            </a:br>
            <a:r>
              <a:rPr lang="en-GB" sz="2800" dirty="0"/>
              <a:t>References.</a:t>
            </a:r>
          </a:p>
        </p:txBody>
      </p:sp>
    </p:spTree>
    <p:extLst>
      <p:ext uri="{BB962C8B-B14F-4D97-AF65-F5344CB8AC3E}">
        <p14:creationId xmlns:p14="http://schemas.microsoft.com/office/powerpoint/2010/main" val="3186247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8">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BD2CF-4B5A-4228-9FD8-05EC4EAA5D92}"/>
              </a:ext>
            </a:extLst>
          </p:cNvPr>
          <p:cNvSpPr>
            <a:spLocks noGrp="1"/>
          </p:cNvSpPr>
          <p:nvPr>
            <p:ph type="title"/>
          </p:nvPr>
        </p:nvSpPr>
        <p:spPr/>
        <p:txBody>
          <a:bodyPr>
            <a:normAutofit/>
          </a:bodyPr>
          <a:lstStyle/>
          <a:p>
            <a:r>
              <a:rPr lang="en-GB" sz="4000" dirty="0">
                <a:solidFill>
                  <a:srgbClr val="EBEBEB"/>
                </a:solidFill>
              </a:rPr>
              <a:t>b</a:t>
            </a:r>
          </a:p>
        </p:txBody>
      </p:sp>
      <p:sp>
        <p:nvSpPr>
          <p:cNvPr id="5" name="Text Placeholder 4">
            <a:extLst>
              <a:ext uri="{FF2B5EF4-FFF2-40B4-BE49-F238E27FC236}">
                <a16:creationId xmlns:a16="http://schemas.microsoft.com/office/drawing/2014/main" id="{324CA64B-CACB-41A5-88AB-78BFE0A9B8E1}"/>
              </a:ext>
            </a:extLst>
          </p:cNvPr>
          <p:cNvSpPr>
            <a:spLocks noGrp="1"/>
          </p:cNvSpPr>
          <p:nvPr>
            <p:ph type="body" sz="half" idx="14"/>
          </p:nvPr>
        </p:nvSpPr>
        <p:spPr>
          <a:xfrm>
            <a:off x="6022674" y="1022713"/>
            <a:ext cx="5847593" cy="1419134"/>
          </a:xfrm>
        </p:spPr>
        <p:txBody>
          <a:bodyPr>
            <a:normAutofit lnSpcReduction="10000"/>
          </a:bodyPr>
          <a:lstStyle/>
          <a:p>
            <a:r>
              <a:rPr lang="en-GB" sz="3200" dirty="0" err="1">
                <a:solidFill>
                  <a:schemeClr val="tx1"/>
                </a:solidFill>
              </a:rPr>
              <a:t>Backround</a:t>
            </a:r>
            <a:r>
              <a:rPr lang="en-GB" sz="3200" dirty="0">
                <a:solidFill>
                  <a:schemeClr val="tx1"/>
                </a:solidFill>
              </a:rPr>
              <a:t> information on a woman with paranoid schizophrenia. </a:t>
            </a:r>
          </a:p>
        </p:txBody>
      </p:sp>
      <p:sp>
        <p:nvSpPr>
          <p:cNvPr id="3" name="Text Placeholder 2">
            <a:extLst>
              <a:ext uri="{FF2B5EF4-FFF2-40B4-BE49-F238E27FC236}">
                <a16:creationId xmlns:a16="http://schemas.microsoft.com/office/drawing/2014/main" id="{5EB2A058-3F56-4F0B-A3A6-8E5F862D9344}"/>
              </a:ext>
            </a:extLst>
          </p:cNvPr>
          <p:cNvSpPr>
            <a:spLocks noGrp="1"/>
          </p:cNvSpPr>
          <p:nvPr>
            <p:ph type="body" sz="half" idx="2"/>
          </p:nvPr>
        </p:nvSpPr>
        <p:spPr>
          <a:xfrm>
            <a:off x="6457950" y="4508138"/>
            <a:ext cx="5563735" cy="1676400"/>
          </a:xfrm>
        </p:spPr>
        <p:txBody>
          <a:bodyPr/>
          <a:lstStyle/>
          <a:p>
            <a:r>
              <a:rPr lang="en-GB" dirty="0"/>
              <a:t>(Google Images, 2021).</a:t>
            </a:r>
          </a:p>
          <a:p>
            <a:r>
              <a:rPr lang="en-GB" dirty="0"/>
              <a:t>(Kapoor and </a:t>
            </a:r>
            <a:r>
              <a:rPr lang="en-GB" dirty="0" err="1"/>
              <a:t>Kumor</a:t>
            </a:r>
            <a:r>
              <a:rPr lang="en-GB" dirty="0"/>
              <a:t>, 2018).</a:t>
            </a:r>
          </a:p>
        </p:txBody>
      </p:sp>
      <p:pic>
        <p:nvPicPr>
          <p:cNvPr id="6146" name="Picture 2" descr="See the source image">
            <a:extLst>
              <a:ext uri="{FF2B5EF4-FFF2-40B4-BE49-F238E27FC236}">
                <a16:creationId xmlns:a16="http://schemas.microsoft.com/office/drawing/2014/main" id="{B2F9FFA2-CD36-4710-818B-EB0535CB349B}"/>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l="3745" r="5449" b="-2"/>
          <a:stretch/>
        </p:blipFill>
        <p:spPr bwMode="auto">
          <a:xfrm>
            <a:off x="-492559" y="-16328"/>
            <a:ext cx="6515080" cy="6711044"/>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pic>
        <p:nvPicPr>
          <p:cNvPr id="7" name="Recorded Sound">
            <a:hlinkClick r:id="" action="ppaction://media"/>
            <a:extLst>
              <a:ext uri="{FF2B5EF4-FFF2-40B4-BE49-F238E27FC236}">
                <a16:creationId xmlns:a16="http://schemas.microsoft.com/office/drawing/2014/main" id="{C81D6A8D-AD71-4662-A46E-955BBE1321D9}"/>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6254750" y="2607129"/>
            <a:ext cx="406400" cy="406400"/>
          </a:xfrm>
          <a:prstGeom prst="rect">
            <a:avLst/>
          </a:prstGeom>
        </p:spPr>
      </p:pic>
      <p:pic>
        <p:nvPicPr>
          <p:cNvPr id="10" name="Recorded Sound">
            <a:hlinkClick r:id="" action="ppaction://media"/>
            <a:extLst>
              <a:ext uri="{FF2B5EF4-FFF2-40B4-BE49-F238E27FC236}">
                <a16:creationId xmlns:a16="http://schemas.microsoft.com/office/drawing/2014/main" id="{3C8AED9C-232A-49F6-BD9E-58F381FEE69A}"/>
              </a:ext>
            </a:extLst>
          </p:cNvPr>
          <p:cNvPicPr>
            <a:picLocks noChangeAspect="1"/>
          </p:cNvPicPr>
          <p:nvPr>
            <a:audioFile r:link="rId4"/>
            <p:extLst>
              <p:ext uri="{DAA4B4D4-6D71-4841-9C94-3DE7FCFB9230}">
                <p14:media xmlns:p14="http://schemas.microsoft.com/office/powerpoint/2010/main" r:embed="rId3"/>
              </p:ext>
            </p:extLst>
          </p:nvPr>
        </p:nvPicPr>
        <p:blipFill>
          <a:blip r:embed="rId10"/>
          <a:stretch>
            <a:fillRect/>
          </a:stretch>
        </p:blipFill>
        <p:spPr>
          <a:xfrm>
            <a:off x="6254750" y="3261360"/>
            <a:ext cx="406400" cy="406400"/>
          </a:xfrm>
          <a:prstGeom prst="rect">
            <a:avLst/>
          </a:prstGeom>
        </p:spPr>
      </p:pic>
      <p:pic>
        <p:nvPicPr>
          <p:cNvPr id="11" name="Recorded Sound">
            <a:hlinkClick r:id="" action="ppaction://media"/>
            <a:extLst>
              <a:ext uri="{FF2B5EF4-FFF2-40B4-BE49-F238E27FC236}">
                <a16:creationId xmlns:a16="http://schemas.microsoft.com/office/drawing/2014/main" id="{301980A0-4A8E-48CC-BAF7-67374661B81E}"/>
              </a:ext>
            </a:extLst>
          </p:cNvPr>
          <p:cNvPicPr>
            <a:picLocks noChangeAspect="1"/>
          </p:cNvPicPr>
          <p:nvPr>
            <a:audioFile r:link="rId6"/>
            <p:extLst>
              <p:ext uri="{DAA4B4D4-6D71-4841-9C94-3DE7FCFB9230}">
                <p14:media xmlns:p14="http://schemas.microsoft.com/office/powerpoint/2010/main" r:embed="rId5"/>
              </p:ext>
            </p:extLst>
          </p:nvPr>
        </p:nvPicPr>
        <p:blipFill>
          <a:blip r:embed="rId10"/>
          <a:stretch>
            <a:fillRect/>
          </a:stretch>
        </p:blipFill>
        <p:spPr>
          <a:xfrm>
            <a:off x="6254750" y="3993061"/>
            <a:ext cx="406400" cy="406400"/>
          </a:xfrm>
          <a:prstGeom prst="rect">
            <a:avLst/>
          </a:prstGeom>
        </p:spPr>
      </p:pic>
    </p:spTree>
    <p:extLst>
      <p:ext uri="{BB962C8B-B14F-4D97-AF65-F5344CB8AC3E}">
        <p14:creationId xmlns:p14="http://schemas.microsoft.com/office/powerpoint/2010/main" val="281321206"/>
      </p:ext>
    </p:extLst>
  </p:cSld>
  <p:clrMapOvr>
    <a:masterClrMapping/>
  </p:clrMapOvr>
  <mc:AlternateContent xmlns:mc="http://schemas.openxmlformats.org/markup-compatibility/2006" xmlns:p14="http://schemas.microsoft.com/office/powerpoint/2010/main">
    <mc:Choice Requires="p14">
      <p:transition spd="slow" p14:dur="2000" advTm="6083"/>
    </mc:Choice>
    <mc:Fallback xmlns="">
      <p:transition spd="slow" advTm="60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505"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1440" fill="hold"/>
                                        <p:tgtEl>
                                          <p:spTgt spid="10"/>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36687"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7"/>
                </p:tgtEl>
              </p:cMediaNode>
            </p:audio>
            <p:audio>
              <p:cMediaNode vol="80000">
                <p:cTn id="16" fill="hold" display="0">
                  <p:stCondLst>
                    <p:cond delay="indefinite"/>
                  </p:stCondLst>
                  <p:endCondLst>
                    <p:cond evt="onStopAudio" delay="0">
                      <p:tgtEl>
                        <p:sldTgt/>
                      </p:tgtEl>
                    </p:cond>
                  </p:endCondLst>
                </p:cTn>
                <p:tgtEl>
                  <p:spTgt spid="10"/>
                </p:tgtEl>
              </p:cMediaNode>
            </p:audio>
            <p:audio>
              <p:cMediaNode vol="80000">
                <p:cTn id="17" fill="hold" display="0">
                  <p:stCondLst>
                    <p:cond delay="indefinite"/>
                  </p:stCondLst>
                  <p:endCondLst>
                    <p:cond evt="onStopAudio" delay="0">
                      <p:tgtEl>
                        <p:sldTgt/>
                      </p:tgtEl>
                    </p:cond>
                  </p:endCondLst>
                </p:cTn>
                <p:tgtEl>
                  <p:spTgt spid="11"/>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515C7AE-23F2-4D16-A85B-2F56BA4DD8A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898" t="36200" r="111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EDCD5B6-FB1E-4A02-9509-6F81FED46423}"/>
              </a:ext>
            </a:extLst>
          </p:cNvPr>
          <p:cNvSpPr>
            <a:spLocks noGrp="1"/>
          </p:cNvSpPr>
          <p:nvPr>
            <p:ph type="title"/>
          </p:nvPr>
        </p:nvSpPr>
        <p:spPr/>
        <p:txBody>
          <a:bodyPr/>
          <a:lstStyle/>
          <a:p>
            <a:r>
              <a:rPr lang="en-GB" dirty="0"/>
              <a:t>PANSS FRAMWORK. </a:t>
            </a:r>
            <a:br>
              <a:rPr lang="en-GB" dirty="0"/>
            </a:br>
            <a:endParaRPr lang="en-GB" dirty="0"/>
          </a:p>
        </p:txBody>
      </p:sp>
      <p:sp>
        <p:nvSpPr>
          <p:cNvPr id="5" name="Text Placeholder 4">
            <a:extLst>
              <a:ext uri="{FF2B5EF4-FFF2-40B4-BE49-F238E27FC236}">
                <a16:creationId xmlns:a16="http://schemas.microsoft.com/office/drawing/2014/main" id="{4E9F3657-B4BF-4040-B771-F3A93A9238BA}"/>
              </a:ext>
            </a:extLst>
          </p:cNvPr>
          <p:cNvSpPr>
            <a:spLocks noGrp="1"/>
          </p:cNvSpPr>
          <p:nvPr>
            <p:ph type="body" sz="half" idx="2"/>
          </p:nvPr>
        </p:nvSpPr>
        <p:spPr/>
        <p:txBody>
          <a:bodyPr/>
          <a:lstStyle/>
          <a:p>
            <a:r>
              <a:rPr lang="en-GB" b="0" i="0" dirty="0">
                <a:solidFill>
                  <a:srgbClr val="2C3E50"/>
                </a:solidFill>
                <a:effectLst/>
                <a:highlight>
                  <a:srgbClr val="C0C0C0"/>
                </a:highlight>
                <a:latin typeface="Roboto" panose="02000000000000000000" pitchFamily="2" charset="0"/>
              </a:rPr>
              <a:t> (</a:t>
            </a:r>
            <a:r>
              <a:rPr lang="en-GB" b="0" i="0" dirty="0" err="1">
                <a:solidFill>
                  <a:srgbClr val="2C3E50"/>
                </a:solidFill>
                <a:effectLst/>
                <a:highlight>
                  <a:srgbClr val="C0C0C0"/>
                </a:highlight>
                <a:latin typeface="Roboto" panose="02000000000000000000" pitchFamily="2" charset="0"/>
              </a:rPr>
              <a:t>Pilla</a:t>
            </a:r>
            <a:r>
              <a:rPr lang="en-GB" b="0" i="0" dirty="0">
                <a:solidFill>
                  <a:srgbClr val="2C3E50"/>
                </a:solidFill>
                <a:effectLst/>
                <a:highlight>
                  <a:srgbClr val="C0C0C0"/>
                </a:highlight>
                <a:latin typeface="Roboto" panose="02000000000000000000" pitchFamily="2" charset="0"/>
              </a:rPr>
              <a:t> Reddy et al., 2013)</a:t>
            </a:r>
          </a:p>
          <a:p>
            <a:r>
              <a:rPr lang="en-GB" dirty="0">
                <a:highlight>
                  <a:srgbClr val="C0C0C0"/>
                </a:highlight>
              </a:rPr>
              <a:t>(Kapoor and </a:t>
            </a:r>
            <a:r>
              <a:rPr lang="en-GB" dirty="0" err="1">
                <a:highlight>
                  <a:srgbClr val="C0C0C0"/>
                </a:highlight>
              </a:rPr>
              <a:t>Kumor</a:t>
            </a:r>
            <a:r>
              <a:rPr lang="en-GB" dirty="0">
                <a:highlight>
                  <a:srgbClr val="C0C0C0"/>
                </a:highlight>
              </a:rPr>
              <a:t>, 2018).</a:t>
            </a:r>
          </a:p>
          <a:p>
            <a:r>
              <a:rPr lang="en-GB" dirty="0">
                <a:highlight>
                  <a:srgbClr val="C0C0C0"/>
                </a:highlight>
              </a:rPr>
              <a:t>(Google Images, 2021)</a:t>
            </a:r>
          </a:p>
        </p:txBody>
      </p:sp>
      <p:pic>
        <p:nvPicPr>
          <p:cNvPr id="7" name="Recorded Sound">
            <a:hlinkClick r:id="" action="ppaction://media"/>
            <a:extLst>
              <a:ext uri="{FF2B5EF4-FFF2-40B4-BE49-F238E27FC236}">
                <a16:creationId xmlns:a16="http://schemas.microsoft.com/office/drawing/2014/main" id="{7A2D2385-DC81-4053-980D-6EDD04A2D4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28964" y="2413000"/>
            <a:ext cx="406400" cy="406400"/>
          </a:xfrm>
          <a:prstGeom prst="rect">
            <a:avLst/>
          </a:prstGeom>
        </p:spPr>
      </p:pic>
    </p:spTree>
    <p:extLst>
      <p:ext uri="{BB962C8B-B14F-4D97-AF65-F5344CB8AC3E}">
        <p14:creationId xmlns:p14="http://schemas.microsoft.com/office/powerpoint/2010/main" val="15451332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284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6506-3EA3-4A8D-AAD3-9713813F7EE1}"/>
              </a:ext>
            </a:extLst>
          </p:cNvPr>
          <p:cNvSpPr>
            <a:spLocks noGrp="1"/>
          </p:cNvSpPr>
          <p:nvPr>
            <p:ph type="title"/>
          </p:nvPr>
        </p:nvSpPr>
        <p:spPr>
          <a:xfrm>
            <a:off x="343589" y="579410"/>
            <a:ext cx="4787391" cy="1677467"/>
          </a:xfrm>
        </p:spPr>
        <p:txBody>
          <a:bodyPr>
            <a:normAutofit/>
          </a:bodyPr>
          <a:lstStyle/>
          <a:p>
            <a:r>
              <a:rPr lang="en-GB" sz="4400" dirty="0"/>
              <a:t>Holistic Interventions.</a:t>
            </a:r>
          </a:p>
        </p:txBody>
      </p:sp>
      <p:sp>
        <p:nvSpPr>
          <p:cNvPr id="3" name="Content Placeholder 2">
            <a:extLst>
              <a:ext uri="{FF2B5EF4-FFF2-40B4-BE49-F238E27FC236}">
                <a16:creationId xmlns:a16="http://schemas.microsoft.com/office/drawing/2014/main" id="{F31282E0-D46A-4531-ABA1-F86A75063C7F}"/>
              </a:ext>
            </a:extLst>
          </p:cNvPr>
          <p:cNvSpPr>
            <a:spLocks noGrp="1"/>
          </p:cNvSpPr>
          <p:nvPr>
            <p:ph idx="1"/>
          </p:nvPr>
        </p:nvSpPr>
        <p:spPr>
          <a:xfrm>
            <a:off x="1024129" y="3429000"/>
            <a:ext cx="3630168" cy="1677468"/>
          </a:xfrm>
        </p:spPr>
        <p:txBody>
          <a:bodyPr>
            <a:normAutofit fontScale="85000" lnSpcReduction="10000"/>
          </a:bodyPr>
          <a:lstStyle/>
          <a:p>
            <a:r>
              <a:rPr lang="en-GB" sz="2000" b="0" i="0" dirty="0">
                <a:solidFill>
                  <a:srgbClr val="2C3E50"/>
                </a:solidFill>
                <a:effectLst/>
                <a:latin typeface="Roboto" panose="02000000000000000000" pitchFamily="2" charset="0"/>
              </a:rPr>
              <a:t> </a:t>
            </a:r>
            <a:r>
              <a:rPr lang="en-GB" sz="2000" b="0" i="0" dirty="0">
                <a:solidFill>
                  <a:srgbClr val="2C3E50"/>
                </a:solidFill>
                <a:effectLst/>
                <a:highlight>
                  <a:srgbClr val="C0C0C0"/>
                </a:highlight>
                <a:latin typeface="Roboto" panose="02000000000000000000" pitchFamily="2" charset="0"/>
              </a:rPr>
              <a:t>(Straight A Nursing, 2019)</a:t>
            </a:r>
          </a:p>
          <a:p>
            <a:r>
              <a:rPr lang="en-GB" sz="2000" dirty="0">
                <a:highlight>
                  <a:srgbClr val="808080"/>
                </a:highlight>
              </a:rPr>
              <a:t>(Kapoor and </a:t>
            </a:r>
            <a:r>
              <a:rPr lang="en-GB" sz="2000" dirty="0" err="1">
                <a:highlight>
                  <a:srgbClr val="808080"/>
                </a:highlight>
              </a:rPr>
              <a:t>Kumor</a:t>
            </a:r>
            <a:r>
              <a:rPr lang="en-GB" sz="2000" dirty="0">
                <a:highlight>
                  <a:srgbClr val="808080"/>
                </a:highlight>
              </a:rPr>
              <a:t>, 2018).</a:t>
            </a:r>
          </a:p>
          <a:p>
            <a:r>
              <a:rPr lang="en-GB" sz="2000" b="0" i="0" dirty="0">
                <a:solidFill>
                  <a:srgbClr val="2C3E50"/>
                </a:solidFill>
                <a:effectLst/>
                <a:highlight>
                  <a:srgbClr val="808080"/>
                </a:highlight>
                <a:latin typeface="Roboto" panose="02000000000000000000" pitchFamily="2" charset="0"/>
              </a:rPr>
              <a:t>(</a:t>
            </a:r>
            <a:r>
              <a:rPr lang="en-GB" sz="2000" b="0" i="0" dirty="0" err="1">
                <a:solidFill>
                  <a:srgbClr val="2C3E50"/>
                </a:solidFill>
                <a:effectLst/>
                <a:highlight>
                  <a:srgbClr val="808080"/>
                </a:highlight>
                <a:latin typeface="Roboto" panose="02000000000000000000" pitchFamily="2" charset="0"/>
              </a:rPr>
              <a:t>Chien</a:t>
            </a:r>
            <a:r>
              <a:rPr lang="en-GB" sz="2000" b="0" i="0" dirty="0">
                <a:solidFill>
                  <a:srgbClr val="2C3E50"/>
                </a:solidFill>
                <a:effectLst/>
                <a:highlight>
                  <a:srgbClr val="808080"/>
                </a:highlight>
                <a:latin typeface="Roboto" panose="02000000000000000000" pitchFamily="2" charset="0"/>
              </a:rPr>
              <a:t> et al., 2013)</a:t>
            </a:r>
          </a:p>
          <a:p>
            <a:r>
              <a:rPr lang="en-GB" sz="2000" dirty="0">
                <a:highlight>
                  <a:srgbClr val="808080"/>
                </a:highlight>
              </a:rPr>
              <a:t>(National Health Service, 2019)</a:t>
            </a:r>
          </a:p>
        </p:txBody>
      </p:sp>
      <p:pic>
        <p:nvPicPr>
          <p:cNvPr id="5122" name="Picture 2" descr="Image result for group therapy">
            <a:extLst>
              <a:ext uri="{FF2B5EF4-FFF2-40B4-BE49-F238E27FC236}">
                <a16:creationId xmlns:a16="http://schemas.microsoft.com/office/drawing/2014/main" id="{65F3471A-E398-4272-8113-67CA56E6A12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248389" y="0"/>
            <a:ext cx="6940562" cy="6858000"/>
          </a:xfrm>
          <a:prstGeom prst="rect">
            <a:avLst/>
          </a:prstGeom>
          <a:noFill/>
          <a:extLst>
            <a:ext uri="{909E8E84-426E-40DD-AFC4-6F175D3DCCD1}">
              <a14:hiddenFill xmlns:a14="http://schemas.microsoft.com/office/drawing/2010/main">
                <a:solidFill>
                  <a:srgbClr val="FFFFFF"/>
                </a:solidFill>
              </a14:hiddenFill>
            </a:ext>
          </a:extLst>
        </p:spPr>
      </p:pic>
      <p:pic>
        <p:nvPicPr>
          <p:cNvPr id="5" name="Recorded Sound">
            <a:hlinkClick r:id="" action="ppaction://media"/>
            <a:extLst>
              <a:ext uri="{FF2B5EF4-FFF2-40B4-BE49-F238E27FC236}">
                <a16:creationId xmlns:a16="http://schemas.microsoft.com/office/drawing/2014/main" id="{5013A25A-7F5A-4FD8-8188-874131FF9D9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414529" y="1947474"/>
            <a:ext cx="406400" cy="406400"/>
          </a:xfrm>
          <a:prstGeom prst="rect">
            <a:avLst/>
          </a:prstGeom>
        </p:spPr>
      </p:pic>
      <p:pic>
        <p:nvPicPr>
          <p:cNvPr id="6" name="Recorded Sound">
            <a:hlinkClick r:id="" action="ppaction://media"/>
            <a:extLst>
              <a:ext uri="{FF2B5EF4-FFF2-40B4-BE49-F238E27FC236}">
                <a16:creationId xmlns:a16="http://schemas.microsoft.com/office/drawing/2014/main" id="{51C9C157-7CF7-4DF1-97F2-F5BF0A9AF098}"/>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405683" y="2421513"/>
            <a:ext cx="406400" cy="406400"/>
          </a:xfrm>
          <a:prstGeom prst="rect">
            <a:avLst/>
          </a:prstGeom>
        </p:spPr>
      </p:pic>
      <p:pic>
        <p:nvPicPr>
          <p:cNvPr id="7" name="Recorded Sound">
            <a:hlinkClick r:id="" action="ppaction://media"/>
            <a:extLst>
              <a:ext uri="{FF2B5EF4-FFF2-40B4-BE49-F238E27FC236}">
                <a16:creationId xmlns:a16="http://schemas.microsoft.com/office/drawing/2014/main" id="{D49533BD-C425-4C02-B4C0-2DBAC5597F96}"/>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405683" y="2895552"/>
            <a:ext cx="406400" cy="406400"/>
          </a:xfrm>
          <a:prstGeom prst="rect">
            <a:avLst/>
          </a:prstGeom>
        </p:spPr>
      </p:pic>
    </p:spTree>
    <p:extLst>
      <p:ext uri="{BB962C8B-B14F-4D97-AF65-F5344CB8AC3E}">
        <p14:creationId xmlns:p14="http://schemas.microsoft.com/office/powerpoint/2010/main" val="21555616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257"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3191" fill="hold"/>
                                        <p:tgtEl>
                                          <p:spTgt spid="6"/>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7733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5"/>
                </p:tgtEl>
              </p:cMediaNode>
            </p:audio>
            <p:audio>
              <p:cMediaNode vol="80000">
                <p:cTn id="16" fill="hold" display="0">
                  <p:stCondLst>
                    <p:cond delay="indefinite"/>
                  </p:stCondLst>
                  <p:endCondLst>
                    <p:cond evt="onStopAudio" delay="0">
                      <p:tgtEl>
                        <p:sldTgt/>
                      </p:tgtEl>
                    </p:cond>
                  </p:endCondLst>
                </p:cTn>
                <p:tgtEl>
                  <p:spTgt spid="6"/>
                </p:tgtEl>
              </p:cMediaNode>
            </p:audio>
            <p:audio>
              <p:cMediaNode vol="80000">
                <p:cTn id="1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02FB4-B561-49F0-9F25-9EB53559E1FD}"/>
              </a:ext>
            </a:extLst>
          </p:cNvPr>
          <p:cNvSpPr>
            <a:spLocks noGrp="1"/>
          </p:cNvSpPr>
          <p:nvPr>
            <p:ph type="title"/>
          </p:nvPr>
        </p:nvSpPr>
        <p:spPr>
          <a:xfrm>
            <a:off x="1024129" y="585215"/>
            <a:ext cx="3630168" cy="1677467"/>
          </a:xfrm>
        </p:spPr>
        <p:txBody>
          <a:bodyPr>
            <a:normAutofit fontScale="90000"/>
          </a:bodyPr>
          <a:lstStyle/>
          <a:p>
            <a:r>
              <a:rPr lang="en-GB" sz="4400" dirty="0"/>
              <a:t>Positive and negative symptoms of schizophrenia.</a:t>
            </a:r>
          </a:p>
        </p:txBody>
      </p:sp>
      <p:sp>
        <p:nvSpPr>
          <p:cNvPr id="3" name="Content Placeholder 2">
            <a:extLst>
              <a:ext uri="{FF2B5EF4-FFF2-40B4-BE49-F238E27FC236}">
                <a16:creationId xmlns:a16="http://schemas.microsoft.com/office/drawing/2014/main" id="{10472B01-3485-4941-8E14-A5F17108225E}"/>
              </a:ext>
            </a:extLst>
          </p:cNvPr>
          <p:cNvSpPr>
            <a:spLocks noGrp="1"/>
          </p:cNvSpPr>
          <p:nvPr>
            <p:ph idx="1"/>
          </p:nvPr>
        </p:nvSpPr>
        <p:spPr>
          <a:xfrm>
            <a:off x="1024129" y="2584415"/>
            <a:ext cx="3630168" cy="3724944"/>
          </a:xfrm>
        </p:spPr>
        <p:txBody>
          <a:bodyPr>
            <a:normAutofit/>
          </a:bodyPr>
          <a:lstStyle/>
          <a:p>
            <a:endParaRPr lang="en-GB" sz="2000" dirty="0"/>
          </a:p>
          <a:p>
            <a:endParaRPr lang="en-GB" sz="2000" dirty="0"/>
          </a:p>
          <a:p>
            <a:endParaRPr lang="en-GB" sz="2000" dirty="0"/>
          </a:p>
          <a:p>
            <a:endParaRPr lang="en-GB" sz="2000" dirty="0"/>
          </a:p>
          <a:p>
            <a:r>
              <a:rPr lang="en-GB" sz="2000" dirty="0"/>
              <a:t>(National Health Service, 2021).</a:t>
            </a:r>
          </a:p>
          <a:p>
            <a:r>
              <a:rPr lang="en-GB" sz="2000" dirty="0"/>
              <a:t>(Mental Health UK, 2019).</a:t>
            </a:r>
          </a:p>
          <a:p>
            <a:endParaRPr lang="en-GB" sz="2000" dirty="0"/>
          </a:p>
        </p:txBody>
      </p:sp>
      <p:pic>
        <p:nvPicPr>
          <p:cNvPr id="2050" name="Picture 2" descr="See the source image">
            <a:extLst>
              <a:ext uri="{FF2B5EF4-FFF2-40B4-BE49-F238E27FC236}">
                <a16:creationId xmlns:a16="http://schemas.microsoft.com/office/drawing/2014/main" id="{D88D601A-7B46-491A-B640-E971B411F0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00320" y="0"/>
            <a:ext cx="7091680" cy="6857998"/>
          </a:xfrm>
          <a:prstGeom prst="rect">
            <a:avLst/>
          </a:prstGeom>
          <a:noFill/>
          <a:extLst>
            <a:ext uri="{909E8E84-426E-40DD-AFC4-6F175D3DCCD1}">
              <a14:hiddenFill xmlns:a14="http://schemas.microsoft.com/office/drawing/2010/main">
                <a:solidFill>
                  <a:srgbClr val="FFFFFF"/>
                </a:solidFill>
              </a14:hiddenFill>
            </a:ext>
          </a:extLst>
        </p:spPr>
      </p:pic>
      <p:pic>
        <p:nvPicPr>
          <p:cNvPr id="6" name="Recorded Sound">
            <a:hlinkClick r:id="" action="ppaction://media"/>
            <a:extLst>
              <a:ext uri="{FF2B5EF4-FFF2-40B4-BE49-F238E27FC236}">
                <a16:creationId xmlns:a16="http://schemas.microsoft.com/office/drawing/2014/main" id="{78D04BBB-A7FC-47F3-B971-C096DF195A3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024129" y="3340100"/>
            <a:ext cx="406400" cy="406400"/>
          </a:xfrm>
          <a:prstGeom prst="rect">
            <a:avLst/>
          </a:prstGeom>
        </p:spPr>
      </p:pic>
      <p:pic>
        <p:nvPicPr>
          <p:cNvPr id="7" name="Recorded Sound">
            <a:hlinkClick r:id="" action="ppaction://media"/>
            <a:extLst>
              <a:ext uri="{FF2B5EF4-FFF2-40B4-BE49-F238E27FC236}">
                <a16:creationId xmlns:a16="http://schemas.microsoft.com/office/drawing/2014/main" id="{538F3765-5B4E-4058-BEB2-060617CD6711}"/>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988750" y="3865033"/>
            <a:ext cx="406400" cy="406400"/>
          </a:xfrm>
          <a:prstGeom prst="rect">
            <a:avLst/>
          </a:prstGeom>
        </p:spPr>
      </p:pic>
    </p:spTree>
    <p:extLst>
      <p:ext uri="{BB962C8B-B14F-4D97-AF65-F5344CB8AC3E}">
        <p14:creationId xmlns:p14="http://schemas.microsoft.com/office/powerpoint/2010/main" val="164612252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669"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4350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6"/>
                </p:tgtEl>
              </p:cMediaNode>
            </p:audio>
            <p:audio>
              <p:cMediaNode vol="80000">
                <p:cTn id="12"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1082B-C95E-4C16-8BD2-BC122EA296F3}"/>
              </a:ext>
            </a:extLst>
          </p:cNvPr>
          <p:cNvSpPr>
            <a:spLocks noGrp="1"/>
          </p:cNvSpPr>
          <p:nvPr>
            <p:ph type="title"/>
          </p:nvPr>
        </p:nvSpPr>
        <p:spPr/>
        <p:txBody>
          <a:bodyPr/>
          <a:lstStyle/>
          <a:p>
            <a:r>
              <a:rPr lang="en-GB" dirty="0"/>
              <a:t>Recommendations used.</a:t>
            </a:r>
          </a:p>
        </p:txBody>
      </p:sp>
      <p:sp>
        <p:nvSpPr>
          <p:cNvPr id="3" name="Content Placeholder 2">
            <a:extLst>
              <a:ext uri="{FF2B5EF4-FFF2-40B4-BE49-F238E27FC236}">
                <a16:creationId xmlns:a16="http://schemas.microsoft.com/office/drawing/2014/main" id="{C5785701-78BD-42D6-BBDC-D4F6E098CE18}"/>
              </a:ext>
            </a:extLst>
          </p:cNvPr>
          <p:cNvSpPr>
            <a:spLocks noGrp="1"/>
          </p:cNvSpPr>
          <p:nvPr>
            <p:ph idx="1"/>
          </p:nvPr>
        </p:nvSpPr>
        <p:spPr/>
        <p:txBody>
          <a:bodyPr/>
          <a:lstStyle/>
          <a:p>
            <a:pPr marL="0" indent="0">
              <a:buNone/>
            </a:pPr>
            <a:endParaRPr lang="en-GB" dirty="0"/>
          </a:p>
        </p:txBody>
      </p:sp>
      <p:pic>
        <p:nvPicPr>
          <p:cNvPr id="4" name="Recorded Sound">
            <a:hlinkClick r:id="" action="ppaction://media"/>
            <a:extLst>
              <a:ext uri="{FF2B5EF4-FFF2-40B4-BE49-F238E27FC236}">
                <a16:creationId xmlns:a16="http://schemas.microsoft.com/office/drawing/2014/main" id="{73FF35D2-070D-486B-B98F-53361D22B20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725058" y="2482850"/>
            <a:ext cx="406400" cy="406400"/>
          </a:xfrm>
          <a:prstGeom prst="rect">
            <a:avLst/>
          </a:prstGeom>
        </p:spPr>
      </p:pic>
    </p:spTree>
    <p:extLst>
      <p:ext uri="{BB962C8B-B14F-4D97-AF65-F5344CB8AC3E}">
        <p14:creationId xmlns:p14="http://schemas.microsoft.com/office/powerpoint/2010/main" val="2013418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9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6078D-FCDC-4C4B-BA20-380EB938C36B}"/>
              </a:ext>
            </a:extLst>
          </p:cNvPr>
          <p:cNvSpPr>
            <a:spLocks noGrp="1"/>
          </p:cNvSpPr>
          <p:nvPr>
            <p:ph type="title" idx="4294967295"/>
          </p:nvPr>
        </p:nvSpPr>
        <p:spPr>
          <a:xfrm>
            <a:off x="261257" y="195941"/>
            <a:ext cx="9984921" cy="7290707"/>
          </a:xfrm>
        </p:spPr>
        <p:txBody>
          <a:bodyPr>
            <a:normAutofit fontScale="90000"/>
          </a:bodyPr>
          <a:lstStyle/>
          <a:p>
            <a:pPr algn="l"/>
            <a:r>
              <a:rPr lang="en-GB" dirty="0"/>
              <a:t>References.</a:t>
            </a:r>
            <a:br>
              <a:rPr lang="en-GB" dirty="0"/>
            </a:br>
            <a:r>
              <a:rPr lang="en-GB" sz="2200" b="0" i="0" dirty="0" err="1">
                <a:solidFill>
                  <a:schemeClr val="tx1"/>
                </a:solidFill>
                <a:effectLst/>
                <a:latin typeface="Calibri" panose="020F0502020204030204" pitchFamily="34" charset="0"/>
                <a:cs typeface="Calibri" panose="020F0502020204030204" pitchFamily="34" charset="0"/>
              </a:rPr>
              <a:t>Chien</a:t>
            </a:r>
            <a:r>
              <a:rPr lang="en-GB" sz="2200" b="0" i="0" dirty="0">
                <a:solidFill>
                  <a:schemeClr val="tx1"/>
                </a:solidFill>
                <a:effectLst/>
                <a:latin typeface="Calibri" panose="020F0502020204030204" pitchFamily="34" charset="0"/>
                <a:cs typeface="Calibri" panose="020F0502020204030204" pitchFamily="34" charset="0"/>
              </a:rPr>
              <a:t>, W.T., Leung, S.F., Yeung, F.K. and Wong, W.K. (2013) ‘Current approaches to treatments for schizophrenia spectrum disorders, part II: psychosocial interventions and patient-focused perspectives in psychiatric care’, </a:t>
            </a:r>
            <a:r>
              <a:rPr lang="en-GB" sz="2200" b="0" i="1" dirty="0">
                <a:solidFill>
                  <a:schemeClr val="tx1"/>
                </a:solidFill>
                <a:effectLst/>
                <a:latin typeface="Calibri" panose="020F0502020204030204" pitchFamily="34" charset="0"/>
                <a:cs typeface="Calibri" panose="020F0502020204030204" pitchFamily="34" charset="0"/>
              </a:rPr>
              <a:t>Neuropsychiatric Disease and Treatment</a:t>
            </a:r>
            <a:r>
              <a:rPr lang="en-GB" sz="2200" b="0" i="0" dirty="0">
                <a:solidFill>
                  <a:schemeClr val="tx1"/>
                </a:solidFill>
                <a:effectLst/>
                <a:latin typeface="Calibri" panose="020F0502020204030204" pitchFamily="34" charset="0"/>
                <a:cs typeface="Calibri" panose="020F0502020204030204" pitchFamily="34" charset="0"/>
              </a:rPr>
              <a:t>, 9, p.1463.</a:t>
            </a:r>
            <a:br>
              <a:rPr lang="en-GB" sz="2200" dirty="0">
                <a:solidFill>
                  <a:schemeClr val="tx1"/>
                </a:solidFill>
                <a:latin typeface="Calibri" panose="020F0502020204030204" pitchFamily="34" charset="0"/>
                <a:cs typeface="Calibri" panose="020F0502020204030204" pitchFamily="34" charset="0"/>
              </a:rPr>
            </a:br>
            <a:r>
              <a:rPr lang="en-GB" sz="2200" dirty="0">
                <a:solidFill>
                  <a:schemeClr val="tx1"/>
                </a:solidFill>
                <a:latin typeface="Calibri" panose="020F0502020204030204" pitchFamily="34" charset="0"/>
                <a:cs typeface="Calibri" panose="020F0502020204030204" pitchFamily="34" charset="0"/>
              </a:rPr>
              <a:t> </a:t>
            </a:r>
            <a:br>
              <a:rPr lang="en-GB" sz="2200" dirty="0">
                <a:solidFill>
                  <a:schemeClr val="tx1"/>
                </a:solidFill>
                <a:latin typeface="Calibri" panose="020F0502020204030204" pitchFamily="34" charset="0"/>
                <a:cs typeface="Calibri" panose="020F0502020204030204" pitchFamily="34" charset="0"/>
              </a:rPr>
            </a:br>
            <a:r>
              <a:rPr lang="en-GB" sz="2200" dirty="0">
                <a:solidFill>
                  <a:schemeClr val="tx1"/>
                </a:solidFill>
                <a:latin typeface="Calibri" panose="020F0502020204030204" pitchFamily="34" charset="0"/>
                <a:cs typeface="Calibri" panose="020F0502020204030204" pitchFamily="34" charset="0"/>
              </a:rPr>
              <a:t>Kapoor and Kumar. (2018) ‘Case study: A work up case of paranoid schizophrenia’, </a:t>
            </a:r>
            <a:r>
              <a:rPr lang="en-GB" sz="2200" b="0" i="1" dirty="0">
                <a:effectLst/>
                <a:latin typeface="Calibri" panose="020F0502020204030204" pitchFamily="34" charset="0"/>
                <a:cs typeface="Calibri" panose="020F0502020204030204" pitchFamily="34" charset="0"/>
              </a:rPr>
              <a:t>The International Journal of Indian Psychology, 6(4), pp.</a:t>
            </a:r>
            <a:r>
              <a:rPr lang="en-GB" sz="1200" b="0" i="0" dirty="0">
                <a:effectLst/>
                <a:latin typeface="Arial" panose="020B0604020202020204" pitchFamily="34" charset="0"/>
              </a:rPr>
              <a:t> </a:t>
            </a:r>
            <a:r>
              <a:rPr lang="en-GB" sz="2200" b="0" i="0" dirty="0">
                <a:effectLst/>
                <a:latin typeface="Calibri" panose="020F0502020204030204" pitchFamily="34" charset="0"/>
                <a:cs typeface="Calibri" panose="020F0502020204030204" pitchFamily="34" charset="0"/>
              </a:rPr>
              <a:t>2349-3429.</a:t>
            </a:r>
            <a:br>
              <a:rPr lang="en-GB" sz="1200" b="0" i="0" dirty="0">
                <a:effectLst/>
                <a:latin typeface="Arial" panose="020B0604020202020204" pitchFamily="34" charset="0"/>
              </a:rPr>
            </a:br>
            <a:br>
              <a:rPr lang="en-GB" sz="2200" dirty="0">
                <a:solidFill>
                  <a:schemeClr val="tx1"/>
                </a:solidFill>
                <a:latin typeface="Calibri" panose="020F0502020204030204" pitchFamily="34" charset="0"/>
                <a:cs typeface="Calibri" panose="020F0502020204030204" pitchFamily="34" charset="0"/>
              </a:rPr>
            </a:br>
            <a:r>
              <a:rPr lang="en-GB" sz="2200" b="0" i="0" dirty="0">
                <a:solidFill>
                  <a:schemeClr val="tx1"/>
                </a:solidFill>
                <a:effectLst/>
                <a:latin typeface="Calibri" panose="020F0502020204030204" pitchFamily="34" charset="0"/>
                <a:cs typeface="Calibri" panose="020F0502020204030204" pitchFamily="34" charset="0"/>
              </a:rPr>
              <a:t>Mental Health UK. (2019). </a:t>
            </a:r>
            <a:r>
              <a:rPr lang="en-GB" sz="2200" b="0" i="1" dirty="0">
                <a:solidFill>
                  <a:schemeClr val="tx1"/>
                </a:solidFill>
                <a:effectLst/>
                <a:latin typeface="Calibri" panose="020F0502020204030204" pitchFamily="34" charset="0"/>
                <a:cs typeface="Calibri" panose="020F0502020204030204" pitchFamily="34" charset="0"/>
              </a:rPr>
              <a:t>Symptoms of schizophrenia - Mental Health UK</a:t>
            </a:r>
            <a:r>
              <a:rPr lang="en-GB" sz="2200" b="0" i="0" dirty="0">
                <a:solidFill>
                  <a:schemeClr val="tx1"/>
                </a:solidFill>
                <a:effectLst/>
                <a:latin typeface="Calibri" panose="020F0502020204030204" pitchFamily="34" charset="0"/>
                <a:cs typeface="Calibri" panose="020F0502020204030204" pitchFamily="34" charset="0"/>
              </a:rPr>
              <a:t>. Available at: https://mentalhealth-uk.org/help-and-information/conditions/schizophrenia/symptoms/. (Accessed: 9 January 2022). </a:t>
            </a:r>
            <a:br>
              <a:rPr lang="en-GB" sz="2200" b="0" i="0" dirty="0">
                <a:solidFill>
                  <a:schemeClr val="tx1"/>
                </a:solidFill>
                <a:effectLst/>
                <a:latin typeface="Calibri" panose="020F0502020204030204" pitchFamily="34" charset="0"/>
                <a:cs typeface="Calibri" panose="020F0502020204030204" pitchFamily="34" charset="0"/>
              </a:rPr>
            </a:br>
            <a:r>
              <a:rPr lang="en-GB" sz="2200" b="0" i="0" dirty="0">
                <a:solidFill>
                  <a:schemeClr val="tx1"/>
                </a:solidFill>
                <a:effectLst/>
                <a:latin typeface="Calibri" panose="020F0502020204030204" pitchFamily="34" charset="0"/>
                <a:cs typeface="Calibri" panose="020F0502020204030204" pitchFamily="34" charset="0"/>
              </a:rPr>
              <a:t>‌</a:t>
            </a:r>
            <a:br>
              <a:rPr lang="en-GB" sz="2200" b="0" i="0" dirty="0">
                <a:solidFill>
                  <a:schemeClr val="tx1"/>
                </a:solidFill>
                <a:effectLst/>
                <a:latin typeface="Calibri" panose="020F0502020204030204" pitchFamily="34" charset="0"/>
                <a:cs typeface="Calibri" panose="020F0502020204030204" pitchFamily="34" charset="0"/>
              </a:rPr>
            </a:br>
            <a:r>
              <a:rPr lang="en-GB" sz="2200" dirty="0">
                <a:solidFill>
                  <a:schemeClr val="tx1"/>
                </a:solidFill>
                <a:latin typeface="Calibri" panose="020F0502020204030204" pitchFamily="34" charset="0"/>
                <a:cs typeface="Calibri" panose="020F0502020204030204" pitchFamily="34" charset="0"/>
              </a:rPr>
              <a:t>National Health Service </a:t>
            </a:r>
            <a:r>
              <a:rPr lang="en-GB" sz="2200" b="0" i="0" dirty="0">
                <a:solidFill>
                  <a:schemeClr val="tx1"/>
                </a:solidFill>
                <a:effectLst/>
                <a:latin typeface="Calibri" panose="020F0502020204030204" pitchFamily="34" charset="0"/>
                <a:cs typeface="Calibri" panose="020F0502020204030204" pitchFamily="34" charset="0"/>
              </a:rPr>
              <a:t>(2021). </a:t>
            </a:r>
            <a:r>
              <a:rPr lang="en-GB" sz="2200" b="0" i="1" dirty="0">
                <a:solidFill>
                  <a:schemeClr val="tx1"/>
                </a:solidFill>
                <a:effectLst/>
                <a:latin typeface="Calibri" panose="020F0502020204030204" pitchFamily="34" charset="0"/>
                <a:cs typeface="Calibri" panose="020F0502020204030204" pitchFamily="34" charset="0"/>
              </a:rPr>
              <a:t>Symptoms - Schizophrenia</a:t>
            </a:r>
            <a:r>
              <a:rPr lang="en-GB" sz="2200" b="0" i="0" dirty="0">
                <a:solidFill>
                  <a:schemeClr val="tx1"/>
                </a:solidFill>
                <a:effectLst/>
                <a:latin typeface="Calibri" panose="020F0502020204030204" pitchFamily="34" charset="0"/>
                <a:cs typeface="Calibri" panose="020F0502020204030204" pitchFamily="34" charset="0"/>
              </a:rPr>
              <a:t>. [online] nhs.uk. Available at: https://www.nhs.uk/mental-health/conditions/schizophrenia/symptoms/. (Accessed: 6 January 2022).</a:t>
            </a:r>
            <a:br>
              <a:rPr lang="en-GB" sz="2200" dirty="0">
                <a:solidFill>
                  <a:schemeClr val="tx1"/>
                </a:solidFill>
                <a:latin typeface="Calibri" panose="020F0502020204030204" pitchFamily="34" charset="0"/>
                <a:cs typeface="Calibri" panose="020F0502020204030204" pitchFamily="34" charset="0"/>
              </a:rPr>
            </a:br>
            <a:br>
              <a:rPr lang="en-GB" sz="2200" dirty="0">
                <a:solidFill>
                  <a:schemeClr val="tx1"/>
                </a:solidFill>
                <a:latin typeface="Calibri" panose="020F0502020204030204" pitchFamily="34" charset="0"/>
                <a:cs typeface="Calibri" panose="020F0502020204030204" pitchFamily="34" charset="0"/>
              </a:rPr>
            </a:br>
            <a:r>
              <a:rPr lang="en-GB" sz="2200" dirty="0">
                <a:solidFill>
                  <a:schemeClr val="tx1"/>
                </a:solidFill>
                <a:latin typeface="Calibri" panose="020F0502020204030204" pitchFamily="34" charset="0"/>
                <a:cs typeface="Calibri" panose="020F0502020204030204" pitchFamily="34" charset="0"/>
              </a:rPr>
              <a:t>National Health Service</a:t>
            </a:r>
            <a:r>
              <a:rPr lang="en-GB" sz="2200" b="0" i="0" dirty="0">
                <a:solidFill>
                  <a:schemeClr val="tx1"/>
                </a:solidFill>
                <a:effectLst/>
                <a:latin typeface="Calibri" panose="020F0502020204030204" pitchFamily="34" charset="0"/>
                <a:cs typeface="Calibri" panose="020F0502020204030204" pitchFamily="34" charset="0"/>
              </a:rPr>
              <a:t> (2019). </a:t>
            </a:r>
            <a:r>
              <a:rPr lang="en-GB" sz="2200" b="0" i="1" dirty="0">
                <a:solidFill>
                  <a:schemeClr val="tx1"/>
                </a:solidFill>
                <a:effectLst/>
                <a:latin typeface="Calibri" panose="020F0502020204030204" pitchFamily="34" charset="0"/>
                <a:cs typeface="Calibri" panose="020F0502020204030204" pitchFamily="34" charset="0"/>
              </a:rPr>
              <a:t>Cognitive Behavioural Therapy (CBT)</a:t>
            </a:r>
            <a:r>
              <a:rPr lang="en-GB" sz="2200" b="0" i="0" dirty="0">
                <a:solidFill>
                  <a:schemeClr val="tx1"/>
                </a:solidFill>
                <a:effectLst/>
                <a:latin typeface="Calibri" panose="020F0502020204030204" pitchFamily="34" charset="0"/>
                <a:cs typeface="Calibri" panose="020F0502020204030204" pitchFamily="34" charset="0"/>
              </a:rPr>
              <a:t>. NHS. Available at: https://www.nhs.uk/mental-health/talking-therapies-medicine-treatments/talking-therapies-and-counselling/cognitive-behavioural-therapy-cbt/overview/. (Accessed: 6 January 2022).</a:t>
            </a:r>
            <a:br>
              <a:rPr lang="en-GB" sz="2200" dirty="0">
                <a:solidFill>
                  <a:schemeClr val="tx1"/>
                </a:solidFill>
                <a:latin typeface="Calibri" panose="020F0502020204030204" pitchFamily="34" charset="0"/>
                <a:cs typeface="Calibri" panose="020F0502020204030204" pitchFamily="34" charset="0"/>
              </a:rPr>
            </a:br>
            <a:br>
              <a:rPr lang="en-GB" sz="2200" dirty="0">
                <a:solidFill>
                  <a:schemeClr val="tx1"/>
                </a:solidFill>
                <a:latin typeface="Calibri" panose="020F0502020204030204" pitchFamily="34" charset="0"/>
                <a:cs typeface="Calibri" panose="020F0502020204030204" pitchFamily="34" charset="0"/>
              </a:rPr>
            </a:br>
            <a:br>
              <a:rPr lang="en-GB" sz="2200" b="0" i="0" dirty="0">
                <a:solidFill>
                  <a:schemeClr val="tx1"/>
                </a:solidFill>
                <a:effectLst/>
                <a:latin typeface="Calibri" panose="020F0502020204030204" pitchFamily="34" charset="0"/>
                <a:cs typeface="Calibri" panose="020F0502020204030204" pitchFamily="34" charset="0"/>
              </a:rPr>
            </a:br>
            <a:br>
              <a:rPr lang="en-GB" sz="2200" b="0" i="0" dirty="0">
                <a:solidFill>
                  <a:schemeClr val="tx1"/>
                </a:solidFill>
                <a:effectLst/>
                <a:latin typeface="Calibri" panose="020F0502020204030204" pitchFamily="34" charset="0"/>
                <a:cs typeface="Calibri" panose="020F0502020204030204" pitchFamily="34" charset="0"/>
              </a:rPr>
            </a:br>
            <a:br>
              <a:rPr lang="en-GB" sz="22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br>
              <a:rPr lang="en-GB" sz="2000" b="0" i="0" dirty="0">
                <a:solidFill>
                  <a:srgbClr val="2C3E50"/>
                </a:solidFill>
                <a:effectLst/>
                <a:latin typeface="Calibri" panose="020F0502020204030204" pitchFamily="34" charset="0"/>
              </a:rPr>
            </a:br>
            <a:endParaRPr lang="en-GB" sz="2000" dirty="0"/>
          </a:p>
        </p:txBody>
      </p:sp>
    </p:spTree>
    <p:extLst>
      <p:ext uri="{BB962C8B-B14F-4D97-AF65-F5344CB8AC3E}">
        <p14:creationId xmlns:p14="http://schemas.microsoft.com/office/powerpoint/2010/main" val="25208162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08160-8D6C-426E-B43F-0D75F38A3A8F}"/>
              </a:ext>
            </a:extLst>
          </p:cNvPr>
          <p:cNvSpPr>
            <a:spLocks noGrp="1"/>
          </p:cNvSpPr>
          <p:nvPr>
            <p:ph type="ctrTitle" idx="4294967295"/>
          </p:nvPr>
        </p:nvSpPr>
        <p:spPr>
          <a:xfrm>
            <a:off x="187778" y="187325"/>
            <a:ext cx="11153321" cy="5674632"/>
          </a:xfrm>
        </p:spPr>
        <p:txBody>
          <a:bodyPr>
            <a:normAutofit/>
          </a:bodyPr>
          <a:lstStyle/>
          <a:p>
            <a:br>
              <a:rPr lang="en-GB" sz="2000" b="0" i="0" dirty="0">
                <a:solidFill>
                  <a:schemeClr val="tx1"/>
                </a:solidFill>
                <a:effectLst/>
                <a:latin typeface="Calibri" panose="020F0502020204030204" pitchFamily="34" charset="0"/>
                <a:cs typeface="Calibri" panose="020F0502020204030204" pitchFamily="34" charset="0"/>
              </a:rPr>
            </a:br>
            <a:br>
              <a:rPr lang="en-GB" sz="2000" b="0" i="0" dirty="0">
                <a:solidFill>
                  <a:schemeClr val="tx1"/>
                </a:solidFill>
                <a:effectLst/>
                <a:latin typeface="Calibri" panose="020F0502020204030204" pitchFamily="34" charset="0"/>
                <a:cs typeface="Calibri" panose="020F0502020204030204" pitchFamily="34" charset="0"/>
              </a:rPr>
            </a:br>
            <a:r>
              <a:rPr lang="en-GB" sz="2000" dirty="0">
                <a:solidFill>
                  <a:schemeClr val="tx1"/>
                </a:solidFill>
                <a:latin typeface="Calibri" panose="020F0502020204030204" pitchFamily="34" charset="0"/>
                <a:cs typeface="Calibri" panose="020F0502020204030204" pitchFamily="34" charset="0"/>
              </a:rPr>
              <a:t> </a:t>
            </a:r>
            <a:r>
              <a:rPr lang="en-GB" sz="2000" b="0" i="0" dirty="0" err="1">
                <a:solidFill>
                  <a:schemeClr val="tx1"/>
                </a:solidFill>
                <a:effectLst/>
                <a:latin typeface="Calibri" panose="020F0502020204030204" pitchFamily="34" charset="0"/>
                <a:cs typeface="Calibri" panose="020F0502020204030204" pitchFamily="34" charset="0"/>
              </a:rPr>
              <a:t>Pilla</a:t>
            </a:r>
            <a:r>
              <a:rPr lang="en-GB" sz="2000" b="0" i="0" dirty="0">
                <a:solidFill>
                  <a:schemeClr val="tx1"/>
                </a:solidFill>
                <a:effectLst/>
                <a:latin typeface="Calibri" panose="020F0502020204030204" pitchFamily="34" charset="0"/>
                <a:cs typeface="Calibri" panose="020F0502020204030204" pitchFamily="34" charset="0"/>
              </a:rPr>
              <a:t> Reddy, V., </a:t>
            </a:r>
            <a:r>
              <a:rPr lang="en-GB" sz="2000" b="0" i="0" dirty="0" err="1">
                <a:solidFill>
                  <a:schemeClr val="tx1"/>
                </a:solidFill>
                <a:effectLst/>
                <a:latin typeface="Calibri" panose="020F0502020204030204" pitchFamily="34" charset="0"/>
                <a:cs typeface="Calibri" panose="020F0502020204030204" pitchFamily="34" charset="0"/>
              </a:rPr>
              <a:t>Kozielska</a:t>
            </a:r>
            <a:r>
              <a:rPr lang="en-GB" sz="2000" b="0" i="0" dirty="0">
                <a:solidFill>
                  <a:schemeClr val="tx1"/>
                </a:solidFill>
                <a:effectLst/>
                <a:latin typeface="Calibri" panose="020F0502020204030204" pitchFamily="34" charset="0"/>
                <a:cs typeface="Calibri" panose="020F0502020204030204" pitchFamily="34" charset="0"/>
              </a:rPr>
              <a:t>, M., Suleiman, A.A., Johnson, M., Vermeulen, A., Liu, J., de </a:t>
            </a:r>
            <a:r>
              <a:rPr lang="en-GB" sz="2000" b="0" i="0" dirty="0" err="1">
                <a:solidFill>
                  <a:schemeClr val="tx1"/>
                </a:solidFill>
                <a:effectLst/>
                <a:latin typeface="Calibri" panose="020F0502020204030204" pitchFamily="34" charset="0"/>
                <a:cs typeface="Calibri" panose="020F0502020204030204" pitchFamily="34" charset="0"/>
              </a:rPr>
              <a:t>Greef</a:t>
            </a:r>
            <a:r>
              <a:rPr lang="en-GB" sz="2000" b="0" i="0" dirty="0">
                <a:solidFill>
                  <a:schemeClr val="tx1"/>
                </a:solidFill>
                <a:effectLst/>
                <a:latin typeface="Calibri" panose="020F0502020204030204" pitchFamily="34" charset="0"/>
                <a:cs typeface="Calibri" panose="020F0502020204030204" pitchFamily="34" charset="0"/>
              </a:rPr>
              <a:t>, R., </a:t>
            </a:r>
            <a:r>
              <a:rPr lang="en-GB" sz="2000" b="0" i="0" dirty="0" err="1">
                <a:solidFill>
                  <a:schemeClr val="tx1"/>
                </a:solidFill>
                <a:effectLst/>
                <a:latin typeface="Calibri" panose="020F0502020204030204" pitchFamily="34" charset="0"/>
                <a:cs typeface="Calibri" panose="020F0502020204030204" pitchFamily="34" charset="0"/>
              </a:rPr>
              <a:t>Groothuis</a:t>
            </a:r>
            <a:r>
              <a:rPr lang="en-GB" sz="2000" b="0" i="0" dirty="0">
                <a:solidFill>
                  <a:schemeClr val="tx1"/>
                </a:solidFill>
                <a:effectLst/>
                <a:latin typeface="Calibri" panose="020F0502020204030204" pitchFamily="34" charset="0"/>
                <a:cs typeface="Calibri" panose="020F0502020204030204" pitchFamily="34" charset="0"/>
              </a:rPr>
              <a:t>, G.M.M., Danhof, M. and </a:t>
            </a:r>
            <a:r>
              <a:rPr lang="en-GB" sz="2000" b="0" i="0" dirty="0" err="1">
                <a:solidFill>
                  <a:schemeClr val="tx1"/>
                </a:solidFill>
                <a:effectLst/>
                <a:latin typeface="Calibri" panose="020F0502020204030204" pitchFamily="34" charset="0"/>
                <a:cs typeface="Calibri" panose="020F0502020204030204" pitchFamily="34" charset="0"/>
              </a:rPr>
              <a:t>Proost</a:t>
            </a:r>
            <a:r>
              <a:rPr lang="en-GB" sz="2000" b="0" i="0" dirty="0">
                <a:solidFill>
                  <a:schemeClr val="tx1"/>
                </a:solidFill>
                <a:effectLst/>
                <a:latin typeface="Calibri" panose="020F0502020204030204" pitchFamily="34" charset="0"/>
                <a:cs typeface="Calibri" panose="020F0502020204030204" pitchFamily="34" charset="0"/>
              </a:rPr>
              <a:t>, J.H. (2013). Pharmacokinetic–pharmacodynamic </a:t>
            </a:r>
            <a:r>
              <a:rPr lang="en-GB" sz="2000" b="0" i="0" dirty="0" err="1">
                <a:solidFill>
                  <a:schemeClr val="tx1"/>
                </a:solidFill>
                <a:effectLst/>
                <a:latin typeface="Calibri" panose="020F0502020204030204" pitchFamily="34" charset="0"/>
                <a:cs typeface="Calibri" panose="020F0502020204030204" pitchFamily="34" charset="0"/>
              </a:rPr>
              <a:t>modeling</a:t>
            </a:r>
            <a:r>
              <a:rPr lang="en-GB" sz="2000" b="0" i="0" dirty="0">
                <a:solidFill>
                  <a:schemeClr val="tx1"/>
                </a:solidFill>
                <a:effectLst/>
                <a:latin typeface="Calibri" panose="020F0502020204030204" pitchFamily="34" charset="0"/>
                <a:cs typeface="Calibri" panose="020F0502020204030204" pitchFamily="34" charset="0"/>
              </a:rPr>
              <a:t> of antipsychotic drugs in patients with schizophrenia Part I: The use of PANSS total score and clinical utility. </a:t>
            </a:r>
            <a:r>
              <a:rPr lang="en-GB" sz="2000" b="0" i="1" dirty="0">
                <a:solidFill>
                  <a:schemeClr val="tx1"/>
                </a:solidFill>
                <a:effectLst/>
                <a:latin typeface="Calibri" panose="020F0502020204030204" pitchFamily="34" charset="0"/>
                <a:cs typeface="Calibri" panose="020F0502020204030204" pitchFamily="34" charset="0"/>
              </a:rPr>
              <a:t>Schizophrenia Research</a:t>
            </a:r>
            <a:r>
              <a:rPr lang="en-GB" sz="2000" b="0" i="0" dirty="0">
                <a:solidFill>
                  <a:schemeClr val="tx1"/>
                </a:solidFill>
                <a:effectLst/>
                <a:latin typeface="Calibri" panose="020F0502020204030204" pitchFamily="34" charset="0"/>
                <a:cs typeface="Calibri" panose="020F0502020204030204" pitchFamily="34" charset="0"/>
              </a:rPr>
              <a:t>, 146(1-3), pp.144–152.</a:t>
            </a:r>
            <a:br>
              <a:rPr lang="en-GB" sz="2000" b="0" i="0" dirty="0">
                <a:solidFill>
                  <a:schemeClr val="tx1"/>
                </a:solidFill>
                <a:effectLst/>
                <a:latin typeface="Calibri" panose="020F0502020204030204" pitchFamily="34" charset="0"/>
                <a:cs typeface="Calibri" panose="020F0502020204030204" pitchFamily="34" charset="0"/>
              </a:rPr>
            </a:br>
            <a:br>
              <a:rPr lang="en-GB" sz="2000" b="0" i="0" dirty="0">
                <a:solidFill>
                  <a:schemeClr val="tx1"/>
                </a:solidFill>
                <a:effectLst/>
                <a:latin typeface="Calibri" panose="020F0502020204030204" pitchFamily="34" charset="0"/>
                <a:cs typeface="Calibri" panose="020F0502020204030204" pitchFamily="34" charset="0"/>
              </a:rPr>
            </a:br>
            <a:r>
              <a:rPr lang="en-GB" sz="2000" b="0" i="0" dirty="0">
                <a:solidFill>
                  <a:schemeClr val="tx1"/>
                </a:solidFill>
                <a:effectLst/>
                <a:latin typeface="Calibri" panose="020F0502020204030204" pitchFamily="34" charset="0"/>
                <a:cs typeface="Calibri" panose="020F0502020204030204" pitchFamily="34" charset="0"/>
              </a:rPr>
              <a:t>Straight A Nursing. (2019). </a:t>
            </a:r>
            <a:r>
              <a:rPr lang="en-GB" sz="2000" b="0" i="1" dirty="0">
                <a:solidFill>
                  <a:schemeClr val="tx1"/>
                </a:solidFill>
                <a:effectLst/>
                <a:latin typeface="Calibri" panose="020F0502020204030204" pitchFamily="34" charset="0"/>
                <a:cs typeface="Calibri" panose="020F0502020204030204" pitchFamily="34" charset="0"/>
              </a:rPr>
              <a:t>Schizophrenia Nursing Assessments and Interventions</a:t>
            </a:r>
            <a:r>
              <a:rPr lang="en-GB" sz="2000" dirty="0">
                <a:solidFill>
                  <a:schemeClr val="tx1"/>
                </a:solidFill>
                <a:latin typeface="Calibri" panose="020F0502020204030204" pitchFamily="34" charset="0"/>
                <a:cs typeface="Calibri" panose="020F0502020204030204" pitchFamily="34" charset="0"/>
              </a:rPr>
              <a:t>.</a:t>
            </a:r>
            <a:r>
              <a:rPr lang="en-GB" sz="2000" b="0" i="0" dirty="0">
                <a:solidFill>
                  <a:schemeClr val="tx1"/>
                </a:solidFill>
                <a:effectLst/>
                <a:latin typeface="Calibri" panose="020F0502020204030204" pitchFamily="34" charset="0"/>
                <a:cs typeface="Calibri" panose="020F0502020204030204" pitchFamily="34" charset="0"/>
              </a:rPr>
              <a:t> Available at: https://straightanursingstudent.com/schizophrenia (Accessed: 5 January 2022). </a:t>
            </a:r>
            <a:endParaRPr lang="en-GB" sz="2000" dirty="0"/>
          </a:p>
        </p:txBody>
      </p:sp>
    </p:spTree>
    <p:extLst>
      <p:ext uri="{BB962C8B-B14F-4D97-AF65-F5344CB8AC3E}">
        <p14:creationId xmlns:p14="http://schemas.microsoft.com/office/powerpoint/2010/main" val="155415207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568</TotalTime>
  <Words>526</Words>
  <Application>Microsoft Office PowerPoint</Application>
  <PresentationFormat>Widescreen</PresentationFormat>
  <Paragraphs>25</Paragraphs>
  <Slides>9</Slides>
  <Notes>0</Notes>
  <HiddenSlides>0</HiddenSlides>
  <MMClips>11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Roboto</vt:lpstr>
      <vt:lpstr>Wingdings 3</vt:lpstr>
      <vt:lpstr>Wisp</vt:lpstr>
      <vt:lpstr>  Case study: Paranoid schizophrenia               Kelly Evans               2004456                January 2022</vt:lpstr>
      <vt:lpstr>Contents.  Backround information.  PANSS Framework.  Holistic interventions.  Positive and negative symptoms.  Recommendations used.  References.</vt:lpstr>
      <vt:lpstr>b</vt:lpstr>
      <vt:lpstr>PANSS FRAMWORK.  </vt:lpstr>
      <vt:lpstr>Holistic Interventions.</vt:lpstr>
      <vt:lpstr>Positive and negative symptoms of schizophrenia.</vt:lpstr>
      <vt:lpstr>Recommendations used.</vt:lpstr>
      <vt:lpstr>References. Chien, W.T., Leung, S.F., Yeung, F.K. and Wong, W.K. (2013) ‘Current approaches to treatments for schizophrenia spectrum disorders, part II: psychosocial interventions and patient-focused perspectives in psychiatric care’, Neuropsychiatric Disease and Treatment, 9, p.1463.   Kapoor and Kumar. (2018) ‘Case study: A work up case of paranoid schizophrenia’, The International Journal of Indian Psychology, 6(4), pp. 2349-3429.  Mental Health UK. (2019). Symptoms of schizophrenia - Mental Health UK. Available at: https://mentalhealth-uk.org/help-and-information/conditions/schizophrenia/symptoms/. (Accessed: 9 January 2022).  ‌ National Health Service (2021). Symptoms - Schizophrenia. [online] nhs.uk. Available at: https://www.nhs.uk/mental-health/conditions/schizophrenia/symptoms/. (Accessed: 6 January 2022).  National Health Service (2019). Cognitive Behavioural Therapy (CBT). NHS. Available at: https://www.nhs.uk/mental-health/talking-therapies-medicine-treatments/talking-therapies-and-counselling/cognitive-behavioural-therapy-cbt/overview/. (Accessed: 6 January 2022).                  </vt:lpstr>
      <vt:lpstr>   Pilla Reddy, V., Kozielska, M., Suleiman, A.A., Johnson, M., Vermeulen, A., Liu, J., de Greef, R., Groothuis, G.M.M., Danhof, M. and Proost, J.H. (2013). Pharmacokinetic–pharmacodynamic modeling of antipsychotic drugs in patients with schizophrenia Part I: The use of PANSS total score and clinical utility. Schizophrenia Research, 146(1-3), pp.144–152.  Straight A Nursing. (2019). Schizophrenia Nursing Assessments and Interventions. Available at: https://straightanursingstudent.com/schizophrenia (Accessed: 5 January 2022).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kelly evans</dc:creator>
  <cp:lastModifiedBy>kelly evans</cp:lastModifiedBy>
  <cp:revision>2</cp:revision>
  <dcterms:created xsi:type="dcterms:W3CDTF">2021-12-16T23:19:56Z</dcterms:created>
  <dcterms:modified xsi:type="dcterms:W3CDTF">2022-01-09T17:32:38Z</dcterms:modified>
</cp:coreProperties>
</file>