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handoutMasterIdLst>
    <p:handoutMasterId r:id="rId27"/>
  </p:handoutMasterIdLst>
  <p:sldIdLst>
    <p:sldId id="298" r:id="rId5"/>
    <p:sldId id="283" r:id="rId6"/>
    <p:sldId id="308" r:id="rId7"/>
    <p:sldId id="327" r:id="rId8"/>
    <p:sldId id="299" r:id="rId9"/>
    <p:sldId id="304" r:id="rId10"/>
    <p:sldId id="305" r:id="rId11"/>
    <p:sldId id="318" r:id="rId12"/>
    <p:sldId id="319" r:id="rId13"/>
    <p:sldId id="328" r:id="rId14"/>
    <p:sldId id="332" r:id="rId15"/>
    <p:sldId id="330" r:id="rId16"/>
    <p:sldId id="313" r:id="rId17"/>
    <p:sldId id="331" r:id="rId18"/>
    <p:sldId id="323" r:id="rId19"/>
    <p:sldId id="326" r:id="rId20"/>
    <p:sldId id="316" r:id="rId21"/>
    <p:sldId id="309" r:id="rId22"/>
    <p:sldId id="307" r:id="rId23"/>
    <p:sldId id="285" r:id="rId24"/>
    <p:sldId id="30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2" autoAdjust="0"/>
    <p:restoredTop sz="94712" autoAdjust="0"/>
  </p:normalViewPr>
  <p:slideViewPr>
    <p:cSldViewPr snapToGrid="0">
      <p:cViewPr varScale="1">
        <p:scale>
          <a:sx n="65" d="100"/>
          <a:sy n="65" d="100"/>
        </p:scale>
        <p:origin x="636" y="72"/>
      </p:cViewPr>
      <p:guideLst/>
    </p:cSldViewPr>
  </p:slideViewPr>
  <p:outlineViewPr>
    <p:cViewPr>
      <p:scale>
        <a:sx n="33" d="100"/>
        <a:sy n="33" d="100"/>
      </p:scale>
      <p:origin x="0" y="-942"/>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7/7/2024</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7/7/2024</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dirty="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flipV="1">
            <a:off x="431799" y="2059869"/>
            <a:ext cx="9121634" cy="6771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20302D25-1271-3985-5393-E224C84E4A02}"/>
              </a:ext>
            </a:extLst>
          </p:cNvPr>
          <p:cNvSpPr/>
          <p:nvPr userDrawn="1"/>
        </p:nvSpPr>
        <p:spPr>
          <a:xfrm>
            <a:off x="9389660" y="6371351"/>
            <a:ext cx="2251880" cy="43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ZA" sz="1600" b="1" dirty="0">
                <a:solidFill>
                  <a:schemeClr val="accent5">
                    <a:lumMod val="90000"/>
                    <a:lumOff val="10000"/>
                  </a:schemeClr>
                </a:solidFill>
                <a:latin typeface="Calibri" panose="020F0502020204030204" pitchFamily="34" charset="0"/>
                <a:ea typeface="Calibri" panose="020F0502020204030204" pitchFamily="34" charset="0"/>
                <a:cs typeface="Calibri" panose="020F0502020204030204" pitchFamily="34" charset="0"/>
              </a:rPr>
              <a:t>STUDENT NO: </a:t>
            </a:r>
            <a:r>
              <a:rPr lang="en-ZA" sz="1600" b="1" dirty="0">
                <a:solidFill>
                  <a:srgbClr val="C00000"/>
                </a:solidFill>
                <a:latin typeface="Calibri" panose="020F0502020204030204" pitchFamily="34" charset="0"/>
                <a:ea typeface="Calibri" panose="020F0502020204030204" pitchFamily="34" charset="0"/>
                <a:cs typeface="Calibri" panose="020F0502020204030204" pitchFamily="34" charset="0"/>
              </a:rPr>
              <a:t>1602406</a:t>
            </a:r>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dirty="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20302D25-1271-3985-5393-E224C84E4A02}"/>
              </a:ext>
            </a:extLst>
          </p:cNvPr>
          <p:cNvSpPr/>
          <p:nvPr userDrawn="1"/>
        </p:nvSpPr>
        <p:spPr>
          <a:xfrm>
            <a:off x="9389660" y="6371351"/>
            <a:ext cx="2251880" cy="43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ZA" sz="1600" b="1" dirty="0">
                <a:solidFill>
                  <a:schemeClr val="accent5">
                    <a:lumMod val="90000"/>
                    <a:lumOff val="10000"/>
                  </a:schemeClr>
                </a:solidFill>
                <a:latin typeface="Calibri" panose="020F0502020204030204" pitchFamily="34" charset="0"/>
                <a:ea typeface="Calibri" panose="020F0502020204030204" pitchFamily="34" charset="0"/>
                <a:cs typeface="Calibri" panose="020F0502020204030204" pitchFamily="34" charset="0"/>
              </a:rPr>
              <a:t>STUDENT NO: </a:t>
            </a:r>
            <a:r>
              <a:rPr lang="en-ZA" sz="1600" b="1" dirty="0">
                <a:solidFill>
                  <a:srgbClr val="C00000"/>
                </a:solidFill>
                <a:latin typeface="Calibri" panose="020F0502020204030204" pitchFamily="34" charset="0"/>
                <a:ea typeface="Calibri" panose="020F0502020204030204" pitchFamily="34" charset="0"/>
                <a:cs typeface="Calibri" panose="020F0502020204030204" pitchFamily="34" charset="0"/>
              </a:rPr>
              <a:t>1602406</a:t>
            </a:r>
          </a:p>
        </p:txBody>
      </p:sp>
    </p:spTree>
    <p:extLst>
      <p:ext uri="{BB962C8B-B14F-4D97-AF65-F5344CB8AC3E}">
        <p14:creationId xmlns:p14="http://schemas.microsoft.com/office/powerpoint/2010/main" val="3161838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noProof="0"/>
              <a:t>Click to edit Master title style</a:t>
            </a:r>
          </a:p>
        </p:txBody>
      </p:sp>
      <p:sp>
        <p:nvSpPr>
          <p:cNvPr id="6" name="Rectangle 5">
            <a:extLst>
              <a:ext uri="{FF2B5EF4-FFF2-40B4-BE49-F238E27FC236}">
                <a16:creationId xmlns:a16="http://schemas.microsoft.com/office/drawing/2014/main" id="{551598E9-E2FD-8BBE-5D5C-DECB8D8CDD86}"/>
              </a:ext>
            </a:extLst>
          </p:cNvPr>
          <p:cNvSpPr/>
          <p:nvPr userDrawn="1"/>
        </p:nvSpPr>
        <p:spPr>
          <a:xfrm>
            <a:off x="9389660" y="6371351"/>
            <a:ext cx="2251880" cy="43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ZA" sz="1600" b="1" dirty="0">
                <a:solidFill>
                  <a:schemeClr val="accent5">
                    <a:lumMod val="90000"/>
                    <a:lumOff val="10000"/>
                  </a:schemeClr>
                </a:solidFill>
                <a:latin typeface="Calibri" panose="020F0502020204030204" pitchFamily="34" charset="0"/>
                <a:ea typeface="Calibri" panose="020F0502020204030204" pitchFamily="34" charset="0"/>
                <a:cs typeface="Calibri" panose="020F0502020204030204" pitchFamily="34" charset="0"/>
              </a:rPr>
              <a:t>STUDENT NO: </a:t>
            </a:r>
            <a:r>
              <a:rPr lang="en-ZA" sz="1600" b="1" dirty="0">
                <a:solidFill>
                  <a:srgbClr val="C00000"/>
                </a:solidFill>
                <a:latin typeface="Calibri" panose="020F0502020204030204" pitchFamily="34" charset="0"/>
                <a:ea typeface="Calibri" panose="020F0502020204030204" pitchFamily="34" charset="0"/>
                <a:cs typeface="Calibri" panose="020F0502020204030204" pitchFamily="34" charset="0"/>
              </a:rPr>
              <a:t>1602406</a:t>
            </a:r>
          </a:p>
        </p:txBody>
      </p:sp>
    </p:spTree>
    <p:extLst>
      <p:ext uri="{BB962C8B-B14F-4D97-AF65-F5344CB8AC3E}">
        <p14:creationId xmlns:p14="http://schemas.microsoft.com/office/powerpoint/2010/main" val="1987784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049663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734501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8915521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54388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48372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8577601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noProof="0"/>
              <a:t>Click to 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9762075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155533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6253150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US" noProof="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20406333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US"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5058552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
        <p:nvSpPr>
          <p:cNvPr id="6" name="Text Placeholder 5">
            <a:extLst>
              <a:ext uri="{FF2B5EF4-FFF2-40B4-BE49-F238E27FC236}">
                <a16:creationId xmlns:a16="http://schemas.microsoft.com/office/drawing/2014/main" id="{0DB3A426-6D4A-4D91-ACD6-A2C25BAE44E3}"/>
              </a:ext>
            </a:extLst>
          </p:cNvPr>
          <p:cNvSpPr>
            <a:spLocks noGrp="1"/>
          </p:cNvSpPr>
          <p:nvPr>
            <p:ph type="body" sz="quarter" idx="14"/>
          </p:nvPr>
        </p:nvSpPr>
        <p:spPr>
          <a:xfrm>
            <a:off x="1664370" y="2033588"/>
            <a:ext cx="8863262" cy="2790825"/>
          </a:xfrm>
        </p:spPr>
        <p:txBody>
          <a:bodyPr anchor="ctr"/>
          <a:lstStyle>
            <a:lvl1pPr marL="0" indent="0" algn="ctr">
              <a:buNone/>
              <a:defRPr sz="6000"/>
            </a:lvl1pPr>
            <a:lvl2pPr marL="266700" indent="0">
              <a:buNone/>
              <a:defRPr/>
            </a:lvl2pPr>
          </a:lstStyle>
          <a:p>
            <a:pPr lvl="0"/>
            <a:r>
              <a:rPr lang="en-US" noProof="0"/>
              <a:t>Click to edit Master text styles</a:t>
            </a:r>
          </a:p>
        </p:txBody>
      </p:sp>
    </p:spTree>
    <p:extLst>
      <p:ext uri="{BB962C8B-B14F-4D97-AF65-F5344CB8AC3E}">
        <p14:creationId xmlns:p14="http://schemas.microsoft.com/office/powerpoint/2010/main" val="28772436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dirty="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910FAEFC-DED9-173F-DEB3-C78191FF93F1}"/>
              </a:ext>
            </a:extLst>
          </p:cNvPr>
          <p:cNvSpPr/>
          <p:nvPr userDrawn="1"/>
        </p:nvSpPr>
        <p:spPr>
          <a:xfrm>
            <a:off x="9389660" y="6371351"/>
            <a:ext cx="2251880" cy="43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ZA" sz="1600" b="1" dirty="0">
                <a:solidFill>
                  <a:schemeClr val="accent5">
                    <a:lumMod val="90000"/>
                    <a:lumOff val="10000"/>
                  </a:schemeClr>
                </a:solidFill>
                <a:latin typeface="Calibri" panose="020F0502020204030204" pitchFamily="34" charset="0"/>
                <a:ea typeface="Calibri" panose="020F0502020204030204" pitchFamily="34" charset="0"/>
                <a:cs typeface="Calibri" panose="020F0502020204030204" pitchFamily="34" charset="0"/>
              </a:rPr>
              <a:t>STUDENT NO: </a:t>
            </a:r>
            <a:r>
              <a:rPr lang="en-ZA" sz="1600" b="1" dirty="0">
                <a:solidFill>
                  <a:srgbClr val="C00000"/>
                </a:solidFill>
                <a:latin typeface="Calibri" panose="020F0502020204030204" pitchFamily="34" charset="0"/>
                <a:ea typeface="Calibri" panose="020F0502020204030204" pitchFamily="34" charset="0"/>
                <a:cs typeface="Calibri" panose="020F0502020204030204" pitchFamily="34" charset="0"/>
              </a:rPr>
              <a:t>1602406</a:t>
            </a:r>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76" r:id="rId7"/>
    <p:sldLayoutId id="2147483660" r:id="rId8"/>
    <p:sldLayoutId id="2147483664" r:id="rId9"/>
    <p:sldLayoutId id="2147483650" r:id="rId10"/>
    <p:sldLayoutId id="2147483652" r:id="rId11"/>
    <p:sldLayoutId id="2147483656" r:id="rId12"/>
    <p:sldLayoutId id="2147483657" r:id="rId13"/>
    <p:sldLayoutId id="2147483667" r:id="rId14"/>
    <p:sldLayoutId id="2147483668" r:id="rId15"/>
    <p:sldLayoutId id="2147483669" r:id="rId16"/>
    <p:sldLayoutId id="2147483670" r:id="rId17"/>
    <p:sldLayoutId id="2147483671" r:id="rId18"/>
    <p:sldLayoutId id="2147483673" r:id="rId19"/>
    <p:sldLayoutId id="2147483674" r:id="rId20"/>
    <p:sldLayoutId id="2147483654" r:id="rId21"/>
    <p:sldLayoutId id="2147483655" r:id="rId22"/>
    <p:sldLayoutId id="2147483675" r:id="rId23"/>
    <p:sldLayoutId id="2147483672" r:id="rId24"/>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www.westerncape.gov.za/assets/departments/economic-development-tourism/July/godigtalwc_mr_d_food_presentation_8_july_0.pdf" TargetMode="External"/><Relationship Id="rId2" Type="http://schemas.openxmlformats.org/officeDocument/2006/relationships/hyperlink" Target="https://www.prosci.com/blog/tips-for-managing-resistance-to-change" TargetMode="External"/><Relationship Id="rId1" Type="http://schemas.openxmlformats.org/officeDocument/2006/relationships/slideLayout" Target="../slideLayouts/slideLayout6.xml"/><Relationship Id="rId4" Type="http://schemas.openxmlformats.org/officeDocument/2006/relationships/hyperlink" Target="https://www.bizcommunity.com/Article/196/436/203411.html"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a:xfrm>
            <a:off x="-2231136" y="0"/>
            <a:ext cx="9780588" cy="6804025"/>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1386348" y="2811053"/>
            <a:ext cx="13578348" cy="1417482"/>
          </a:xfrm>
        </p:spPr>
        <p:txBody>
          <a:bodyPr/>
          <a:lstStyle/>
          <a:p>
            <a:r>
              <a:rPr lang="en-US" sz="4000" dirty="0">
                <a:solidFill>
                  <a:schemeClr val="accent5">
                    <a:lumMod val="90000"/>
                    <a:lumOff val="10000"/>
                  </a:schemeClr>
                </a:solidFill>
                <a:latin typeface="Calibri" panose="020F0502020204030204" pitchFamily="34" charset="0"/>
                <a:ea typeface="Calibri" panose="020F0502020204030204" pitchFamily="34" charset="0"/>
                <a:cs typeface="Calibri" panose="020F0502020204030204" pitchFamily="34" charset="0"/>
              </a:rPr>
              <a:t>Case Study: Title: Mr. Delivery South Africa: Adapting to Change in a Pandemic (and Beyond)</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250723" y="4228535"/>
            <a:ext cx="7298729" cy="1059601"/>
          </a:xfrm>
        </p:spPr>
        <p:txBody>
          <a:bodyPr/>
          <a:lstStyle/>
          <a:p>
            <a:r>
              <a:rPr lang="en-US" sz="2400" dirty="0">
                <a:latin typeface="Calibri" panose="020F0502020204030204" pitchFamily="34" charset="0"/>
                <a:ea typeface="Calibri" panose="020F0502020204030204" pitchFamily="34" charset="0"/>
                <a:cs typeface="Calibri" panose="020F0502020204030204" pitchFamily="34" charset="0"/>
              </a:rPr>
              <a:t>MBA Assignment: Change and Stability Management (BMMB7000D) Module</a:t>
            </a:r>
          </a:p>
        </p:txBody>
      </p:sp>
      <p:sp>
        <p:nvSpPr>
          <p:cNvPr id="51" name="TextBox 50">
            <a:extLst>
              <a:ext uri="{FF2B5EF4-FFF2-40B4-BE49-F238E27FC236}">
                <a16:creationId xmlns:a16="http://schemas.microsoft.com/office/drawing/2014/main" id="{66C1DE0A-7865-466B-B5D7-781C92357026}"/>
              </a:ext>
            </a:extLst>
          </p:cNvPr>
          <p:cNvSpPr txBox="1"/>
          <p:nvPr/>
        </p:nvSpPr>
        <p:spPr>
          <a:xfrm>
            <a:off x="7620876" y="4351787"/>
            <a:ext cx="3131294" cy="724608"/>
          </a:xfrm>
          <a:prstGeom prst="rect">
            <a:avLst/>
          </a:prstGeom>
          <a:noFill/>
        </p:spPr>
        <p:txBody>
          <a:bodyPr wrap="square" tIns="108000" bIns="0" rtlCol="0" anchor="ctr">
            <a:spAutoFit/>
          </a:bodyPr>
          <a:lstStyle/>
          <a:p>
            <a:r>
              <a:rPr lang="en-US" sz="2000" dirty="0">
                <a:latin typeface="Calibri" panose="020F0502020204030204" pitchFamily="34" charset="0"/>
                <a:ea typeface="Calibri" panose="020F0502020204030204" pitchFamily="34" charset="0"/>
                <a:cs typeface="Calibri" panose="020F0502020204030204" pitchFamily="34" charset="0"/>
              </a:rPr>
              <a:t>Emmanuels Magaya</a:t>
            </a:r>
          </a:p>
          <a:p>
            <a:r>
              <a:rPr lang="en-US" sz="2000" b="1" i="0" spc="140" baseline="0" dirty="0">
                <a:latin typeface="Calibri" panose="020F0502020204030204" pitchFamily="34" charset="0"/>
                <a:ea typeface="Calibri" panose="020F0502020204030204" pitchFamily="34" charset="0"/>
                <a:cs typeface="Calibri" panose="020F0502020204030204" pitchFamily="34" charset="0"/>
              </a:rPr>
              <a:t>Student No: </a:t>
            </a:r>
            <a:r>
              <a:rPr lang="en-US" sz="2000" b="0" i="0" spc="140" baseline="0" dirty="0">
                <a:latin typeface="Calibri" panose="020F0502020204030204" pitchFamily="34" charset="0"/>
                <a:ea typeface="Calibri" panose="020F0502020204030204" pitchFamily="34" charset="0"/>
                <a:cs typeface="Calibri" panose="020F0502020204030204" pitchFamily="34" charset="0"/>
              </a:rPr>
              <a:t>1602406</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Placeholder 14" descr="A person standing next to a scooter&#10;&#10;Description automatically generated">
            <a:extLst>
              <a:ext uri="{FF2B5EF4-FFF2-40B4-BE49-F238E27FC236}">
                <a16:creationId xmlns:a16="http://schemas.microsoft.com/office/drawing/2014/main" id="{8EA7AA61-D8BC-40CD-D2B9-D568A5B15E51}"/>
              </a:ext>
            </a:extLst>
          </p:cNvPr>
          <p:cNvPicPr>
            <a:picLocks noGrp="1" noChangeAspect="1"/>
          </p:cNvPicPr>
          <p:nvPr>
            <p:ph type="pic" sz="quarter" idx="14"/>
          </p:nvPr>
        </p:nvPicPr>
        <p:blipFill>
          <a:blip r:embed="rId2"/>
          <a:srcRect t="2392" b="2392"/>
          <a:stretch>
            <a:fillRect/>
          </a:stretch>
        </p:blipFill>
        <p:spPr/>
      </p:pic>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432000" y="1686323"/>
            <a:ext cx="5472000" cy="3485351"/>
          </a:xfrm>
        </p:spPr>
        <p:txBody>
          <a:bodyPr/>
          <a:lstStyle/>
          <a:p>
            <a:pPr>
              <a:lnSpc>
                <a:spcPct val="100000"/>
              </a:lnSpc>
            </a:pPr>
            <a:r>
              <a:rPr lang="en-US" sz="2400" dirty="0">
                <a:latin typeface="Calibri" panose="020F0502020204030204" pitchFamily="34" charset="0"/>
                <a:ea typeface="Calibri" panose="020F0502020204030204" pitchFamily="34" charset="0"/>
                <a:cs typeface="Calibri" panose="020F0502020204030204" pitchFamily="34" charset="0"/>
              </a:rPr>
              <a:t>This case study examines the dramatic changes Mr. Delivery South Africa, a leading grocery delivery platform, underwent due to the COVID-19 pandemic. We will analyze the implemented changes, evaluate their effectiveness, and explore potential future measures.</a:t>
            </a:r>
          </a:p>
        </p:txBody>
      </p:sp>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6341806" y="3802899"/>
            <a:ext cx="5418194" cy="985000"/>
          </a:xfrm>
        </p:spPr>
        <p:txBody>
          <a:bodyPr/>
          <a:lstStyle/>
          <a:p>
            <a:r>
              <a:rPr lang="en-US" dirty="0">
                <a:latin typeface="Calibri" panose="020F0502020204030204" pitchFamily="34" charset="0"/>
                <a:ea typeface="Calibri" panose="020F0502020204030204" pitchFamily="34" charset="0"/>
                <a:cs typeface="Calibri" panose="020F0502020204030204" pitchFamily="34" charset="0"/>
              </a:rPr>
              <a:t>About This Paper</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7064477" y="4787900"/>
            <a:ext cx="4695523" cy="1162800"/>
          </a:xfrm>
        </p:spPr>
        <p:txBody>
          <a:bodyPr/>
          <a:lstStyle/>
          <a:p>
            <a:pPr marL="0" indent="0">
              <a:lnSpc>
                <a:spcPct val="100000"/>
              </a:lnSpc>
              <a:buNone/>
            </a:pPr>
            <a:r>
              <a:rPr lang="en-US" sz="1800" b="1" dirty="0">
                <a:latin typeface="Calibri" panose="020F0502020204030204" pitchFamily="34" charset="0"/>
                <a:ea typeface="Calibri" panose="020F0502020204030204" pitchFamily="34" charset="0"/>
                <a:cs typeface="Calibri" panose="020F0502020204030204" pitchFamily="34" charset="0"/>
              </a:rPr>
              <a:t>Case Study: Mr. Delivery South Africa - Adapting to the Surge of Online Grocery Shopping During COVID-19</a:t>
            </a: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2</a:t>
            </a:fld>
            <a:endParaRPr lang="en-US" dirty="0"/>
          </a:p>
        </p:txBody>
      </p:sp>
      <p:sp>
        <p:nvSpPr>
          <p:cNvPr id="5" name="AutoShape 2" descr="Image of ">
            <a:extLst>
              <a:ext uri="{FF2B5EF4-FFF2-40B4-BE49-F238E27FC236}">
                <a16:creationId xmlns:a16="http://schemas.microsoft.com/office/drawing/2014/main" id="{4A64904E-9BBB-DF9A-722A-F590A796243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ZA"/>
          </a:p>
        </p:txBody>
      </p:sp>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cartoon of a burger running&#10;&#10;Description automatically generated">
            <a:extLst>
              <a:ext uri="{FF2B5EF4-FFF2-40B4-BE49-F238E27FC236}">
                <a16:creationId xmlns:a16="http://schemas.microsoft.com/office/drawing/2014/main" id="{133A243D-B274-981E-89D3-C30B26542F48}"/>
              </a:ext>
            </a:extLst>
          </p:cNvPr>
          <p:cNvPicPr>
            <a:picLocks noGrp="1" noChangeAspect="1"/>
          </p:cNvPicPr>
          <p:nvPr>
            <p:ph type="pic" sz="quarter" idx="14"/>
          </p:nvPr>
        </p:nvPicPr>
        <p:blipFill>
          <a:blip r:embed="rId2"/>
          <a:srcRect l="2155" r="2155"/>
          <a:stretch>
            <a:fillRect/>
          </a:stretch>
        </p:blipFill>
        <p:spPr>
          <a:xfrm>
            <a:off x="157655" y="1585302"/>
            <a:ext cx="2695903" cy="2817675"/>
          </a:xfrm>
        </p:spPr>
      </p:pic>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3184574" y="431861"/>
            <a:ext cx="8733021" cy="889171"/>
          </a:xfrm>
        </p:spPr>
        <p:txBody>
          <a:bodyPr/>
          <a:lstStyle/>
          <a:p>
            <a:r>
              <a:rPr lang="en-US" sz="4800" b="1" dirty="0">
                <a:latin typeface="Calibri" panose="020F0502020204030204" pitchFamily="34" charset="0"/>
                <a:ea typeface="Calibri" panose="020F0502020204030204" pitchFamily="34" charset="0"/>
                <a:cs typeface="Calibri" panose="020F0502020204030204" pitchFamily="34" charset="0"/>
              </a:rPr>
              <a:t>Introduction to Mr. Delivery</a:t>
            </a:r>
            <a:endParaRPr lang="en-US" sz="4800" dirty="0">
              <a:latin typeface="Calibri" panose="020F0502020204030204" pitchFamily="34" charset="0"/>
              <a:ea typeface="Calibri" panose="020F0502020204030204" pitchFamily="34" charset="0"/>
              <a:cs typeface="Calibri" panose="020F0502020204030204" pitchFamily="34" charset="0"/>
            </a:endParaRP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3342249" y="1541792"/>
            <a:ext cx="8417670" cy="590155"/>
          </a:xfrm>
        </p:spPr>
        <p:txBody>
          <a:bodyPr/>
          <a:lstStyle/>
          <a:p>
            <a:r>
              <a:rPr lang="en-US" sz="2000" b="1" dirty="0">
                <a:latin typeface="Calibri" panose="020F0502020204030204" pitchFamily="34" charset="0"/>
                <a:ea typeface="Calibri" panose="020F0502020204030204" pitchFamily="34" charset="0"/>
                <a:cs typeface="Calibri" panose="020F0502020204030204" pitchFamily="34" charset="0"/>
              </a:rPr>
              <a:t>Brief Summary</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3342249" y="2369549"/>
            <a:ext cx="8417710" cy="2721591"/>
          </a:xfrm>
        </p:spPr>
        <p:txBody>
          <a:bodyPr/>
          <a:lstStyle/>
          <a:p>
            <a:pPr>
              <a:buFont typeface="Arial" panose="020B0604020202020204" pitchFamily="34" charset="0"/>
              <a:buChar char="•"/>
            </a:pPr>
            <a:r>
              <a:rPr lang="en-US" sz="2200">
                <a:latin typeface="Calibri" panose="020F0502020204030204" pitchFamily="34" charset="0"/>
                <a:ea typeface="Calibri" panose="020F0502020204030204" pitchFamily="34" charset="0"/>
                <a:cs typeface="Calibri" panose="020F0502020204030204" pitchFamily="34" charset="0"/>
              </a:rPr>
              <a:t>Mr. Delivery South Africa, a household name synonymous with convenient takeaway delivery, faced a turning point with the arrival of the COVID-19 pandemic. Consumer behavior shifted dramatically, prioritizing safety and minimizing physical interaction. This led to a surge in online grocery shopping, presenting both challenges and opportunities for Mr. Delivery. As the nominated change agent, I will guide the organization through this period of transformation. (Go Digital with Mr D Food)</a:t>
            </a:r>
            <a:endParaRPr lang="en-US" sz="2200" dirty="0">
              <a:latin typeface="Calibri" panose="020F0502020204030204" pitchFamily="34" charset="0"/>
              <a:ea typeface="Calibri" panose="020F0502020204030204" pitchFamily="34" charset="0"/>
              <a:cs typeface="Calibri" panose="020F0502020204030204" pitchFamily="34" charset="0"/>
            </a:endParaRP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3</a:t>
            </a:fld>
            <a:endParaRPr lang="en-US" dirty="0"/>
          </a:p>
        </p:txBody>
      </p:sp>
      <p:sp>
        <p:nvSpPr>
          <p:cNvPr id="7" name="TextBox 6">
            <a:extLst>
              <a:ext uri="{FF2B5EF4-FFF2-40B4-BE49-F238E27FC236}">
                <a16:creationId xmlns:a16="http://schemas.microsoft.com/office/drawing/2014/main" id="{23E28367-7969-50E6-8A82-2A45C7BC541F}"/>
              </a:ext>
            </a:extLst>
          </p:cNvPr>
          <p:cNvSpPr txBox="1"/>
          <p:nvPr/>
        </p:nvSpPr>
        <p:spPr>
          <a:xfrm>
            <a:off x="3488554" y="4821772"/>
            <a:ext cx="8125059" cy="1477328"/>
          </a:xfrm>
          <a:prstGeom prst="rect">
            <a:avLst/>
          </a:prstGeom>
          <a:noFill/>
        </p:spPr>
        <p:txBody>
          <a:bodyPr wrap="square">
            <a:spAutoFit/>
          </a:bodyPr>
          <a:lstStyle/>
          <a:p>
            <a:r>
              <a:rPr lang="en-US" sz="1800" b="1" dirty="0"/>
              <a:t>Mr. Delivery - Pre-Pandemic Landscape</a:t>
            </a:r>
          </a:p>
          <a:p>
            <a:pPr>
              <a:buFont typeface="Arial" panose="020B0604020202020204" pitchFamily="34" charset="0"/>
              <a:buChar char="•"/>
            </a:pPr>
            <a:r>
              <a:rPr lang="en-US" sz="1800" dirty="0"/>
              <a:t>Established player in the South African convenience delivery market</a:t>
            </a:r>
          </a:p>
          <a:p>
            <a:pPr>
              <a:buFont typeface="Arial" panose="020B0604020202020204" pitchFamily="34" charset="0"/>
              <a:buChar char="•"/>
            </a:pPr>
            <a:r>
              <a:rPr lang="en-US" sz="1800" dirty="0"/>
              <a:t>Focus on restaurant and takeaway deliveries</a:t>
            </a:r>
          </a:p>
          <a:p>
            <a:pPr>
              <a:buFont typeface="Arial" panose="020B0604020202020204" pitchFamily="34" charset="0"/>
              <a:buChar char="•"/>
            </a:pPr>
            <a:r>
              <a:rPr lang="en-US" sz="1800" dirty="0"/>
              <a:t>Limited grocery delivery options: Partnered with select retailers, offered a smaller product range</a:t>
            </a:r>
          </a:p>
        </p:txBody>
      </p:sp>
    </p:spTree>
    <p:extLst>
      <p:ext uri="{BB962C8B-B14F-4D97-AF65-F5344CB8AC3E}">
        <p14:creationId xmlns:p14="http://schemas.microsoft.com/office/powerpoint/2010/main" val="1146104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431800" y="936987"/>
            <a:ext cx="11340000" cy="432000"/>
          </a:xfrm>
        </p:spPr>
        <p:txBody>
          <a:bodyPr/>
          <a:lstStyle/>
          <a:p>
            <a:r>
              <a:rPr lang="en-ZA" dirty="0">
                <a:latin typeface="Calibri" panose="020F0502020204030204" pitchFamily="34" charset="0"/>
                <a:ea typeface="Calibri" panose="020F0502020204030204" pitchFamily="34" charset="0"/>
                <a:cs typeface="Calibri" panose="020F0502020204030204" pitchFamily="34" charset="0"/>
              </a:rPr>
              <a:t>Impact of  COVID-19</a:t>
            </a: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1800" y="2579671"/>
            <a:ext cx="9913554" cy="3341342"/>
          </a:xfrm>
        </p:spPr>
        <p:txBody>
          <a:bodyPr/>
          <a:lstStyle/>
          <a:p>
            <a:r>
              <a:rPr lang="en-US" sz="2800" b="1" dirty="0">
                <a:latin typeface="Calibri" panose="020F0502020204030204" pitchFamily="34" charset="0"/>
                <a:ea typeface="Calibri" panose="020F0502020204030204" pitchFamily="34" charset="0"/>
                <a:cs typeface="Calibri" panose="020F0502020204030204" pitchFamily="34" charset="0"/>
              </a:rPr>
              <a:t>The COVID-19 Impact: A Catalyst for Change</a:t>
            </a:r>
          </a:p>
          <a:p>
            <a:pPr>
              <a:buFont typeface="Arial" panose="020B0604020202020204" pitchFamily="34" charset="0"/>
              <a:buChar char="•"/>
            </a:pPr>
            <a:r>
              <a:rPr lang="en-US" sz="2800" dirty="0">
                <a:latin typeface="Calibri" panose="020F0502020204030204" pitchFamily="34" charset="0"/>
                <a:ea typeface="Calibri" panose="020F0502020204030204" pitchFamily="34" charset="0"/>
                <a:cs typeface="Calibri" panose="020F0502020204030204" pitchFamily="34" charset="0"/>
              </a:rPr>
              <a:t>Surge in online grocery shopping: Consumers prioritize safety and minimize physical interaction.</a:t>
            </a:r>
          </a:p>
          <a:p>
            <a:pPr>
              <a:buFont typeface="Arial" panose="020B0604020202020204" pitchFamily="34" charset="0"/>
              <a:buChar char="•"/>
            </a:pPr>
            <a:r>
              <a:rPr lang="en-US" sz="2800" dirty="0">
                <a:latin typeface="Calibri" panose="020F0502020204030204" pitchFamily="34" charset="0"/>
                <a:ea typeface="Calibri" panose="020F0502020204030204" pitchFamily="34" charset="0"/>
                <a:cs typeface="Calibri" panose="020F0502020204030204" pitchFamily="34" charset="0"/>
              </a:rPr>
              <a:t>Increased demand for Mr. Delivery's services: Exponential growth in grocery delivery orders.</a:t>
            </a: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4</a:t>
            </a:fld>
            <a:endParaRPr lang="en-US" dirty="0"/>
          </a:p>
        </p:txBody>
      </p:sp>
      <p:sp>
        <p:nvSpPr>
          <p:cNvPr id="21" name="TextBox 20">
            <a:extLst>
              <a:ext uri="{FF2B5EF4-FFF2-40B4-BE49-F238E27FC236}">
                <a16:creationId xmlns:a16="http://schemas.microsoft.com/office/drawing/2014/main" id="{D3B8FE86-CBC5-780D-9853-EBB40A96E6B2}"/>
              </a:ext>
            </a:extLst>
          </p:cNvPr>
          <p:cNvSpPr txBox="1"/>
          <p:nvPr/>
        </p:nvSpPr>
        <p:spPr>
          <a:xfrm>
            <a:off x="307078" y="1633554"/>
            <a:ext cx="9913554" cy="461665"/>
          </a:xfrm>
          <a:prstGeom prst="rect">
            <a:avLst/>
          </a:prstGeom>
          <a:noFill/>
        </p:spPr>
        <p:txBody>
          <a:bodyPr wrap="square">
            <a:spAutoFit/>
          </a:bodyPr>
          <a:lstStyle/>
          <a:p>
            <a:r>
              <a:rPr lang="en-US" sz="2400" dirty="0">
                <a:latin typeface="Calibri" panose="020F0502020204030204" pitchFamily="34" charset="0"/>
                <a:ea typeface="Calibri" panose="020F0502020204030204" pitchFamily="34" charset="0"/>
                <a:cs typeface="Calibri" panose="020F0502020204030204" pitchFamily="34" charset="0"/>
              </a:rPr>
              <a:t>How COVID-19 impacted consumer behavior and Mr. Delivery's business</a:t>
            </a:r>
            <a:endParaRPr lang="en-Z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96600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431800" y="936987"/>
            <a:ext cx="11340000" cy="432000"/>
          </a:xfrm>
        </p:spPr>
        <p:txBody>
          <a:bodyPr/>
          <a:lstStyle/>
          <a:p>
            <a:r>
              <a:rPr lang="en-ZA" dirty="0"/>
              <a:t>Key Changes Implemented</a:t>
            </a:r>
            <a:endParaRPr lang="en-US" dirty="0"/>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1799" y="2579671"/>
            <a:ext cx="10201788" cy="3341342"/>
          </a:xfrm>
        </p:spPr>
        <p:txBody>
          <a:bodyPr/>
          <a:lstStyle/>
          <a:p>
            <a:r>
              <a:rPr lang="en-US" sz="2800" dirty="0">
                <a:latin typeface="Calibri" panose="020F0502020204030204" pitchFamily="34" charset="0"/>
                <a:ea typeface="Calibri" panose="020F0502020204030204" pitchFamily="34" charset="0"/>
                <a:cs typeface="Calibri" panose="020F0502020204030204" pitchFamily="34" charset="0"/>
              </a:rPr>
              <a:t>Enhanced platform capacity: Increased server capacity, improved app functionality to handle higher traffic.</a:t>
            </a:r>
          </a:p>
          <a:p>
            <a:r>
              <a:rPr lang="en-US" sz="2800" dirty="0">
                <a:latin typeface="Calibri" panose="020F0502020204030204" pitchFamily="34" charset="0"/>
                <a:ea typeface="Calibri" panose="020F0502020204030204" pitchFamily="34" charset="0"/>
                <a:cs typeface="Calibri" panose="020F0502020204030204" pitchFamily="34" charset="0"/>
              </a:rPr>
              <a:t>Expanded grocery partnerships: Partnered with more retailers, offering a wider selection of groceries.</a:t>
            </a:r>
          </a:p>
          <a:p>
            <a:r>
              <a:rPr lang="en-US" sz="2800" dirty="0">
                <a:latin typeface="Calibri" panose="020F0502020204030204" pitchFamily="34" charset="0"/>
                <a:ea typeface="Calibri" panose="020F0502020204030204" pitchFamily="34" charset="0"/>
                <a:cs typeface="Calibri" panose="020F0502020204030204" pitchFamily="34" charset="0"/>
              </a:rPr>
              <a:t>Focus on safety measures: Implemented contactless delivery procedures, ensured hygiene protocols for pickers and delivery personnel.</a:t>
            </a: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5</a:t>
            </a:fld>
            <a:endParaRPr lang="en-US" dirty="0"/>
          </a:p>
        </p:txBody>
      </p:sp>
      <p:sp>
        <p:nvSpPr>
          <p:cNvPr id="21" name="TextBox 20">
            <a:extLst>
              <a:ext uri="{FF2B5EF4-FFF2-40B4-BE49-F238E27FC236}">
                <a16:creationId xmlns:a16="http://schemas.microsoft.com/office/drawing/2014/main" id="{D3B8FE86-CBC5-780D-9853-EBB40A96E6B2}"/>
              </a:ext>
            </a:extLst>
          </p:cNvPr>
          <p:cNvSpPr txBox="1"/>
          <p:nvPr/>
        </p:nvSpPr>
        <p:spPr>
          <a:xfrm>
            <a:off x="307078" y="1633554"/>
            <a:ext cx="9913554" cy="461665"/>
          </a:xfrm>
          <a:prstGeom prst="rect">
            <a:avLst/>
          </a:prstGeom>
          <a:noFill/>
        </p:spPr>
        <p:txBody>
          <a:bodyPr wrap="square">
            <a:spAutoFit/>
          </a:bodyPr>
          <a:lstStyle/>
          <a:p>
            <a:r>
              <a:rPr lang="en-US" sz="2400" dirty="0">
                <a:latin typeface="Calibri" panose="020F0502020204030204" pitchFamily="34" charset="0"/>
                <a:ea typeface="Calibri" panose="020F0502020204030204" pitchFamily="34" charset="0"/>
                <a:cs typeface="Calibri" panose="020F0502020204030204" pitchFamily="34" charset="0"/>
              </a:rPr>
              <a:t>Specific changes Mr. Delivery implemented in response to the pandemic.</a:t>
            </a:r>
            <a:endParaRPr lang="en-ZA"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96884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431800" y="936987"/>
            <a:ext cx="11340000" cy="432000"/>
          </a:xfrm>
        </p:spPr>
        <p:txBody>
          <a:bodyPr/>
          <a:lstStyle/>
          <a:p>
            <a:r>
              <a:rPr lang="en-US" sz="3200" dirty="0">
                <a:latin typeface="Calibri" panose="020F0502020204030204" pitchFamily="34" charset="0"/>
                <a:ea typeface="Calibri" panose="020F0502020204030204" pitchFamily="34" charset="0"/>
                <a:cs typeface="Calibri" panose="020F0502020204030204" pitchFamily="34" charset="0"/>
              </a:rPr>
              <a:t>Critical Appraisal of Change Management Models</a:t>
            </a:r>
            <a:endParaRPr lang="en-US" dirty="0">
              <a:latin typeface="Calibri" panose="020F0502020204030204" pitchFamily="34" charset="0"/>
              <a:ea typeface="Calibri" panose="020F0502020204030204" pitchFamily="34" charset="0"/>
              <a:cs typeface="Calibri" panose="020F0502020204030204" pitchFamily="34" charset="0"/>
            </a:endParaRP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6</a:t>
            </a:fld>
            <a:endParaRPr lang="en-US" dirty="0"/>
          </a:p>
        </p:txBody>
      </p:sp>
      <p:sp>
        <p:nvSpPr>
          <p:cNvPr id="3" name="Rectangle 1">
            <a:extLst>
              <a:ext uri="{FF2B5EF4-FFF2-40B4-BE49-F238E27FC236}">
                <a16:creationId xmlns:a16="http://schemas.microsoft.com/office/drawing/2014/main" id="{63C0F8A5-C385-7060-7598-924B6B226E88}"/>
              </a:ext>
            </a:extLst>
          </p:cNvPr>
          <p:cNvSpPr>
            <a:spLocks noChangeArrowheads="1"/>
          </p:cNvSpPr>
          <p:nvPr/>
        </p:nvSpPr>
        <p:spPr bwMode="auto">
          <a:xfrm>
            <a:off x="307077" y="1538415"/>
            <a:ext cx="4234814"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1. Planned Change Models:</a:t>
            </a:r>
            <a:endParaRPr kumimoji="0" lang="en-US" altLang="en-US" sz="2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39282CAB-A426-6DE7-6975-49BF5378DCDF}"/>
              </a:ext>
            </a:extLst>
          </p:cNvPr>
          <p:cNvSpPr txBox="1"/>
          <p:nvPr/>
        </p:nvSpPr>
        <p:spPr>
          <a:xfrm>
            <a:off x="431800" y="2959850"/>
            <a:ext cx="10555363" cy="1938992"/>
          </a:xfrm>
          <a:prstGeom prst="rect">
            <a:avLst/>
          </a:prstGeom>
          <a:noFill/>
        </p:spPr>
        <p:txBody>
          <a:bodyPr wrap="square">
            <a:spAutoFit/>
          </a:bodyPr>
          <a:lstStyle/>
          <a:p>
            <a:pPr marL="457200" indent="-457200">
              <a:buFont typeface="+mj-lt"/>
              <a:buAutoNum type="alphaLcParenR"/>
            </a:pPr>
            <a:r>
              <a:rPr lang="en-US" sz="2400" b="1" dirty="0">
                <a:latin typeface="Calibri" panose="020F0502020204030204" pitchFamily="34" charset="0"/>
                <a:ea typeface="Calibri" panose="020F0502020204030204" pitchFamily="34" charset="0"/>
                <a:cs typeface="Calibri" panose="020F0502020204030204" pitchFamily="34" charset="0"/>
              </a:rPr>
              <a:t>Kotter's 8-Step Change Model:</a:t>
            </a:r>
            <a:r>
              <a:rPr lang="en-US" sz="2400" dirty="0">
                <a:latin typeface="Calibri" panose="020F0502020204030204" pitchFamily="34" charset="0"/>
                <a:ea typeface="Calibri" panose="020F0502020204030204" pitchFamily="34" charset="0"/>
                <a:cs typeface="Calibri" panose="020F0502020204030204" pitchFamily="34" charset="0"/>
              </a:rPr>
              <a:t> This structured approach emphasizes creating a sense of urgency, building a guiding coalition, and communicating a clear vision (Kotter, 1996). </a:t>
            </a:r>
          </a:p>
          <a:p>
            <a:pPr marL="457200" indent="-457200">
              <a:buFont typeface="+mj-lt"/>
              <a:buAutoNum type="alphaLcParenR"/>
            </a:pPr>
            <a:r>
              <a:rPr lang="en-US" sz="2400" b="1" dirty="0"/>
              <a:t>Lewin's Change Management Model:</a:t>
            </a:r>
            <a:r>
              <a:rPr lang="en-US" sz="2400" dirty="0"/>
              <a:t> This model focuses on unfreezing the current state, changing, and refreezing into a new state (Lewin, 1947).</a:t>
            </a:r>
            <a:endParaRPr lang="en-ZA" sz="2400" dirty="0">
              <a:latin typeface="Calibri" panose="020F0502020204030204" pitchFamily="34" charset="0"/>
              <a:ea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65397FBA-6BDC-5DA6-B3C0-1B95EEC7D811}"/>
              </a:ext>
            </a:extLst>
          </p:cNvPr>
          <p:cNvSpPr txBox="1"/>
          <p:nvPr/>
        </p:nvSpPr>
        <p:spPr>
          <a:xfrm>
            <a:off x="354375" y="2351782"/>
            <a:ext cx="6101254" cy="461665"/>
          </a:xfrm>
          <a:prstGeom prst="rect">
            <a:avLst/>
          </a:prstGeom>
          <a:noFill/>
        </p:spPr>
        <p:txBody>
          <a:bodyPr wrap="square">
            <a:spAutoFit/>
          </a:bodyPr>
          <a:lstStyle/>
          <a:p>
            <a:r>
              <a:rPr lang="en-US" sz="2400" dirty="0">
                <a:latin typeface="Calibri" panose="020F0502020204030204" pitchFamily="34" charset="0"/>
                <a:ea typeface="Calibri" panose="020F0502020204030204" pitchFamily="34" charset="0"/>
                <a:cs typeface="Calibri" panose="020F0502020204030204" pitchFamily="34" charset="0"/>
              </a:rPr>
              <a:t>We will look at 2 major change models:</a:t>
            </a:r>
            <a:endParaRPr lang="en-ZA" sz="2400" dirty="0"/>
          </a:p>
        </p:txBody>
      </p:sp>
    </p:spTree>
    <p:extLst>
      <p:ext uri="{BB962C8B-B14F-4D97-AF65-F5344CB8AC3E}">
        <p14:creationId xmlns:p14="http://schemas.microsoft.com/office/powerpoint/2010/main" val="244838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431800" y="936987"/>
            <a:ext cx="11340000" cy="432000"/>
          </a:xfrm>
        </p:spPr>
        <p:txBody>
          <a:bodyPr/>
          <a:lstStyle/>
          <a:p>
            <a:r>
              <a:rPr lang="en-ZA" b="1" dirty="0">
                <a:latin typeface="Calibri" panose="020F0502020204030204" pitchFamily="34" charset="0"/>
                <a:ea typeface="Calibri" panose="020F0502020204030204" pitchFamily="34" charset="0"/>
                <a:cs typeface="Calibri" panose="020F0502020204030204" pitchFamily="34" charset="0"/>
              </a:rPr>
              <a:t>Lewin's Change Management Model:</a:t>
            </a:r>
            <a:endParaRPr lang="en-ZA" dirty="0">
              <a:latin typeface="Calibri" panose="020F0502020204030204" pitchFamily="34" charset="0"/>
              <a:ea typeface="Calibri" panose="020F0502020204030204" pitchFamily="34" charset="0"/>
              <a:cs typeface="Calibri" panose="020F0502020204030204" pitchFamily="34" charset="0"/>
            </a:endParaRP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20000" y="2829876"/>
            <a:ext cx="11340000" cy="2411330"/>
          </a:xfrm>
        </p:spPr>
        <p:txBody>
          <a:bodyPr/>
          <a:lstStyle/>
          <a:p>
            <a:pPr marL="457200" indent="-457200">
              <a:buFont typeface="+mj-lt"/>
              <a:buAutoNum type="arabicPeriod"/>
            </a:pPr>
            <a:r>
              <a:rPr lang="en-US" sz="2400" b="1" dirty="0">
                <a:latin typeface="Calibri" panose="020F0502020204030204" pitchFamily="34" charset="0"/>
                <a:ea typeface="Calibri" panose="020F0502020204030204" pitchFamily="34" charset="0"/>
                <a:cs typeface="Calibri" panose="020F0502020204030204" pitchFamily="34" charset="0"/>
              </a:rPr>
              <a:t>Unfreezing: </a:t>
            </a:r>
          </a:p>
          <a:p>
            <a:pPr lvl="1"/>
            <a:r>
              <a:rPr lang="en-US" sz="2200" dirty="0">
                <a:latin typeface="Calibri" panose="020F0502020204030204" pitchFamily="34" charset="0"/>
                <a:ea typeface="Calibri" panose="020F0502020204030204" pitchFamily="34" charset="0"/>
                <a:cs typeface="Calibri" panose="020F0502020204030204" pitchFamily="34" charset="0"/>
              </a:rPr>
              <a:t>Pre-pandemic operations had to be adjusted.</a:t>
            </a:r>
          </a:p>
          <a:p>
            <a:pPr lvl="1"/>
            <a:r>
              <a:rPr lang="en-US" sz="2200" dirty="0">
                <a:latin typeface="Calibri" panose="020F0502020204030204" pitchFamily="34" charset="0"/>
                <a:ea typeface="Calibri" panose="020F0502020204030204" pitchFamily="34" charset="0"/>
                <a:cs typeface="Calibri" panose="020F0502020204030204" pitchFamily="34" charset="0"/>
              </a:rPr>
              <a:t>Changing: The platform and partnerships were expanded to cater for the “New Normal” and to increase the company’s national footprint.</a:t>
            </a:r>
          </a:p>
          <a:p>
            <a:pPr marL="457200" indent="-457200">
              <a:buFont typeface="+mj-lt"/>
              <a:buAutoNum type="arabicPeriod"/>
            </a:pPr>
            <a:r>
              <a:rPr lang="en-US" sz="2400" b="1" dirty="0">
                <a:latin typeface="Calibri" panose="020F0502020204030204" pitchFamily="34" charset="0"/>
                <a:ea typeface="Calibri" panose="020F0502020204030204" pitchFamily="34" charset="0"/>
                <a:cs typeface="Calibri" panose="020F0502020204030204" pitchFamily="34" charset="0"/>
              </a:rPr>
              <a:t>Refreezing: </a:t>
            </a:r>
          </a:p>
          <a:p>
            <a:pPr marL="733425" lvl="1" indent="-457200"/>
            <a:r>
              <a:rPr lang="en-US" sz="2200" dirty="0">
                <a:latin typeface="Calibri" panose="020F0502020204030204" pitchFamily="34" charset="0"/>
                <a:ea typeface="Calibri" panose="020F0502020204030204" pitchFamily="34" charset="0"/>
                <a:cs typeface="Calibri" panose="020F0502020204030204" pitchFamily="34" charset="0"/>
              </a:rPr>
              <a:t>New processes were established for the 'new normal.’ </a:t>
            </a:r>
          </a:p>
          <a:p>
            <a:endParaRPr lang="en-US" sz="24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sz="2400" dirty="0">
              <a:latin typeface="Calibri" panose="020F0502020204030204" pitchFamily="34" charset="0"/>
              <a:ea typeface="Calibri" panose="020F0502020204030204" pitchFamily="34" charset="0"/>
              <a:cs typeface="Calibri" panose="020F0502020204030204" pitchFamily="34" charset="0"/>
            </a:endParaRP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7</a:t>
            </a:fld>
            <a:endParaRPr lang="en-US" dirty="0"/>
          </a:p>
        </p:txBody>
      </p:sp>
      <p:sp>
        <p:nvSpPr>
          <p:cNvPr id="21" name="TextBox 20">
            <a:extLst>
              <a:ext uri="{FF2B5EF4-FFF2-40B4-BE49-F238E27FC236}">
                <a16:creationId xmlns:a16="http://schemas.microsoft.com/office/drawing/2014/main" id="{D3B8FE86-CBC5-780D-9853-EBB40A96E6B2}"/>
              </a:ext>
            </a:extLst>
          </p:cNvPr>
          <p:cNvSpPr txBox="1"/>
          <p:nvPr/>
        </p:nvSpPr>
        <p:spPr>
          <a:xfrm>
            <a:off x="307077" y="2301479"/>
            <a:ext cx="10839143" cy="400110"/>
          </a:xfrm>
          <a:prstGeom prst="rect">
            <a:avLst/>
          </a:prstGeom>
          <a:noFill/>
        </p:spPr>
        <p:txBody>
          <a:bodyPr wrap="square">
            <a:spAutoFit/>
          </a:bodyPr>
          <a:lstStyle/>
          <a:p>
            <a:pPr marL="0" indent="0">
              <a:buNone/>
            </a:pPr>
            <a:r>
              <a:rPr lang="en-US" sz="2000" dirty="0">
                <a:latin typeface="Calibri" panose="020F0502020204030204" pitchFamily="34" charset="0"/>
                <a:ea typeface="Calibri" panose="020F0502020204030204" pitchFamily="34" charset="0"/>
                <a:cs typeface="Calibri" panose="020F0502020204030204" pitchFamily="34" charset="0"/>
              </a:rPr>
              <a:t>Mr. Delivery likely used a variation of the Lewin's Change Management model (</a:t>
            </a:r>
            <a:r>
              <a:rPr lang="en-US" sz="2000" dirty="0" err="1">
                <a:latin typeface="Calibri" panose="020F0502020204030204" pitchFamily="34" charset="0"/>
                <a:ea typeface="Calibri" panose="020F0502020204030204" pitchFamily="34" charset="0"/>
                <a:cs typeface="Calibri" panose="020F0502020204030204" pitchFamily="34" charset="0"/>
              </a:rPr>
              <a:t>Bizcommunity</a:t>
            </a:r>
            <a:r>
              <a:rPr lang="en-US" sz="2000" dirty="0">
                <a:latin typeface="Calibri" panose="020F0502020204030204" pitchFamily="34" charset="0"/>
                <a:ea typeface="Calibri" panose="020F0502020204030204" pitchFamily="34" charset="0"/>
                <a:cs typeface="Calibri" panose="020F0502020204030204" pitchFamily="34" charset="0"/>
              </a:rPr>
              <a:t>, 2020).</a:t>
            </a:r>
          </a:p>
        </p:txBody>
      </p:sp>
      <p:sp>
        <p:nvSpPr>
          <p:cNvPr id="4" name="TextBox 3">
            <a:extLst>
              <a:ext uri="{FF2B5EF4-FFF2-40B4-BE49-F238E27FC236}">
                <a16:creationId xmlns:a16="http://schemas.microsoft.com/office/drawing/2014/main" id="{313A9222-F047-9608-70FF-258E4455506C}"/>
              </a:ext>
            </a:extLst>
          </p:cNvPr>
          <p:cNvSpPr txBox="1"/>
          <p:nvPr/>
        </p:nvSpPr>
        <p:spPr>
          <a:xfrm>
            <a:off x="307077" y="1434528"/>
            <a:ext cx="10113929" cy="400110"/>
          </a:xfrm>
          <a:prstGeom prst="rect">
            <a:avLst/>
          </a:prstGeom>
          <a:noFill/>
        </p:spPr>
        <p:txBody>
          <a:bodyPr wrap="square">
            <a:spAutoFit/>
          </a:bodyPr>
          <a:lstStyle/>
          <a:p>
            <a:pPr marL="0" indent="0">
              <a:buNone/>
            </a:pPr>
            <a:r>
              <a:rPr lang="en-US" sz="2000" dirty="0">
                <a:latin typeface="Calibri" panose="020F0502020204030204" pitchFamily="34" charset="0"/>
                <a:ea typeface="Calibri" panose="020F0502020204030204" pitchFamily="34" charset="0"/>
                <a:cs typeface="Calibri" panose="020F0502020204030204" pitchFamily="34" charset="0"/>
              </a:rPr>
              <a:t>How Lewin's model can be used to understand Mr. Delivery's change process:</a:t>
            </a:r>
          </a:p>
        </p:txBody>
      </p:sp>
    </p:spTree>
    <p:extLst>
      <p:ext uri="{BB962C8B-B14F-4D97-AF65-F5344CB8AC3E}">
        <p14:creationId xmlns:p14="http://schemas.microsoft.com/office/powerpoint/2010/main" val="1924980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8</a:t>
            </a:fld>
            <a:endParaRPr lang="en-US" dirty="0"/>
          </a:p>
        </p:txBody>
      </p:sp>
      <p:sp>
        <p:nvSpPr>
          <p:cNvPr id="9" name="TextBox 8">
            <a:extLst>
              <a:ext uri="{FF2B5EF4-FFF2-40B4-BE49-F238E27FC236}">
                <a16:creationId xmlns:a16="http://schemas.microsoft.com/office/drawing/2014/main" id="{C7019A66-794D-86F4-2251-4D6B30B7D456}"/>
              </a:ext>
            </a:extLst>
          </p:cNvPr>
          <p:cNvSpPr txBox="1"/>
          <p:nvPr/>
        </p:nvSpPr>
        <p:spPr>
          <a:xfrm>
            <a:off x="431800" y="1681345"/>
            <a:ext cx="1128986" cy="369332"/>
          </a:xfrm>
          <a:prstGeom prst="rect">
            <a:avLst/>
          </a:prstGeom>
          <a:noFill/>
        </p:spPr>
        <p:txBody>
          <a:bodyPr wrap="square">
            <a:spAutoFit/>
          </a:bodyPr>
          <a:lstStyle/>
          <a:p>
            <a:r>
              <a:rPr lang="en-US" dirty="0">
                <a:latin typeface="Calibri" panose="020F0502020204030204" pitchFamily="34" charset="0"/>
                <a:ea typeface="Calibri" panose="020F0502020204030204" pitchFamily="34" charset="0"/>
                <a:cs typeface="Calibri" panose="020F0502020204030204" pitchFamily="34" charset="0"/>
              </a:rPr>
              <a:t>Fig1.0</a:t>
            </a:r>
          </a:p>
        </p:txBody>
      </p:sp>
      <p:pic>
        <p:nvPicPr>
          <p:cNvPr id="12" name="Picture 11" descr="A diagram of a diagram of a force&#10;&#10;Description automatically generated">
            <a:extLst>
              <a:ext uri="{FF2B5EF4-FFF2-40B4-BE49-F238E27FC236}">
                <a16:creationId xmlns:a16="http://schemas.microsoft.com/office/drawing/2014/main" id="{0B2A4505-DD9D-E3B7-D21F-AE8BDAE0A341}"/>
              </a:ext>
            </a:extLst>
          </p:cNvPr>
          <p:cNvPicPr>
            <a:picLocks noChangeAspect="1"/>
          </p:cNvPicPr>
          <p:nvPr/>
        </p:nvPicPr>
        <p:blipFill>
          <a:blip r:embed="rId2"/>
          <a:stretch>
            <a:fillRect/>
          </a:stretch>
        </p:blipFill>
        <p:spPr>
          <a:xfrm>
            <a:off x="5466924" y="603752"/>
            <a:ext cx="6725076" cy="5295138"/>
          </a:xfrm>
          <a:prstGeom prst="rect">
            <a:avLst/>
          </a:prstGeom>
        </p:spPr>
      </p:pic>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431800" y="936987"/>
            <a:ext cx="11340000" cy="432000"/>
          </a:xfrm>
        </p:spPr>
        <p:txBody>
          <a:bodyPr/>
          <a:lstStyle/>
          <a:p>
            <a:r>
              <a:rPr lang="en-US" b="1" dirty="0">
                <a:latin typeface="Calibri" panose="020F0502020204030204" pitchFamily="34" charset="0"/>
                <a:ea typeface="Calibri" panose="020F0502020204030204" pitchFamily="34" charset="0"/>
                <a:cs typeface="Calibri" panose="020F0502020204030204" pitchFamily="34" charset="0"/>
              </a:rPr>
              <a:t>Lewin's Force Field Analysis:</a:t>
            </a: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2DE19D16-6789-DDC1-3073-FD37843F5558}"/>
              </a:ext>
            </a:extLst>
          </p:cNvPr>
          <p:cNvSpPr txBox="1"/>
          <p:nvPr/>
        </p:nvSpPr>
        <p:spPr>
          <a:xfrm>
            <a:off x="431800" y="5551681"/>
            <a:ext cx="6101254" cy="369332"/>
          </a:xfrm>
          <a:prstGeom prst="rect">
            <a:avLst/>
          </a:prstGeom>
          <a:noFill/>
        </p:spPr>
        <p:txBody>
          <a:bodyPr wrap="square">
            <a:spAutoFit/>
          </a:bodyPr>
          <a:lstStyle/>
          <a:p>
            <a:r>
              <a:rPr lang="en-ZA" b="0" i="0" dirty="0">
                <a:effectLst/>
                <a:highlight>
                  <a:srgbClr val="FFFFFF"/>
                </a:highlight>
                <a:latin typeface="Roboto" panose="02000000000000000000" pitchFamily="2" charset="0"/>
              </a:rPr>
              <a:t>(Smith, 2015)</a:t>
            </a:r>
            <a:endParaRPr lang="en-ZA" dirty="0"/>
          </a:p>
        </p:txBody>
      </p:sp>
      <p:sp>
        <p:nvSpPr>
          <p:cNvPr id="4" name="TextBox 3">
            <a:extLst>
              <a:ext uri="{FF2B5EF4-FFF2-40B4-BE49-F238E27FC236}">
                <a16:creationId xmlns:a16="http://schemas.microsoft.com/office/drawing/2014/main" id="{47B87C28-7E3E-62F0-3DD7-6F2086536735}"/>
              </a:ext>
            </a:extLst>
          </p:cNvPr>
          <p:cNvSpPr txBox="1"/>
          <p:nvPr/>
        </p:nvSpPr>
        <p:spPr>
          <a:xfrm>
            <a:off x="560438" y="2535532"/>
            <a:ext cx="5535562" cy="2585323"/>
          </a:xfrm>
          <a:prstGeom prst="rect">
            <a:avLst/>
          </a:prstGeom>
          <a:noFill/>
        </p:spPr>
        <p:txBody>
          <a:bodyPr wrap="square">
            <a:spAutoFit/>
          </a:bodyPr>
          <a:lstStyle/>
          <a:p>
            <a:pPr marL="457200" indent="-457200">
              <a:buFont typeface="+mj-lt"/>
              <a:buAutoNum type="arabicPeriod"/>
            </a:pPr>
            <a:r>
              <a:rPr lang="en-US" b="1" dirty="0">
                <a:latin typeface="Calibri" panose="020F0502020204030204" pitchFamily="34" charset="0"/>
                <a:ea typeface="Calibri" panose="020F0502020204030204" pitchFamily="34" charset="0"/>
                <a:cs typeface="Calibri" panose="020F0502020204030204" pitchFamily="34" charset="0"/>
              </a:rPr>
              <a:t>Unfreezing: </a:t>
            </a:r>
          </a:p>
          <a:p>
            <a:pPr lvl="1"/>
            <a:r>
              <a:rPr lang="en-US" dirty="0">
                <a:latin typeface="Calibri" panose="020F0502020204030204" pitchFamily="34" charset="0"/>
                <a:ea typeface="Calibri" panose="020F0502020204030204" pitchFamily="34" charset="0"/>
                <a:cs typeface="Calibri" panose="020F0502020204030204" pitchFamily="34" charset="0"/>
              </a:rPr>
              <a:t>Pre-pandemic operations had to be adjusted.</a:t>
            </a:r>
          </a:p>
          <a:p>
            <a:pPr lvl="1"/>
            <a:r>
              <a:rPr lang="en-US" dirty="0">
                <a:latin typeface="Calibri" panose="020F0502020204030204" pitchFamily="34" charset="0"/>
                <a:ea typeface="Calibri" panose="020F0502020204030204" pitchFamily="34" charset="0"/>
                <a:cs typeface="Calibri" panose="020F0502020204030204" pitchFamily="34" charset="0"/>
              </a:rPr>
              <a:t>Changing: The platform and partnerships were expanded to cater for the “New Normal” and to increase the company’s national footprint.</a:t>
            </a:r>
          </a:p>
          <a:p>
            <a:pPr marL="457200" indent="-457200">
              <a:buFont typeface="+mj-lt"/>
              <a:buAutoNum type="arabicPeriod"/>
            </a:pPr>
            <a:r>
              <a:rPr lang="en-US" b="1" dirty="0">
                <a:latin typeface="Calibri" panose="020F0502020204030204" pitchFamily="34" charset="0"/>
                <a:ea typeface="Calibri" panose="020F0502020204030204" pitchFamily="34" charset="0"/>
                <a:cs typeface="Calibri" panose="020F0502020204030204" pitchFamily="34" charset="0"/>
              </a:rPr>
              <a:t>Refreezing: </a:t>
            </a:r>
          </a:p>
          <a:p>
            <a:pPr marL="733425" lvl="1" indent="-457200"/>
            <a:r>
              <a:rPr lang="en-US" dirty="0">
                <a:latin typeface="Calibri" panose="020F0502020204030204" pitchFamily="34" charset="0"/>
                <a:ea typeface="Calibri" panose="020F0502020204030204" pitchFamily="34" charset="0"/>
                <a:cs typeface="Calibri" panose="020F0502020204030204" pitchFamily="34" charset="0"/>
              </a:rPr>
              <a:t>New processes were established for the 'new normal.’ </a:t>
            </a:r>
          </a:p>
          <a:p>
            <a:endParaRPr lang="en-US"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49174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431800" y="936987"/>
            <a:ext cx="11340000" cy="432000"/>
          </a:xfrm>
        </p:spPr>
        <p:txBody>
          <a:bodyPr/>
          <a:lstStyle/>
          <a:p>
            <a:r>
              <a:rPr lang="en-US" b="1" dirty="0">
                <a:latin typeface="Calibri" panose="020F0502020204030204" pitchFamily="34" charset="0"/>
                <a:ea typeface="Calibri" panose="020F0502020204030204" pitchFamily="34" charset="0"/>
                <a:cs typeface="Calibri" panose="020F0502020204030204" pitchFamily="34" charset="0"/>
              </a:rPr>
              <a:t>Lewin's Force Field Analysis:</a:t>
            </a:r>
            <a:endParaRPr lang="en-US" dirty="0">
              <a:latin typeface="Calibri" panose="020F0502020204030204" pitchFamily="34" charset="0"/>
              <a:ea typeface="Calibri" panose="020F0502020204030204" pitchFamily="34" charset="0"/>
              <a:cs typeface="Calibri" panose="020F0502020204030204" pitchFamily="34" charset="0"/>
            </a:endParaRP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9</a:t>
            </a:fld>
            <a:endParaRPr lang="en-US" dirty="0"/>
          </a:p>
        </p:txBody>
      </p:sp>
      <p:sp>
        <p:nvSpPr>
          <p:cNvPr id="9" name="TextBox 8">
            <a:extLst>
              <a:ext uri="{FF2B5EF4-FFF2-40B4-BE49-F238E27FC236}">
                <a16:creationId xmlns:a16="http://schemas.microsoft.com/office/drawing/2014/main" id="{C7019A66-794D-86F4-2251-4D6B30B7D456}"/>
              </a:ext>
            </a:extLst>
          </p:cNvPr>
          <p:cNvSpPr txBox="1"/>
          <p:nvPr/>
        </p:nvSpPr>
        <p:spPr>
          <a:xfrm>
            <a:off x="431800" y="2363035"/>
            <a:ext cx="10618075" cy="3693319"/>
          </a:xfrm>
          <a:prstGeom prst="rect">
            <a:avLst/>
          </a:prstGeom>
          <a:noFill/>
        </p:spPr>
        <p:txBody>
          <a:bodyPr wrap="square">
            <a:spAutoFit/>
          </a:bodyPr>
          <a:lstStyle/>
          <a:p>
            <a:r>
              <a:rPr lang="en-US" dirty="0">
                <a:latin typeface="Calibri" panose="020F0502020204030204" pitchFamily="34" charset="0"/>
                <a:ea typeface="Calibri" panose="020F0502020204030204" pitchFamily="34" charset="0"/>
                <a:cs typeface="Calibri" panose="020F0502020204030204" pitchFamily="34" charset="0"/>
              </a:rPr>
              <a:t>In addition to the planned and emergent models, Lewin's Force Field Analysis can be used to identify the driving and restraining forces impacting the change process at Mr. Delivery.</a:t>
            </a:r>
          </a:p>
          <a:p>
            <a:pPr marL="342900" indent="-342900">
              <a:buFont typeface="+mj-lt"/>
              <a:buAutoNum type="arabicPeriod"/>
            </a:pPr>
            <a:r>
              <a:rPr lang="en-US" b="1" dirty="0">
                <a:latin typeface="Calibri" panose="020F0502020204030204" pitchFamily="34" charset="0"/>
                <a:ea typeface="Calibri" panose="020F0502020204030204" pitchFamily="34" charset="0"/>
                <a:cs typeface="Calibri" panose="020F0502020204030204" pitchFamily="34" charset="0"/>
              </a:rPr>
              <a:t>Driving Forces:</a:t>
            </a:r>
            <a:endParaRPr lang="en-US" dirty="0">
              <a:latin typeface="Calibri" panose="020F0502020204030204" pitchFamily="34" charset="0"/>
              <a:ea typeface="Calibri" panose="020F0502020204030204" pitchFamily="34" charset="0"/>
              <a:cs typeface="Calibri" panose="020F0502020204030204" pitchFamily="34" charset="0"/>
            </a:endParaRPr>
          </a:p>
          <a:p>
            <a:pPr marL="742950" lvl="1" indent="-285750">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Increased customer demand for online grocery shopping.</a:t>
            </a:r>
          </a:p>
          <a:p>
            <a:pPr marL="742950" lvl="1" indent="-285750">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Potential for new revenue streams and market share growth.</a:t>
            </a:r>
          </a:p>
          <a:p>
            <a:pPr marL="742950" lvl="1" indent="-285750">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Opportunity to support local grocery stores by expanding their reach. (Smith, 2015)</a:t>
            </a:r>
          </a:p>
          <a:p>
            <a:pPr marL="342900" indent="-342900">
              <a:buFont typeface="+mj-lt"/>
              <a:buAutoNum type="arabicPeriod"/>
            </a:pPr>
            <a:r>
              <a:rPr lang="en-US" b="1" dirty="0">
                <a:latin typeface="Calibri" panose="020F0502020204030204" pitchFamily="34" charset="0"/>
                <a:ea typeface="Calibri" panose="020F0502020204030204" pitchFamily="34" charset="0"/>
                <a:cs typeface="Calibri" panose="020F0502020204030204" pitchFamily="34" charset="0"/>
              </a:rPr>
              <a:t>Restraining Forces:</a:t>
            </a:r>
            <a:endParaRPr lang="en-US" dirty="0">
              <a:latin typeface="Calibri" panose="020F0502020204030204" pitchFamily="34" charset="0"/>
              <a:ea typeface="Calibri" panose="020F0502020204030204" pitchFamily="34" charset="0"/>
              <a:cs typeface="Calibri" panose="020F0502020204030204" pitchFamily="34" charset="0"/>
            </a:endParaRPr>
          </a:p>
          <a:p>
            <a:pPr marL="742950" lvl="1" indent="-285750">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Initial challenges in meeting high demand (order delays, app crashes).</a:t>
            </a:r>
          </a:p>
          <a:p>
            <a:pPr marL="742950" lvl="1" indent="-285750">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Increased pressure on delivery personnel (workload, safety concerns).</a:t>
            </a:r>
          </a:p>
          <a:p>
            <a:pPr marL="742950" lvl="1" indent="-285750">
              <a:buFont typeface="Arial" panose="020B0604020202020204" pitchFamily="34" charset="0"/>
              <a:buChar char="•"/>
            </a:pPr>
            <a:r>
              <a:rPr lang="en-US" dirty="0">
                <a:latin typeface="Calibri" panose="020F0502020204030204" pitchFamily="34" charset="0"/>
                <a:ea typeface="Calibri" panose="020F0502020204030204" pitchFamily="34" charset="0"/>
                <a:cs typeface="Calibri" panose="020F0502020204030204" pitchFamily="34" charset="0"/>
              </a:rPr>
              <a:t>Potential resistance from internal teams accustomed to pre-pandemic operations.</a:t>
            </a:r>
          </a:p>
          <a:p>
            <a:r>
              <a:rPr lang="en-US" dirty="0">
                <a:latin typeface="Calibri" panose="020F0502020204030204" pitchFamily="34" charset="0"/>
                <a:ea typeface="Calibri" panose="020F0502020204030204" pitchFamily="34" charset="0"/>
                <a:cs typeface="Calibri" panose="020F0502020204030204" pitchFamily="34" charset="0"/>
              </a:rPr>
              <a:t>By understanding these forces, Mr. Delivery can focus on strengthening the driving forces (e.g., improving platform capacity) and weakening the restraining forces (e.g., providing training and support for delivery personnel).</a:t>
            </a:r>
          </a:p>
        </p:txBody>
      </p:sp>
    </p:spTree>
    <p:extLst>
      <p:ext uri="{BB962C8B-B14F-4D97-AF65-F5344CB8AC3E}">
        <p14:creationId xmlns:p14="http://schemas.microsoft.com/office/powerpoint/2010/main" val="1900456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431800" y="936987"/>
            <a:ext cx="11340000" cy="432000"/>
          </a:xfrm>
        </p:spPr>
        <p:txBody>
          <a:bodyPr/>
          <a:lstStyle/>
          <a:p>
            <a:r>
              <a:rPr lang="en-US" b="1" dirty="0">
                <a:latin typeface="Calibri" panose="020F0502020204030204" pitchFamily="34" charset="0"/>
                <a:ea typeface="Calibri" panose="020F0502020204030204" pitchFamily="34" charset="0"/>
                <a:cs typeface="Calibri" panose="020F0502020204030204" pitchFamily="34" charset="0"/>
              </a:rPr>
              <a:t>Lewin's Force Field Analysis &amp; </a:t>
            </a:r>
            <a:r>
              <a:rPr lang="en-ZA" b="1" dirty="0"/>
              <a:t>Stakeholder PI Grid Analysis</a:t>
            </a:r>
            <a:br>
              <a:rPr lang="en-ZA" dirty="0"/>
            </a:br>
            <a:endParaRPr lang="en-US" dirty="0">
              <a:latin typeface="Calibri" panose="020F0502020204030204" pitchFamily="34" charset="0"/>
              <a:ea typeface="Calibri" panose="020F0502020204030204" pitchFamily="34" charset="0"/>
              <a:cs typeface="Calibri" panose="020F0502020204030204" pitchFamily="34" charset="0"/>
            </a:endParaRP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10</a:t>
            </a:fld>
            <a:endParaRPr lang="en-US" dirty="0"/>
          </a:p>
        </p:txBody>
      </p:sp>
      <p:sp>
        <p:nvSpPr>
          <p:cNvPr id="9" name="TextBox 8">
            <a:extLst>
              <a:ext uri="{FF2B5EF4-FFF2-40B4-BE49-F238E27FC236}">
                <a16:creationId xmlns:a16="http://schemas.microsoft.com/office/drawing/2014/main" id="{C7019A66-794D-86F4-2251-4D6B30B7D456}"/>
              </a:ext>
            </a:extLst>
          </p:cNvPr>
          <p:cNvSpPr txBox="1"/>
          <p:nvPr/>
        </p:nvSpPr>
        <p:spPr>
          <a:xfrm>
            <a:off x="431800" y="2363035"/>
            <a:ext cx="10618075" cy="1938992"/>
          </a:xfrm>
          <a:prstGeom prst="rect">
            <a:avLst/>
          </a:prstGeom>
          <a:noFill/>
        </p:spPr>
        <p:txBody>
          <a:bodyPr wrap="square">
            <a:spAutoFit/>
          </a:bodyPr>
          <a:lstStyle/>
          <a:p>
            <a:r>
              <a:rPr lang="en-US" sz="2000" dirty="0">
                <a:latin typeface="Calibri" panose="020F0502020204030204" pitchFamily="34" charset="0"/>
                <a:ea typeface="Calibri" panose="020F0502020204030204" pitchFamily="34" charset="0"/>
                <a:cs typeface="Calibri" panose="020F0502020204030204" pitchFamily="34" charset="0"/>
              </a:rPr>
              <a:t>Mr. Delivery South Africa's pivot towards grocery delivery during COVID-19 presents a significant change program. To navigate this effectively, we can utilize two key frameworks:</a:t>
            </a:r>
          </a:p>
          <a:p>
            <a:pPr>
              <a:buFont typeface="Arial" panose="020B0604020202020204" pitchFamily="34" charset="0"/>
              <a:buChar char="•"/>
            </a:pPr>
            <a:r>
              <a:rPr lang="en-US" sz="2000" b="1" dirty="0">
                <a:latin typeface="Calibri" panose="020F0502020204030204" pitchFamily="34" charset="0"/>
                <a:ea typeface="Calibri" panose="020F0502020204030204" pitchFamily="34" charset="0"/>
                <a:cs typeface="Calibri" panose="020F0502020204030204" pitchFamily="34" charset="0"/>
              </a:rPr>
              <a:t>Stakeholder Power-Interest (PI) Grid:</a:t>
            </a:r>
            <a:r>
              <a:rPr lang="en-US" sz="2000" dirty="0">
                <a:latin typeface="Calibri" panose="020F0502020204030204" pitchFamily="34" charset="0"/>
                <a:ea typeface="Calibri" panose="020F0502020204030204" pitchFamily="34" charset="0"/>
                <a:cs typeface="Calibri" panose="020F0502020204030204" pitchFamily="34" charset="0"/>
              </a:rPr>
              <a:t> This categorizes stakeholders based on their influence (power) and level of concern (interest) regarding the change.</a:t>
            </a:r>
          </a:p>
          <a:p>
            <a:pPr>
              <a:buFont typeface="Arial" panose="020B0604020202020204" pitchFamily="34" charset="0"/>
              <a:buChar char="•"/>
            </a:pPr>
            <a:r>
              <a:rPr lang="en-US" sz="2000" b="1" dirty="0">
                <a:latin typeface="Calibri" panose="020F0502020204030204" pitchFamily="34" charset="0"/>
                <a:ea typeface="Calibri" panose="020F0502020204030204" pitchFamily="34" charset="0"/>
                <a:cs typeface="Calibri" panose="020F0502020204030204" pitchFamily="34" charset="0"/>
              </a:rPr>
              <a:t>Lewin's Force Field Analysis:</a:t>
            </a:r>
            <a:r>
              <a:rPr lang="en-US" sz="2000" dirty="0">
                <a:latin typeface="Calibri" panose="020F0502020204030204" pitchFamily="34" charset="0"/>
                <a:ea typeface="Calibri" panose="020F0502020204030204" pitchFamily="34" charset="0"/>
                <a:cs typeface="Calibri" panose="020F0502020204030204" pitchFamily="34" charset="0"/>
              </a:rPr>
              <a:t> This identifies the driving and restraining forces impacting the change process.</a:t>
            </a:r>
          </a:p>
        </p:txBody>
      </p:sp>
    </p:spTree>
    <p:extLst>
      <p:ext uri="{BB962C8B-B14F-4D97-AF65-F5344CB8AC3E}">
        <p14:creationId xmlns:p14="http://schemas.microsoft.com/office/powerpoint/2010/main" val="3524474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668DF63-0F41-F995-C7D0-1CDF5A46CBB9}"/>
              </a:ext>
            </a:extLst>
          </p:cNvPr>
          <p:cNvSpPr txBox="1"/>
          <p:nvPr/>
        </p:nvSpPr>
        <p:spPr>
          <a:xfrm>
            <a:off x="524709" y="549080"/>
            <a:ext cx="4799459" cy="646331"/>
          </a:xfrm>
          <a:prstGeom prst="rect">
            <a:avLst/>
          </a:prstGeom>
          <a:noFill/>
        </p:spPr>
        <p:txBody>
          <a:bodyPr wrap="square">
            <a:spAutoFit/>
          </a:bodyPr>
          <a:lstStyle/>
          <a:p>
            <a:r>
              <a:rPr lang="en-ZA" b="1" dirty="0">
                <a:latin typeface="Arial" panose="020B0604020202020204" pitchFamily="34" charset="0"/>
                <a:cs typeface="Arial" panose="020B0604020202020204" pitchFamily="34" charset="0"/>
              </a:rPr>
              <a:t>Stakeholder PI Grid Analysis</a:t>
            </a:r>
            <a:br>
              <a:rPr lang="en-ZA" dirty="0">
                <a:latin typeface="Arial" panose="020B0604020202020204" pitchFamily="34" charset="0"/>
                <a:cs typeface="Arial" panose="020B0604020202020204" pitchFamily="34" charset="0"/>
              </a:rPr>
            </a:br>
            <a:endParaRPr lang="en-ZA" dirty="0">
              <a:latin typeface="Arial" panose="020B0604020202020204" pitchFamily="34" charset="0"/>
              <a:cs typeface="Arial" panose="020B0604020202020204" pitchFamily="34" charset="0"/>
            </a:endParaRPr>
          </a:p>
        </p:txBody>
      </p:sp>
      <p:graphicFrame>
        <p:nvGraphicFramePr>
          <p:cNvPr id="2" name="Table 1">
            <a:extLst>
              <a:ext uri="{FF2B5EF4-FFF2-40B4-BE49-F238E27FC236}">
                <a16:creationId xmlns:a16="http://schemas.microsoft.com/office/drawing/2014/main" id="{2592F86F-F74E-03F5-E627-A2DD40B972E4}"/>
              </a:ext>
            </a:extLst>
          </p:cNvPr>
          <p:cNvGraphicFramePr>
            <a:graphicFrameLocks noGrp="1"/>
          </p:cNvGraphicFramePr>
          <p:nvPr>
            <p:extLst>
              <p:ext uri="{D42A27DB-BD31-4B8C-83A1-F6EECF244321}">
                <p14:modId xmlns:p14="http://schemas.microsoft.com/office/powerpoint/2010/main" val="1467148482"/>
              </p:ext>
            </p:extLst>
          </p:nvPr>
        </p:nvGraphicFramePr>
        <p:xfrm>
          <a:off x="1042987" y="1238250"/>
          <a:ext cx="10578742" cy="4381500"/>
        </p:xfrm>
        <a:graphic>
          <a:graphicData uri="http://schemas.openxmlformats.org/drawingml/2006/table">
            <a:tbl>
              <a:tblPr/>
              <a:tblGrid>
                <a:gridCol w="1470976">
                  <a:extLst>
                    <a:ext uri="{9D8B030D-6E8A-4147-A177-3AD203B41FA5}">
                      <a16:colId xmlns:a16="http://schemas.microsoft.com/office/drawing/2014/main" val="578712158"/>
                    </a:ext>
                  </a:extLst>
                </a:gridCol>
                <a:gridCol w="1065240">
                  <a:extLst>
                    <a:ext uri="{9D8B030D-6E8A-4147-A177-3AD203B41FA5}">
                      <a16:colId xmlns:a16="http://schemas.microsoft.com/office/drawing/2014/main" val="4062579922"/>
                    </a:ext>
                  </a:extLst>
                </a:gridCol>
                <a:gridCol w="1018925">
                  <a:extLst>
                    <a:ext uri="{9D8B030D-6E8A-4147-A177-3AD203B41FA5}">
                      <a16:colId xmlns:a16="http://schemas.microsoft.com/office/drawing/2014/main" val="225061802"/>
                    </a:ext>
                  </a:extLst>
                </a:gridCol>
                <a:gridCol w="1512948">
                  <a:extLst>
                    <a:ext uri="{9D8B030D-6E8A-4147-A177-3AD203B41FA5}">
                      <a16:colId xmlns:a16="http://schemas.microsoft.com/office/drawing/2014/main" val="1658718261"/>
                    </a:ext>
                  </a:extLst>
                </a:gridCol>
                <a:gridCol w="5510653">
                  <a:extLst>
                    <a:ext uri="{9D8B030D-6E8A-4147-A177-3AD203B41FA5}">
                      <a16:colId xmlns:a16="http://schemas.microsoft.com/office/drawing/2014/main" val="483922254"/>
                    </a:ext>
                  </a:extLst>
                </a:gridCol>
              </a:tblGrid>
              <a:tr h="200025">
                <a:tc>
                  <a:txBody>
                    <a:bodyPr/>
                    <a:lstStyle/>
                    <a:p>
                      <a:pPr rtl="0" fontAlgn="b"/>
                      <a:r>
                        <a:rPr lang="en-ZA">
                          <a:effectLst/>
                        </a:rPr>
                        <a:t>Stakeholder</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Power</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dirty="0">
                          <a:effectLst/>
                        </a:rPr>
                        <a:t>Interest</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dirty="0">
                          <a:effectLst/>
                        </a:rPr>
                        <a:t>Category</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Strategies</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1986711647"/>
                  </a:ext>
                </a:extLst>
              </a:tr>
              <a:tr h="200025">
                <a:tc>
                  <a:txBody>
                    <a:bodyPr/>
                    <a:lstStyle/>
                    <a:p>
                      <a:pPr rtl="0" fontAlgn="b"/>
                      <a:r>
                        <a:rPr lang="en-ZA">
                          <a:effectLst/>
                        </a:rPr>
                        <a:t>Customers</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High</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High</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High P / High I</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US">
                          <a:effectLst/>
                        </a:rPr>
                        <a:t>Prioritize customer satisfaction through surveys, improve delivery speed, product quality, and user experience.</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550383205"/>
                  </a:ext>
                </a:extLst>
              </a:tr>
              <a:tr h="200025">
                <a:tc>
                  <a:txBody>
                    <a:bodyPr/>
                    <a:lstStyle/>
                    <a:p>
                      <a:pPr rtl="0" fontAlgn="b"/>
                      <a:r>
                        <a:rPr lang="en-ZA">
                          <a:effectLst/>
                        </a:rPr>
                        <a:t>Delivery Personnel</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Medium</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High</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Med P / High I</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US">
                          <a:effectLst/>
                        </a:rPr>
                        <a:t>Invest in training (efficiency, safety), fair compensation, open communication channels for feedback.</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1337609086"/>
                  </a:ext>
                </a:extLst>
              </a:tr>
              <a:tr h="200025">
                <a:tc>
                  <a:txBody>
                    <a:bodyPr/>
                    <a:lstStyle/>
                    <a:p>
                      <a:pPr rtl="0" fontAlgn="b"/>
                      <a:r>
                        <a:rPr lang="en-ZA">
                          <a:effectLst/>
                        </a:rPr>
                        <a:t>Retail Partners</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Medium</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Medium</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Med P / Med I</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US">
                          <a:effectLst/>
                        </a:rPr>
                        <a:t>Collaborative partnership model, transparency, address integration concerns, highlight wider customer reach.</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2246978387"/>
                  </a:ext>
                </a:extLst>
              </a:tr>
              <a:tr h="200025">
                <a:tc>
                  <a:txBody>
                    <a:bodyPr/>
                    <a:lstStyle/>
                    <a:p>
                      <a:pPr rtl="0" fontAlgn="b"/>
                      <a:r>
                        <a:rPr lang="en-ZA">
                          <a:effectLst/>
                        </a:rPr>
                        <a:t>Investors</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High</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High</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High P / High I</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US">
                          <a:effectLst/>
                        </a:rPr>
                        <a:t>Regular communication of program progress, financial performance to maintain confidence.</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2609293575"/>
                  </a:ext>
                </a:extLst>
              </a:tr>
              <a:tr h="200025">
                <a:tc>
                  <a:txBody>
                    <a:bodyPr/>
                    <a:lstStyle/>
                    <a:p>
                      <a:pPr rtl="0" fontAlgn="b"/>
                      <a:r>
                        <a:rPr lang="en-ZA">
                          <a:effectLst/>
                        </a:rPr>
                        <a:t>Government</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High</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Medium</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High P / Med I</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US">
                          <a:effectLst/>
                        </a:rPr>
                        <a:t>Open communication with regulators, ensure compliance, address potential concerns.</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2613480234"/>
                  </a:ext>
                </a:extLst>
              </a:tr>
              <a:tr h="200025">
                <a:tc>
                  <a:txBody>
                    <a:bodyPr/>
                    <a:lstStyle/>
                    <a:p>
                      <a:pPr rtl="0" fontAlgn="b"/>
                      <a:r>
                        <a:rPr lang="en-ZA">
                          <a:effectLst/>
                        </a:rPr>
                        <a:t>Internal Teams</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Medium</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Medium</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ZA">
                          <a:effectLst/>
                        </a:rPr>
                        <a:t>Med P / Med I</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tc>
                  <a:txBody>
                    <a:bodyPr/>
                    <a:lstStyle/>
                    <a:p>
                      <a:pPr rtl="0" fontAlgn="b"/>
                      <a:r>
                        <a:rPr lang="en-US" dirty="0">
                          <a:effectLst/>
                        </a:rPr>
                        <a:t>Training, support to ease transition, highlight career growth opportunities, involve teams in the change process.</a:t>
                      </a:r>
                    </a:p>
                  </a:txBody>
                  <a:tcPr marL="28575" marR="28575" marT="19050" marB="19050" anchor="b">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1970539843"/>
                  </a:ext>
                </a:extLst>
              </a:tr>
            </a:tbl>
          </a:graphicData>
        </a:graphic>
      </p:graphicFrame>
    </p:spTree>
    <p:extLst>
      <p:ext uri="{BB962C8B-B14F-4D97-AF65-F5344CB8AC3E}">
        <p14:creationId xmlns:p14="http://schemas.microsoft.com/office/powerpoint/2010/main" val="3442241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668DF63-0F41-F995-C7D0-1CDF5A46CBB9}"/>
              </a:ext>
            </a:extLst>
          </p:cNvPr>
          <p:cNvSpPr txBox="1"/>
          <p:nvPr/>
        </p:nvSpPr>
        <p:spPr>
          <a:xfrm>
            <a:off x="707921" y="581939"/>
            <a:ext cx="3289795" cy="369332"/>
          </a:xfrm>
          <a:prstGeom prst="rect">
            <a:avLst/>
          </a:prstGeom>
          <a:noFill/>
        </p:spPr>
        <p:txBody>
          <a:bodyPr wrap="square">
            <a:spAutoFit/>
          </a:bodyPr>
          <a:lstStyle/>
          <a:p>
            <a:r>
              <a:rPr lang="en-ZA" b="1" dirty="0">
                <a:latin typeface="Arial" panose="020B0604020202020204" pitchFamily="34" charset="0"/>
                <a:cs typeface="Arial" panose="020B0604020202020204" pitchFamily="34" charset="0"/>
              </a:rPr>
              <a:t>Force Field Analysis</a:t>
            </a:r>
            <a:endParaRPr lang="en-ZA"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6A99A054-1AC6-BEB9-0A2F-B08F0E813895}"/>
              </a:ext>
            </a:extLst>
          </p:cNvPr>
          <p:cNvPicPr>
            <a:picLocks noChangeAspect="1"/>
          </p:cNvPicPr>
          <p:nvPr/>
        </p:nvPicPr>
        <p:blipFill>
          <a:blip r:embed="rId2"/>
          <a:stretch>
            <a:fillRect/>
          </a:stretch>
        </p:blipFill>
        <p:spPr>
          <a:xfrm>
            <a:off x="702550" y="3241960"/>
            <a:ext cx="7836343" cy="2774736"/>
          </a:xfrm>
          <a:prstGeom prst="rect">
            <a:avLst/>
          </a:prstGeom>
        </p:spPr>
      </p:pic>
      <p:sp>
        <p:nvSpPr>
          <p:cNvPr id="5" name="TextBox 4">
            <a:extLst>
              <a:ext uri="{FF2B5EF4-FFF2-40B4-BE49-F238E27FC236}">
                <a16:creationId xmlns:a16="http://schemas.microsoft.com/office/drawing/2014/main" id="{3DF1103F-F3FA-8FA1-0E2A-656A3E88BB4F}"/>
              </a:ext>
            </a:extLst>
          </p:cNvPr>
          <p:cNvSpPr txBox="1"/>
          <p:nvPr/>
        </p:nvSpPr>
        <p:spPr>
          <a:xfrm>
            <a:off x="707921" y="1210635"/>
            <a:ext cx="10161639" cy="2031325"/>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Strategies for Balancing Forces</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Strengthen Driving Forces:</a:t>
            </a:r>
            <a:r>
              <a:rPr lang="en-US" dirty="0">
                <a:latin typeface="Arial" panose="020B0604020202020204" pitchFamily="34" charset="0"/>
                <a:cs typeface="Arial" panose="020B0604020202020204" pitchFamily="34" charset="0"/>
              </a:rPr>
              <a:t> Invest in platform capacity upgrades to handle increased demand, leverage data to optimize delivery routes and improve app performance.</a:t>
            </a:r>
          </a:p>
          <a:p>
            <a:pPr marL="285750" indent="-285750">
              <a:buFont typeface="Arial" panose="020B0604020202020204" pitchFamily="34" charset="0"/>
              <a:buChar char="•"/>
            </a:pPr>
            <a:r>
              <a:rPr lang="en-US" b="1" dirty="0">
                <a:latin typeface="Arial" panose="020B0604020202020204" pitchFamily="34" charset="0"/>
                <a:cs typeface="Arial" panose="020B0604020202020204" pitchFamily="34" charset="0"/>
              </a:rPr>
              <a:t>Weaken Restraining Forces:</a:t>
            </a:r>
            <a:r>
              <a:rPr lang="en-US" dirty="0">
                <a:latin typeface="Arial" panose="020B0604020202020204" pitchFamily="34" charset="0"/>
                <a:cs typeface="Arial" panose="020B0604020202020204" pitchFamily="34" charset="0"/>
              </a:rPr>
              <a:t> Provide comprehensive training for delivery personnel on new procedures and safety protocols. Implement fair compensation structures and prioritize open communication channels. Develop a clear communication plan and involve internal teams in the change process to address resistance and showcase career growth opportunities.</a:t>
            </a:r>
          </a:p>
        </p:txBody>
      </p:sp>
    </p:spTree>
    <p:extLst>
      <p:ext uri="{BB962C8B-B14F-4D97-AF65-F5344CB8AC3E}">
        <p14:creationId xmlns:p14="http://schemas.microsoft.com/office/powerpoint/2010/main" val="31457939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13</a:t>
            </a:fld>
            <a:endParaRPr lang="en-US" dirty="0"/>
          </a:p>
        </p:txBody>
      </p:sp>
      <p:sp>
        <p:nvSpPr>
          <p:cNvPr id="9" name="TextBox 8">
            <a:extLst>
              <a:ext uri="{FF2B5EF4-FFF2-40B4-BE49-F238E27FC236}">
                <a16:creationId xmlns:a16="http://schemas.microsoft.com/office/drawing/2014/main" id="{66FD039B-A7C5-386C-C0A3-BE11371A7C75}"/>
              </a:ext>
            </a:extLst>
          </p:cNvPr>
          <p:cNvSpPr txBox="1"/>
          <p:nvPr/>
        </p:nvSpPr>
        <p:spPr>
          <a:xfrm>
            <a:off x="1577172" y="2691537"/>
            <a:ext cx="8525473" cy="1754326"/>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Conclusion</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By effectively managing stakeholders through the PI Grid and strategically addressing the forces impacting change through Lewin's model, Mr. Delivery South Africa can navigate this transformation successfully. Prioritizing customer satisfaction, addressing personnel concerns, fostering strong partnerships, and ensuring internal team buy-in will be crucial for long-term program effectiveness.</a:t>
            </a:r>
          </a:p>
        </p:txBody>
      </p:sp>
    </p:spTree>
    <p:extLst>
      <p:ext uri="{BB962C8B-B14F-4D97-AF65-F5344CB8AC3E}">
        <p14:creationId xmlns:p14="http://schemas.microsoft.com/office/powerpoint/2010/main" val="2175894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431800" y="936987"/>
            <a:ext cx="11340000" cy="432000"/>
          </a:xfrm>
        </p:spPr>
        <p:txBody>
          <a:bodyPr/>
          <a:lstStyle/>
          <a:p>
            <a:r>
              <a:rPr lang="en-US" sz="3200" dirty="0">
                <a:latin typeface="Calibri" panose="020F0502020204030204" pitchFamily="34" charset="0"/>
                <a:ea typeface="Calibri" panose="020F0502020204030204" pitchFamily="34" charset="0"/>
                <a:cs typeface="Calibri" panose="020F0502020204030204" pitchFamily="34" charset="0"/>
              </a:rPr>
              <a:t>Critical Appraisal of Change Management Models</a:t>
            </a:r>
            <a:endParaRPr lang="en-US" dirty="0">
              <a:latin typeface="Calibri" panose="020F0502020204030204" pitchFamily="34" charset="0"/>
              <a:ea typeface="Calibri" panose="020F0502020204030204" pitchFamily="34" charset="0"/>
              <a:cs typeface="Calibri" panose="020F0502020204030204" pitchFamily="34" charset="0"/>
            </a:endParaRP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14</a:t>
            </a:fld>
            <a:endParaRPr lang="en-US" dirty="0"/>
          </a:p>
        </p:txBody>
      </p:sp>
      <p:sp>
        <p:nvSpPr>
          <p:cNvPr id="3" name="Rectangle 1">
            <a:extLst>
              <a:ext uri="{FF2B5EF4-FFF2-40B4-BE49-F238E27FC236}">
                <a16:creationId xmlns:a16="http://schemas.microsoft.com/office/drawing/2014/main" id="{63C0F8A5-C385-7060-7598-924B6B226E88}"/>
              </a:ext>
            </a:extLst>
          </p:cNvPr>
          <p:cNvSpPr>
            <a:spLocks noChangeArrowheads="1"/>
          </p:cNvSpPr>
          <p:nvPr/>
        </p:nvSpPr>
        <p:spPr bwMode="auto">
          <a:xfrm>
            <a:off x="307077" y="1538415"/>
            <a:ext cx="4353243"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2. Emergent Change Models</a:t>
            </a:r>
            <a:endParaRPr kumimoji="0" lang="en-US" altLang="en-US" sz="2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39282CAB-A426-6DE7-6975-49BF5378DCDF}"/>
              </a:ext>
            </a:extLst>
          </p:cNvPr>
          <p:cNvSpPr txBox="1"/>
          <p:nvPr/>
        </p:nvSpPr>
        <p:spPr>
          <a:xfrm>
            <a:off x="307077" y="2274838"/>
            <a:ext cx="11201751" cy="2862322"/>
          </a:xfrm>
          <a:prstGeom prst="rect">
            <a:avLst/>
          </a:prstGeom>
          <a:noFill/>
        </p:spPr>
        <p:txBody>
          <a:bodyPr wrap="square">
            <a:spAutoFit/>
          </a:bodyPr>
          <a:lstStyle/>
          <a:p>
            <a:pPr marL="457200" indent="-457200">
              <a:buFont typeface="+mj-lt"/>
              <a:buAutoNum type="arabicPeriod"/>
            </a:pPr>
            <a:r>
              <a:rPr lang="en-US" sz="2000" b="1" dirty="0">
                <a:latin typeface="Calibri" panose="020F0502020204030204" pitchFamily="34" charset="0"/>
                <a:ea typeface="Calibri" panose="020F0502020204030204" pitchFamily="34" charset="0"/>
                <a:cs typeface="Calibri" panose="020F0502020204030204" pitchFamily="34" charset="0"/>
              </a:rPr>
              <a:t>ADKAR Model</a:t>
            </a:r>
            <a:r>
              <a:rPr lang="en-US" sz="2000" dirty="0">
                <a:latin typeface="Calibri" panose="020F0502020204030204" pitchFamily="34" charset="0"/>
                <a:ea typeface="Calibri" panose="020F0502020204030204" pitchFamily="34" charset="0"/>
                <a:cs typeface="Calibri" panose="020F0502020204030204" pitchFamily="34" charset="0"/>
              </a:rPr>
              <a:t>: This model focuses on Awareness, Desire, Knowledge, Ability, and Reinforcement for successful change implementation (Hiatt, 2008). Mr. Delivery can utilize ADKAR by ensuring delivery personnel are aware of the changes, have the desire to adapt (through incentives), possess the knowledge of new procedures (through training), and have the ability to perform their tasks effectively (through system upgrades). Reinforcement through recognition and positive feedback is crucial.</a:t>
            </a:r>
          </a:p>
          <a:p>
            <a:pPr marL="457200" indent="-457200">
              <a:buFont typeface="+mj-lt"/>
              <a:buAutoNum type="arabicPeriod"/>
            </a:pPr>
            <a:r>
              <a:rPr lang="en-US" sz="2000" b="1" dirty="0">
                <a:latin typeface="Calibri" panose="020F0502020204030204" pitchFamily="34" charset="0"/>
                <a:ea typeface="Calibri" panose="020F0502020204030204" pitchFamily="34" charset="0"/>
                <a:cs typeface="Calibri" panose="020F0502020204030204" pitchFamily="34" charset="0"/>
              </a:rPr>
              <a:t>Complexity Theory: </a:t>
            </a:r>
            <a:r>
              <a:rPr lang="en-US" sz="2000" dirty="0">
                <a:latin typeface="Calibri" panose="020F0502020204030204" pitchFamily="34" charset="0"/>
                <a:ea typeface="Calibri" panose="020F0502020204030204" pitchFamily="34" charset="0"/>
                <a:cs typeface="Calibri" panose="020F0502020204030204" pitchFamily="34" charset="0"/>
              </a:rPr>
              <a:t>This model acknowledges the unpredictable nature of change and the importance of adaptation (Stacey, 2000). As consumer behavior evolves, Mr. Delivery should remain adaptable, constantly monitoring and refining its approach based on real-time data and customer feedback.</a:t>
            </a:r>
          </a:p>
        </p:txBody>
      </p:sp>
    </p:spTree>
    <p:extLst>
      <p:ext uri="{BB962C8B-B14F-4D97-AF65-F5344CB8AC3E}">
        <p14:creationId xmlns:p14="http://schemas.microsoft.com/office/powerpoint/2010/main" val="42288469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15</a:t>
            </a:fld>
            <a:endParaRPr lang="en-US" dirty="0"/>
          </a:p>
        </p:txBody>
      </p:sp>
      <p:sp>
        <p:nvSpPr>
          <p:cNvPr id="10" name="TextBox 9">
            <a:extLst>
              <a:ext uri="{FF2B5EF4-FFF2-40B4-BE49-F238E27FC236}">
                <a16:creationId xmlns:a16="http://schemas.microsoft.com/office/drawing/2014/main" id="{D148D8E5-D274-DDEC-CE19-170DD48D0AB3}"/>
              </a:ext>
            </a:extLst>
          </p:cNvPr>
          <p:cNvSpPr txBox="1"/>
          <p:nvPr/>
        </p:nvSpPr>
        <p:spPr>
          <a:xfrm>
            <a:off x="480848" y="2300367"/>
            <a:ext cx="2199285" cy="369332"/>
          </a:xfrm>
          <a:prstGeom prst="rect">
            <a:avLst/>
          </a:prstGeom>
          <a:noFill/>
        </p:spPr>
        <p:txBody>
          <a:bodyPr wrap="square">
            <a:spAutoFit/>
          </a:bodyPr>
          <a:lstStyle/>
          <a:p>
            <a:r>
              <a:rPr lang="en-US" dirty="0"/>
              <a:t>Fig 2.0</a:t>
            </a:r>
            <a:endParaRPr lang="en-ZA" dirty="0"/>
          </a:p>
        </p:txBody>
      </p:sp>
      <p:pic>
        <p:nvPicPr>
          <p:cNvPr id="13" name="Picture 12" descr="A comparison of a graph&#10;&#10;Description automatically generated">
            <a:extLst>
              <a:ext uri="{FF2B5EF4-FFF2-40B4-BE49-F238E27FC236}">
                <a16:creationId xmlns:a16="http://schemas.microsoft.com/office/drawing/2014/main" id="{ECB40F45-990A-B6B4-DAD1-0CB84D028903}"/>
              </a:ext>
            </a:extLst>
          </p:cNvPr>
          <p:cNvPicPr>
            <a:picLocks noChangeAspect="1"/>
          </p:cNvPicPr>
          <p:nvPr/>
        </p:nvPicPr>
        <p:blipFill>
          <a:blip r:embed="rId2"/>
          <a:stretch>
            <a:fillRect/>
          </a:stretch>
        </p:blipFill>
        <p:spPr>
          <a:xfrm>
            <a:off x="2285132" y="1152987"/>
            <a:ext cx="7621736" cy="5093860"/>
          </a:xfrm>
          <a:prstGeom prst="rect">
            <a:avLst/>
          </a:prstGeom>
        </p:spPr>
      </p:pic>
      <p:sp>
        <p:nvSpPr>
          <p:cNvPr id="15" name="TextBox 14">
            <a:extLst>
              <a:ext uri="{FF2B5EF4-FFF2-40B4-BE49-F238E27FC236}">
                <a16:creationId xmlns:a16="http://schemas.microsoft.com/office/drawing/2014/main" id="{257CD352-0504-6756-2731-BE9E18B58392}"/>
              </a:ext>
            </a:extLst>
          </p:cNvPr>
          <p:cNvSpPr txBox="1"/>
          <p:nvPr/>
        </p:nvSpPr>
        <p:spPr>
          <a:xfrm>
            <a:off x="307078" y="5736347"/>
            <a:ext cx="6101254" cy="369332"/>
          </a:xfrm>
          <a:prstGeom prst="rect">
            <a:avLst/>
          </a:prstGeom>
          <a:noFill/>
        </p:spPr>
        <p:txBody>
          <a:bodyPr wrap="square">
            <a:spAutoFit/>
          </a:bodyPr>
          <a:lstStyle/>
          <a:p>
            <a:r>
              <a:rPr lang="en-ZA" dirty="0"/>
              <a:t>(Kempton, 2024)</a:t>
            </a:r>
          </a:p>
        </p:txBody>
      </p:sp>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307078" y="936987"/>
            <a:ext cx="11340000" cy="432000"/>
          </a:xfrm>
        </p:spPr>
        <p:txBody>
          <a:bodyPr/>
          <a:lstStyle/>
          <a:p>
            <a:r>
              <a:rPr lang="en-US" sz="2600" i="0" dirty="0" err="1">
                <a:solidFill>
                  <a:srgbClr val="3F484F"/>
                </a:solidFill>
                <a:effectLst/>
                <a:highlight>
                  <a:srgbClr val="FFFFFF"/>
                </a:highlight>
                <a:latin typeface="Open Sans" panose="020B0606030504020204" pitchFamily="34" charset="0"/>
              </a:rPr>
              <a:t>Prosci’s</a:t>
            </a:r>
            <a:r>
              <a:rPr lang="en-US" sz="2600" i="0" dirty="0">
                <a:solidFill>
                  <a:srgbClr val="3F484F"/>
                </a:solidFill>
                <a:effectLst/>
                <a:highlight>
                  <a:srgbClr val="FFFFFF"/>
                </a:highlight>
                <a:latin typeface="Open Sans" panose="020B0606030504020204" pitchFamily="34" charset="0"/>
              </a:rPr>
              <a:t> Best Practices In Change Management Benchmarking Research</a:t>
            </a:r>
            <a:endParaRPr lang="en-ZA" sz="26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947938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432000" y="906385"/>
            <a:ext cx="11328000" cy="432000"/>
          </a:xfrm>
        </p:spPr>
        <p:txBody>
          <a:bodyPr/>
          <a:lstStyle/>
          <a:p>
            <a:r>
              <a:rPr lang="en-US" dirty="0">
                <a:latin typeface="Calibri" panose="020F0502020204030204" pitchFamily="34" charset="0"/>
                <a:ea typeface="Calibri" panose="020F0502020204030204" pitchFamily="34" charset="0"/>
                <a:cs typeface="Calibri" panose="020F0502020204030204" pitchFamily="34" charset="0"/>
              </a:rPr>
              <a:t>Strategies for Overcoming Resistance to Change at </a:t>
            </a:r>
            <a:r>
              <a:rPr lang="en-US" dirty="0" err="1">
                <a:latin typeface="Calibri" panose="020F0502020204030204" pitchFamily="34" charset="0"/>
                <a:ea typeface="Calibri" panose="020F0502020204030204" pitchFamily="34" charset="0"/>
                <a:cs typeface="Calibri" panose="020F0502020204030204" pitchFamily="34" charset="0"/>
              </a:rPr>
              <a:t>Mr</a:t>
            </a:r>
            <a:r>
              <a:rPr lang="en-US" dirty="0">
                <a:latin typeface="Calibri" panose="020F0502020204030204" pitchFamily="34" charset="0"/>
                <a:ea typeface="Calibri" panose="020F0502020204030204" pitchFamily="34" charset="0"/>
                <a:cs typeface="Calibri" panose="020F0502020204030204" pitchFamily="34" charset="0"/>
              </a:rPr>
              <a:t> Delivery South Africa</a:t>
            </a:r>
            <a:endParaRPr lang="en-ZA" dirty="0">
              <a:latin typeface="Calibri" panose="020F0502020204030204" pitchFamily="34" charset="0"/>
              <a:ea typeface="Calibri" panose="020F0502020204030204" pitchFamily="34" charset="0"/>
              <a:cs typeface="Calibri" panose="020F0502020204030204" pitchFamily="34" charset="0"/>
            </a:endParaRP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solidFill>
            <a:schemeClr val="tx1">
              <a:lumMod val="95000"/>
              <a:lumOff val="5000"/>
            </a:schemeClr>
          </a:solidFill>
        </p:spPr>
        <p:txBody>
          <a:bodyPr/>
          <a:lstStyle/>
          <a:p>
            <a:fld id="{19B51A1E-902D-48AF-9020-955120F399B6}" type="slidenum">
              <a:rPr lang="en-US" smtClean="0"/>
              <a:pPr/>
              <a:t>16</a:t>
            </a:fld>
            <a:endParaRPr lang="en-US" dirty="0"/>
          </a:p>
        </p:txBody>
      </p:sp>
      <p:sp>
        <p:nvSpPr>
          <p:cNvPr id="15" name="TextBox 14">
            <a:extLst>
              <a:ext uri="{FF2B5EF4-FFF2-40B4-BE49-F238E27FC236}">
                <a16:creationId xmlns:a16="http://schemas.microsoft.com/office/drawing/2014/main" id="{B53F3F3A-5BC6-CCC2-42D0-A7C651262D0F}"/>
              </a:ext>
            </a:extLst>
          </p:cNvPr>
          <p:cNvSpPr txBox="1"/>
          <p:nvPr/>
        </p:nvSpPr>
        <p:spPr>
          <a:xfrm>
            <a:off x="432000" y="1731209"/>
            <a:ext cx="11061060" cy="2308324"/>
          </a:xfrm>
          <a:prstGeom prst="rect">
            <a:avLst/>
          </a:prstGeom>
          <a:noFill/>
        </p:spPr>
        <p:txBody>
          <a:bodyPr wrap="square">
            <a:spAutoFit/>
          </a:bodyPr>
          <a:lstStyle/>
          <a:p>
            <a:r>
              <a:rPr lang="en-US" b="1" dirty="0">
                <a:latin typeface="Calibri" panose="020F0502020204030204" pitchFamily="34" charset="0"/>
                <a:ea typeface="Calibri" panose="020F0502020204030204" pitchFamily="34" charset="0"/>
                <a:cs typeface="Calibri" panose="020F0502020204030204" pitchFamily="34" charset="0"/>
              </a:rPr>
              <a:t>Conclusion:</a:t>
            </a:r>
          </a:p>
          <a:p>
            <a:r>
              <a:rPr lang="en-US" dirty="0">
                <a:latin typeface="Calibri" panose="020F0502020204030204" pitchFamily="34" charset="0"/>
                <a:ea typeface="Calibri" panose="020F0502020204030204" pitchFamily="34" charset="0"/>
                <a:cs typeface="Calibri" panose="020F0502020204030204" pitchFamily="34" charset="0"/>
              </a:rPr>
              <a:t>By following Kotter's 8-step process, </a:t>
            </a:r>
            <a:r>
              <a:rPr lang="en-US" dirty="0" err="1">
                <a:latin typeface="Calibri" panose="020F0502020204030204" pitchFamily="34" charset="0"/>
                <a:ea typeface="Calibri" panose="020F0502020204030204" pitchFamily="34" charset="0"/>
                <a:cs typeface="Calibri" panose="020F0502020204030204" pitchFamily="34" charset="0"/>
              </a:rPr>
              <a:t>Mr</a:t>
            </a:r>
            <a:r>
              <a:rPr lang="en-US" dirty="0">
                <a:latin typeface="Calibri" panose="020F0502020204030204" pitchFamily="34" charset="0"/>
                <a:ea typeface="Calibri" panose="020F0502020204030204" pitchFamily="34" charset="0"/>
                <a:cs typeface="Calibri" panose="020F0502020204030204" pitchFamily="34" charset="0"/>
              </a:rPr>
              <a:t> Delivery South Africa can effectively manage resistance and smoothly transition to AI-driven project management. Creating urgency, building a supportive coalition, developing and communicating a clear vision, empowering employees, celebrating wins, and embedding new practices into the company culture are crucial steps to ensure lasting change. </a:t>
            </a:r>
          </a:p>
          <a:p>
            <a:endParaRPr lang="en-US" dirty="0">
              <a:latin typeface="Calibri" panose="020F0502020204030204" pitchFamily="34" charset="0"/>
              <a:ea typeface="Calibri" panose="020F0502020204030204" pitchFamily="34" charset="0"/>
              <a:cs typeface="Calibri" panose="020F0502020204030204" pitchFamily="34" charset="0"/>
            </a:endParaRPr>
          </a:p>
          <a:p>
            <a:r>
              <a:rPr lang="en-US" dirty="0">
                <a:latin typeface="Calibri" panose="020F0502020204030204" pitchFamily="34" charset="0"/>
                <a:ea typeface="Calibri" panose="020F0502020204030204" pitchFamily="34" charset="0"/>
                <a:cs typeface="Calibri" panose="020F0502020204030204" pitchFamily="34" charset="0"/>
              </a:rPr>
              <a:t>Embracing these strategies will not only overcome resistance but also position </a:t>
            </a:r>
            <a:r>
              <a:rPr lang="en-US" dirty="0" err="1">
                <a:latin typeface="Calibri" panose="020F0502020204030204" pitchFamily="34" charset="0"/>
                <a:ea typeface="Calibri" panose="020F0502020204030204" pitchFamily="34" charset="0"/>
                <a:cs typeface="Calibri" panose="020F0502020204030204" pitchFamily="34" charset="0"/>
              </a:rPr>
              <a:t>Mr</a:t>
            </a:r>
            <a:r>
              <a:rPr lang="en-US" dirty="0">
                <a:latin typeface="Calibri" panose="020F0502020204030204" pitchFamily="34" charset="0"/>
                <a:ea typeface="Calibri" panose="020F0502020204030204" pitchFamily="34" charset="0"/>
                <a:cs typeface="Calibri" panose="020F0502020204030204" pitchFamily="34" charset="0"/>
              </a:rPr>
              <a:t> Delivery as a leader in innovation and customer service in the highly competitive delivery industry.</a:t>
            </a:r>
            <a:endParaRPr lang="en-ZA"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97073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307078" y="936987"/>
            <a:ext cx="11340000" cy="432000"/>
          </a:xfrm>
        </p:spPr>
        <p:txBody>
          <a:bodyPr/>
          <a:lstStyle/>
          <a:p>
            <a:r>
              <a:rPr lang="en-US" b="1" dirty="0">
                <a:latin typeface="Calibri" panose="020F0502020204030204" pitchFamily="34" charset="0"/>
                <a:ea typeface="Calibri" panose="020F0502020204030204" pitchFamily="34" charset="0"/>
                <a:cs typeface="Calibri" panose="020F0502020204030204" pitchFamily="34" charset="0"/>
              </a:rPr>
              <a:t>Assessing Completion and Effectiveness</a:t>
            </a:r>
            <a:endParaRPr lang="en-ZA" dirty="0">
              <a:latin typeface="Calibri" panose="020F0502020204030204" pitchFamily="34" charset="0"/>
              <a:ea typeface="Calibri" panose="020F0502020204030204" pitchFamily="34" charset="0"/>
              <a:cs typeface="Calibri" panose="020F0502020204030204" pitchFamily="34" charset="0"/>
            </a:endParaRP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20000" y="2363035"/>
            <a:ext cx="11340000" cy="4008316"/>
          </a:xfrm>
        </p:spPr>
        <p:txBody>
          <a:bodyPr/>
          <a:lstStyle/>
          <a:p>
            <a:pPr marL="0" indent="0">
              <a:buNone/>
            </a:pPr>
            <a:r>
              <a:rPr lang="en-US" sz="2000" dirty="0">
                <a:latin typeface="Calibri" panose="020F0502020204030204" pitchFamily="34" charset="0"/>
                <a:ea typeface="Calibri" panose="020F0502020204030204" pitchFamily="34" charset="0"/>
                <a:cs typeface="Calibri" panose="020F0502020204030204" pitchFamily="34" charset="0"/>
              </a:rPr>
              <a:t>Determining the exact "completion" of change in a dynamic environment like this can be challenging. However, we can focus on measuring progress and effectiveness through key performance indicators (KPIs):</a:t>
            </a:r>
          </a:p>
          <a:p>
            <a:r>
              <a:rPr lang="en-US" sz="2000" b="1" dirty="0">
                <a:latin typeface="Calibri" panose="020F0502020204030204" pitchFamily="34" charset="0"/>
                <a:ea typeface="Calibri" panose="020F0502020204030204" pitchFamily="34" charset="0"/>
                <a:cs typeface="Calibri" panose="020F0502020204030204" pitchFamily="34" charset="0"/>
              </a:rPr>
              <a:t>Operational Efficiency: </a:t>
            </a:r>
            <a:r>
              <a:rPr lang="en-US" sz="2000" dirty="0">
                <a:latin typeface="Calibri" panose="020F0502020204030204" pitchFamily="34" charset="0"/>
                <a:ea typeface="Calibri" panose="020F0502020204030204" pitchFamily="34" charset="0"/>
                <a:cs typeface="Calibri" panose="020F0502020204030204" pitchFamily="34" charset="0"/>
              </a:rPr>
              <a:t>Track order fulfillment times, delivery success rates, and app performance to identify areas for improvement.</a:t>
            </a:r>
          </a:p>
          <a:p>
            <a:r>
              <a:rPr lang="en-US" sz="2000" b="1" dirty="0">
                <a:latin typeface="Calibri" panose="020F0502020204030204" pitchFamily="34" charset="0"/>
                <a:ea typeface="Calibri" panose="020F0502020204030204" pitchFamily="34" charset="0"/>
                <a:cs typeface="Calibri" panose="020F0502020204030204" pitchFamily="34" charset="0"/>
              </a:rPr>
              <a:t>Customer Satisfaction: </a:t>
            </a:r>
            <a:r>
              <a:rPr lang="en-US" sz="2000" dirty="0">
                <a:latin typeface="Calibri" panose="020F0502020204030204" pitchFamily="34" charset="0"/>
                <a:ea typeface="Calibri" panose="020F0502020204030204" pitchFamily="34" charset="0"/>
                <a:cs typeface="Calibri" panose="020F0502020204030204" pitchFamily="34" charset="0"/>
              </a:rPr>
              <a:t>Monitor customer feedback through surveys and ratings to gauge satisfaction with delivery speed, product quality, and overall experience.</a:t>
            </a:r>
          </a:p>
          <a:p>
            <a:r>
              <a:rPr lang="en-US" sz="2000" b="1" dirty="0">
                <a:latin typeface="Calibri" panose="020F0502020204030204" pitchFamily="34" charset="0"/>
                <a:ea typeface="Calibri" panose="020F0502020204030204" pitchFamily="34" charset="0"/>
                <a:cs typeface="Calibri" panose="020F0502020204030204" pitchFamily="34" charset="0"/>
              </a:rPr>
              <a:t>Financial Performance: </a:t>
            </a:r>
            <a:r>
              <a:rPr lang="en-US" sz="2000" dirty="0">
                <a:latin typeface="Calibri" panose="020F0502020204030204" pitchFamily="34" charset="0"/>
                <a:ea typeface="Calibri" panose="020F0502020204030204" pitchFamily="34" charset="0"/>
                <a:cs typeface="Calibri" panose="020F0502020204030204" pitchFamily="34" charset="0"/>
              </a:rPr>
              <a:t>Analyze revenue growth, user base expansion, and platform usage to assess the program's financial success.</a:t>
            </a:r>
          </a:p>
          <a:p>
            <a:r>
              <a:rPr lang="en-US" sz="2000" b="1" dirty="0">
                <a:latin typeface="Calibri" panose="020F0502020204030204" pitchFamily="34" charset="0"/>
                <a:ea typeface="Calibri" panose="020F0502020204030204" pitchFamily="34" charset="0"/>
                <a:cs typeface="Calibri" panose="020F0502020204030204" pitchFamily="34" charset="0"/>
              </a:rPr>
              <a:t>Employee Engagement: </a:t>
            </a:r>
            <a:r>
              <a:rPr lang="en-US" sz="2000" dirty="0">
                <a:latin typeface="Calibri" panose="020F0502020204030204" pitchFamily="34" charset="0"/>
                <a:ea typeface="Calibri" panose="020F0502020204030204" pitchFamily="34" charset="0"/>
                <a:cs typeface="Calibri" panose="020F0502020204030204" pitchFamily="34" charset="0"/>
              </a:rPr>
              <a:t>Conduct surveys and assess absenteeism to identify potential issues related to workload, training,</a:t>
            </a: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17</a:t>
            </a:fld>
            <a:endParaRPr lang="en-US" dirty="0"/>
          </a:p>
        </p:txBody>
      </p:sp>
    </p:spTree>
    <p:extLst>
      <p:ext uri="{BB962C8B-B14F-4D97-AF65-F5344CB8AC3E}">
        <p14:creationId xmlns:p14="http://schemas.microsoft.com/office/powerpoint/2010/main" val="3133447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431800" y="936987"/>
            <a:ext cx="11340000" cy="432000"/>
          </a:xfrm>
        </p:spPr>
        <p:txBody>
          <a:bodyPr/>
          <a:lstStyle/>
          <a:p>
            <a:r>
              <a:rPr lang="en-ZA" b="1" dirty="0">
                <a:latin typeface="Calibri" panose="020F0502020204030204" pitchFamily="34" charset="0"/>
                <a:ea typeface="Calibri" panose="020F0502020204030204" pitchFamily="34" charset="0"/>
                <a:cs typeface="Calibri" panose="020F0502020204030204" pitchFamily="34" charset="0"/>
              </a:rPr>
              <a:t>Additional Measures</a:t>
            </a:r>
            <a:endParaRPr lang="en-ZA" dirty="0">
              <a:latin typeface="Calibri" panose="020F0502020204030204" pitchFamily="34" charset="0"/>
              <a:ea typeface="Calibri" panose="020F0502020204030204" pitchFamily="34" charset="0"/>
              <a:cs typeface="Calibri" panose="020F0502020204030204" pitchFamily="34" charset="0"/>
            </a:endParaRP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1799" y="2579671"/>
            <a:ext cx="11340000" cy="3341342"/>
          </a:xfrm>
        </p:spPr>
        <p:txBody>
          <a:bodyPr/>
          <a:lstStyle/>
          <a:p>
            <a:pPr marL="457200" indent="-457200">
              <a:buFont typeface="+mj-lt"/>
              <a:buAutoNum type="arabicPeriod"/>
            </a:pPr>
            <a:r>
              <a:rPr lang="en-US" sz="2400" dirty="0">
                <a:latin typeface="Calibri" panose="020F0502020204030204" pitchFamily="34" charset="0"/>
                <a:ea typeface="Calibri" panose="020F0502020204030204" pitchFamily="34" charset="0"/>
                <a:cs typeface="Calibri" panose="020F0502020204030204" pitchFamily="34" charset="0"/>
              </a:rPr>
              <a:t>Investing in infrastructure: Upgrading technology for continued scalability and efficiency.</a:t>
            </a:r>
          </a:p>
          <a:p>
            <a:pPr marL="457200" indent="-457200">
              <a:buFont typeface="+mj-lt"/>
              <a:buAutoNum type="arabicPeriod"/>
            </a:pPr>
            <a:r>
              <a:rPr lang="en-US" sz="2400" dirty="0">
                <a:latin typeface="Calibri" panose="020F0502020204030204" pitchFamily="34" charset="0"/>
                <a:ea typeface="Calibri" panose="020F0502020204030204" pitchFamily="34" charset="0"/>
                <a:cs typeface="Calibri" panose="020F0502020204030204" pitchFamily="34" charset="0"/>
              </a:rPr>
              <a:t>Delivery personnel support: Providing training, fair compensation, and prioritizing safety measures to reduce burnout.</a:t>
            </a:r>
          </a:p>
          <a:p>
            <a:pPr marL="457200" indent="-457200">
              <a:buFont typeface="+mj-lt"/>
              <a:buAutoNum type="arabicPeriod"/>
            </a:pPr>
            <a:r>
              <a:rPr lang="en-US" sz="2400" dirty="0">
                <a:latin typeface="Calibri" panose="020F0502020204030204" pitchFamily="34" charset="0"/>
                <a:ea typeface="Calibri" panose="020F0502020204030204" pitchFamily="34" charset="0"/>
                <a:cs typeface="Calibri" panose="020F0502020204030204" pitchFamily="34" charset="0"/>
              </a:rPr>
              <a:t>Data-driven decision making: Utilizing data to optimize delivery routes, manage inventory, and personalize user experience.</a:t>
            </a: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18</a:t>
            </a:fld>
            <a:endParaRPr lang="en-US" dirty="0"/>
          </a:p>
        </p:txBody>
      </p:sp>
      <p:sp>
        <p:nvSpPr>
          <p:cNvPr id="21" name="TextBox 20">
            <a:extLst>
              <a:ext uri="{FF2B5EF4-FFF2-40B4-BE49-F238E27FC236}">
                <a16:creationId xmlns:a16="http://schemas.microsoft.com/office/drawing/2014/main" id="{D3B8FE86-CBC5-780D-9853-EBB40A96E6B2}"/>
              </a:ext>
            </a:extLst>
          </p:cNvPr>
          <p:cNvSpPr txBox="1"/>
          <p:nvPr/>
        </p:nvSpPr>
        <p:spPr>
          <a:xfrm>
            <a:off x="307077" y="1633554"/>
            <a:ext cx="10492301" cy="461665"/>
          </a:xfrm>
          <a:prstGeom prst="rect">
            <a:avLst/>
          </a:prstGeom>
          <a:noFill/>
        </p:spPr>
        <p:txBody>
          <a:bodyPr wrap="square">
            <a:spAutoFit/>
          </a:bodyPr>
          <a:lstStyle/>
          <a:p>
            <a:pPr marL="0" indent="0">
              <a:buNone/>
            </a:pPr>
            <a:r>
              <a:rPr lang="en-US" sz="2400" dirty="0">
                <a:latin typeface="Calibri" panose="020F0502020204030204" pitchFamily="34" charset="0"/>
                <a:ea typeface="Calibri" panose="020F0502020204030204" pitchFamily="34" charset="0"/>
                <a:cs typeface="Calibri" panose="020F0502020204030204" pitchFamily="34" charset="0"/>
              </a:rPr>
              <a:t>Additional measures that Mr. Delivery can take to ensure long-term success.</a:t>
            </a:r>
          </a:p>
        </p:txBody>
      </p:sp>
    </p:spTree>
    <p:extLst>
      <p:ext uri="{BB962C8B-B14F-4D97-AF65-F5344CB8AC3E}">
        <p14:creationId xmlns:p14="http://schemas.microsoft.com/office/powerpoint/2010/main" val="28251413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431800" y="936987"/>
            <a:ext cx="11340000" cy="432000"/>
          </a:xfrm>
        </p:spPr>
        <p:txBody>
          <a:bodyPr/>
          <a:lstStyle/>
          <a:p>
            <a:r>
              <a:rPr lang="en-ZA" b="1" dirty="0"/>
              <a:t>References</a:t>
            </a:r>
            <a:endParaRPr lang="en-ZA" dirty="0"/>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1800" y="2175931"/>
            <a:ext cx="11340000" cy="4195420"/>
          </a:xfrm>
        </p:spPr>
        <p:txBody>
          <a:bodyPr/>
          <a:lstStyle/>
          <a:p>
            <a:r>
              <a:rPr lang="en-US" sz="1600" i="1" dirty="0">
                <a:solidFill>
                  <a:schemeClr val="tx1"/>
                </a:solidFill>
                <a:latin typeface="Calibri" panose="020F0502020204030204" pitchFamily="34" charset="0"/>
                <a:ea typeface="Calibri" panose="020F0502020204030204" pitchFamily="34" charset="0"/>
                <a:cs typeface="Calibri" panose="020F0502020204030204" pitchFamily="34" charset="0"/>
              </a:rPr>
              <a:t>Hiatt, J. (2008). ADKAR®: A model for change in business, government, and education. Change Management Associates Press.</a:t>
            </a:r>
          </a:p>
          <a:p>
            <a:r>
              <a:rPr lang="en-US" sz="1600" i="1" dirty="0">
                <a:solidFill>
                  <a:schemeClr val="tx1"/>
                </a:solidFill>
                <a:latin typeface="Calibri" panose="020F0502020204030204" pitchFamily="34" charset="0"/>
                <a:ea typeface="Calibri" panose="020F0502020204030204" pitchFamily="34" charset="0"/>
                <a:cs typeface="Calibri" panose="020F0502020204030204" pitchFamily="34" charset="0"/>
              </a:rPr>
              <a:t>Kotter, J. P. (1996). Leading change. Harvard Business School Press.</a:t>
            </a:r>
          </a:p>
          <a:p>
            <a:r>
              <a:rPr lang="en-US" sz="1600" i="1" dirty="0">
                <a:solidFill>
                  <a:schemeClr val="tx1"/>
                </a:solidFill>
                <a:latin typeface="Calibri" panose="020F0502020204030204" pitchFamily="34" charset="0"/>
                <a:ea typeface="Calibri" panose="020F0502020204030204" pitchFamily="34" charset="0"/>
                <a:cs typeface="Calibri" panose="020F0502020204030204" pitchFamily="34" charset="0"/>
              </a:rPr>
              <a:t>Lewin, K. (1947). Field theory in social science. Harper.</a:t>
            </a:r>
          </a:p>
          <a:p>
            <a:pPr algn="l"/>
            <a:r>
              <a:rPr lang="en-US" sz="1600" b="0" i="0" dirty="0">
                <a:solidFill>
                  <a:schemeClr val="tx1"/>
                </a:solidFill>
                <a:effectLst/>
                <a:latin typeface="Calibri" panose="020F0502020204030204" pitchFamily="34" charset="0"/>
              </a:rPr>
              <a:t>Smith, R. (2015). </a:t>
            </a:r>
            <a:r>
              <a:rPr lang="en-US" sz="1600" b="0" i="1" dirty="0">
                <a:solidFill>
                  <a:schemeClr val="tx1"/>
                </a:solidFill>
                <a:effectLst/>
                <a:latin typeface="Calibri" panose="020F0502020204030204" pitchFamily="34" charset="0"/>
              </a:rPr>
              <a:t>The effective change manager’s handbook : essential guidance to the change management body of knowledge</a:t>
            </a:r>
            <a:r>
              <a:rPr lang="en-US" sz="1600" b="0" i="0" dirty="0">
                <a:solidFill>
                  <a:schemeClr val="tx1"/>
                </a:solidFill>
                <a:effectLst/>
                <a:latin typeface="Calibri" panose="020F0502020204030204" pitchFamily="34" charset="0"/>
              </a:rPr>
              <a:t>. London ; Philadelphia: Kogan Page.</a:t>
            </a:r>
          </a:p>
          <a:p>
            <a:pPr algn="l"/>
            <a:r>
              <a:rPr lang="en-US" sz="1600" b="0" i="0" dirty="0">
                <a:solidFill>
                  <a:schemeClr val="tx1"/>
                </a:solidFill>
                <a:effectLst/>
                <a:latin typeface="Calibri" panose="020F0502020204030204" pitchFamily="34" charset="0"/>
              </a:rPr>
              <a:t>Kempton, L. (2024) 5 tips for managing resistance to change, </a:t>
            </a:r>
            <a:r>
              <a:rPr lang="en-US" sz="1600" b="0" i="0" dirty="0" err="1">
                <a:solidFill>
                  <a:schemeClr val="tx1"/>
                </a:solidFill>
                <a:effectLst/>
                <a:latin typeface="Calibri" panose="020F0502020204030204" pitchFamily="34" charset="0"/>
              </a:rPr>
              <a:t>Prosci</a:t>
            </a:r>
            <a:r>
              <a:rPr lang="en-US" sz="1600" b="0" i="0" dirty="0">
                <a:solidFill>
                  <a:schemeClr val="tx1"/>
                </a:solidFill>
                <a:effectLst/>
                <a:latin typeface="Calibri" panose="020F0502020204030204" pitchFamily="34" charset="0"/>
              </a:rPr>
              <a:t>. Available at: https://www.prosci.com/blog/tips-for-managing-resistance-to-change (Accessed: 25 June 2024). </a:t>
            </a:r>
          </a:p>
          <a:p>
            <a:pPr algn="l"/>
            <a:r>
              <a:rPr lang="en-US" sz="1600" b="0" i="0" dirty="0">
                <a:solidFill>
                  <a:srgbClr val="000000"/>
                </a:solidFill>
                <a:effectLst/>
                <a:latin typeface="Calibri" panose="020F0502020204030204" pitchFamily="34" charset="0"/>
              </a:rPr>
              <a:t>5 Tips for Managing Resistance to Change, Lisa Kempton, Available at:  </a:t>
            </a:r>
            <a:r>
              <a:rPr lang="en-US" sz="1600" b="0" i="0" dirty="0">
                <a:solidFill>
                  <a:srgbClr val="000000"/>
                </a:solidFill>
                <a:effectLst/>
                <a:latin typeface="Calibri" panose="020F0502020204030204" pitchFamily="34" charset="0"/>
                <a:hlinkClick r:id="rId2"/>
              </a:rPr>
              <a:t>https://www.prosci.com/blog/tips-for-managing-resistance-to-change</a:t>
            </a:r>
            <a:r>
              <a:rPr lang="en-US" sz="1600" b="0" i="0" dirty="0">
                <a:solidFill>
                  <a:srgbClr val="000000"/>
                </a:solidFill>
                <a:effectLst/>
                <a:latin typeface="Calibri" panose="020F0502020204030204" pitchFamily="34" charset="0"/>
              </a:rPr>
              <a:t> </a:t>
            </a:r>
            <a:r>
              <a:rPr lang="en-US" sz="1600" dirty="0">
                <a:effectLst/>
                <a:latin typeface="Calibri" panose="020F0502020204030204" pitchFamily="34" charset="0"/>
                <a:ea typeface="Calibri" panose="020F0502020204030204" pitchFamily="34" charset="0"/>
                <a:cs typeface="Calibri" panose="020F0502020204030204" pitchFamily="34" charset="0"/>
              </a:rPr>
              <a:t>(Accessed: 14 June 2024). </a:t>
            </a:r>
            <a:endParaRPr lang="en-US" sz="1600" b="0" i="0" dirty="0">
              <a:solidFill>
                <a:srgbClr val="000000"/>
              </a:solidFill>
              <a:effectLst/>
              <a:latin typeface="Calibri" panose="020F0502020204030204" pitchFamily="34" charset="0"/>
            </a:endParaRPr>
          </a:p>
          <a:p>
            <a:pPr algn="l"/>
            <a:r>
              <a:rPr lang="en-US" sz="1600" b="0" i="0" dirty="0">
                <a:solidFill>
                  <a:schemeClr val="tx1"/>
                </a:solidFill>
                <a:effectLst/>
                <a:latin typeface="Calibri" panose="020F0502020204030204" pitchFamily="34" charset="0"/>
              </a:rPr>
              <a:t>‌</a:t>
            </a:r>
            <a:r>
              <a:rPr lang="en-US" sz="1600" i="1" dirty="0">
                <a:solidFill>
                  <a:schemeClr val="tx1"/>
                </a:solidFill>
                <a:latin typeface="Calibri" panose="020F0502020204030204" pitchFamily="34" charset="0"/>
                <a:ea typeface="Calibri" panose="020F0502020204030204" pitchFamily="34" charset="0"/>
                <a:cs typeface="Calibri" panose="020F0502020204030204" pitchFamily="34" charset="0"/>
              </a:rPr>
              <a:t>Stacey, R. D. (2000). Complexity And Organizational Transformation. Sage Publications.</a:t>
            </a:r>
            <a:endParaRPr lang="en-US" sz="1600" i="1"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r>
              <a:rPr lang="en-US" sz="1600" i="1"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Godigital</a:t>
            </a:r>
            <a:r>
              <a:rPr lang="en-US" sz="16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with </a:t>
            </a:r>
            <a:r>
              <a:rPr lang="en-US" sz="1600" i="1"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Mr</a:t>
            </a:r>
            <a:r>
              <a:rPr lang="en-US" sz="16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D Food</a:t>
            </a:r>
            <a:r>
              <a:rPr lang="en-US" sz="16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Available at: </a:t>
            </a:r>
            <a:r>
              <a:rPr lang="en-US" sz="1600" dirty="0">
                <a:effectLst/>
                <a:latin typeface="Calibri" panose="020F0502020204030204" pitchFamily="34" charset="0"/>
                <a:ea typeface="Calibri" panose="020F0502020204030204" pitchFamily="34" charset="0"/>
                <a:cs typeface="Calibri" panose="020F0502020204030204" pitchFamily="34" charset="0"/>
                <a:hlinkClick r:id="rId3"/>
              </a:rPr>
              <a:t>https://www.westerncape.gov.za/assets/departments/economic-development-tourism/July/godigtalwc_mr_d_food_presentation_8_july_0.pdf</a:t>
            </a:r>
            <a:r>
              <a:rPr lang="en-US" sz="1600" dirty="0">
                <a:effectLst/>
                <a:latin typeface="Calibri" panose="020F0502020204030204" pitchFamily="34" charset="0"/>
                <a:ea typeface="Calibri" panose="020F0502020204030204" pitchFamily="34" charset="0"/>
                <a:cs typeface="Calibri" panose="020F0502020204030204" pitchFamily="34" charset="0"/>
              </a:rPr>
              <a:t>  (Accessed: 04 July 2024). </a:t>
            </a:r>
          </a:p>
          <a:p>
            <a:r>
              <a:rPr lang="en-US" sz="1600" dirty="0" err="1">
                <a:effectLst/>
                <a:latin typeface="Calibri" panose="020F0502020204030204" pitchFamily="34" charset="0"/>
                <a:ea typeface="Calibri" panose="020F0502020204030204" pitchFamily="34" charset="0"/>
                <a:cs typeface="Calibri" panose="020F0502020204030204" pitchFamily="34" charset="0"/>
              </a:rPr>
              <a:t>Mr</a:t>
            </a:r>
            <a:r>
              <a:rPr lang="en-US" sz="1600" dirty="0">
                <a:effectLst/>
                <a:latin typeface="Calibri" panose="020F0502020204030204" pitchFamily="34" charset="0"/>
                <a:ea typeface="Calibri" panose="020F0502020204030204" pitchFamily="34" charset="0"/>
                <a:cs typeface="Calibri" panose="020F0502020204030204" pitchFamily="34" charset="0"/>
              </a:rPr>
              <a:t> D Food to resume operations as lockdown enters stage . Available at: </a:t>
            </a:r>
            <a:r>
              <a:rPr lang="en-US" sz="1600" dirty="0">
                <a:effectLst/>
                <a:latin typeface="Calibri" panose="020F0502020204030204" pitchFamily="34" charset="0"/>
                <a:ea typeface="Calibri" panose="020F0502020204030204" pitchFamily="34" charset="0"/>
                <a:cs typeface="Calibri" panose="020F0502020204030204" pitchFamily="34" charset="0"/>
                <a:hlinkClick r:id="rId4"/>
              </a:rPr>
              <a:t>https://www.bizcommunity.com/Article/196/436/203411.html</a:t>
            </a:r>
            <a:r>
              <a:rPr lang="en-US" sz="1600" dirty="0">
                <a:effectLst/>
                <a:latin typeface="Calibri" panose="020F0502020204030204" pitchFamily="34" charset="0"/>
                <a:ea typeface="Calibri" panose="020F0502020204030204" pitchFamily="34" charset="0"/>
                <a:cs typeface="Calibri" panose="020F0502020204030204" pitchFamily="34" charset="0"/>
              </a:rPr>
              <a:t> (Accessed: 26 June 2024). </a:t>
            </a:r>
          </a:p>
          <a:p>
            <a:endParaRPr lang="en-US" sz="1600" dirty="0">
              <a:effectLst/>
              <a:latin typeface="Calibri" panose="020F0502020204030204" pitchFamily="34" charset="0"/>
              <a:ea typeface="Calibri" panose="020F0502020204030204" pitchFamily="34" charset="0"/>
              <a:cs typeface="Calibri" panose="020F0502020204030204" pitchFamily="34" charset="0"/>
            </a:endParaRP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a:xfrm>
            <a:off x="11760000" y="6371351"/>
            <a:ext cx="432000" cy="432000"/>
          </a:xfrm>
          <a:solidFill>
            <a:schemeClr val="tx1">
              <a:lumMod val="95000"/>
              <a:lumOff val="5000"/>
            </a:schemeClr>
          </a:solidFill>
        </p:spPr>
        <p:txBody>
          <a:bodyPr/>
          <a:lstStyle/>
          <a:p>
            <a:fld id="{19B51A1E-902D-48AF-9020-955120F399B6}" type="slidenum">
              <a:rPr lang="en-US" smtClean="0"/>
              <a:pPr/>
              <a:t>19</a:t>
            </a:fld>
            <a:endParaRPr lang="en-US" dirty="0"/>
          </a:p>
        </p:txBody>
      </p:sp>
    </p:spTree>
    <p:extLst>
      <p:ext uri="{BB962C8B-B14F-4D97-AF65-F5344CB8AC3E}">
        <p14:creationId xmlns:p14="http://schemas.microsoft.com/office/powerpoint/2010/main" val="3836212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conference room">
            <a:extLst>
              <a:ext uri="{FF2B5EF4-FFF2-40B4-BE49-F238E27FC236}">
                <a16:creationId xmlns:a16="http://schemas.microsoft.com/office/drawing/2014/main" id="{8F5AE0D5-C196-A947-8AFE-449A48B26153}"/>
              </a:ext>
            </a:extLst>
          </p:cNvPr>
          <p:cNvPicPr>
            <a:picLocks noGrp="1" noChangeAspect="1"/>
          </p:cNvPicPr>
          <p:nvPr>
            <p:ph type="pic" sz="quarter" idx="14"/>
          </p:nvPr>
        </p:nvPicPr>
        <p:blipFill>
          <a:blip r:embed="rId2" cstate="screen">
            <a:extLst>
              <a:ext uri="{28A0092B-C50C-407E-A947-70E740481C1C}">
                <a14:useLocalDpi xmlns:a14="http://schemas.microsoft.com/office/drawing/2010/main"/>
              </a:ext>
            </a:extLst>
          </a:blip>
          <a:srcRect t="45" b="45"/>
          <a:stretch>
            <a:fillRect/>
          </a:stretch>
        </p:blipFill>
        <p:spPr>
          <a:xfrm>
            <a:off x="-6296537" y="0"/>
            <a:ext cx="12192000" cy="6371350"/>
          </a:xfrm>
        </p:spPr>
      </p:pic>
      <p:sp>
        <p:nvSpPr>
          <p:cNvPr id="4" name="Content Placeholder 3">
            <a:extLst>
              <a:ext uri="{FF2B5EF4-FFF2-40B4-BE49-F238E27FC236}">
                <a16:creationId xmlns:a16="http://schemas.microsoft.com/office/drawing/2014/main" id="{3B86E961-B76E-423F-995E-11B31E921437}"/>
              </a:ext>
            </a:extLst>
          </p:cNvPr>
          <p:cNvSpPr>
            <a:spLocks noGrp="1"/>
          </p:cNvSpPr>
          <p:nvPr>
            <p:ph sz="half" idx="1"/>
          </p:nvPr>
        </p:nvSpPr>
        <p:spPr>
          <a:xfrm>
            <a:off x="7408952" y="4155483"/>
            <a:ext cx="3688896" cy="565899"/>
          </a:xfrm>
          <a:solidFill>
            <a:schemeClr val="tx1">
              <a:lumMod val="95000"/>
              <a:lumOff val="5000"/>
            </a:schemeClr>
          </a:solidFill>
        </p:spPr>
        <p:txBody>
          <a:bodyPr/>
          <a:lstStyle/>
          <a:p>
            <a:r>
              <a:rPr lang="en-ZA" dirty="0"/>
              <a:t>Conclusion</a:t>
            </a:r>
            <a:endParaRPr lang="en-US" dirty="0"/>
          </a:p>
        </p:txBody>
      </p:sp>
      <p:sp>
        <p:nvSpPr>
          <p:cNvPr id="6" name="Slide Number Placeholder 5">
            <a:extLst>
              <a:ext uri="{FF2B5EF4-FFF2-40B4-BE49-F238E27FC236}">
                <a16:creationId xmlns:a16="http://schemas.microsoft.com/office/drawing/2014/main" id="{70202D98-AA1E-41BB-B94E-180311759C13}"/>
              </a:ext>
            </a:extLst>
          </p:cNvPr>
          <p:cNvSpPr>
            <a:spLocks noGrp="1"/>
          </p:cNvSpPr>
          <p:nvPr>
            <p:ph type="sldNum" sz="quarter" idx="15"/>
          </p:nvPr>
        </p:nvSpPr>
        <p:spPr/>
        <p:txBody>
          <a:bodyPr/>
          <a:lstStyle/>
          <a:p>
            <a:fld id="{19B51A1E-902D-48AF-9020-955120F399B6}" type="slidenum">
              <a:rPr lang="en-US" smtClean="0"/>
              <a:pPr/>
              <a:t>20</a:t>
            </a:fld>
            <a:endParaRPr lang="en-US" dirty="0"/>
          </a:p>
        </p:txBody>
      </p:sp>
      <p:sp>
        <p:nvSpPr>
          <p:cNvPr id="11" name="Title 10" hidden="1">
            <a:extLst>
              <a:ext uri="{FF2B5EF4-FFF2-40B4-BE49-F238E27FC236}">
                <a16:creationId xmlns:a16="http://schemas.microsoft.com/office/drawing/2014/main" id="{C5462610-1D7E-437B-B516-F30D9A789B9B}"/>
              </a:ext>
            </a:extLst>
          </p:cNvPr>
          <p:cNvSpPr>
            <a:spLocks noGrp="1"/>
          </p:cNvSpPr>
          <p:nvPr>
            <p:ph type="title"/>
          </p:nvPr>
        </p:nvSpPr>
        <p:spPr/>
        <p:txBody>
          <a:bodyPr/>
          <a:lstStyle/>
          <a:p>
            <a:r>
              <a:rPr lang="en-US" dirty="0"/>
              <a:t>Large image</a:t>
            </a:r>
          </a:p>
        </p:txBody>
      </p:sp>
      <p:sp>
        <p:nvSpPr>
          <p:cNvPr id="3" name="TextBox 2">
            <a:extLst>
              <a:ext uri="{FF2B5EF4-FFF2-40B4-BE49-F238E27FC236}">
                <a16:creationId xmlns:a16="http://schemas.microsoft.com/office/drawing/2014/main" id="{0BAABE1C-81CC-D6DB-87AC-69E38B217813}"/>
              </a:ext>
            </a:extLst>
          </p:cNvPr>
          <p:cNvSpPr txBox="1"/>
          <p:nvPr/>
        </p:nvSpPr>
        <p:spPr>
          <a:xfrm>
            <a:off x="-1667203" y="3267982"/>
            <a:ext cx="9246474" cy="369332"/>
          </a:xfrm>
          <a:prstGeom prst="rect">
            <a:avLst/>
          </a:prstGeom>
          <a:noFill/>
        </p:spPr>
        <p:txBody>
          <a:bodyPr wrap="square">
            <a:spAutoFit/>
          </a:bodyPr>
          <a:lstStyle/>
          <a:p>
            <a:r>
              <a:rPr lang="en-ZA" dirty="0"/>
              <a:t>Conclusion</a:t>
            </a:r>
          </a:p>
        </p:txBody>
      </p:sp>
      <p:sp>
        <p:nvSpPr>
          <p:cNvPr id="7" name="TextBox 6">
            <a:extLst>
              <a:ext uri="{FF2B5EF4-FFF2-40B4-BE49-F238E27FC236}">
                <a16:creationId xmlns:a16="http://schemas.microsoft.com/office/drawing/2014/main" id="{E901E63A-C6D0-5F36-1CB3-E5621D545995}"/>
              </a:ext>
            </a:extLst>
          </p:cNvPr>
          <p:cNvSpPr txBox="1"/>
          <p:nvPr/>
        </p:nvSpPr>
        <p:spPr>
          <a:xfrm>
            <a:off x="6737366" y="349280"/>
            <a:ext cx="4360481" cy="646331"/>
          </a:xfrm>
          <a:prstGeom prst="rect">
            <a:avLst/>
          </a:prstGeom>
          <a:noFill/>
        </p:spPr>
        <p:txBody>
          <a:bodyPr wrap="square">
            <a:spAutoFit/>
          </a:bodyPr>
          <a:lstStyle/>
          <a:p>
            <a:r>
              <a:rPr lang="en-ZA" sz="3600" b="1" dirty="0">
                <a:latin typeface="Calibri" panose="020F0502020204030204" pitchFamily="34" charset="0"/>
                <a:ea typeface="Calibri" panose="020F0502020204030204" pitchFamily="34" charset="0"/>
                <a:cs typeface="Calibri" panose="020F0502020204030204" pitchFamily="34" charset="0"/>
              </a:rPr>
              <a:t>Conclusion</a:t>
            </a:r>
          </a:p>
        </p:txBody>
      </p:sp>
    </p:spTree>
    <p:extLst>
      <p:ext uri="{BB962C8B-B14F-4D97-AF65-F5344CB8AC3E}">
        <p14:creationId xmlns:p14="http://schemas.microsoft.com/office/powerpoint/2010/main" val="6652193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Placeholder 31" descr="Low angle view of modern skyscrapers rising straight up against a dramatic sky">
            <a:extLst>
              <a:ext uri="{FF2B5EF4-FFF2-40B4-BE49-F238E27FC236}">
                <a16:creationId xmlns:a16="http://schemas.microsoft.com/office/drawing/2014/main" id="{AAB6EE12-FEF8-FB41-A909-0DA61D7725C7}"/>
              </a:ext>
            </a:extLst>
          </p:cNvPr>
          <p:cNvPicPr>
            <a:picLocks noGrp="1" noChangeAspect="1"/>
          </p:cNvPicPr>
          <p:nvPr>
            <p:ph type="pic" sz="quarter" idx="10"/>
          </p:nvPr>
        </p:nvPicPr>
        <p:blipFill>
          <a:blip r:embed="rId2"/>
          <a:srcRect/>
          <a:stretch/>
        </p:blipFill>
        <p:spPr>
          <a:xfrm>
            <a:off x="-399011" y="26987"/>
            <a:ext cx="9780102" cy="6804025"/>
          </a:xfrm>
        </p:spPr>
      </p:pic>
      <p:sp>
        <p:nvSpPr>
          <p:cNvPr id="14" name="Title 13">
            <a:extLst>
              <a:ext uri="{FF2B5EF4-FFF2-40B4-BE49-F238E27FC236}">
                <a16:creationId xmlns:a16="http://schemas.microsoft.com/office/drawing/2014/main" id="{6C38D7A9-9299-4108-BB08-026F4B9CAE7B}"/>
              </a:ext>
            </a:extLst>
          </p:cNvPr>
          <p:cNvSpPr>
            <a:spLocks noGrp="1"/>
          </p:cNvSpPr>
          <p:nvPr>
            <p:ph type="ctrTitle"/>
          </p:nvPr>
        </p:nvSpPr>
        <p:spPr/>
        <p:txBody>
          <a:bodyPr/>
          <a:lstStyle/>
          <a:p>
            <a:r>
              <a:rPr lang="en-US" dirty="0"/>
              <a:t>Thank You</a:t>
            </a:r>
          </a:p>
        </p:txBody>
      </p:sp>
      <p:sp>
        <p:nvSpPr>
          <p:cNvPr id="12" name="Slide Number Placeholder 11">
            <a:extLst>
              <a:ext uri="{FF2B5EF4-FFF2-40B4-BE49-F238E27FC236}">
                <a16:creationId xmlns:a16="http://schemas.microsoft.com/office/drawing/2014/main" id="{91814EC9-246A-4C6E-941E-5774FE72F08E}"/>
              </a:ext>
            </a:extLst>
          </p:cNvPr>
          <p:cNvSpPr>
            <a:spLocks noGrp="1"/>
          </p:cNvSpPr>
          <p:nvPr>
            <p:ph type="sldNum" sz="quarter" idx="20"/>
          </p:nvPr>
        </p:nvSpPr>
        <p:spPr>
          <a:solidFill>
            <a:schemeClr val="tx1">
              <a:lumMod val="95000"/>
              <a:lumOff val="5000"/>
            </a:schemeClr>
          </a:solidFill>
        </p:spPr>
        <p:txBody>
          <a:bodyPr/>
          <a:lstStyle/>
          <a:p>
            <a:fld id="{19B51A1E-902D-48AF-9020-955120F399B6}" type="slidenum">
              <a:rPr lang="en-US" smtClean="0"/>
              <a:pPr/>
              <a:t>21</a:t>
            </a:fld>
            <a:endParaRPr lang="en-US" dirty="0"/>
          </a:p>
        </p:txBody>
      </p:sp>
    </p:spTree>
    <p:extLst>
      <p:ext uri="{BB962C8B-B14F-4D97-AF65-F5344CB8AC3E}">
        <p14:creationId xmlns:p14="http://schemas.microsoft.com/office/powerpoint/2010/main" val="1178861692"/>
      </p:ext>
    </p:extLst>
  </p:cSld>
  <p:clrMapOvr>
    <a:masterClrMapping/>
  </p:clrMapOvr>
</p:sld>
</file>

<file path=ppt/theme/theme1.xml><?xml version="1.0" encoding="utf-8"?>
<a:theme xmlns:a="http://schemas.openxmlformats.org/drawingml/2006/main" name="Custom">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675E8371-EC70-4345-8B64-A71003B56298}" vid="{0F92AA19-00D6-4C71-B13F-219D7994A0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8E15EA0-2F38-456B-B156-038699A5D17F}">
  <ds:schemaRefs>
    <ds:schemaRef ds:uri="http://schemas.microsoft.com/sharepoint/v3/contenttype/forms"/>
  </ds:schemaRefs>
</ds:datastoreItem>
</file>

<file path=customXml/itemProps2.xml><?xml version="1.0" encoding="utf-8"?>
<ds:datastoreItem xmlns:ds="http://schemas.openxmlformats.org/officeDocument/2006/customXml" ds:itemID="{BF90D0D0-7C1D-47FF-A2F0-9937AA567A3D}">
  <ds:schemaRefs>
    <ds:schemaRef ds:uri="http://purl.org/dc/dcmitype/"/>
    <ds:schemaRef ds:uri="71af3243-3dd4-4a8d-8c0d-dd76da1f02a5"/>
    <ds:schemaRef ds:uri="http://schemas.microsoft.com/office/2006/documentManagement/types"/>
    <ds:schemaRef ds:uri="http://purl.org/dc/terms/"/>
    <ds:schemaRef ds:uri="230e9df3-be65-4c73-a93b-d1236ebd677e"/>
    <ds:schemaRef ds:uri="http://schemas.microsoft.com/office/infopath/2007/PartnerControls"/>
    <ds:schemaRef ds:uri="http://schemas.openxmlformats.org/package/2006/metadata/core-properties"/>
    <ds:schemaRef ds:uri="http://purl.org/dc/elements/1.1/"/>
    <ds:schemaRef ds:uri="http://schemas.microsoft.com/office/2006/metadata/properties"/>
    <ds:schemaRef ds:uri="16c05727-aa75-4e4a-9b5f-8a80a1165891"/>
    <ds:schemaRef ds:uri="http://schemas.microsoft.com/sharepoint/v3"/>
    <ds:schemaRef ds:uri="http://www.w3.org/XML/1998/namespace"/>
  </ds:schemaRefs>
</ds:datastoreItem>
</file>

<file path=customXml/itemProps3.xml><?xml version="1.0" encoding="utf-8"?>
<ds:datastoreItem xmlns:ds="http://schemas.openxmlformats.org/officeDocument/2006/customXml" ds:itemID="{1C245E38-7A2C-4D38-96FA-24EAC5F220C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Bright business presentation</Template>
  <TotalTime>2109</TotalTime>
  <Words>1817</Words>
  <Application>Microsoft Office PowerPoint</Application>
  <PresentationFormat>Widescreen</PresentationFormat>
  <Paragraphs>158</Paragraphs>
  <Slides>21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Candara</vt:lpstr>
      <vt:lpstr>Corbel</vt:lpstr>
      <vt:lpstr>Open Sans</vt:lpstr>
      <vt:lpstr>Roboto</vt:lpstr>
      <vt:lpstr>Times New Roman</vt:lpstr>
      <vt:lpstr>Custom</vt:lpstr>
      <vt:lpstr>Case Study: Title: Mr. Delivery South Africa: Adapting to Change in a Pandemic (and Beyond)</vt:lpstr>
      <vt:lpstr>About This Paper</vt:lpstr>
      <vt:lpstr>Introduction to Mr. Delivery</vt:lpstr>
      <vt:lpstr>Impact of  COVID-19</vt:lpstr>
      <vt:lpstr>Key Changes Implemented</vt:lpstr>
      <vt:lpstr>Critical Appraisal of Change Management Models</vt:lpstr>
      <vt:lpstr>Lewin's Change Management Model:</vt:lpstr>
      <vt:lpstr>Lewin's Force Field Analysis:</vt:lpstr>
      <vt:lpstr>Lewin's Force Field Analysis:</vt:lpstr>
      <vt:lpstr>Lewin's Force Field Analysis &amp; Stakeholder PI Grid Analysis </vt:lpstr>
      <vt:lpstr>PowerPoint Presentation</vt:lpstr>
      <vt:lpstr>PowerPoint Presentation</vt:lpstr>
      <vt:lpstr>PowerPoint Presentation</vt:lpstr>
      <vt:lpstr>Critical Appraisal of Change Management Models</vt:lpstr>
      <vt:lpstr>Prosci’s Best Practices In Change Management Benchmarking Research</vt:lpstr>
      <vt:lpstr>Strategies for Overcoming Resistance to Change at Mr Delivery South Africa</vt:lpstr>
      <vt:lpstr>Assessing Completion and Effectiveness</vt:lpstr>
      <vt:lpstr>Additional Measures</vt:lpstr>
      <vt:lpstr>References</vt:lpstr>
      <vt:lpstr>Large image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Mr. Delivery South Africa  Adapting to the Surge of Online Grocery Shopping During COVID-19</dc:title>
  <dc:creator>Emmanuels Magaya (1602406)</dc:creator>
  <cp:lastModifiedBy>Emmanuels Magaya (1602406)</cp:lastModifiedBy>
  <cp:revision>22</cp:revision>
  <dcterms:created xsi:type="dcterms:W3CDTF">2024-07-06T10:55:03Z</dcterms:created>
  <dcterms:modified xsi:type="dcterms:W3CDTF">2024-07-07T22:05:17Z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