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  <p:sldMasterId id="2147483660" r:id="rId2"/>
  </p:sldMasterIdLst>
  <p:notesMasterIdLst>
    <p:notesMasterId r:id="rId1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L="0"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L="457200"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L="914400"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L="1371600"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L="1828800"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L="2286000"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L="2743200"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L="3200400"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L="3657600"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745" autoAdjust="0"/>
  </p:normalViewPr>
  <p:slideViewPr>
    <p:cSldViewPr snapToGrid="0">
      <p:cViewPr>
        <p:scale>
          <a:sx n="90" d="100"/>
          <a:sy n="90" d="100"/>
        </p:scale>
        <p:origin x="-480" y="-109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11.10.2026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Good morning. Today I will present a policy review on the necessity of English education in college.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The presentation addresses this question through the impact of one concrete policy: the 2019 Jiangsu reform of the college-to-undergraduate selection examination.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I am Lu Zhao, and this work is part of the module ECDE7017, Exploring Contemporary Issues in Education 1.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This is the roadmap for today's presentation.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We begin with the question raised by the CPPCC proposal, then examine a concrete piece of evidence, the 2019 Jiangsu reform.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Next we consider its impact on students and colleges, move to a critical discussion of assessment, and close with the conclusion.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The aim of this presentation is to address the necessity of English education in college through the impact of a specific policy.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In 2021, a CPPCC member proposed abolishing English as a core subject, which triggered a nationwide debate.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This leaves us with the key question: is English still the key aspect in the Chinese education system?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Supporters of the proposal question the return on the time invested; opponents stress the loss of national capacity and fairness.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 evidence for this review is an official document issued by the Jiangsu Provincial Department of Education in June 2019.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 plan reformed the selection examination for the transfer from college to undergraduate </a:t>
            </a:r>
            <a:r>
              <a:rPr lang="en-US" sz="1400" b="0" i="0" u="none" strike="noStrike" dirty="0" err="1">
                <a:solidFill>
                  <a:srgbClr val="000000"/>
                </a:solidFill>
              </a:rPr>
              <a:t>programme</a:t>
            </a:r>
            <a:r>
              <a:rPr lang="en-US" sz="1400" b="0" i="0" u="none" strike="noStrike" dirty="0">
                <a:solidFill>
                  <a:srgbClr val="000000"/>
                </a:solidFill>
              </a:rPr>
              <a:t>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English accounts for 120 of the 500 total points, i.e. 24 percent, and there is no provincial unified English examination.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Instead, the English score is converted from the CET-4 score using the formula A1 times 17 percent, where A1 is the highest CET-4 score attained during junior college studies.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CET-4 has a full score of 710, and 425 points is generally regarded as the passing threshold.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Let us look at what this policy actually means numerically.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 selection examination has a total score of 500 points, and English accounts for 120 points, which is 24 percent of the total.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Because there is no provincial unified English examination, the English score is converted from the CET-4 score using the formula A1 times 17 percent.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A1 is the highest CET-4 score the candidate attained during junior college; with CET-4 capped at 710, the converted score reaches approximately 120, which is why the English component is capped at 120 points.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 policy has a direct and concrete impact on students.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A low English score may prevent a student from getting into a good university through the college-to-undergraduate </a:t>
            </a:r>
            <a:r>
              <a:rPr lang="en-US" sz="1400" b="0" i="0" u="none" strike="noStrike" dirty="0" err="1">
                <a:solidFill>
                  <a:srgbClr val="000000"/>
                </a:solidFill>
              </a:rPr>
              <a:t>programme</a:t>
            </a:r>
            <a:r>
              <a:rPr lang="en-US" sz="1400" b="0" i="0" u="none" strike="noStrike" dirty="0">
                <a:solidFill>
                  <a:srgbClr val="000000"/>
                </a:solidFill>
              </a:rPr>
              <a:t>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In the worst case, it can even result in failure of further study.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Because educational progression shapes career opportunities, these outcomes can affect a student's life path as a whole.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Colleges are affected too, through a clear causal chain.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Students' English performance, expressed in CET-4 outcomes, contributes to the college-to-undergraduate upgrade rate of a college.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That upgrade rate has an impact on the college's application for upgrading to a university.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>
                <a:solidFill>
                  <a:srgbClr val="000000"/>
                </a:solidFill>
              </a:rPr>
              <a:t>So English education is not only a personal matter for students, but also an institutional interest for colleges.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Let us now discuss the policy critically, focusing on assessment form.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CET-4 includes both written and oral test components.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Written tests are efficient and assess reading, listening and writing at scale, and they form the basis of the converted score.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Oral tests assess speaking and communicative ability, and they already exist in the CET-4 framework.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To solve the situation of "dumb English" among some students, it is suggested to introduce the oral test into the assessment, supported by research on oral versus written assessment.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Let me now draw the conclusion by answering the research question.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First, English education policies exist at every stage of education, which shows policy continuity.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Second, English carries real weight in selection: it is a scored, examinable component of college progression, 120 of 500 points.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Third, English outcomes shape both students' opportunities and colleges' reputations.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Fourth, the critical debate calls for better assessment, such as oral tests, not for abolishing English.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As far as my work is concerned, English education is still paid attention to college students and college upgrading.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These are the references used in this policy review.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They cover the history of English in Chinese education, English language education policy, and the literature on oral versus written assessment.</a:t>
            </a:r>
          </a:p>
          <a:p>
            <a:pPr marL="0" indent="0" algn="l">
              <a:lnSpc>
                <a:spcPct val="10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</a:rPr>
              <a:t>The primary policy document is the 2019 Jiangsu implementation plan, together with the public debate that the CPPCC proposal triggered.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30"/>
          <p:cNvSpPr txBox="1"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3" name="Shape 31"/>
          <p:cNvSpPr txBox="1"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14" name="Shape 3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5" name="Shape 3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6" name="Shape 3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内容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54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9" name="Shape 55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20" name="Shape 5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1" name="Shape 5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2" name="Shape 5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节标题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59"/>
          <p:cNvSpPr txBox="1"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5" name="Shape 60"/>
          <p:cNvSpPr txBox="1">
            <a:spLocks noGrp="1"/>
          </p:cNvSpPr>
          <p:nvPr>
            <p:ph type="body" idx="1"/>
          </p:nvPr>
        </p:nvSpPr>
        <p:spPr>
          <a:xfrm>
            <a:off x="623888" y="3442097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Shape 6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7" name="Shape 6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8" name="Shape 6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两栏内容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1" name="Shape 10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2" name="Shape 11"/>
          <p:cNvSpPr txBox="1">
            <a:spLocks noGrp="1"/>
          </p:cNvSpPr>
          <p:nvPr>
            <p:ph type="body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3" name="Shape 1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4" name="Shape 1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5" name="Shape 1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较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5"/>
          <p:cNvSpPr txBox="1"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" name="Shape 36"/>
          <p:cNvSpPr txBox="1">
            <a:spLocks noGrp="1"/>
          </p:cNvSpPr>
          <p:nvPr>
            <p:ph type="body" idx="1"/>
          </p:nvPr>
        </p:nvSpPr>
        <p:spPr>
          <a:xfrm>
            <a:off x="629841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" name="Shape 37"/>
          <p:cNvSpPr txBox="1">
            <a:spLocks noGrp="1"/>
          </p:cNvSpPr>
          <p:nvPr>
            <p:ph type="body" idx="2"/>
          </p:nvPr>
        </p:nvSpPr>
        <p:spPr>
          <a:xfrm>
            <a:off x="629841" y="1878806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0" name="Shape 38"/>
          <p:cNvSpPr txBox="1">
            <a:spLocks noGrp="1"/>
          </p:cNvSpPr>
          <p:nvPr>
            <p:ph type="body" idx="3"/>
          </p:nvPr>
        </p:nvSpPr>
        <p:spPr>
          <a:xfrm>
            <a:off x="4629150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1" name="Shape 39"/>
          <p:cNvSpPr txBox="1">
            <a:spLocks noGrp="1"/>
          </p:cNvSpPr>
          <p:nvPr>
            <p:ph type="body" idx="4"/>
          </p:nvPr>
        </p:nvSpPr>
        <p:spPr>
          <a:xfrm>
            <a:off x="4629150" y="1878806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2" name="Shape 40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3" name="Shape 41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4" name="Shape 42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仅标题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20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7" name="Shape 2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8" name="Shape 2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9" name="Shape 2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2" name="Shape 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3" name="Shape 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内容与标题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43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6" name="Shape 44"/>
          <p:cNvSpPr txBox="1">
            <a:spLocks noGrp="1"/>
          </p:cNvSpPr>
          <p:nvPr>
            <p:ph type="body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810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marL="2286000" lvl="4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marL="2743200" lvl="5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57" name="Shape 45"/>
          <p:cNvSpPr txBox="1">
            <a:spLocks noGrp="1"/>
          </p:cNvSpPr>
          <p:nvPr>
            <p:ph type="body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8" name="Shape 4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9" name="Shape 4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0" name="Shape 4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图片与标题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24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3" name="Shape 25"/>
          <p:cNvSpPr>
            <a:spLocks noGrp="1"/>
          </p:cNvSpPr>
          <p:nvPr>
            <p:ph type="pic" idx="2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Shape 26"/>
          <p:cNvSpPr txBox="1">
            <a:spLocks noGrp="1"/>
          </p:cNvSpPr>
          <p:nvPr>
            <p:ph type="body" idx="1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65" name="Shape 2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6" name="Shape 2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7" name="Shape 2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竖排文字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4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0" name="Shape 50"/>
          <p:cNvSpPr txBox="1">
            <a:spLocks noGrp="1"/>
          </p:cNvSpPr>
          <p:nvPr>
            <p:ph type="body" idx="1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1" name="Shape 5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2" name="Shape 5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3" name="Shape 5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竖排标题与文本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15"/>
          <p:cNvSpPr txBox="1">
            <a:spLocks noGrp="1"/>
          </p:cNvSpPr>
          <p:nvPr>
            <p:ph type="title"/>
          </p:nvPr>
        </p:nvSpPr>
        <p:spPr>
          <a:xfrm rot="5400000">
            <a:off x="5350073" y="1467445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6" name="Shape 16"/>
          <p:cNvSpPr txBox="1">
            <a:spLocks noGrp="1"/>
          </p:cNvSpPr>
          <p:nvPr>
            <p:ph type="body" idx="1"/>
          </p:nvPr>
        </p:nvSpPr>
        <p:spPr>
          <a:xfrm rot="5400000">
            <a:off x="1349573" y="-447080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7" name="Shape 1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8" name="Shape 1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9" name="Shape 1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1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Arial"/>
              <a:buNone/>
              <a:defRPr sz="33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7" name="Shape 2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Shape 4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Shape 5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默认主题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5748369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.thepaper.cn/newsDetail_forward_1155002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education.news.cn/2021-03/17/c_1211070010.htm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jxjyzx.jscj.edu.cn/_upload/article/files/f4/f2/8b1b90554844a193f4da8ec76159/8867d4e6-f226-4030-bbd8-5f7419e7b065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jxjyzx.jscj.edu.cn/_upload/article/files/f4/f2/8b1b90554844a193f4da8ec76159/8867d4e6-f226-4030-bbd8-5f7419e7b065.pdf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 txBox="1"/>
          <p:nvPr/>
        </p:nvSpPr>
        <p:spPr>
          <a:xfrm>
            <a:off x="1143000" y="965200"/>
            <a:ext cx="8890000" cy="381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ECDE7017 · EXPLORING CONTEMPORARY ISSUES IN EDUCATION 1</a:t>
            </a:r>
            <a:endParaRPr lang="en-US" sz="1100"/>
          </a:p>
        </p:txBody>
      </p:sp>
      <p:sp>
        <p:nvSpPr>
          <p:cNvPr id="3" name="AutoShape 3"/>
          <p:cNvSpPr txBox="1"/>
          <p:nvPr/>
        </p:nvSpPr>
        <p:spPr>
          <a:xfrm>
            <a:off x="1143000" y="1905000"/>
            <a:ext cx="10922000" cy="762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93333"/>
              </a:lnSpc>
              <a:defRPr/>
            </a:pPr>
            <a:r>
              <a:rPr lang="en-US" sz="34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The Necessity of English Education in College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143000" y="2844800"/>
            <a:ext cx="7620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91666"/>
              </a:lnSpc>
              <a:defRPr/>
            </a:pPr>
            <a:r>
              <a:rPr lang="en-US" sz="2600" b="1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— A Policy Review</a:t>
            </a:r>
            <a:endParaRPr lang="en-US" sz="1100"/>
          </a:p>
        </p:txBody>
      </p:sp>
      <p:cxnSp>
        <p:nvCxnSpPr>
          <p:cNvPr id="5" name="Connector 5"/>
          <p:cNvCxnSpPr/>
          <p:nvPr/>
        </p:nvCxnSpPr>
        <p:spPr>
          <a:xfrm rot="-45230">
            <a:off x="1168442" y="3575050"/>
            <a:ext cx="9652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508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6" name="AutoShape 6"/>
          <p:cNvSpPr txBox="1"/>
          <p:nvPr/>
        </p:nvSpPr>
        <p:spPr>
          <a:xfrm>
            <a:off x="1143000" y="4038600"/>
            <a:ext cx="6350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Lu Zhao</a:t>
            </a:r>
            <a:endParaRPr lang="en-US" sz="1100"/>
          </a:p>
        </p:txBody>
      </p:sp>
      <p:sp>
        <p:nvSpPr>
          <p:cNvPr id="7" name="AutoShape 7"/>
          <p:cNvSpPr txBox="1"/>
          <p:nvPr/>
        </p:nvSpPr>
        <p:spPr>
          <a:xfrm>
            <a:off x="1143000" y="4546600"/>
            <a:ext cx="9652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Policy Review and Critical Analysis</a:t>
            </a:r>
            <a:endParaRPr lang="en-US" sz="1100"/>
          </a:p>
          <a:p>
            <a:pPr marL="0" indent="0" algn="l">
              <a:lnSpc>
                <a:spcPct val="108333"/>
              </a:lnSpc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October 2026</a:t>
            </a:r>
          </a:p>
        </p:txBody>
      </p:sp>
      <p:cxnSp>
        <p:nvCxnSpPr>
          <p:cNvPr id="8" name="Connector 8"/>
          <p:cNvCxnSpPr/>
          <p:nvPr/>
        </p:nvCxnSpPr>
        <p:spPr>
          <a:xfrm rot="-4407">
            <a:off x="1143004" y="5962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 txBox="1"/>
          <p:nvPr/>
        </p:nvSpPr>
        <p:spPr>
          <a:xfrm>
            <a:off x="1143000" y="6172200"/>
            <a:ext cx="7620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EDUCATION POLICY REVIEW · IMPACT OF A POLICY ON HIGHER EDUCATION</a:t>
            </a:r>
            <a:endParaRPr lang="en-US" sz="1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 txBox="1"/>
          <p:nvPr/>
        </p:nvSpPr>
        <p:spPr>
          <a:xfrm>
            <a:off x="1143000" y="838200"/>
            <a:ext cx="5080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Contents</a:t>
            </a:r>
            <a:endParaRPr lang="en-US" sz="1100"/>
          </a:p>
        </p:txBody>
      </p:sp>
      <p:cxnSp>
        <p:nvCxnSpPr>
          <p:cNvPr id="3" name="Connector 3"/>
          <p:cNvCxnSpPr/>
          <p:nvPr/>
        </p:nvCxnSpPr>
        <p:spPr>
          <a:xfrm rot="-39063">
            <a:off x="1168436" y="1517650"/>
            <a:ext cx="1117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4" name="AutoShape 4"/>
          <p:cNvSpPr txBox="1"/>
          <p:nvPr/>
        </p:nvSpPr>
        <p:spPr>
          <a:xfrm>
            <a:off x="1143000" y="1778000"/>
            <a:ext cx="762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01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2133600" y="1727200"/>
            <a:ext cx="6604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1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Question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2133600" y="2184400"/>
            <a:ext cx="8255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Should English remain a core subject? The debate opened by a CPPCC proposal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4418">
            <a:off x="1168404" y="2609850"/>
            <a:ext cx="9880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743200"/>
            <a:ext cx="762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02</a:t>
            </a:r>
            <a:endParaRPr lang="en-US" sz="1100"/>
          </a:p>
        </p:txBody>
      </p:sp>
      <p:sp>
        <p:nvSpPr>
          <p:cNvPr id="9" name="AutoShape 9"/>
          <p:cNvSpPr txBox="1"/>
          <p:nvPr/>
        </p:nvSpPr>
        <p:spPr>
          <a:xfrm>
            <a:off x="2133600" y="2692400"/>
            <a:ext cx="7112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1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Evidence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2133600" y="3149600"/>
            <a:ext cx="8636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Jiangsu's 2019 college-to-undergraduate reform: English admission through CET-4</a:t>
            </a:r>
            <a:endParaRPr lang="en-US" sz="1100"/>
          </a:p>
        </p:txBody>
      </p:sp>
      <p:cxnSp>
        <p:nvCxnSpPr>
          <p:cNvPr id="11" name="Connector 11"/>
          <p:cNvCxnSpPr/>
          <p:nvPr/>
        </p:nvCxnSpPr>
        <p:spPr>
          <a:xfrm rot="-4418">
            <a:off x="1168404" y="3575050"/>
            <a:ext cx="9880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2" name="AutoShape 12"/>
          <p:cNvSpPr txBox="1"/>
          <p:nvPr/>
        </p:nvSpPr>
        <p:spPr>
          <a:xfrm>
            <a:off x="1143000" y="3708400"/>
            <a:ext cx="762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03</a:t>
            </a:r>
            <a:endParaRPr lang="en-US" sz="1100"/>
          </a:p>
        </p:txBody>
      </p:sp>
      <p:sp>
        <p:nvSpPr>
          <p:cNvPr id="13" name="AutoShape 13"/>
          <p:cNvSpPr txBox="1"/>
          <p:nvPr/>
        </p:nvSpPr>
        <p:spPr>
          <a:xfrm>
            <a:off x="2133600" y="3657600"/>
            <a:ext cx="6604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1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Impact</a:t>
            </a:r>
            <a:endParaRPr lang="en-US" sz="1100"/>
          </a:p>
        </p:txBody>
      </p:sp>
      <p:sp>
        <p:nvSpPr>
          <p:cNvPr id="14" name="AutoShape 14"/>
          <p:cNvSpPr txBox="1"/>
          <p:nvPr/>
        </p:nvSpPr>
        <p:spPr>
          <a:xfrm>
            <a:off x="2133600" y="4114800"/>
            <a:ext cx="8636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What the policy means for students, and for colleges</a:t>
            </a:r>
            <a:endParaRPr lang="en-US" sz="1100"/>
          </a:p>
        </p:txBody>
      </p:sp>
      <p:cxnSp>
        <p:nvCxnSpPr>
          <p:cNvPr id="15" name="Connector 15"/>
          <p:cNvCxnSpPr/>
          <p:nvPr/>
        </p:nvCxnSpPr>
        <p:spPr>
          <a:xfrm rot="-4418">
            <a:off x="1168404" y="4540250"/>
            <a:ext cx="9880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" name="AutoShape 16"/>
          <p:cNvSpPr txBox="1"/>
          <p:nvPr/>
        </p:nvSpPr>
        <p:spPr>
          <a:xfrm>
            <a:off x="1143000" y="4673600"/>
            <a:ext cx="762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04</a:t>
            </a:r>
            <a:endParaRPr lang="en-US" sz="1100"/>
          </a:p>
        </p:txBody>
      </p:sp>
      <p:sp>
        <p:nvSpPr>
          <p:cNvPr id="17" name="AutoShape 17"/>
          <p:cNvSpPr txBox="1"/>
          <p:nvPr/>
        </p:nvSpPr>
        <p:spPr>
          <a:xfrm>
            <a:off x="2133600" y="4622800"/>
            <a:ext cx="7112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1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Critical discussion</a:t>
            </a:r>
            <a:endParaRPr lang="en-US" sz="1100"/>
          </a:p>
        </p:txBody>
      </p:sp>
      <p:sp>
        <p:nvSpPr>
          <p:cNvPr id="18" name="AutoShape 18"/>
          <p:cNvSpPr txBox="1"/>
          <p:nvPr/>
        </p:nvSpPr>
        <p:spPr>
          <a:xfrm>
            <a:off x="2133600" y="5080000"/>
            <a:ext cx="8636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Written vs oral assessment, and the "dumb English" problem</a:t>
            </a:r>
            <a:endParaRPr lang="en-US" sz="1100"/>
          </a:p>
        </p:txBody>
      </p:sp>
      <p:cxnSp>
        <p:nvCxnSpPr>
          <p:cNvPr id="19" name="Connector 19"/>
          <p:cNvCxnSpPr/>
          <p:nvPr/>
        </p:nvCxnSpPr>
        <p:spPr>
          <a:xfrm rot="-4418">
            <a:off x="1168404" y="5505450"/>
            <a:ext cx="9880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AutoShape 20"/>
          <p:cNvSpPr txBox="1"/>
          <p:nvPr/>
        </p:nvSpPr>
        <p:spPr>
          <a:xfrm>
            <a:off x="1143000" y="5638800"/>
            <a:ext cx="762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05</a:t>
            </a:r>
            <a:endParaRPr lang="en-US" sz="1100"/>
          </a:p>
        </p:txBody>
      </p:sp>
      <p:sp>
        <p:nvSpPr>
          <p:cNvPr id="21" name="AutoShape 21"/>
          <p:cNvSpPr txBox="1"/>
          <p:nvPr/>
        </p:nvSpPr>
        <p:spPr>
          <a:xfrm>
            <a:off x="2133600" y="5588000"/>
            <a:ext cx="7112000" cy="431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21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Conclusion</a:t>
            </a:r>
            <a:endParaRPr lang="en-US" sz="1100"/>
          </a:p>
        </p:txBody>
      </p:sp>
      <p:sp>
        <p:nvSpPr>
          <p:cNvPr id="22" name="AutoShape 22"/>
          <p:cNvSpPr txBox="1"/>
          <p:nvPr/>
        </p:nvSpPr>
        <p:spPr>
          <a:xfrm>
            <a:off x="2133600" y="6045200"/>
            <a:ext cx="8636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Answering the research question: English still matters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AutoShape 24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OVERVIEW</a:t>
            </a:r>
            <a:endParaRPr lang="en-US" sz="1100"/>
          </a:p>
        </p:txBody>
      </p:sp>
      <p:sp>
        <p:nvSpPr>
          <p:cNvPr id="25" name="AutoShape 25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02</a:t>
            </a:r>
            <a:endParaRPr lang="en-US" sz="11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03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01 · QUESTION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9906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From a policy proposal to an open question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19494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3114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AIM OF THE PRESENTATION</a:t>
            </a:r>
            <a:endParaRPr lang="en-US" sz="1100"/>
          </a:p>
        </p:txBody>
      </p:sp>
      <p:sp>
        <p:nvSpPr>
          <p:cNvPr id="9" name="AutoShape 9"/>
          <p:cNvSpPr txBox="1"/>
          <p:nvPr/>
        </p:nvSpPr>
        <p:spPr>
          <a:xfrm>
            <a:off x="1143000" y="2641600"/>
            <a:ext cx="5080000" cy="914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5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To address the </a:t>
            </a:r>
            <a:r>
              <a:rPr lang="en-US" sz="15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necessity of English education in college</a:t>
            </a:r>
            <a:r>
              <a:rPr lang="en-US" sz="15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 through the impact of a policy.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1143000" y="38608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THE PROPOSAL</a:t>
            </a:r>
            <a:endParaRPr lang="en-US" sz="1100"/>
          </a:p>
        </p:txBody>
      </p:sp>
      <p:sp>
        <p:nvSpPr>
          <p:cNvPr id="11" name="AutoShape 11"/>
          <p:cNvSpPr txBox="1"/>
          <p:nvPr/>
        </p:nvSpPr>
        <p:spPr>
          <a:xfrm>
            <a:off x="1143000" y="4191000"/>
            <a:ext cx="5080000" cy="1219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In 2021, a member of the Chinese People's Political Consultative Conference (CPPCC) proposed </a:t>
            </a: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abolishing English as a core subject</a:t>
            </a: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 in China's education system, triggering widespread debate.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1143000" y="5588000"/>
            <a:ext cx="5080000" cy="508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Source: CPPCC proposal coverage, 2021 · </a:t>
            </a: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  <a:hlinkClick r:id="rId3" tooltip="https://m.thepaper.cn/newsDetail_forward_115500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Paper</a:t>
            </a: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 · </a:t>
            </a: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  <a:hlinkClick r:id="rId4" tooltip="http://education.news.cn/2021-03/17/c_1211070010.ht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Xinhua</a:t>
            </a:r>
            <a:endParaRPr lang="en-US" sz="1100"/>
          </a:p>
        </p:txBody>
      </p:sp>
      <p:cxnSp>
        <p:nvCxnSpPr>
          <p:cNvPr id="13" name="Connector 13"/>
          <p:cNvCxnSpPr/>
          <p:nvPr/>
        </p:nvCxnSpPr>
        <p:spPr>
          <a:xfrm rot="5388307">
            <a:off x="4737100" y="4095761"/>
            <a:ext cx="37338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4" name="Connector 14"/>
          <p:cNvCxnSpPr/>
          <p:nvPr/>
        </p:nvCxnSpPr>
        <p:spPr>
          <a:xfrm rot="5370867">
            <a:off x="6362700" y="3054377"/>
            <a:ext cx="1498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15" name="AutoShape 15"/>
          <p:cNvSpPr txBox="1"/>
          <p:nvPr/>
        </p:nvSpPr>
        <p:spPr>
          <a:xfrm>
            <a:off x="7467600" y="2311400"/>
            <a:ext cx="4318000" cy="1651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4166"/>
              </a:lnSpc>
              <a:defRPr/>
            </a:pPr>
            <a:r>
              <a:rPr lang="en-US" sz="25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“Is English still the key</a:t>
            </a:r>
            <a:endParaRPr lang="en-US" sz="1100"/>
          </a:p>
          <a:p>
            <a:pPr marL="0" indent="0" algn="l">
              <a:lnSpc>
                <a:spcPct val="104166"/>
              </a:lnSpc>
            </a:pPr>
            <a:r>
              <a:rPr lang="en-US" sz="25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aspect in Chinese education</a:t>
            </a:r>
          </a:p>
          <a:p>
            <a:pPr marL="0" indent="0" algn="l">
              <a:lnSpc>
                <a:spcPct val="104166"/>
              </a:lnSpc>
            </a:pPr>
            <a:r>
              <a:rPr lang="en-US" sz="25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system?”</a:t>
            </a:r>
          </a:p>
        </p:txBody>
      </p:sp>
      <p:sp>
        <p:nvSpPr>
          <p:cNvPr id="16" name="AutoShape 16"/>
          <p:cNvSpPr txBox="1"/>
          <p:nvPr/>
        </p:nvSpPr>
        <p:spPr>
          <a:xfrm>
            <a:off x="7467600" y="4013200"/>
            <a:ext cx="4191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QUESTION THIS REVIEW ADDRESSES</a:t>
            </a:r>
            <a:endParaRPr lang="en-US" sz="1100"/>
          </a:p>
        </p:txBody>
      </p:sp>
      <p:sp>
        <p:nvSpPr>
          <p:cNvPr id="17" name="AutoShape 17"/>
          <p:cNvSpPr txBox="1"/>
          <p:nvPr/>
        </p:nvSpPr>
        <p:spPr>
          <a:xfrm>
            <a:off x="7467600" y="4419600"/>
            <a:ext cx="4191000" cy="1143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Supporters argue the time spent on English outweighs its everyday use; critics warn that removing it would weaken national capacity in the world and fairness of opportunity.</a:t>
            </a:r>
            <a:endParaRPr lang="en-US" sz="1100" dirty="0"/>
          </a:p>
        </p:txBody>
      </p:sp>
      <p:sp>
        <p:nvSpPr>
          <p:cNvPr id="18" name="AutoShape 18"/>
          <p:cNvSpPr txBox="1"/>
          <p:nvPr/>
        </p:nvSpPr>
        <p:spPr>
          <a:xfrm>
            <a:off x="7467600" y="5664200"/>
            <a:ext cx="4191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Both sides of the debate, </a:t>
            </a:r>
            <a:r>
              <a:rPr lang="en-US" sz="10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  <a:hlinkClick r:id="rId4" tooltip="http://education.news.cn/2021-03/17/c_1211070010.ht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Xinhua, 2021</a:t>
            </a:r>
            <a:endParaRPr lang="en-US" sz="1100"/>
          </a:p>
        </p:txBody>
      </p:sp>
      <p:cxnSp>
        <p:nvCxnSpPr>
          <p:cNvPr id="19" name="Connector 19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AutoShape 20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01 · QUESTION</a:t>
            </a:r>
            <a:endParaRPr lang="en-US" sz="1100"/>
          </a:p>
        </p:txBody>
      </p:sp>
      <p:sp>
        <p:nvSpPr>
          <p:cNvPr id="21" name="AutoShape 21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03</a:t>
            </a:r>
            <a:endParaRPr lang="en-US" sz="11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04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02 · EVIDENCE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1066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95833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A provincial reform makes English count</a:t>
            </a:r>
            <a:endParaRPr lang="en-US" sz="1100"/>
          </a:p>
          <a:p>
            <a:pPr marL="0" indent="0" algn="l">
              <a:lnSpc>
                <a:spcPct val="95833"/>
              </a:lnSpc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in college admission</a:t>
            </a:r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2482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794000"/>
            <a:ext cx="533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THE DOCUMENT</a:t>
            </a:r>
            <a:endParaRPr lang="en-US" sz="1100"/>
          </a:p>
        </p:txBody>
      </p:sp>
      <p:sp>
        <p:nvSpPr>
          <p:cNvPr id="9" name="AutoShape 9"/>
          <p:cNvSpPr txBox="1"/>
          <p:nvPr/>
        </p:nvSpPr>
        <p:spPr>
          <a:xfrm>
            <a:off x="1143000" y="3149600"/>
            <a:ext cx="5334000" cy="1320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4166"/>
              </a:lnSpc>
              <a:defRPr/>
            </a:pPr>
            <a:r>
              <a:rPr lang="en-US" sz="1900" b="0" i="1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Implementation Plan for the Reform of the Selection Examination for the Transfer from College to Undergraduate Program of Jiangsu Province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1143000" y="4622800"/>
            <a:ext cx="5334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Issuer: </a:t>
            </a:r>
            <a:r>
              <a:rPr lang="en-US" sz="12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Jiangsu Provincial Department of Education</a:t>
            </a:r>
            <a:endParaRPr lang="en-US" sz="1100"/>
          </a:p>
          <a:p>
            <a:pPr marL="0" indent="0" algn="l">
              <a:lnSpc>
                <a:spcPct val="108333"/>
              </a:lnSpc>
            </a:pPr>
            <a:r>
              <a:rPr lang="en-US" sz="12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Issued: </a:t>
            </a:r>
            <a:r>
              <a:rPr lang="en-US" sz="12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June 2019</a:t>
            </a:r>
          </a:p>
        </p:txBody>
      </p:sp>
      <p:sp>
        <p:nvSpPr>
          <p:cNvPr id="11" name="AutoShape 11"/>
          <p:cNvSpPr txBox="1"/>
          <p:nvPr/>
        </p:nvSpPr>
        <p:spPr>
          <a:xfrm>
            <a:off x="1143000" y="5384800"/>
            <a:ext cx="533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WHY IT MATTERS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1143000" y="5689600"/>
            <a:ext cx="5334000" cy="660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plan decides how junior college students advance to undergraduate study — and English is written directly into the score.</a:t>
            </a:r>
            <a:endParaRPr lang="en-US" sz="1100"/>
          </a:p>
        </p:txBody>
      </p:sp>
      <p:cxnSp>
        <p:nvCxnSpPr>
          <p:cNvPr id="13" name="Connector 13"/>
          <p:cNvCxnSpPr/>
          <p:nvPr/>
        </p:nvCxnSpPr>
        <p:spPr>
          <a:xfrm rot="5386571">
            <a:off x="4978400" y="4413262"/>
            <a:ext cx="32512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4" name="AutoShape 14"/>
          <p:cNvSpPr txBox="1"/>
          <p:nvPr/>
        </p:nvSpPr>
        <p:spPr>
          <a:xfrm>
            <a:off x="7239000" y="2794000"/>
            <a:ext cx="4445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KEY FACTS</a:t>
            </a:r>
            <a:endParaRPr lang="en-US" sz="110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le 15"/>
              <p:cNvGraphicFramePr>
                <a:graphicFrameLocks noGrp="1"/>
              </p:cNvGraphicFramePr>
              <p:nvPr/>
            </p:nvGraphicFramePr>
            <p:xfrm>
              <a:off x="7239000" y="3175000"/>
              <a:ext cx="4445000" cy="2270760"/>
            </p:xfrm>
            <a:graphic>
              <a:graphicData uri="http://schemas.openxmlformats.org/drawingml/2006/table">
                <a:tbl>
                  <a:tblPr>
                    <a:effectLst/>
                  </a:tblPr>
                  <a:tblGrid>
                    <a:gridCol w="1905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540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556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1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Parameter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solidFill>
                          <a:srgbClr val="DCE6D6">
                            <a:alpha val="100000"/>
                          </a:srgb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1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Value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solidFill>
                          <a:srgbClr val="DCE6D6">
                            <a:alpha val="100000"/>
                          </a:srgb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Total score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500 points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English component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120 points · 24% of total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English examination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No unified test; converted from CET-4</a:t>
                          </a:r>
                          <a:endParaRPr lang="en-US" sz="1100"/>
                        </a:p>
                      </a:txBody>
                      <a:tcPr marL="101600" marR="101600" marT="38100" marB="381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Conversion formula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>
                                <m:sSub>
                                  <m:sSubPr>
                                    <m:ctrlPr>
                                      <a:rPr sz="1100">
                                        <a:solidFill>
                                          <a:srgbClr val="2A2D30"/>
                                        </a:solidFill>
                                        <a:latin typeface="Cambria Math" panose="02040503050406030204" pitchFamily="18" charset="0"/>
                                        <a:ea typeface="Noto Sans SC"/>
                                        <a:cs typeface="Noto Sans SC"/>
                                        <a:sym typeface="Noto Sans SC"/>
                                      </a:rPr>
                                    </m:ctrlPr>
                                  </m:sSubPr>
                                  <m:e>
                                    <m:r>
                                      <a:rPr sz="1100">
                                        <a:solidFill>
                                          <a:srgbClr val="2A2D30"/>
                                        </a:solidFill>
                                        <a:latin typeface="Cambria Math" panose="02040503050406030204" pitchFamily="18" charset="0"/>
                                        <a:ea typeface="Noto Sans SC"/>
                                        <a:cs typeface="Noto Sans SC"/>
                                        <a:sym typeface="Noto Sans SC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sz="1100">
                                        <a:solidFill>
                                          <a:srgbClr val="2A2D30"/>
                                        </a:solidFill>
                                        <a:latin typeface="Cambria Math" panose="02040503050406030204" pitchFamily="18" charset="0"/>
                                        <a:ea typeface="Noto Sans SC"/>
                                        <a:cs typeface="Noto Sans SC"/>
                                        <a:sym typeface="Noto Sans SC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sz="1100">
                                    <a:solidFill>
                                      <a:srgbClr val="2A2D30"/>
                                    </a:solidFill>
                                    <a:latin typeface="Cambria Math" panose="02040503050406030204" pitchFamily="18" charset="0"/>
                                    <a:ea typeface="Noto Sans SC"/>
                                    <a:cs typeface="Noto Sans SC"/>
                                    <a:sym typeface="Noto Sans SC"/>
                                  </a:rPr>
                                  <m:t>×17%</m:t>
                                </m:r>
                              </m:oMath>
                            </m:oMathPara>
                          </a14:m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556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CET-4 scale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710 full · 425 pass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le 15"/>
              <p:cNvGraphicFramePr>
                <a:graphicFrameLocks noGrp="1"/>
              </p:cNvGraphicFramePr>
              <p:nvPr/>
            </p:nvGraphicFramePr>
            <p:xfrm>
              <a:off x="7239000" y="3175000"/>
              <a:ext cx="4445000" cy="2270760"/>
            </p:xfrm>
            <a:graphic>
              <a:graphicData uri="http://schemas.openxmlformats.org/drawingml/2006/table">
                <a:tbl>
                  <a:tblPr>
                    <a:effectLst/>
                  </a:tblPr>
                  <a:tblGrid>
                    <a:gridCol w="1905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540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5814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1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Parameter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solidFill>
                          <a:srgbClr val="DCE6D6">
                            <a:alpha val="100000"/>
                          </a:srgb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1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Value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solidFill>
                          <a:srgbClr val="DCE6D6">
                            <a:alpha val="100000"/>
                          </a:srgb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Total score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500 points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English component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120 points · 24% of total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English examination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No unified test; converted from CET-4</a:t>
                          </a:r>
                          <a:endParaRPr lang="en-US" sz="1100"/>
                        </a:p>
                      </a:txBody>
                      <a:tcPr marL="101600" marR="101600" marT="38100" marB="381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8100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Conversion formula</a:t>
                          </a:r>
                          <a:endParaRPr lang="en-US" sz="1100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zh-CN"/>
                        </a:p>
                      </a:txBody>
                      <a:tcPr marL="101600" marR="101600" marT="101600" marB="10160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3"/>
                          <a:stretch>
                            <a:fillRect l="-75060" t="-400000" b="-936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58140"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4D5A53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CET-4 scale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l">
                            <a:lnSpc>
                              <a:spcPct val="100000"/>
                            </a:lnSpc>
                            <a:defRPr/>
                          </a:pPr>
                          <a:r>
                            <a:rPr lang="en-US" sz="1100" b="0" i="0" u="none" strike="noStrike">
                              <a:solidFill>
                                <a:srgbClr val="2A2D30"/>
                              </a:solidFill>
                              <a:latin typeface="Noto Sans SC"/>
                              <a:ea typeface="Noto Sans SC"/>
                              <a:cs typeface="Noto Sans SC"/>
                              <a:sym typeface="Noto Sans SC"/>
                            </a:rPr>
                            <a:t>710 full · 425 pass</a:t>
                          </a:r>
                          <a:endParaRPr lang="en-US" sz="1100"/>
                        </a:p>
                      </a:txBody>
                      <a:tcPr marL="101600" marR="101600" marT="95250" marB="95250"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6" name="AutoShape 16"/>
          <p:cNvSpPr txBox="1"/>
          <p:nvPr/>
        </p:nvSpPr>
        <p:spPr>
          <a:xfrm>
            <a:off x="7239000" y="5588000"/>
            <a:ext cx="44450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0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A1 = the candidate's highest score across all CET-4 tests taken during junior college.</a:t>
            </a:r>
            <a:endParaRPr lang="en-US" sz="1100"/>
          </a:p>
        </p:txBody>
      </p:sp>
      <p:cxnSp>
        <p:nvCxnSpPr>
          <p:cNvPr id="17" name="Connector 17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" name="AutoShape 18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02 · EVIDENCE</a:t>
            </a:r>
            <a:endParaRPr lang="en-US" sz="1100"/>
          </a:p>
        </p:txBody>
      </p:sp>
      <p:sp>
        <p:nvSpPr>
          <p:cNvPr id="19" name="AutoShape 19"/>
          <p:cNvSpPr txBox="1"/>
          <p:nvPr/>
        </p:nvSpPr>
        <p:spPr>
          <a:xfrm>
            <a:off x="7239000" y="6578600"/>
            <a:ext cx="3175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Source: </a:t>
            </a: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  <a:hlinkClick r:id="rId4" tooltip="https://jxjyzx.jscj.edu.cn/_upload/article/files/f4/f2/8b1b90554844a193f4da8ec76159/8867d4e6-f226-4030-bbd8-5f7419e7b065.pd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Jiangsu Dept. of Education, 2019</a:t>
            </a:r>
            <a:endParaRPr lang="en-US" sz="1100"/>
          </a:p>
        </p:txBody>
      </p:sp>
      <p:sp>
        <p:nvSpPr>
          <p:cNvPr id="20" name="AutoShape 20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04</a:t>
            </a:r>
            <a:endParaRPr lang="en-US" sz="1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05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02 · EVIDENCE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English is worth 24% of the whole examination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1974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489200"/>
            <a:ext cx="2032000" cy="711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40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500</a:t>
            </a:r>
            <a:endParaRPr lang="en-US" sz="1100"/>
          </a:p>
        </p:txBody>
      </p:sp>
      <p:sp>
        <p:nvSpPr>
          <p:cNvPr id="9" name="AutoShape 9"/>
          <p:cNvSpPr txBox="1"/>
          <p:nvPr/>
        </p:nvSpPr>
        <p:spPr>
          <a:xfrm>
            <a:off x="4191000" y="2489200"/>
            <a:ext cx="2032000" cy="711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40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120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7239000" y="2489200"/>
            <a:ext cx="2032000" cy="711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4000" b="0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24%</a:t>
            </a:r>
            <a:endParaRPr lang="en-US" sz="1100"/>
          </a:p>
        </p:txBody>
      </p:sp>
      <p:sp>
        <p:nvSpPr>
          <p:cNvPr id="11" name="AutoShape 11"/>
          <p:cNvSpPr txBox="1"/>
          <p:nvPr/>
        </p:nvSpPr>
        <p:spPr>
          <a:xfrm>
            <a:off x="1143000" y="3327400"/>
            <a:ext cx="254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TOTAL SCORE OF THE EXAM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4191000" y="3327400"/>
            <a:ext cx="254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ENGLISH COMPONENT</a:t>
            </a:r>
            <a:endParaRPr lang="en-US" sz="1100"/>
          </a:p>
        </p:txBody>
      </p:sp>
      <p:sp>
        <p:nvSpPr>
          <p:cNvPr id="13" name="AutoShape 13"/>
          <p:cNvSpPr txBox="1"/>
          <p:nvPr/>
        </p:nvSpPr>
        <p:spPr>
          <a:xfrm>
            <a:off x="7239000" y="3327400"/>
            <a:ext cx="254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SHARE OF TOTAL SCORE</a:t>
            </a:r>
            <a:endParaRPr lang="en-US" sz="1100"/>
          </a:p>
        </p:txBody>
      </p:sp>
      <p:cxnSp>
        <p:nvCxnSpPr>
          <p:cNvPr id="14" name="Connector 14"/>
          <p:cNvCxnSpPr/>
          <p:nvPr/>
        </p:nvCxnSpPr>
        <p:spPr>
          <a:xfrm rot="-21485">
            <a:off x="1143020" y="3778250"/>
            <a:ext cx="2032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5" name="Connector 15"/>
          <p:cNvCxnSpPr/>
          <p:nvPr/>
        </p:nvCxnSpPr>
        <p:spPr>
          <a:xfrm rot="-21485">
            <a:off x="4191020" y="3778250"/>
            <a:ext cx="2032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6" name="Connector 16"/>
          <p:cNvCxnSpPr/>
          <p:nvPr/>
        </p:nvCxnSpPr>
        <p:spPr>
          <a:xfrm rot="-21485">
            <a:off x="7239020" y="3778250"/>
            <a:ext cx="2032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AutoShape 17"/>
          <p:cNvSpPr txBox="1"/>
          <p:nvPr/>
        </p:nvSpPr>
        <p:spPr>
          <a:xfrm>
            <a:off x="1143000" y="40894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SCORE COMPOSITION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143000" y="4419600"/>
            <a:ext cx="6350000" cy="279400"/>
          </a:xfrm>
          <a:prstGeom prst="roundRect">
            <a:avLst>
              <a:gd name="adj" fmla="val 0"/>
            </a:avLst>
          </a:prstGeom>
          <a:solidFill>
            <a:srgbClr val="DCE6D6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1143000" y="4419600"/>
            <a:ext cx="1524000" cy="279400"/>
          </a:xfrm>
          <a:prstGeom prst="roundRect">
            <a:avLst>
              <a:gd name="adj" fmla="val 0"/>
            </a:avLst>
          </a:prstGeom>
          <a:solidFill>
            <a:srgbClr val="4C7A5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/>
          </a:p>
        </p:txBody>
      </p:sp>
      <p:sp>
        <p:nvSpPr>
          <p:cNvPr id="20" name="AutoShape 20"/>
          <p:cNvSpPr txBox="1"/>
          <p:nvPr/>
        </p:nvSpPr>
        <p:spPr>
          <a:xfrm>
            <a:off x="1143000" y="4851400"/>
            <a:ext cx="5080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</a:t>
            </a:r>
            <a:endParaRPr lang="en-US" sz="1100"/>
          </a:p>
        </p:txBody>
      </p:sp>
      <p:sp>
        <p:nvSpPr>
          <p:cNvPr id="21" name="AutoShape 21"/>
          <p:cNvSpPr txBox="1"/>
          <p:nvPr/>
        </p:nvSpPr>
        <p:spPr>
          <a:xfrm>
            <a:off x="1651000" y="4851400"/>
            <a:ext cx="22860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1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English</a:t>
            </a:r>
            <a:r>
              <a:rPr lang="en-US" sz="1100" b="0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 · 120 pts (24%)</a:t>
            </a:r>
            <a:endParaRPr lang="en-US" sz="1100"/>
          </a:p>
        </p:txBody>
      </p:sp>
      <p:sp>
        <p:nvSpPr>
          <p:cNvPr id="22" name="AutoShape 22"/>
          <p:cNvSpPr txBox="1"/>
          <p:nvPr/>
        </p:nvSpPr>
        <p:spPr>
          <a:xfrm>
            <a:off x="6858000" y="4851400"/>
            <a:ext cx="7620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500 pts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rot="5381714">
            <a:off x="6807200" y="4972067"/>
            <a:ext cx="2387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AutoShape 24"/>
          <p:cNvSpPr txBox="1"/>
          <p:nvPr/>
        </p:nvSpPr>
        <p:spPr>
          <a:xfrm>
            <a:off x="8382000" y="4089400"/>
            <a:ext cx="304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CONVERSION</a:t>
            </a:r>
            <a:endParaRPr lang="en-US" sz="11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AutoShape 25"/>
              <p:cNvSpPr txBox="1"/>
              <p:nvPr/>
            </p:nvSpPr>
            <p:spPr>
              <a:xfrm>
                <a:off x="8382000" y="4445000"/>
                <a:ext cx="3048000" cy="711200"/>
              </a:xfrm>
              <a:prstGeom prst="rect">
                <a:avLst/>
              </a:prstGeom>
              <a:noFill/>
              <a:ln w="12700" cap="flat" cmpd="sng">
                <a:noFill/>
                <a:prstDash val="solid"/>
                <a:round/>
              </a:ln>
            </p:spPr>
            <p:txBody>
              <a:bodyPr vert="horz" wrap="square" lIns="0" tIns="0" rIns="0" bIns="0" rtlCol="0" anchor="ctr" anchorCtr="0"/>
              <a:lstStyle/>
              <a:p>
                <a:pPr marL="0" indent="0" algn="l">
                  <a:lnSpc>
                    <a:spcPct val="100000"/>
                  </a:lnSpc>
                  <a:defRPr/>
                </a:pPr>
                <a:r>
                  <a:rPr lang="en-US" sz="1900" b="0" i="0" u="none" strike="noStrike">
                    <a:solidFill>
                      <a:srgbClr val="2A2D30"/>
                    </a:solidFill>
                    <a:latin typeface="EB Garamond"/>
                    <a:ea typeface="EB Garamond"/>
                    <a:cs typeface="EB Garamond"/>
                    <a:sym typeface="EB Garamond"/>
                  </a:rPr>
                  <a:t>English score =</a:t>
                </a:r>
                <a:endParaRPr lang="en-US" sz="1100"/>
              </a:p>
              <a:p>
                <a:pPr marL="0" indent="0" algn="l">
                  <a:lnSpc>
                    <a:spcPct val="1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sz="1900">
                              <a:solidFill>
                                <a:srgbClr val="2A2D30"/>
                              </a:solidFill>
                              <a:latin typeface="Cambria Math" panose="02040503050406030204" pitchFamily="18" charset="0"/>
                              <a:ea typeface="EB Garamond"/>
                              <a:cs typeface="EB Garamond"/>
                              <a:sym typeface="EB Garamond"/>
                            </a:rPr>
                          </m:ctrlPr>
                        </m:sSubPr>
                        <m:e>
                          <m:r>
                            <a:rPr sz="1900">
                              <a:solidFill>
                                <a:srgbClr val="2A2D30"/>
                              </a:solidFill>
                              <a:latin typeface="Cambria Math" panose="02040503050406030204" pitchFamily="18" charset="0"/>
                              <a:ea typeface="EB Garamond"/>
                              <a:cs typeface="EB Garamond"/>
                              <a:sym typeface="EB Garamond"/>
                            </a:rPr>
                            <m:t>𝐴</m:t>
                          </m:r>
                        </m:e>
                        <m:sub>
                          <m:r>
                            <a:rPr sz="1900">
                              <a:solidFill>
                                <a:srgbClr val="2A2D30"/>
                              </a:solidFill>
                              <a:latin typeface="Cambria Math" panose="02040503050406030204" pitchFamily="18" charset="0"/>
                              <a:ea typeface="EB Garamond"/>
                              <a:cs typeface="EB Garamond"/>
                              <a:sym typeface="EB Garamond"/>
                            </a:rPr>
                            <m:t>1</m:t>
                          </m:r>
                        </m:sub>
                      </m:sSub>
                      <m:r>
                        <a:rPr sz="1900">
                          <a:solidFill>
                            <a:srgbClr val="2A2D30"/>
                          </a:solidFill>
                          <a:latin typeface="Cambria Math" panose="02040503050406030204" pitchFamily="18" charset="0"/>
                          <a:ea typeface="EB Garamond"/>
                          <a:cs typeface="EB Garamond"/>
                          <a:sym typeface="EB Garamond"/>
                        </a:rPr>
                        <m:t>×17%</m:t>
                      </m:r>
                    </m:oMath>
                  </m:oMathPara>
                </a14:m>
                <a:endParaRPr lang="en-US" sz="1100"/>
              </a:p>
            </p:txBody>
          </p:sp>
        </mc:Choice>
        <mc:Fallback xmlns="">
          <p:sp>
            <p:nvSpPr>
              <p:cNvPr id="25" name="AutoShap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2000" y="4445000"/>
                <a:ext cx="3048000" cy="711200"/>
              </a:xfrm>
              <a:prstGeom prst="rect">
                <a:avLst/>
              </a:prstGeom>
              <a:blipFill>
                <a:blip r:embed="rId3"/>
                <a:stretch>
                  <a:fillRect l="-4800" t="-855"/>
                </a:stretch>
              </a:blipFill>
              <a:ln w="12700" cap="flat" cmpd="sng">
                <a:noFill/>
                <a:prstDash val="solid"/>
                <a:round/>
              </a:ln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AutoShape 26"/>
          <p:cNvSpPr txBox="1"/>
          <p:nvPr/>
        </p:nvSpPr>
        <p:spPr>
          <a:xfrm>
            <a:off x="8382000" y="5257800"/>
            <a:ext cx="30480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A1 = the highest CET-4 score attained during junior college studies.</a:t>
            </a:r>
            <a:endParaRPr lang="en-US" sz="1100"/>
          </a:p>
        </p:txBody>
      </p:sp>
      <p:cxnSp>
        <p:nvCxnSpPr>
          <p:cNvPr id="27" name="Connector 27"/>
          <p:cNvCxnSpPr/>
          <p:nvPr/>
        </p:nvCxnSpPr>
        <p:spPr>
          <a:xfrm rot="-15626">
            <a:off x="8382014" y="58610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AutoShape 28"/>
          <p:cNvSpPr txBox="1"/>
          <p:nvPr/>
        </p:nvSpPr>
        <p:spPr>
          <a:xfrm>
            <a:off x="8382000" y="6019800"/>
            <a:ext cx="30480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CET-4 max 710 → 710 × 17% ≈ 120, capping English at 120 points.</a:t>
            </a:r>
            <a:endParaRPr lang="en-US" sz="1100"/>
          </a:p>
        </p:txBody>
      </p:sp>
      <p:cxnSp>
        <p:nvCxnSpPr>
          <p:cNvPr id="29" name="Connector 29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0" name="AutoShape 30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02 · EVIDENCE</a:t>
            </a:r>
            <a:endParaRPr lang="en-US" sz="1100"/>
          </a:p>
        </p:txBody>
      </p:sp>
      <p:sp>
        <p:nvSpPr>
          <p:cNvPr id="31" name="AutoShape 31"/>
          <p:cNvSpPr txBox="1"/>
          <p:nvPr/>
        </p:nvSpPr>
        <p:spPr>
          <a:xfrm>
            <a:off x="7239000" y="6578600"/>
            <a:ext cx="3175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Source: </a:t>
            </a: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  <a:hlinkClick r:id="rId4" tooltip="https://jxjyzx.jscj.edu.cn/_upload/article/files/f4/f2/8b1b90554844a193f4da8ec76159/8867d4e6-f226-4030-bbd8-5f7419e7b065.pd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Jiangsu Dept. of Education, 2019</a:t>
            </a:r>
            <a:endParaRPr lang="en-US" sz="1100"/>
          </a:p>
        </p:txBody>
      </p:sp>
      <p:sp>
        <p:nvSpPr>
          <p:cNvPr id="32" name="AutoShape 32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05</a:t>
            </a:r>
            <a:endParaRPr lang="en-US" sz="11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06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03 · IMPACT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For students, a low CET-4 score can close doors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1974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8" name="Connector 8"/>
          <p:cNvCxnSpPr/>
          <p:nvPr/>
        </p:nvCxnSpPr>
        <p:spPr>
          <a:xfrm rot="5388386">
            <a:off x="4470400" y="4286261"/>
            <a:ext cx="37592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 txBox="1"/>
          <p:nvPr/>
        </p:nvSpPr>
        <p:spPr>
          <a:xfrm>
            <a:off x="1143000" y="2540000"/>
            <a:ext cx="4572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THE CORE JUDGEMENT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1143000" y="2870200"/>
            <a:ext cx="4572000" cy="1905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English, converted through CET-4,</a:t>
            </a:r>
            <a:endParaRPr lang="en-US" sz="1100"/>
          </a:p>
          <a:p>
            <a:pPr marL="0" indent="0" algn="l">
              <a:lnSpc>
                <a:spcPct val="108333"/>
              </a:lnSpc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becomes a gate in the</a:t>
            </a:r>
          </a:p>
          <a:p>
            <a:pPr marL="0" indent="0" algn="l">
              <a:lnSpc>
                <a:spcPct val="108333"/>
              </a:lnSpc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college-to-undergraduate pathway.</a:t>
            </a:r>
          </a:p>
        </p:txBody>
      </p:sp>
      <p:sp>
        <p:nvSpPr>
          <p:cNvPr id="11" name="AutoShape 11"/>
          <p:cNvSpPr txBox="1"/>
          <p:nvPr/>
        </p:nvSpPr>
        <p:spPr>
          <a:xfrm>
            <a:off x="1143000" y="5080000"/>
            <a:ext cx="4572000" cy="1016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policy turns a language test into an admission filter, with consequences that reach well beyond the exam itself.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6731000" y="2540000"/>
            <a:ext cx="4445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WHAT IT MEANS FOR STUDENTS</a:t>
            </a:r>
            <a:endParaRPr lang="en-US" sz="1100"/>
          </a:p>
        </p:txBody>
      </p:sp>
      <p:sp>
        <p:nvSpPr>
          <p:cNvPr id="13" name="AutoShape 13"/>
          <p:cNvSpPr txBox="1"/>
          <p:nvPr/>
        </p:nvSpPr>
        <p:spPr>
          <a:xfrm>
            <a:off x="6731000" y="2921000"/>
            <a:ext cx="508000" cy="381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01</a:t>
            </a:r>
            <a:endParaRPr lang="en-US" sz="1100"/>
          </a:p>
        </p:txBody>
      </p:sp>
      <p:sp>
        <p:nvSpPr>
          <p:cNvPr id="14" name="AutoShape 14"/>
          <p:cNvSpPr txBox="1"/>
          <p:nvPr/>
        </p:nvSpPr>
        <p:spPr>
          <a:xfrm>
            <a:off x="7442200" y="2921000"/>
            <a:ext cx="3556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Access to universities</a:t>
            </a:r>
            <a:endParaRPr lang="en-US" sz="1100"/>
          </a:p>
        </p:txBody>
      </p:sp>
      <p:sp>
        <p:nvSpPr>
          <p:cNvPr id="15" name="AutoShape 15"/>
          <p:cNvSpPr txBox="1"/>
          <p:nvPr/>
        </p:nvSpPr>
        <p:spPr>
          <a:xfrm>
            <a:off x="7442200" y="3225800"/>
            <a:ext cx="3683000" cy="660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May block entry into a good university through the college-to-undergraduate programme.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rot="-9822">
            <a:off x="6731009" y="4083050"/>
            <a:ext cx="4445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7" name="AutoShape 17"/>
          <p:cNvSpPr txBox="1"/>
          <p:nvPr/>
        </p:nvSpPr>
        <p:spPr>
          <a:xfrm>
            <a:off x="6731000" y="4241800"/>
            <a:ext cx="508000" cy="381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02</a:t>
            </a:r>
            <a:endParaRPr lang="en-US" sz="1100"/>
          </a:p>
        </p:txBody>
      </p:sp>
      <p:sp>
        <p:nvSpPr>
          <p:cNvPr id="18" name="AutoShape 18"/>
          <p:cNvSpPr txBox="1"/>
          <p:nvPr/>
        </p:nvSpPr>
        <p:spPr>
          <a:xfrm>
            <a:off x="7442200" y="4241800"/>
            <a:ext cx="3556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Risk of failure</a:t>
            </a:r>
            <a:endParaRPr lang="en-US" sz="1100"/>
          </a:p>
        </p:txBody>
      </p:sp>
      <p:sp>
        <p:nvSpPr>
          <p:cNvPr id="19" name="AutoShape 19"/>
          <p:cNvSpPr txBox="1"/>
          <p:nvPr/>
        </p:nvSpPr>
        <p:spPr>
          <a:xfrm>
            <a:off x="7442200" y="4546600"/>
            <a:ext cx="3683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It may even result in failure of further study.</a:t>
            </a:r>
            <a:endParaRPr lang="en-US" sz="1100"/>
          </a:p>
        </p:txBody>
      </p:sp>
      <p:cxnSp>
        <p:nvCxnSpPr>
          <p:cNvPr id="20" name="Connector 20"/>
          <p:cNvCxnSpPr/>
          <p:nvPr/>
        </p:nvCxnSpPr>
        <p:spPr>
          <a:xfrm rot="-9822">
            <a:off x="6731009" y="5048250"/>
            <a:ext cx="4445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" name="AutoShape 21"/>
          <p:cNvSpPr txBox="1"/>
          <p:nvPr/>
        </p:nvSpPr>
        <p:spPr>
          <a:xfrm>
            <a:off x="6731000" y="5207000"/>
            <a:ext cx="508000" cy="381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03</a:t>
            </a:r>
            <a:endParaRPr lang="en-US" sz="1100"/>
          </a:p>
        </p:txBody>
      </p:sp>
      <p:sp>
        <p:nvSpPr>
          <p:cNvPr id="22" name="AutoShape 22"/>
          <p:cNvSpPr txBox="1"/>
          <p:nvPr/>
        </p:nvSpPr>
        <p:spPr>
          <a:xfrm>
            <a:off x="7442200" y="5207000"/>
            <a:ext cx="3556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Life trajectory</a:t>
            </a:r>
            <a:endParaRPr lang="en-US" sz="1100"/>
          </a:p>
        </p:txBody>
      </p:sp>
      <p:sp>
        <p:nvSpPr>
          <p:cNvPr id="23" name="AutoShape 23"/>
          <p:cNvSpPr txBox="1"/>
          <p:nvPr/>
        </p:nvSpPr>
        <p:spPr>
          <a:xfrm>
            <a:off x="7442200" y="5511800"/>
            <a:ext cx="3683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Both outcomes can affect a student's life path.</a:t>
            </a:r>
            <a:endParaRPr lang="en-US" sz="1100"/>
          </a:p>
        </p:txBody>
      </p:sp>
      <p:cxnSp>
        <p:nvCxnSpPr>
          <p:cNvPr id="24" name="Connector 24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" name="AutoShape 25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03 · IMPACT</a:t>
            </a:r>
            <a:endParaRPr lang="en-US" sz="1100"/>
          </a:p>
        </p:txBody>
      </p:sp>
      <p:sp>
        <p:nvSpPr>
          <p:cNvPr id="26" name="AutoShape 26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06</a:t>
            </a:r>
            <a:endParaRPr lang="en-US" sz="11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07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03 · IMPACT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1066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95833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For colleges, the upgrade rate</a:t>
            </a:r>
            <a:endParaRPr lang="en-US" sz="1100"/>
          </a:p>
          <a:p>
            <a:pPr marL="0" indent="0" algn="l">
              <a:lnSpc>
                <a:spcPct val="95833"/>
              </a:lnSpc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is a reputational lever</a:t>
            </a:r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2482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8" name="Connector 8"/>
          <p:cNvCxnSpPr/>
          <p:nvPr/>
        </p:nvCxnSpPr>
        <p:spPr>
          <a:xfrm rot="5387979">
            <a:off x="4533900" y="4349761"/>
            <a:ext cx="36322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 txBox="1"/>
          <p:nvPr/>
        </p:nvSpPr>
        <p:spPr>
          <a:xfrm>
            <a:off x="1143000" y="2641600"/>
            <a:ext cx="406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HOW THE CHAIN RUNS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143000" y="2971800"/>
            <a:ext cx="4064000" cy="762000"/>
          </a:xfrm>
          <a:prstGeom prst="roundRect">
            <a:avLst>
              <a:gd name="adj" fmla="val 0"/>
            </a:avLst>
          </a:prstGeom>
          <a:solidFill>
            <a:srgbClr val="DCE6D6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1" name="AutoShape 11"/>
          <p:cNvSpPr txBox="1"/>
          <p:nvPr/>
        </p:nvSpPr>
        <p:spPr>
          <a:xfrm>
            <a:off x="1143000" y="3098800"/>
            <a:ext cx="4064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4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CET-4 outcomes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1143000" y="3403600"/>
            <a:ext cx="406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0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students' English performance</a:t>
            </a:r>
            <a:endParaRPr lang="en-US" sz="1100"/>
          </a:p>
        </p:txBody>
      </p:sp>
      <p:cxnSp>
        <p:nvCxnSpPr>
          <p:cNvPr id="13" name="Connector 13"/>
          <p:cNvCxnSpPr/>
          <p:nvPr/>
        </p:nvCxnSpPr>
        <p:spPr>
          <a:xfrm rot="5309553">
            <a:off x="2933700" y="3968834"/>
            <a:ext cx="482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254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arrow" w="lg" len="lg"/>
          </a:ln>
        </p:spPr>
      </p:cxnSp>
      <p:sp>
        <p:nvSpPr>
          <p:cNvPr id="14" name="AutoShape 14"/>
          <p:cNvSpPr/>
          <p:nvPr/>
        </p:nvSpPr>
        <p:spPr>
          <a:xfrm>
            <a:off x="1143000" y="4216400"/>
            <a:ext cx="4064000" cy="762000"/>
          </a:xfrm>
          <a:prstGeom prst="roundRect">
            <a:avLst>
              <a:gd name="adj" fmla="val 0"/>
            </a:avLst>
          </a:prstGeom>
          <a:solidFill>
            <a:srgbClr val="DCE6D6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5" name="AutoShape 15"/>
          <p:cNvSpPr txBox="1"/>
          <p:nvPr/>
        </p:nvSpPr>
        <p:spPr>
          <a:xfrm>
            <a:off x="1143000" y="4343400"/>
            <a:ext cx="4064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4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Upgrade rate</a:t>
            </a:r>
            <a:endParaRPr lang="en-US" sz="1100"/>
          </a:p>
        </p:txBody>
      </p:sp>
      <p:sp>
        <p:nvSpPr>
          <p:cNvPr id="16" name="AutoShape 16"/>
          <p:cNvSpPr txBox="1"/>
          <p:nvPr/>
        </p:nvSpPr>
        <p:spPr>
          <a:xfrm>
            <a:off x="1143000" y="4648200"/>
            <a:ext cx="406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0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college-to-undergraduate transfer success</a:t>
            </a:r>
            <a:endParaRPr lang="en-US" sz="1100"/>
          </a:p>
        </p:txBody>
      </p:sp>
      <p:cxnSp>
        <p:nvCxnSpPr>
          <p:cNvPr id="17" name="Connector 17"/>
          <p:cNvCxnSpPr/>
          <p:nvPr/>
        </p:nvCxnSpPr>
        <p:spPr>
          <a:xfrm rot="5309553">
            <a:off x="2933700" y="5213434"/>
            <a:ext cx="482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254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arrow" w="lg" len="lg"/>
          </a:ln>
        </p:spPr>
      </p:cxnSp>
      <p:sp>
        <p:nvSpPr>
          <p:cNvPr id="18" name="AutoShape 18"/>
          <p:cNvSpPr/>
          <p:nvPr/>
        </p:nvSpPr>
        <p:spPr>
          <a:xfrm>
            <a:off x="1143000" y="5461000"/>
            <a:ext cx="4064000" cy="762000"/>
          </a:xfrm>
          <a:prstGeom prst="roundRect">
            <a:avLst>
              <a:gd name="adj" fmla="val 0"/>
            </a:avLst>
          </a:prstGeom>
          <a:solidFill>
            <a:srgbClr val="4C7A5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9" name="AutoShape 19"/>
          <p:cNvSpPr txBox="1"/>
          <p:nvPr/>
        </p:nvSpPr>
        <p:spPr>
          <a:xfrm>
            <a:off x="1143000" y="5588000"/>
            <a:ext cx="4064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400" b="1" i="0" u="none" strike="noStrike">
                <a:solidFill>
                  <a:srgbClr val="F4F6F1"/>
                </a:solidFill>
                <a:latin typeface="Inter"/>
                <a:ea typeface="Inter"/>
                <a:cs typeface="Inter"/>
                <a:sym typeface="Inter"/>
              </a:rPr>
              <a:t>University upgrade</a:t>
            </a:r>
            <a:endParaRPr lang="en-US" sz="1100"/>
          </a:p>
        </p:txBody>
      </p:sp>
      <p:sp>
        <p:nvSpPr>
          <p:cNvPr id="20" name="AutoShape 20"/>
          <p:cNvSpPr txBox="1"/>
          <p:nvPr/>
        </p:nvSpPr>
        <p:spPr>
          <a:xfrm>
            <a:off x="1143000" y="5892800"/>
            <a:ext cx="4064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ctr">
              <a:lnSpc>
                <a:spcPct val="125000"/>
              </a:lnSpc>
              <a:defRPr/>
            </a:pPr>
            <a:r>
              <a:rPr lang="en-US" sz="1050" b="0" i="0" u="none" strike="noStrike">
                <a:solidFill>
                  <a:srgbClr val="DCE6D6"/>
                </a:solidFill>
                <a:latin typeface="Inter"/>
                <a:ea typeface="Inter"/>
                <a:cs typeface="Inter"/>
                <a:sym typeface="Inter"/>
              </a:rPr>
              <a:t>college's application to upgrade its status</a:t>
            </a:r>
            <a:endParaRPr lang="en-US" sz="1100"/>
          </a:p>
        </p:txBody>
      </p:sp>
      <p:sp>
        <p:nvSpPr>
          <p:cNvPr id="21" name="AutoShape 21"/>
          <p:cNvSpPr txBox="1"/>
          <p:nvPr/>
        </p:nvSpPr>
        <p:spPr>
          <a:xfrm>
            <a:off x="6858000" y="2641600"/>
            <a:ext cx="431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1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WHAT IT MEANS FOR COLLEGES</a:t>
            </a:r>
            <a:endParaRPr lang="en-US" sz="1100"/>
          </a:p>
        </p:txBody>
      </p:sp>
      <p:sp>
        <p:nvSpPr>
          <p:cNvPr id="22" name="AutoShape 22"/>
          <p:cNvSpPr txBox="1"/>
          <p:nvPr/>
        </p:nvSpPr>
        <p:spPr>
          <a:xfrm>
            <a:off x="6858000" y="2997200"/>
            <a:ext cx="4318000" cy="152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The upgrade rate of a college</a:t>
            </a:r>
            <a:endParaRPr lang="en-US" sz="1100"/>
          </a:p>
          <a:p>
            <a:pPr marL="0" indent="0" algn="l">
              <a:lnSpc>
                <a:spcPct val="108333"/>
              </a:lnSpc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has an impact on its application</a:t>
            </a:r>
          </a:p>
          <a:p>
            <a:pPr marL="0" indent="0" algn="l">
              <a:lnSpc>
                <a:spcPct val="108333"/>
              </a:lnSpc>
            </a:pPr>
            <a:r>
              <a:rPr lang="en-US" sz="22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for upgrading to a university.</a:t>
            </a:r>
          </a:p>
        </p:txBody>
      </p:sp>
      <p:sp>
        <p:nvSpPr>
          <p:cNvPr id="23" name="AutoShape 23"/>
          <p:cNvSpPr txBox="1"/>
          <p:nvPr/>
        </p:nvSpPr>
        <p:spPr>
          <a:xfrm>
            <a:off x="6858000" y="4775200"/>
            <a:ext cx="4318000" cy="1016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English performance feeds directly into that rate, so colleges hold an institutional stake in English education.</a:t>
            </a:r>
            <a:endParaRPr lang="en-US" sz="1100"/>
          </a:p>
        </p:txBody>
      </p:sp>
      <p:cxnSp>
        <p:nvCxnSpPr>
          <p:cNvPr id="24" name="Connector 24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5" name="AutoShape 25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03 · IMPACT</a:t>
            </a:r>
            <a:endParaRPr lang="en-US" sz="1100"/>
          </a:p>
        </p:txBody>
      </p:sp>
      <p:sp>
        <p:nvSpPr>
          <p:cNvPr id="26" name="AutoShape 26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07</a:t>
            </a:r>
            <a:endParaRPr lang="en-US" sz="11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08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04 · CRITICAL DISCUSSION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Assessment reform: closing the "dumb English" gap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1974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286000"/>
            <a:ext cx="9906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CET-4 offers both written and oral test forms. The critical question is how well each form measures real English ability.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rot="5382460">
            <a:off x="5105400" y="4210066"/>
            <a:ext cx="24892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" name="Connector 10"/>
          <p:cNvCxnSpPr/>
          <p:nvPr/>
        </p:nvCxnSpPr>
        <p:spPr>
          <a:xfrm rot="-122724">
            <a:off x="1143113" y="2990850"/>
            <a:ext cx="355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11" name="AutoShape 11"/>
          <p:cNvSpPr txBox="1"/>
          <p:nvPr/>
        </p:nvSpPr>
        <p:spPr>
          <a:xfrm>
            <a:off x="1651000" y="28702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WRITTEN TEST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1651000" y="3327400"/>
            <a:ext cx="4318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Assesses reading, listening and writing at scale</a:t>
            </a:r>
            <a:endParaRPr lang="en-US" sz="1100"/>
          </a:p>
        </p:txBody>
      </p:sp>
      <p:sp>
        <p:nvSpPr>
          <p:cNvPr id="13" name="AutoShape 13"/>
          <p:cNvSpPr txBox="1"/>
          <p:nvPr/>
        </p:nvSpPr>
        <p:spPr>
          <a:xfrm>
            <a:off x="1651000" y="3759200"/>
            <a:ext cx="4318000" cy="660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basis of the score converted into the examination total</a:t>
            </a:r>
            <a:endParaRPr lang="en-US" sz="1100"/>
          </a:p>
        </p:txBody>
      </p:sp>
      <p:cxnSp>
        <p:nvCxnSpPr>
          <p:cNvPr id="14" name="Connector 14"/>
          <p:cNvCxnSpPr/>
          <p:nvPr/>
        </p:nvCxnSpPr>
        <p:spPr>
          <a:xfrm rot="-122724">
            <a:off x="6604113" y="2990850"/>
            <a:ext cx="355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15" name="AutoShape 15"/>
          <p:cNvSpPr txBox="1"/>
          <p:nvPr/>
        </p:nvSpPr>
        <p:spPr>
          <a:xfrm>
            <a:off x="7112000" y="28702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ORAL TEST</a:t>
            </a:r>
            <a:endParaRPr lang="en-US" sz="1100"/>
          </a:p>
        </p:txBody>
      </p:sp>
      <p:sp>
        <p:nvSpPr>
          <p:cNvPr id="16" name="AutoShape 16"/>
          <p:cNvSpPr txBox="1"/>
          <p:nvPr/>
        </p:nvSpPr>
        <p:spPr>
          <a:xfrm>
            <a:off x="7112000" y="3327400"/>
            <a:ext cx="4191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Assesses speaking and communicative ability</a:t>
            </a:r>
            <a:endParaRPr lang="en-US" sz="1100"/>
          </a:p>
        </p:txBody>
      </p:sp>
      <p:sp>
        <p:nvSpPr>
          <p:cNvPr id="17" name="AutoShape 17"/>
          <p:cNvSpPr txBox="1"/>
          <p:nvPr/>
        </p:nvSpPr>
        <p:spPr>
          <a:xfrm>
            <a:off x="7112000" y="3759200"/>
            <a:ext cx="4191000" cy="660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3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Exists alongside the written test in the CET-4 framework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rot="-4407">
            <a:off x="1143004" y="55308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" name="Connector 19"/>
          <p:cNvCxnSpPr/>
          <p:nvPr/>
        </p:nvCxnSpPr>
        <p:spPr>
          <a:xfrm rot="-122724">
            <a:off x="1143113" y="5734050"/>
            <a:ext cx="355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0" name="AutoShape 20"/>
          <p:cNvSpPr txBox="1"/>
          <p:nvPr/>
        </p:nvSpPr>
        <p:spPr>
          <a:xfrm>
            <a:off x="1651000" y="5562600"/>
            <a:ext cx="8382000" cy="609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4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Suggestion: to solve the "dumb English" situation of some students, introduce the oral test into the assessment.</a:t>
            </a:r>
            <a:endParaRPr lang="en-US" sz="1100"/>
          </a:p>
        </p:txBody>
      </p:sp>
      <p:sp>
        <p:nvSpPr>
          <p:cNvPr id="21" name="AutoShape 21"/>
          <p:cNvSpPr txBox="1"/>
          <p:nvPr/>
        </p:nvSpPr>
        <p:spPr>
          <a:xfrm>
            <a:off x="1651000" y="6223000"/>
            <a:ext cx="8382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Oral assessment evidence: Akimov &amp; Malin (2020) · Huxham et al. (2012) · Zeidner &amp; Bensoussan (1988)</a:t>
            </a:r>
            <a:endParaRPr lang="en-US" sz="1100"/>
          </a:p>
        </p:txBody>
      </p:sp>
      <p:cxnSp>
        <p:nvCxnSpPr>
          <p:cNvPr id="22" name="Connector 22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" name="AutoShape 23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04 · CRITICAL DISCUSSION</a:t>
            </a:r>
            <a:endParaRPr lang="en-US" sz="1100"/>
          </a:p>
        </p:txBody>
      </p:sp>
      <p:sp>
        <p:nvSpPr>
          <p:cNvPr id="24" name="AutoShape 24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08</a:t>
            </a:r>
            <a:endParaRPr lang="en-US" sz="11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09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05 · CONCLUSION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10414000" cy="1066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95833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English remains a key aspect</a:t>
            </a:r>
            <a:endParaRPr lang="en-US" sz="1100"/>
          </a:p>
          <a:p>
            <a:pPr marL="0" indent="0" algn="l">
              <a:lnSpc>
                <a:spcPct val="95833"/>
              </a:lnSpc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of Chinese higher education</a:t>
            </a:r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2482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8" name="AutoShape 8"/>
          <p:cNvSpPr txBox="1"/>
          <p:nvPr/>
        </p:nvSpPr>
        <p:spPr>
          <a:xfrm>
            <a:off x="1143000" y="2489200"/>
            <a:ext cx="508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01</a:t>
            </a:r>
            <a:endParaRPr lang="en-US" sz="1100"/>
          </a:p>
        </p:txBody>
      </p:sp>
      <p:sp>
        <p:nvSpPr>
          <p:cNvPr id="9" name="AutoShape 9"/>
          <p:cNvSpPr txBox="1"/>
          <p:nvPr/>
        </p:nvSpPr>
        <p:spPr>
          <a:xfrm>
            <a:off x="1905000" y="24638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Policy continuity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1905000" y="2768600"/>
            <a:ext cx="7112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English education policies exist at every stage of education.</a:t>
            </a:r>
            <a:endParaRPr lang="en-US" sz="1100"/>
          </a:p>
        </p:txBody>
      </p:sp>
      <p:sp>
        <p:nvSpPr>
          <p:cNvPr id="11" name="AutoShape 11"/>
          <p:cNvSpPr txBox="1"/>
          <p:nvPr/>
        </p:nvSpPr>
        <p:spPr>
          <a:xfrm>
            <a:off x="9652000" y="2489200"/>
            <a:ext cx="1397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EVIDENCE §02</a:t>
            </a:r>
            <a:endParaRPr lang="en-US" sz="1100"/>
          </a:p>
        </p:txBody>
      </p:sp>
      <p:cxnSp>
        <p:nvCxnSpPr>
          <p:cNvPr id="12" name="Connector 12"/>
          <p:cNvCxnSpPr/>
          <p:nvPr/>
        </p:nvCxnSpPr>
        <p:spPr>
          <a:xfrm rot="-4407">
            <a:off x="1143004" y="32194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3" name="AutoShape 13"/>
          <p:cNvSpPr txBox="1"/>
          <p:nvPr/>
        </p:nvSpPr>
        <p:spPr>
          <a:xfrm>
            <a:off x="1143000" y="3352800"/>
            <a:ext cx="508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02</a:t>
            </a:r>
            <a:endParaRPr lang="en-US" sz="1100"/>
          </a:p>
        </p:txBody>
      </p:sp>
      <p:sp>
        <p:nvSpPr>
          <p:cNvPr id="14" name="AutoShape 14"/>
          <p:cNvSpPr txBox="1"/>
          <p:nvPr/>
        </p:nvSpPr>
        <p:spPr>
          <a:xfrm>
            <a:off x="1905000" y="33274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Weight in selection</a:t>
            </a:r>
            <a:endParaRPr lang="en-US" sz="1100"/>
          </a:p>
        </p:txBody>
      </p:sp>
      <p:sp>
        <p:nvSpPr>
          <p:cNvPr id="15" name="AutoShape 15"/>
          <p:cNvSpPr txBox="1"/>
          <p:nvPr/>
        </p:nvSpPr>
        <p:spPr>
          <a:xfrm>
            <a:off x="1905000" y="3632200"/>
            <a:ext cx="7112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English is a scored, examinable component of college progression — 120 of 500 points.</a:t>
            </a:r>
            <a:endParaRPr lang="en-US" sz="1100"/>
          </a:p>
        </p:txBody>
      </p:sp>
      <p:sp>
        <p:nvSpPr>
          <p:cNvPr id="16" name="AutoShape 16"/>
          <p:cNvSpPr txBox="1"/>
          <p:nvPr/>
        </p:nvSpPr>
        <p:spPr>
          <a:xfrm>
            <a:off x="9652000" y="3352800"/>
            <a:ext cx="1397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DATA §02</a:t>
            </a:r>
            <a:endParaRPr lang="en-US" sz="1100"/>
          </a:p>
        </p:txBody>
      </p:sp>
      <p:cxnSp>
        <p:nvCxnSpPr>
          <p:cNvPr id="17" name="Connector 17"/>
          <p:cNvCxnSpPr/>
          <p:nvPr/>
        </p:nvCxnSpPr>
        <p:spPr>
          <a:xfrm rot="-4407">
            <a:off x="1143004" y="40830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" name="AutoShape 18"/>
          <p:cNvSpPr txBox="1"/>
          <p:nvPr/>
        </p:nvSpPr>
        <p:spPr>
          <a:xfrm>
            <a:off x="1143000" y="4216400"/>
            <a:ext cx="508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03</a:t>
            </a:r>
            <a:endParaRPr lang="en-US" sz="1100"/>
          </a:p>
        </p:txBody>
      </p:sp>
      <p:sp>
        <p:nvSpPr>
          <p:cNvPr id="19" name="AutoShape 19"/>
          <p:cNvSpPr txBox="1"/>
          <p:nvPr/>
        </p:nvSpPr>
        <p:spPr>
          <a:xfrm>
            <a:off x="1905000" y="41910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Gatekeeping</a:t>
            </a:r>
            <a:endParaRPr lang="en-US" sz="1100"/>
          </a:p>
        </p:txBody>
      </p:sp>
      <p:sp>
        <p:nvSpPr>
          <p:cNvPr id="20" name="AutoShape 20"/>
          <p:cNvSpPr txBox="1"/>
          <p:nvPr/>
        </p:nvSpPr>
        <p:spPr>
          <a:xfrm>
            <a:off x="1905000" y="4495800"/>
            <a:ext cx="7112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English outcomes shape opportunities for students and </a:t>
            </a:r>
            <a:r>
              <a:rPr lang="en-US" sz="1250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upgrading</a:t>
            </a:r>
            <a:r>
              <a:rPr lang="en-US" sz="125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 for colleges.</a:t>
            </a:r>
            <a:endParaRPr lang="en-US" sz="1100" dirty="0"/>
          </a:p>
        </p:txBody>
      </p:sp>
      <p:sp>
        <p:nvSpPr>
          <p:cNvPr id="21" name="AutoShape 21"/>
          <p:cNvSpPr txBox="1"/>
          <p:nvPr/>
        </p:nvSpPr>
        <p:spPr>
          <a:xfrm>
            <a:off x="9652000" y="4216400"/>
            <a:ext cx="1397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IMPACT §03</a:t>
            </a:r>
            <a:endParaRPr lang="en-US" sz="1100"/>
          </a:p>
        </p:txBody>
      </p:sp>
      <p:cxnSp>
        <p:nvCxnSpPr>
          <p:cNvPr id="22" name="Connector 22"/>
          <p:cNvCxnSpPr/>
          <p:nvPr/>
        </p:nvCxnSpPr>
        <p:spPr>
          <a:xfrm rot="-4407">
            <a:off x="1143004" y="4946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" name="AutoShape 23"/>
          <p:cNvSpPr txBox="1"/>
          <p:nvPr/>
        </p:nvSpPr>
        <p:spPr>
          <a:xfrm>
            <a:off x="1143000" y="5080000"/>
            <a:ext cx="508000" cy="330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8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04</a:t>
            </a:r>
            <a:endParaRPr lang="en-US" sz="1100"/>
          </a:p>
        </p:txBody>
      </p:sp>
      <p:sp>
        <p:nvSpPr>
          <p:cNvPr id="24" name="AutoShape 24"/>
          <p:cNvSpPr txBox="1"/>
          <p:nvPr/>
        </p:nvSpPr>
        <p:spPr>
          <a:xfrm>
            <a:off x="1905000" y="5054600"/>
            <a:ext cx="3810000" cy="2794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300" b="1" i="0" u="none" strike="noStrike">
                <a:solidFill>
                  <a:srgbClr val="2A2D30"/>
                </a:solidFill>
                <a:latin typeface="Inter"/>
                <a:ea typeface="Inter"/>
                <a:cs typeface="Inter"/>
                <a:sym typeface="Inter"/>
              </a:rPr>
              <a:t>Reform over removal</a:t>
            </a:r>
            <a:endParaRPr lang="en-US" sz="1100"/>
          </a:p>
        </p:txBody>
      </p:sp>
      <p:sp>
        <p:nvSpPr>
          <p:cNvPr id="25" name="AutoShape 25"/>
          <p:cNvSpPr txBox="1"/>
          <p:nvPr/>
        </p:nvSpPr>
        <p:spPr>
          <a:xfrm>
            <a:off x="1905000" y="5359400"/>
            <a:ext cx="7112000" cy="304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12500"/>
              </a:lnSpc>
              <a:defRPr/>
            </a:pPr>
            <a:r>
              <a:rPr lang="en-US" sz="125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debate calls for better assessment — oral tests — not for abolishing English.</a:t>
            </a:r>
            <a:endParaRPr lang="en-US" sz="1100"/>
          </a:p>
        </p:txBody>
      </p:sp>
      <p:sp>
        <p:nvSpPr>
          <p:cNvPr id="26" name="AutoShape 26"/>
          <p:cNvSpPr txBox="1"/>
          <p:nvPr/>
        </p:nvSpPr>
        <p:spPr>
          <a:xfrm>
            <a:off x="9652000" y="5080000"/>
            <a:ext cx="1397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DISCUSSION §04</a:t>
            </a:r>
            <a:endParaRPr lang="en-US" sz="1100"/>
          </a:p>
        </p:txBody>
      </p:sp>
      <p:cxnSp>
        <p:nvCxnSpPr>
          <p:cNvPr id="27" name="Connector 27"/>
          <p:cNvCxnSpPr/>
          <p:nvPr/>
        </p:nvCxnSpPr>
        <p:spPr>
          <a:xfrm rot="-4407">
            <a:off x="1143004" y="58102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8" name="Connector 28"/>
          <p:cNvCxnSpPr/>
          <p:nvPr/>
        </p:nvCxnSpPr>
        <p:spPr>
          <a:xfrm rot="-122724">
            <a:off x="1143113" y="6038850"/>
            <a:ext cx="355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9" name="AutoShape 29"/>
          <p:cNvSpPr txBox="1"/>
          <p:nvPr/>
        </p:nvSpPr>
        <p:spPr>
          <a:xfrm>
            <a:off x="1651000" y="5943600"/>
            <a:ext cx="88900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0000"/>
              </a:lnSpc>
              <a:defRPr/>
            </a:pPr>
            <a:r>
              <a:rPr lang="en-US" sz="1500" b="0" i="1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“As far as my work is concerned, English education is still paid attention</a:t>
            </a:r>
            <a:endParaRPr lang="en-US" sz="1100"/>
          </a:p>
          <a:p>
            <a:pPr marL="0" indent="0" algn="l">
              <a:lnSpc>
                <a:spcPct val="100000"/>
              </a:lnSpc>
            </a:pPr>
            <a:r>
              <a:rPr lang="en-US" sz="1500" b="0" i="1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to college students and college upgrading.”</a:t>
            </a:r>
          </a:p>
        </p:txBody>
      </p:sp>
      <p:cxnSp>
        <p:nvCxnSpPr>
          <p:cNvPr id="30" name="Connector 30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1" name="AutoShape 31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05 · CONCLUSION</a:t>
            </a:r>
            <a:endParaRPr lang="en-US" sz="1100"/>
          </a:p>
        </p:txBody>
      </p:sp>
      <p:sp>
        <p:nvSpPr>
          <p:cNvPr id="32" name="AutoShape 32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09</a:t>
            </a:r>
            <a:endParaRPr lang="en-US" sz="11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1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Connector 2"/>
          <p:cNvCxnSpPr/>
          <p:nvPr/>
        </p:nvCxnSpPr>
        <p:spPr>
          <a:xfrm rot="-4407">
            <a:off x="1143004" y="628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AutoShape 3"/>
          <p:cNvSpPr txBox="1"/>
          <p:nvPr/>
        </p:nvSpPr>
        <p:spPr>
          <a:xfrm>
            <a:off x="1143000" y="736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 POLICY REVIEW · ECDE7017</a:t>
            </a:r>
            <a:endParaRPr lang="en-US" sz="1100"/>
          </a:p>
        </p:txBody>
      </p:sp>
      <p:sp>
        <p:nvSpPr>
          <p:cNvPr id="4" name="AutoShape 4"/>
          <p:cNvSpPr txBox="1"/>
          <p:nvPr/>
        </p:nvSpPr>
        <p:spPr>
          <a:xfrm>
            <a:off x="10541000" y="736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10</a:t>
            </a:r>
            <a:endParaRPr lang="en-US" sz="1100"/>
          </a:p>
        </p:txBody>
      </p:sp>
      <p:sp>
        <p:nvSpPr>
          <p:cNvPr id="5" name="AutoShape 5"/>
          <p:cNvSpPr txBox="1"/>
          <p:nvPr/>
        </p:nvSpPr>
        <p:spPr>
          <a:xfrm>
            <a:off x="1143000" y="990600"/>
            <a:ext cx="508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000" b="0" i="0" u="none" strike="noStrike">
                <a:solidFill>
                  <a:srgbClr val="4C7A5A"/>
                </a:solidFill>
                <a:latin typeface="Inter"/>
                <a:ea typeface="Inter"/>
                <a:cs typeface="Inter"/>
                <a:sym typeface="Inter"/>
              </a:rPr>
              <a:t>REFERENCES</a:t>
            </a:r>
            <a:endParaRPr lang="en-US" sz="1100"/>
          </a:p>
        </p:txBody>
      </p:sp>
      <p:sp>
        <p:nvSpPr>
          <p:cNvPr id="6" name="AutoShape 6"/>
          <p:cNvSpPr txBox="1"/>
          <p:nvPr/>
        </p:nvSpPr>
        <p:spPr>
          <a:xfrm>
            <a:off x="1143000" y="1270000"/>
            <a:ext cx="3810000" cy="558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non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3000" b="1" i="0" u="none" strike="noStrike">
                <a:solidFill>
                  <a:srgbClr val="2A2D30"/>
                </a:solidFill>
                <a:latin typeface="EB Garamond"/>
                <a:ea typeface="EB Garamond"/>
                <a:cs typeface="EB Garamond"/>
                <a:sym typeface="EB Garamond"/>
              </a:rPr>
              <a:t>References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rot="-31830">
            <a:off x="1168429" y="1974850"/>
            <a:ext cx="13716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38100" cap="flat" cmpd="sng">
            <a:solidFill>
              <a:srgbClr val="4C7A5A">
                <a:alpha val="100000"/>
              </a:srgbClr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8" name="Connector 8"/>
          <p:cNvCxnSpPr/>
          <p:nvPr/>
        </p:nvCxnSpPr>
        <p:spPr>
          <a:xfrm rot="5388307">
            <a:off x="4229100" y="4095761"/>
            <a:ext cx="37338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 txBox="1"/>
          <p:nvPr/>
        </p:nvSpPr>
        <p:spPr>
          <a:xfrm>
            <a:off x="1143000" y="22606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1</a:t>
            </a:r>
            <a:endParaRPr lang="en-US" sz="1100"/>
          </a:p>
        </p:txBody>
      </p:sp>
      <p:sp>
        <p:nvSpPr>
          <p:cNvPr id="10" name="AutoShape 10"/>
          <p:cNvSpPr txBox="1"/>
          <p:nvPr/>
        </p:nvSpPr>
        <p:spPr>
          <a:xfrm>
            <a:off x="1549400" y="2235200"/>
            <a:ext cx="44196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Adamson, B. (2004). </a:t>
            </a:r>
            <a:r>
              <a:rPr lang="en-US" sz="1100" b="0" i="1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China's English: A history of English in Chinese education</a:t>
            </a: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 (Vol. 1). Hong Kong University Press.</a:t>
            </a:r>
            <a:endParaRPr lang="en-US" sz="1100"/>
          </a:p>
        </p:txBody>
      </p:sp>
      <p:sp>
        <p:nvSpPr>
          <p:cNvPr id="11" name="AutoShape 11"/>
          <p:cNvSpPr txBox="1"/>
          <p:nvPr/>
        </p:nvSpPr>
        <p:spPr>
          <a:xfrm>
            <a:off x="1143000" y="27940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2</a:t>
            </a:r>
            <a:endParaRPr lang="en-US" sz="1100"/>
          </a:p>
        </p:txBody>
      </p:sp>
      <p:sp>
        <p:nvSpPr>
          <p:cNvPr id="12" name="AutoShape 12"/>
          <p:cNvSpPr txBox="1"/>
          <p:nvPr/>
        </p:nvSpPr>
        <p:spPr>
          <a:xfrm>
            <a:off x="1549400" y="2768600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Akimov, A., &amp; Malin, M. (2020). When old becomes new: a case study of oral examination as an online assessment tool. </a:t>
            </a:r>
            <a:r>
              <a:rPr lang="en-US" sz="1100" b="0" i="1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Assessment &amp; Evaluation in Higher Education, 45</a:t>
            </a: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(8), 1205-1221.</a:t>
            </a:r>
            <a:endParaRPr lang="en-US" sz="1100"/>
          </a:p>
        </p:txBody>
      </p:sp>
      <p:sp>
        <p:nvSpPr>
          <p:cNvPr id="13" name="AutoShape 13"/>
          <p:cNvSpPr txBox="1"/>
          <p:nvPr/>
        </p:nvSpPr>
        <p:spPr>
          <a:xfrm>
            <a:off x="1143000" y="35560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3</a:t>
            </a:r>
            <a:endParaRPr lang="en-US" sz="1100"/>
          </a:p>
        </p:txBody>
      </p:sp>
      <p:sp>
        <p:nvSpPr>
          <p:cNvPr id="14" name="AutoShape 14"/>
          <p:cNvSpPr txBox="1"/>
          <p:nvPr/>
        </p:nvSpPr>
        <p:spPr>
          <a:xfrm>
            <a:off x="1549400" y="3530600"/>
            <a:ext cx="44196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Bolton, K., Botha, W., &amp; Zhang, W. (2020). English in China. </a:t>
            </a:r>
            <a:r>
              <a:rPr lang="en-US" sz="1100" b="0" i="1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The handbook of Asian Englishes</a:t>
            </a: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, 501-528.</a:t>
            </a:r>
            <a:endParaRPr lang="en-US" sz="1100"/>
          </a:p>
        </p:txBody>
      </p:sp>
      <p:sp>
        <p:nvSpPr>
          <p:cNvPr id="15" name="AutoShape 15"/>
          <p:cNvSpPr txBox="1"/>
          <p:nvPr/>
        </p:nvSpPr>
        <p:spPr>
          <a:xfrm>
            <a:off x="1143000" y="40894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4</a:t>
            </a:r>
            <a:endParaRPr lang="en-US" sz="1100"/>
          </a:p>
        </p:txBody>
      </p:sp>
      <p:sp>
        <p:nvSpPr>
          <p:cNvPr id="16" name="AutoShape 16"/>
          <p:cNvSpPr txBox="1"/>
          <p:nvPr/>
        </p:nvSpPr>
        <p:spPr>
          <a:xfrm>
            <a:off x="1549400" y="4064000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Davis, M. H., &amp; Karunathilake, I. (2005). The place of the oral examination in today's assessment systems. </a:t>
            </a:r>
            <a:r>
              <a:rPr lang="en-US" sz="1100" b="0" i="1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Medical teacher, 27</a:t>
            </a: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(4), 294-297.</a:t>
            </a:r>
            <a:endParaRPr lang="en-US" sz="1100"/>
          </a:p>
        </p:txBody>
      </p:sp>
      <p:sp>
        <p:nvSpPr>
          <p:cNvPr id="17" name="AutoShape 17"/>
          <p:cNvSpPr txBox="1"/>
          <p:nvPr/>
        </p:nvSpPr>
        <p:spPr>
          <a:xfrm>
            <a:off x="1143000" y="48514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5</a:t>
            </a:r>
            <a:endParaRPr lang="en-US" sz="1100"/>
          </a:p>
        </p:txBody>
      </p:sp>
      <p:sp>
        <p:nvSpPr>
          <p:cNvPr id="18" name="AutoShape 18"/>
          <p:cNvSpPr txBox="1"/>
          <p:nvPr/>
        </p:nvSpPr>
        <p:spPr>
          <a:xfrm>
            <a:off x="1549400" y="4826000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Fenton, A. (2025). Reconsidering the use of oral exams and assessments: An old way to move into a new future. </a:t>
            </a:r>
            <a:r>
              <a:rPr lang="en-US" sz="1100" b="0" i="1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Educational Researcher, 54</a:t>
            </a:r>
            <a:r>
              <a:rPr lang="en-US" sz="11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(7), 430-436.</a:t>
            </a:r>
            <a:endParaRPr lang="en-US" sz="1100"/>
          </a:p>
        </p:txBody>
      </p:sp>
      <p:sp>
        <p:nvSpPr>
          <p:cNvPr id="19" name="AutoShape 19"/>
          <p:cNvSpPr txBox="1"/>
          <p:nvPr/>
        </p:nvSpPr>
        <p:spPr>
          <a:xfrm>
            <a:off x="6396960" y="2206514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 dirty="0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6</a:t>
            </a:r>
            <a:endParaRPr lang="en-US" sz="1100" dirty="0"/>
          </a:p>
        </p:txBody>
      </p:sp>
      <p:sp>
        <p:nvSpPr>
          <p:cNvPr id="20" name="AutoShape 20"/>
          <p:cNvSpPr txBox="1"/>
          <p:nvPr/>
        </p:nvSpPr>
        <p:spPr>
          <a:xfrm>
            <a:off x="6697330" y="2121639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Gharibyan, H. (2005). Assessing students' knowledge: oral exams vs. written tests. </a:t>
            </a:r>
            <a:r>
              <a:rPr lang="en-US" sz="1100" b="0" i="1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ACM SIGCSE Bulletin, 37</a:t>
            </a: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(3), 143-147.</a:t>
            </a:r>
            <a:endParaRPr lang="en-US" sz="1100" dirty="0"/>
          </a:p>
        </p:txBody>
      </p:sp>
      <p:sp>
        <p:nvSpPr>
          <p:cNvPr id="21" name="AutoShape 21"/>
          <p:cNvSpPr txBox="1"/>
          <p:nvPr/>
        </p:nvSpPr>
        <p:spPr>
          <a:xfrm>
            <a:off x="6409070" y="2730500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7</a:t>
            </a:r>
            <a:endParaRPr lang="en-US" sz="1100"/>
          </a:p>
        </p:txBody>
      </p:sp>
      <p:sp>
        <p:nvSpPr>
          <p:cNvPr id="22" name="AutoShape 22"/>
          <p:cNvSpPr txBox="1"/>
          <p:nvPr/>
        </p:nvSpPr>
        <p:spPr>
          <a:xfrm>
            <a:off x="6756400" y="2730500"/>
            <a:ext cx="44196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Hu, G. (2005). English language education in China: Policies, progress, and problems. </a:t>
            </a:r>
            <a:r>
              <a:rPr lang="en-US" sz="1100" b="0" i="1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Language policy, 4</a:t>
            </a: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(1), 5-24.</a:t>
            </a:r>
            <a:endParaRPr lang="en-US" sz="1100" dirty="0"/>
          </a:p>
        </p:txBody>
      </p:sp>
      <p:sp>
        <p:nvSpPr>
          <p:cNvPr id="23" name="AutoShape 23"/>
          <p:cNvSpPr txBox="1"/>
          <p:nvPr/>
        </p:nvSpPr>
        <p:spPr>
          <a:xfrm>
            <a:off x="6426200" y="3311414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 dirty="0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8</a:t>
            </a:r>
            <a:endParaRPr lang="en-US" sz="1100" dirty="0"/>
          </a:p>
        </p:txBody>
      </p:sp>
      <p:sp>
        <p:nvSpPr>
          <p:cNvPr id="24" name="AutoShape 24"/>
          <p:cNvSpPr txBox="1"/>
          <p:nvPr/>
        </p:nvSpPr>
        <p:spPr>
          <a:xfrm>
            <a:off x="6756400" y="3276600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 dirty="0" err="1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Huxham</a:t>
            </a: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, M., Campbell, F., &amp; Westwood, J. (2012). Oral versus written assessments: A test of student performance and attitudes. </a:t>
            </a:r>
            <a:r>
              <a:rPr lang="en-US" sz="1100" b="0" i="1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Assessment &amp; Evaluation in Higher Education, 37</a:t>
            </a: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(1), 125-136.</a:t>
            </a:r>
            <a:endParaRPr lang="en-US" sz="1100" dirty="0"/>
          </a:p>
        </p:txBody>
      </p:sp>
      <p:sp>
        <p:nvSpPr>
          <p:cNvPr id="25" name="AutoShape 25"/>
          <p:cNvSpPr txBox="1"/>
          <p:nvPr/>
        </p:nvSpPr>
        <p:spPr>
          <a:xfrm>
            <a:off x="6426200" y="4158585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 dirty="0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9</a:t>
            </a:r>
            <a:endParaRPr lang="en-US" sz="1100" dirty="0"/>
          </a:p>
        </p:txBody>
      </p:sp>
      <p:sp>
        <p:nvSpPr>
          <p:cNvPr id="26" name="AutoShape 26"/>
          <p:cNvSpPr txBox="1"/>
          <p:nvPr/>
        </p:nvSpPr>
        <p:spPr>
          <a:xfrm>
            <a:off x="6756400" y="4028410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Zeidner, M., &amp; Bensoussan, M. (1988). College students' attitudes towards written versus oral tests of English as a foreign language. </a:t>
            </a:r>
            <a:r>
              <a:rPr lang="en-US" sz="1100" b="0" i="1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Language Testing, 5</a:t>
            </a: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(1), 100-114.</a:t>
            </a:r>
            <a:endParaRPr lang="en-US" sz="1100" dirty="0"/>
          </a:p>
        </p:txBody>
      </p:sp>
      <p:sp>
        <p:nvSpPr>
          <p:cNvPr id="27" name="AutoShape 27"/>
          <p:cNvSpPr txBox="1"/>
          <p:nvPr/>
        </p:nvSpPr>
        <p:spPr>
          <a:xfrm>
            <a:off x="6409070" y="4859154"/>
            <a:ext cx="330200" cy="2540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1200" b="0" i="0" u="none" strike="noStrike" dirty="0">
                <a:solidFill>
                  <a:srgbClr val="4C7A5A"/>
                </a:solidFill>
                <a:latin typeface="EB Garamond"/>
                <a:ea typeface="EB Garamond"/>
                <a:cs typeface="EB Garamond"/>
                <a:sym typeface="EB Garamond"/>
              </a:rPr>
              <a:t>10</a:t>
            </a:r>
            <a:endParaRPr lang="en-US" sz="1100" dirty="0"/>
          </a:p>
        </p:txBody>
      </p:sp>
      <p:sp>
        <p:nvSpPr>
          <p:cNvPr id="28" name="AutoShape 28"/>
          <p:cNvSpPr txBox="1"/>
          <p:nvPr/>
        </p:nvSpPr>
        <p:spPr>
          <a:xfrm>
            <a:off x="6756400" y="4849923"/>
            <a:ext cx="4419600" cy="6858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Jiangsu department of education (2019), </a:t>
            </a:r>
            <a:r>
              <a:rPr lang="en-US" sz="1100" b="0" i="1" u="none" strike="noStrike" dirty="0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Implementation Plan for the Reform of the Selection Examination for the Transfer from College to Undergraduate Program of Jiangsu Province</a:t>
            </a:r>
            <a:endParaRPr lang="en-US" sz="1100" dirty="0"/>
          </a:p>
        </p:txBody>
      </p:sp>
      <p:sp>
        <p:nvSpPr>
          <p:cNvPr id="30" name="AutoShape 30"/>
          <p:cNvSpPr txBox="1"/>
          <p:nvPr/>
        </p:nvSpPr>
        <p:spPr>
          <a:xfrm>
            <a:off x="6756400" y="5054600"/>
            <a:ext cx="4419600" cy="4572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08333"/>
              </a:lnSpc>
              <a:defRPr/>
            </a:pPr>
            <a:endParaRPr lang="en-US" sz="1100" dirty="0"/>
          </a:p>
        </p:txBody>
      </p:sp>
      <p:cxnSp>
        <p:nvCxnSpPr>
          <p:cNvPr id="31" name="Connector 31"/>
          <p:cNvCxnSpPr/>
          <p:nvPr/>
        </p:nvCxnSpPr>
        <p:spPr>
          <a:xfrm rot="-4407">
            <a:off x="1143004" y="6470650"/>
            <a:ext cx="9906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2A2D30">
                <a:alpha val="15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2" name="AutoShape 32"/>
          <p:cNvSpPr txBox="1"/>
          <p:nvPr/>
        </p:nvSpPr>
        <p:spPr>
          <a:xfrm>
            <a:off x="1143000" y="6578600"/>
            <a:ext cx="3810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l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REFERENCES</a:t>
            </a:r>
            <a:endParaRPr lang="en-US" sz="1100"/>
          </a:p>
        </p:txBody>
      </p:sp>
      <p:sp>
        <p:nvSpPr>
          <p:cNvPr id="33" name="AutoShape 33"/>
          <p:cNvSpPr txBox="1"/>
          <p:nvPr/>
        </p:nvSpPr>
        <p:spPr>
          <a:xfrm>
            <a:off x="10541000" y="6578600"/>
            <a:ext cx="508000" cy="228600"/>
          </a:xfrm>
          <a:prstGeom prst="rect">
            <a:avLst/>
          </a:prstGeom>
          <a:noFill/>
          <a:ln w="127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marL="0" indent="0" algn="r">
              <a:lnSpc>
                <a:spcPct val="125000"/>
              </a:lnSpc>
              <a:defRPr/>
            </a:pPr>
            <a:r>
              <a:rPr lang="en-US" sz="900" b="0" i="0" u="none" strike="noStrike">
                <a:solidFill>
                  <a:srgbClr val="4D5A53"/>
                </a:solidFill>
                <a:latin typeface="Inter"/>
                <a:ea typeface="Inter"/>
                <a:cs typeface="Inter"/>
                <a:sym typeface="Inter"/>
              </a:rPr>
              <a:t>10</a:t>
            </a:r>
            <a:endParaRPr lang="en-US" sz="1100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0" y="6318250"/>
            <a:ext cx="1524000" cy="5397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默认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2098</Words>
  <Application>Microsoft Office PowerPoint</Application>
  <PresentationFormat>宽屏</PresentationFormat>
  <Paragraphs>259</Paragraphs>
  <Slides>10</Slides>
  <Notes>10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10</vt:i4>
      </vt:variant>
    </vt:vector>
  </HeadingPairs>
  <TitlesOfParts>
    <vt:vector size="17" baseType="lpstr">
      <vt:lpstr>Inter</vt:lpstr>
      <vt:lpstr>Noto Sans SC</vt:lpstr>
      <vt:lpstr>Arial</vt:lpstr>
      <vt:lpstr>Cambria Math</vt:lpstr>
      <vt:lpstr>EB Garamond</vt:lpstr>
      <vt:lpstr>Office 主题​​</vt:lpstr>
      <vt:lpstr>默认主题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Lu Zhao (2520181)</cp:lastModifiedBy>
  <cp:revision>2</cp:revision>
  <dcterms:modified xsi:type="dcterms:W3CDTF">2026-10-11T12:17:22Z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{"Label":"1","ContentProducer":"001191110102MACQD9K64010000","ProduceID":"7694219462647843821","ReservedCode1":"","ContentPropagator":"","PropagateID":"","ReservedCode2":""}</vt:lpwstr>
  </property>
</Properties>
</file>