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1"/>
  </p:sldMasterIdLst>
  <p:notesMasterIdLst>
    <p:notesMasterId r:id="rId3"/>
  </p:notes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3196" autoAdjust="0"/>
  </p:normalViewPr>
  <p:slideViewPr>
    <p:cSldViewPr snapToGrid="0">
      <p:cViewPr varScale="1">
        <p:scale>
          <a:sx n="70" d="100"/>
          <a:sy n="70" d="100"/>
        </p:scale>
        <p:origin x="2154" y="60"/>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C:\Download%20laptop%20nou\assignment%20work\TEST%20MANAGING%20DATA\1%20Excel%20supporting%20file%20(24%20hours%20open%20book%20exam%20sample).%20(3).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45080934391560867"/>
          <c:y val="0.50067861945871572"/>
          <c:w val="0.30771109976291428"/>
          <c:h val="0.49839319502240853"/>
        </c:manualLayout>
      </c:layout>
      <c:pieChart>
        <c:varyColors val="1"/>
        <c:ser>
          <c:idx val="0"/>
          <c:order val="0"/>
          <c:tx>
            <c:strRef>
              <c:f>Sheet2!$B$10</c:f>
              <c:strCache>
                <c:ptCount val="1"/>
                <c:pt idx="0">
                  <c:v>Market Share (%)</c:v>
                </c:pt>
              </c:strCache>
            </c:strRef>
          </c:tx>
          <c:explosion val="7"/>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EC8-4F53-B8D1-48B8D2984F9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EC8-4F53-B8D1-48B8D2984F93}"/>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EC8-4F53-B8D1-48B8D2984F93}"/>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EC8-4F53-B8D1-48B8D2984F93}"/>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2EC8-4F53-B8D1-48B8D2984F9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Sheet2!$A$11:$A$15</c:f>
              <c:strCache>
                <c:ptCount val="5"/>
                <c:pt idx="0">
                  <c:v>Company A</c:v>
                </c:pt>
                <c:pt idx="1">
                  <c:v>Company B</c:v>
                </c:pt>
                <c:pt idx="2">
                  <c:v>Company C</c:v>
                </c:pt>
                <c:pt idx="3">
                  <c:v>Company D</c:v>
                </c:pt>
                <c:pt idx="4">
                  <c:v>Others</c:v>
                </c:pt>
              </c:strCache>
            </c:strRef>
          </c:cat>
          <c:val>
            <c:numRef>
              <c:f>Sheet2!$B$11:$B$15</c:f>
              <c:numCache>
                <c:formatCode>0%</c:formatCode>
                <c:ptCount val="5"/>
                <c:pt idx="0">
                  <c:v>0.35</c:v>
                </c:pt>
                <c:pt idx="1">
                  <c:v>0.28000000000000003</c:v>
                </c:pt>
                <c:pt idx="2">
                  <c:v>0.2</c:v>
                </c:pt>
                <c:pt idx="3">
                  <c:v>0.12</c:v>
                </c:pt>
                <c:pt idx="4">
                  <c:v>0.05</c:v>
                </c:pt>
              </c:numCache>
            </c:numRef>
          </c:val>
          <c:extLst>
            <c:ext xmlns:c16="http://schemas.microsoft.com/office/drawing/2014/chart" uri="{C3380CC4-5D6E-409C-BE32-E72D297353CC}">
              <c16:uniqueId val="{0000000A-2EC8-4F53-B8D1-48B8D2984F9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30D067-3B83-4C4E-B1A5-18AE5F6E443A}"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7208A1-3AAA-4FE0-B762-B4C03FA229D3}" type="slidenum">
              <a:rPr lang="en-GB" smtClean="0"/>
              <a:t>‹#›</a:t>
            </a:fld>
            <a:endParaRPr lang="en-GB"/>
          </a:p>
        </p:txBody>
      </p:sp>
    </p:spTree>
    <p:extLst>
      <p:ext uri="{BB962C8B-B14F-4D97-AF65-F5344CB8AC3E}">
        <p14:creationId xmlns:p14="http://schemas.microsoft.com/office/powerpoint/2010/main" val="982615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GB" dirty="0"/>
          </a:p>
        </p:txBody>
      </p:sp>
      <p:sp>
        <p:nvSpPr>
          <p:cNvPr id="4" name="Slide Number Placeholder 3"/>
          <p:cNvSpPr>
            <a:spLocks noGrp="1"/>
          </p:cNvSpPr>
          <p:nvPr>
            <p:ph type="sldNum" sz="quarter" idx="5"/>
          </p:nvPr>
        </p:nvSpPr>
        <p:spPr/>
        <p:txBody>
          <a:bodyPr/>
          <a:lstStyle/>
          <a:p>
            <a:fld id="{AB7208A1-3AAA-4FE0-B762-B4C03FA229D3}" type="slidenum">
              <a:rPr lang="en-GB" smtClean="0"/>
              <a:t>1</a:t>
            </a:fld>
            <a:endParaRPr lang="en-GB"/>
          </a:p>
        </p:txBody>
      </p:sp>
    </p:spTree>
    <p:extLst>
      <p:ext uri="{BB962C8B-B14F-4D97-AF65-F5344CB8AC3E}">
        <p14:creationId xmlns:p14="http://schemas.microsoft.com/office/powerpoint/2010/main" val="577877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21D01A6-8197-4F1C-91EE-ED99F997985E}" type="datetimeFigureOut">
              <a:rPr lang="ro-RO" smtClean="0"/>
              <a:t>08.12.2025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435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D01A6-8197-4F1C-91EE-ED99F997985E}" type="datetimeFigureOut">
              <a:rPr lang="ro-RO" smtClean="0"/>
              <a:t>08.12.2025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1715576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08.12.2025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7239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1D01A6-8197-4F1C-91EE-ED99F997985E}" type="datetimeFigureOut">
              <a:rPr lang="ro-RO" smtClean="0"/>
              <a:t>08.12.2025</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2377683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1D01A6-8197-4F1C-91EE-ED99F997985E}" type="datetimeFigureOut">
              <a:rPr lang="ro-RO" smtClean="0"/>
              <a:t>08.12.2025</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1783682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1D01A6-8197-4F1C-91EE-ED99F997985E}" type="datetimeFigureOut">
              <a:rPr lang="ro-RO" smtClean="0"/>
              <a:t>08.12.2025</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570996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1D01A6-8197-4F1C-91EE-ED99F997985E}" type="datetimeFigureOut">
              <a:rPr lang="ro-RO" smtClean="0"/>
              <a:t>08.12.2025</a:t>
            </a:fld>
            <a:endParaRPr lang="ro-RO"/>
          </a:p>
        </p:txBody>
      </p:sp>
      <p:sp>
        <p:nvSpPr>
          <p:cNvPr id="3" name="Footer Placeholder 2"/>
          <p:cNvSpPr>
            <a:spLocks noGrp="1"/>
          </p:cNvSpPr>
          <p:nvPr>
            <p:ph type="ftr" sz="quarter" idx="11"/>
          </p:nvPr>
        </p:nvSpPr>
        <p:spPr/>
        <p:txBody>
          <a:bodyPr/>
          <a:lstStyle/>
          <a:p>
            <a:endParaRPr lang="ro-RO"/>
          </a:p>
        </p:txBody>
      </p:sp>
      <p:sp>
        <p:nvSpPr>
          <p:cNvPr id="4" name="Slide Number Placeholder 3"/>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1354940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1D01A6-8197-4F1C-91EE-ED99F997985E}" type="datetimeFigureOut">
              <a:rPr lang="ro-RO" smtClean="0"/>
              <a:t>08.12.2025</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3139083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1D01A6-8197-4F1C-91EE-ED99F997985E}" type="datetimeFigureOut">
              <a:rPr lang="ro-RO" smtClean="0"/>
              <a:t>08.12.2025</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559C35B-5478-4ED2-822A-0C781ED9E1F9}" type="slidenum">
              <a:rPr lang="ro-RO" smtClean="0"/>
              <a:t>‹#›</a:t>
            </a:fld>
            <a:endParaRPr lang="ro-RO"/>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5697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D01A6-8197-4F1C-91EE-ED99F997985E}" type="datetimeFigureOut">
              <a:rPr lang="ro-RO" smtClean="0"/>
              <a:t>08.12.2025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1857798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D01A6-8197-4F1C-91EE-ED99F997985E}" type="datetimeFigureOut">
              <a:rPr lang="ro-RO" smtClean="0"/>
              <a:t>08.12.2025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0138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21D01A6-8197-4F1C-91EE-ED99F997985E}" type="datetimeFigureOut">
              <a:rPr lang="ro-RO" smtClean="0"/>
              <a:t>08.12.2025</a:t>
            </a:fld>
            <a:endParaRPr lang="ro-RO"/>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ro-RO"/>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559C35B-5478-4ED2-822A-0C781ED9E1F9}" type="slidenum">
              <a:rPr lang="ro-RO" smtClean="0"/>
              <a:t>‹#›</a:t>
            </a:fld>
            <a:endParaRPr lang="ro-RO"/>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0957025"/>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41C65-7AC6-0C7D-6181-B75A2BF7A6AA}"/>
              </a:ext>
            </a:extLst>
          </p:cNvPr>
          <p:cNvSpPr>
            <a:spLocks noGrp="1"/>
          </p:cNvSpPr>
          <p:nvPr>
            <p:ph type="title"/>
          </p:nvPr>
        </p:nvSpPr>
        <p:spPr>
          <a:xfrm>
            <a:off x="6769847" y="50595"/>
            <a:ext cx="5258145" cy="1301270"/>
          </a:xfrm>
          <a:solidFill>
            <a:schemeClr val="accent2">
              <a:lumMod val="20000"/>
              <a:lumOff val="80000"/>
            </a:schemeClr>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txBody>
          <a:bodyPr>
            <a:noAutofit/>
          </a:bodyPr>
          <a:lstStyle/>
          <a:p>
            <a:r>
              <a:rPr lang="en-GB" sz="2400" dirty="0"/>
              <a:t>Digital Skills  LCLM4002</a:t>
            </a:r>
            <a:br>
              <a:rPr lang="en-GB" sz="2400" dirty="0"/>
            </a:br>
            <a:r>
              <a:rPr lang="en-US" sz="2400" dirty="0"/>
              <a:t>📊 - How to create a chart </a:t>
            </a:r>
            <a:r>
              <a:rPr lang="en-US" sz="2400"/>
              <a:t>in Excel</a:t>
            </a:r>
            <a:br>
              <a:rPr lang="en-US" sz="2400"/>
            </a:br>
            <a:r>
              <a:rPr lang="en-US" sz="2400"/>
              <a:t>Viorel Sava 2422712 </a:t>
            </a:r>
            <a:endParaRPr lang="en-GB" sz="2400" b="1" dirty="0">
              <a:solidFill>
                <a:schemeClr val="tx1"/>
              </a:solidFill>
              <a:effectLst/>
              <a:latin typeface="ADLaM Display" panose="020F0502020204030204" pitchFamily="2" charset="0"/>
              <a:ea typeface="ADLaM Display" panose="020F0502020204030204" pitchFamily="2" charset="0"/>
              <a:cs typeface="ADLaM Display" panose="020F0502020204030204" pitchFamily="2" charset="0"/>
            </a:endParaRPr>
          </a:p>
        </p:txBody>
      </p:sp>
      <p:sp>
        <p:nvSpPr>
          <p:cNvPr id="5" name="TextBox 4">
            <a:extLst>
              <a:ext uri="{FF2B5EF4-FFF2-40B4-BE49-F238E27FC236}">
                <a16:creationId xmlns:a16="http://schemas.microsoft.com/office/drawing/2014/main" id="{EFF0DEC6-7CAD-C784-5B7A-D15C4F981E32}"/>
              </a:ext>
            </a:extLst>
          </p:cNvPr>
          <p:cNvSpPr txBox="1"/>
          <p:nvPr/>
        </p:nvSpPr>
        <p:spPr>
          <a:xfrm>
            <a:off x="152033" y="37082"/>
            <a:ext cx="3200768" cy="3831818"/>
          </a:xfrm>
          <a:prstGeom prst="rect">
            <a:avLst/>
          </a:prstGeom>
          <a:solidFill>
            <a:schemeClr val="accent1">
              <a:lumMod val="60000"/>
              <a:lumOff val="40000"/>
            </a:schemeClr>
          </a:solidFill>
          <a:ln w="12700">
            <a:solidFill>
              <a:schemeClr val="tx1"/>
            </a:solidFill>
          </a:ln>
        </p:spPr>
        <p:txBody>
          <a:bodyPr wrap="square">
            <a:spAutoFit/>
          </a:bodyPr>
          <a:lstStyle/>
          <a:p>
            <a:pPr algn="ctr"/>
            <a:r>
              <a:rPr lang="en-US" sz="900" b="1" dirty="0"/>
              <a:t>Section 1: Preparing Your Data</a:t>
            </a:r>
          </a:p>
          <a:p>
            <a:pPr algn="ctr"/>
            <a:r>
              <a:rPr lang="en-US" sz="900" b="1" dirty="0"/>
              <a:t>The preparation of the data is the basis of the creation of efficient charts in Excel. To start with, you can tabulate your data putting the labels of the categories in the first column of the tabular arrangement and the corresponding numbers in the respective columns. The columns are to be used to depict separate data series and rows will consist of separate data points or categories. To illustrate, in monitoring sales monthly one can put the month names in the first column and the sales in the second column, and make sure that there are no empty rows or columns in the data range, as these empty cells will give incorrect visualization.</a:t>
            </a:r>
          </a:p>
          <a:p>
            <a:pPr algn="ctr"/>
            <a:r>
              <a:rPr lang="en-US" sz="900" b="1" dirty="0"/>
              <a:t>To choose your data range you need to want to highlight the whole area by first clicking on the first cell that has something in it before using your cursor to fill in the last cell. Add labels of the category and the numerical values to your choice. Excel is also capable of automatically identifying the row with the category labels, and then using this data to format your chart accordingly. Although this step comes before creating the chart, it is important to check the quality of data, firstly, by identifying errors, inconsistent formatting, and missing values. The accidental formatting of numbers in the form of text will not allow them to be plotted in charts.  Data neat and free of contaminants would make your charts present easier information and generate insights that can be effectively communicated to your audience.</a:t>
            </a:r>
          </a:p>
        </p:txBody>
      </p:sp>
      <p:sp>
        <p:nvSpPr>
          <p:cNvPr id="8" name="TextBox 7">
            <a:extLst>
              <a:ext uri="{FF2B5EF4-FFF2-40B4-BE49-F238E27FC236}">
                <a16:creationId xmlns:a16="http://schemas.microsoft.com/office/drawing/2014/main" id="{5086817C-CEC5-9FA6-73F2-D165FE9D9B8F}"/>
              </a:ext>
            </a:extLst>
          </p:cNvPr>
          <p:cNvSpPr txBox="1"/>
          <p:nvPr/>
        </p:nvSpPr>
        <p:spPr>
          <a:xfrm>
            <a:off x="3461668" y="183276"/>
            <a:ext cx="3308179" cy="3539430"/>
          </a:xfrm>
          <a:prstGeom prst="rect">
            <a:avLst/>
          </a:prstGeom>
          <a:solidFill>
            <a:schemeClr val="accent4">
              <a:lumMod val="60000"/>
              <a:lumOff val="40000"/>
            </a:schemeClr>
          </a:solidFill>
          <a:ln w="19050">
            <a:solidFill>
              <a:schemeClr val="tx1"/>
            </a:solidFill>
          </a:ln>
        </p:spPr>
        <p:txBody>
          <a:bodyPr wrap="square">
            <a:spAutoFit/>
          </a:bodyPr>
          <a:lstStyle/>
          <a:p>
            <a:pPr algn="ctr"/>
            <a:r>
              <a:rPr lang="en-US" sz="800" b="1" dirty="0"/>
              <a:t>Section 3: </a:t>
            </a:r>
            <a:r>
              <a:rPr lang="en-US" sz="800" b="1" dirty="0" err="1"/>
              <a:t>Personalising</a:t>
            </a:r>
            <a:r>
              <a:rPr lang="en-US" sz="800" b="1" dirty="0"/>
              <a:t> your chart.</a:t>
            </a:r>
          </a:p>
          <a:p>
            <a:pPr algn="ctr"/>
            <a:r>
              <a:rPr lang="en-US" sz="800" b="1" dirty="0"/>
              <a:t>The customization of charts adds professionalism, information to your basic </a:t>
            </a:r>
            <a:r>
              <a:rPr lang="en-US" sz="800" b="1" dirty="0" err="1"/>
              <a:t>visualisation</a:t>
            </a:r>
            <a:r>
              <a:rPr lang="en-US" sz="800" b="1" dirty="0"/>
              <a:t> to convey your data insights effectively. Start by changing the title of the chart and the initial picture will be a generic text content that appears when Microsoft Excel first creates your chart. To choose the Chart Title text, you need to click once and write a descriptive title that clearly shows the information that the chart represents. The title must be acceptable in length but definite enough, as it should assist viewers to know the purpose of the chart instantly. To verify your changes press Enter and use the Layout options to have the title on top or at the bottom of the graph or to superimpose the title according to your preference of design.</a:t>
            </a:r>
          </a:p>
          <a:p>
            <a:pPr algn="ctr"/>
            <a:r>
              <a:rPr lang="en-US" sz="800" b="1" dirty="0"/>
              <a:t>Add other chart components by clicking the plus icon that will appear next to your chart on clicking. Chart Elements menu have checkboxes of different elements such as axis titles, data labels, gridlines, legend, and trendlines. Axis titles give some background information to your horizontal and vertical scales and data labels show the exact values on the points of the chart itself so that you can read them. Gridlines help viewers to make estimations of values and the legend highlights the various series of data using color codes. Choose or unselect elements according to your needs of the presentation and requirements of the audience. Every one of these elements has its purpose in increasing the interpretation of data once it is applied in the right way.</a:t>
            </a:r>
          </a:p>
          <a:p>
            <a:pPr algn="ctr"/>
            <a:r>
              <a:rPr lang="en-US" sz="800" b="1" dirty="0"/>
              <a:t>Make colors and styles individually using the paintbrush icon next to the chart chosen. Select premeditated color schemes that may or may not be compatible with your corporate brand requirements or presentation theme. Format single data series Selecting any data point or a bar in the chart and clicking the contextual menu of format data series as an option.  </a:t>
            </a:r>
            <a:endParaRPr lang="en-US" sz="400" dirty="0"/>
          </a:p>
        </p:txBody>
      </p:sp>
      <p:sp>
        <p:nvSpPr>
          <p:cNvPr id="15" name="TextBox 14">
            <a:extLst>
              <a:ext uri="{FF2B5EF4-FFF2-40B4-BE49-F238E27FC236}">
                <a16:creationId xmlns:a16="http://schemas.microsoft.com/office/drawing/2014/main" id="{9FD9397B-8FE7-3756-7F52-B1887F1E063F}"/>
              </a:ext>
            </a:extLst>
          </p:cNvPr>
          <p:cNvSpPr txBox="1"/>
          <p:nvPr/>
        </p:nvSpPr>
        <p:spPr>
          <a:xfrm>
            <a:off x="6933856" y="1416993"/>
            <a:ext cx="5106112" cy="2800767"/>
          </a:xfrm>
          <a:prstGeom prst="rect">
            <a:avLst/>
          </a:prstGeom>
          <a:solidFill>
            <a:schemeClr val="accent1">
              <a:lumMod val="60000"/>
              <a:lumOff val="40000"/>
            </a:schemeClr>
          </a:solidFill>
          <a:ln w="19050">
            <a:solidFill>
              <a:schemeClr val="tx1"/>
            </a:solidFill>
          </a:ln>
        </p:spPr>
        <p:txBody>
          <a:bodyPr wrap="square">
            <a:spAutoFit/>
          </a:bodyPr>
          <a:lstStyle/>
          <a:p>
            <a:pPr algn="ctr"/>
            <a:r>
              <a:rPr lang="en-US" sz="800" b="1" dirty="0"/>
              <a:t>Part 4: Finishing and Using Your Chart.</a:t>
            </a:r>
          </a:p>
          <a:p>
            <a:pPr algn="ctr"/>
            <a:r>
              <a:rPr lang="en-US" sz="800" b="1" dirty="0"/>
              <a:t>The last thing to do is to resize and place your chart in your worksheet. To choose the overall object, just click the chart border and move the corner handles to proportionately and maintain the aspect ratio of the chart.  To locate your chart, just click and drag your chart to the location you want on your worksheet, but make sure your chart does not cover up any valuable data or disrupt the operations of your worksheet. When you need to present a chart or analyze it fully on a single page, you can move the chart to a specific worksheet tab using its right-click menu which has a new option, named Move Chart, which places the chart on a single tab in a workbook which may include many charts.</a:t>
            </a:r>
          </a:p>
          <a:p>
            <a:pPr algn="ctr"/>
            <a:r>
              <a:rPr lang="en-US" sz="800" b="1" dirty="0"/>
              <a:t>The Excel charts are dynamically connected with their original source data, which implies that any changes in the values in the initial data set are reflected in the chart display. This dynamic relationship makes sure that your charts are constantly updated with information without the need of manually updating them.  In case you require using your chart in other applications, take the chart and then Ctrl and C to copy, then switch to Power point application, Word or any other Office application and then Ctrl and V to paste. Excel also provides several choices of pasting such as matching the destination theme, retaining the original formatting, pasting as a static picture, or retaining a live connection with the original excel file.</a:t>
            </a:r>
          </a:p>
          <a:p>
            <a:pPr algn="ctr"/>
            <a:r>
              <a:rPr lang="en-US" sz="800" b="1" dirty="0"/>
              <a:t>Design templates Save templates on custom designs and use them to create templates. Once you have formatted your chart with a particular color, styles, and settings of the elements, right- click it and choose to save it as a template. Give a descriptive name which identifies the purpose or design properties of the template. You can also use your saved templates by clicking on templates folder on the Insert Chart dialog and this will ensure uniformity across the workbooks and save time on the repetitive formatting tasks. Print your chart selected and go in the file menu and print to see the chart preview as it will appear on paper. Set page orientation, margin and scaling preferences to maximize what is printed.  </a:t>
            </a:r>
            <a:endParaRPr lang="en-US" sz="400" dirty="0"/>
          </a:p>
        </p:txBody>
      </p:sp>
      <p:sp>
        <p:nvSpPr>
          <p:cNvPr id="17" name="TextBox 16">
            <a:extLst>
              <a:ext uri="{FF2B5EF4-FFF2-40B4-BE49-F238E27FC236}">
                <a16:creationId xmlns:a16="http://schemas.microsoft.com/office/drawing/2014/main" id="{7D25C780-C7C1-B2EE-223A-43230C497885}"/>
              </a:ext>
            </a:extLst>
          </p:cNvPr>
          <p:cNvSpPr txBox="1"/>
          <p:nvPr/>
        </p:nvSpPr>
        <p:spPr>
          <a:xfrm>
            <a:off x="93072" y="3897662"/>
            <a:ext cx="5143266" cy="2862322"/>
          </a:xfrm>
          <a:prstGeom prst="rect">
            <a:avLst/>
          </a:prstGeom>
          <a:solidFill>
            <a:schemeClr val="accent4">
              <a:lumMod val="60000"/>
              <a:lumOff val="40000"/>
            </a:schemeClr>
          </a:solidFill>
          <a:ln w="19050">
            <a:solidFill>
              <a:schemeClr val="tx1"/>
            </a:solidFill>
          </a:ln>
        </p:spPr>
        <p:txBody>
          <a:bodyPr wrap="square">
            <a:spAutoFit/>
          </a:bodyPr>
          <a:lstStyle/>
          <a:p>
            <a:pPr algn="ctr"/>
            <a:r>
              <a:rPr lang="en-US" sz="900" b="1" dirty="0"/>
              <a:t>Section 2: Inserting the Chart</a:t>
            </a:r>
          </a:p>
          <a:p>
            <a:pPr algn="ctr"/>
            <a:r>
              <a:rPr lang="en-US" sz="900" b="1" dirty="0"/>
              <a:t>Go to the ribbon on the top of your computer and there will be an insert tab. Charts group seems to be a dominant feature in the middle part and it shows different icons of chart types, such as, Column, Line, Pie, Bar, Area and Scatter. The types of charts have their purposes related to the particular type of analysis and, therefore, the selection of the chart type should be based on your data and communication objectives. Column charts are good when one wants to compare values of various categories whereas line chart is useful when one wants to track the changes and trends over time. The pie charts are the best charts to show the proportions of a whole thus can be used to show the breakdown of percentages, the bar charts show the comparisons horizontally, and the scatter plots show the relationship between two variables.</a:t>
            </a:r>
          </a:p>
          <a:p>
            <a:pPr algn="ctr"/>
            <a:r>
              <a:rPr lang="en-US" sz="900" b="1" dirty="0"/>
              <a:t>To see all the subtypes of a given category, select the icon of the chart type which fits your analytical requirements. Excel also provides preview thumbnails on the various styling options so you can see how your records will look before you commit your data to any particular format. When you find a most fitting option, you need to select the selected subtype of chart. Excel automatically creates the chart and inserts it on your active spreadsheet in a floating object that can be easily moved and resized to your layout requirements. With just a few clicks, the software uses default formatting depending on your data structure to generate an effective chart to be customized. Alternatively, you can use the intelligent suggestion feature of Excel by clicking on: Recommended Charts in the Charts group on how the data should be best visualized and Excel will provide a suggestion of the best chart type based on its analysis of your data structure.</a:t>
            </a:r>
            <a:endParaRPr lang="en-US" sz="400" dirty="0"/>
          </a:p>
        </p:txBody>
      </p:sp>
      <p:graphicFrame>
        <p:nvGraphicFramePr>
          <p:cNvPr id="9" name="Chart 8">
            <a:extLst>
              <a:ext uri="{FF2B5EF4-FFF2-40B4-BE49-F238E27FC236}">
                <a16:creationId xmlns:a16="http://schemas.microsoft.com/office/drawing/2014/main" id="{9865F3C1-FDE7-E551-FFC3-42A3B560C473}"/>
              </a:ext>
            </a:extLst>
          </p:cNvPr>
          <p:cNvGraphicFramePr>
            <a:graphicFrameLocks/>
          </p:cNvGraphicFramePr>
          <p:nvPr>
            <p:extLst>
              <p:ext uri="{D42A27DB-BD31-4B8C-83A1-F6EECF244321}">
                <p14:modId xmlns:p14="http://schemas.microsoft.com/office/powerpoint/2010/main" val="3635122310"/>
              </p:ext>
            </p:extLst>
          </p:nvPr>
        </p:nvGraphicFramePr>
        <p:xfrm>
          <a:off x="9593584" y="5147525"/>
          <a:ext cx="2487511" cy="1612459"/>
        </p:xfrm>
        <a:graphic>
          <a:graphicData uri="http://schemas.openxmlformats.org/drawingml/2006/chart">
            <c:chart xmlns:c="http://schemas.openxmlformats.org/drawingml/2006/chart" xmlns:r="http://schemas.openxmlformats.org/officeDocument/2006/relationships" r:id="rId3"/>
          </a:graphicData>
        </a:graphic>
      </p:graphicFrame>
      <p:pic>
        <p:nvPicPr>
          <p:cNvPr id="11" name="Picture 10">
            <a:extLst>
              <a:ext uri="{FF2B5EF4-FFF2-40B4-BE49-F238E27FC236}">
                <a16:creationId xmlns:a16="http://schemas.microsoft.com/office/drawing/2014/main" id="{A241BFB0-3334-5FDD-3B4A-96EA914981C8}"/>
              </a:ext>
            </a:extLst>
          </p:cNvPr>
          <p:cNvPicPr>
            <a:picLocks noChangeAspect="1"/>
          </p:cNvPicPr>
          <p:nvPr/>
        </p:nvPicPr>
        <p:blipFill>
          <a:blip r:embed="rId4"/>
          <a:stretch>
            <a:fillRect/>
          </a:stretch>
        </p:blipFill>
        <p:spPr>
          <a:xfrm>
            <a:off x="7126547" y="4217760"/>
            <a:ext cx="2801971" cy="1684164"/>
          </a:xfrm>
          <a:prstGeom prst="rect">
            <a:avLst/>
          </a:prstGeom>
        </p:spPr>
      </p:pic>
      <p:pic>
        <p:nvPicPr>
          <p:cNvPr id="13" name="Picture 12">
            <a:extLst>
              <a:ext uri="{FF2B5EF4-FFF2-40B4-BE49-F238E27FC236}">
                <a16:creationId xmlns:a16="http://schemas.microsoft.com/office/drawing/2014/main" id="{EB8C44FE-8E8F-E728-B7D5-147B223E07CA}"/>
              </a:ext>
            </a:extLst>
          </p:cNvPr>
          <p:cNvPicPr>
            <a:picLocks noChangeAspect="1"/>
          </p:cNvPicPr>
          <p:nvPr/>
        </p:nvPicPr>
        <p:blipFill>
          <a:blip r:embed="rId5"/>
          <a:stretch>
            <a:fillRect/>
          </a:stretch>
        </p:blipFill>
        <p:spPr>
          <a:xfrm>
            <a:off x="5236338" y="5441007"/>
            <a:ext cx="1890209" cy="1366398"/>
          </a:xfrm>
          <a:prstGeom prst="rect">
            <a:avLst/>
          </a:prstGeom>
        </p:spPr>
      </p:pic>
    </p:spTree>
    <p:extLst>
      <p:ext uri="{BB962C8B-B14F-4D97-AF65-F5344CB8AC3E}">
        <p14:creationId xmlns:p14="http://schemas.microsoft.com/office/powerpoint/2010/main" val="25148863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1220</TotalTime>
  <Words>1394</Words>
  <Application>Microsoft Office PowerPoint</Application>
  <PresentationFormat>Widescreen</PresentationFormat>
  <Paragraphs>18</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ADLaM Display</vt:lpstr>
      <vt:lpstr>Aptos</vt:lpstr>
      <vt:lpstr>Tw Cen MT</vt:lpstr>
      <vt:lpstr>Tw Cen MT Condensed</vt:lpstr>
      <vt:lpstr>Wingdings 3</vt:lpstr>
      <vt:lpstr>Integral</vt:lpstr>
      <vt:lpstr>Digital Skills  LCLM4002 📊 - How to create a chart in Excel Viorel Sava 2422712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Student D</dc:creator>
  <cp:lastModifiedBy>anon</cp:lastModifiedBy>
  <cp:revision>11</cp:revision>
  <dcterms:created xsi:type="dcterms:W3CDTF">2023-06-25T23:58:02Z</dcterms:created>
  <dcterms:modified xsi:type="dcterms:W3CDTF">2025-12-08T11:51:00Z</dcterms:modified>
</cp:coreProperties>
</file>