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506" r:id="rId3"/>
    <p:sldId id="509" r:id="rId4"/>
    <p:sldId id="507" r:id="rId5"/>
    <p:sldId id="510" r:id="rId6"/>
    <p:sldId id="508" r:id="rId7"/>
    <p:sldId id="511" r:id="rId8"/>
    <p:sldId id="438" r:id="rId9"/>
    <p:sldId id="473" r:id="rId10"/>
    <p:sldId id="475" r:id="rId11"/>
    <p:sldId id="476" r:id="rId12"/>
    <p:sldId id="477" r:id="rId13"/>
    <p:sldId id="479" r:id="rId14"/>
    <p:sldId id="385" r:id="rId15"/>
    <p:sldId id="481" r:id="rId16"/>
    <p:sldId id="482" r:id="rId17"/>
    <p:sldId id="483" r:id="rId18"/>
    <p:sldId id="484" r:id="rId19"/>
    <p:sldId id="512" r:id="rId20"/>
    <p:sldId id="514" r:id="rId21"/>
    <p:sldId id="513" r:id="rId22"/>
    <p:sldId id="515" r:id="rId23"/>
    <p:sldId id="516" r:id="rId24"/>
    <p:sldId id="485" r:id="rId25"/>
    <p:sldId id="420" r:id="rId26"/>
    <p:sldId id="486" r:id="rId27"/>
    <p:sldId id="517" r:id="rId28"/>
    <p:sldId id="518" r:id="rId29"/>
    <p:sldId id="462" r:id="rId30"/>
    <p:sldId id="489" r:id="rId31"/>
    <p:sldId id="519" r:id="rId32"/>
    <p:sldId id="488" r:id="rId33"/>
    <p:sldId id="502" r:id="rId3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FFFF00"/>
    <a:srgbClr val="B2B2B2"/>
    <a:srgbClr val="969696"/>
    <a:srgbClr val="0066FF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8" autoAdjust="0"/>
    <p:restoredTop sz="94660"/>
  </p:normalViewPr>
  <p:slideViewPr>
    <p:cSldViewPr>
      <p:cViewPr>
        <p:scale>
          <a:sx n="75" d="100"/>
          <a:sy n="75" d="100"/>
        </p:scale>
        <p:origin x="-102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188C42-A55E-4E72-9B79-9EB0D5BCEE5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F45EFA-0031-41EE-BAF3-EC2E4C21BFF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BA29BD-3A19-40CB-AF97-DFC222E52EE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BB4990-0E06-4242-BB41-EF02F7B7E1F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80DD0E-87AA-499C-94F5-2E45014240A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10394B-AF25-45D3-9DB0-02486615D8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95A83-FDAF-4A7B-997F-E914772EED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AD4215-3DB1-4B63-A763-221CA101AB6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FB081D-BF9E-47DF-8213-78AFB73258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DC484A-21FA-4033-BBE1-A1785E82BF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99E7FA-D833-4FAF-B670-4D8CC4D9EBA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F6A2E8F3-F77B-4381-B75B-03A7F3B2489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gif"/><Relationship Id="rId4" Type="http://schemas.openxmlformats.org/officeDocument/2006/relationships/image" Target="../media/image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gif"/><Relationship Id="rId5" Type="http://schemas.openxmlformats.org/officeDocument/2006/relationships/image" Target="../media/image1.gif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gif"/><Relationship Id="rId5" Type="http://schemas.openxmlformats.org/officeDocument/2006/relationships/image" Target="../media/image1.gif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2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2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3.gif"/><Relationship Id="rId4" Type="http://schemas.openxmlformats.org/officeDocument/2006/relationships/image" Target="../media/image2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6732588" cy="1439863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95288" y="2565400"/>
            <a:ext cx="6048375" cy="9350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6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6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10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10" name="Picture 62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3284538"/>
            <a:ext cx="3467100" cy="2171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2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859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59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3859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 		chwaer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859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860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860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3860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3860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8" name="Line 16"/>
          <p:cNvSpPr>
            <a:spLocks noChangeShapeType="1"/>
          </p:cNvSpPr>
          <p:nvPr/>
        </p:nvSpPr>
        <p:spPr bwMode="auto">
          <a:xfrm flipV="1">
            <a:off x="3419475" y="4437063"/>
            <a:ext cx="43180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8609" name="Line 17"/>
          <p:cNvSpPr>
            <a:spLocks noChangeShapeType="1"/>
          </p:cNvSpPr>
          <p:nvPr/>
        </p:nvSpPr>
        <p:spPr bwMode="auto">
          <a:xfrm flipV="1">
            <a:off x="5940425" y="44370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8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animBg="1"/>
      <p:bldP spid="238596" grpId="0"/>
      <p:bldP spid="23859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7507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08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7509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mab </a:t>
            </a:r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</a:t>
            </a:r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merch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751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751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751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7751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751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751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7519" name="Line 15"/>
          <p:cNvSpPr>
            <a:spLocks noChangeShapeType="1"/>
          </p:cNvSpPr>
          <p:nvPr/>
        </p:nvSpPr>
        <p:spPr bwMode="auto">
          <a:xfrm flipV="1">
            <a:off x="3419475" y="4437063"/>
            <a:ext cx="43180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7520" name="Line 16"/>
          <p:cNvSpPr>
            <a:spLocks noChangeShapeType="1"/>
          </p:cNvSpPr>
          <p:nvPr/>
        </p:nvSpPr>
        <p:spPr bwMode="auto">
          <a:xfrm flipV="1">
            <a:off x="5940425" y="44370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7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7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7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775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775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775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507" grpId="0" animBg="1"/>
      <p:bldP spid="277508" grpId="0"/>
      <p:bldP spid="2775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47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48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36549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gŵr / gwraig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655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655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655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5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3655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655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5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3655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36561" name="Picture 17" descr="Wedding Couple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8400" y="1989138"/>
            <a:ext cx="1771650" cy="2819400"/>
          </a:xfrm>
          <a:prstGeom prst="rect">
            <a:avLst/>
          </a:prstGeom>
          <a:noFill/>
        </p:spPr>
      </p:pic>
      <p:sp>
        <p:nvSpPr>
          <p:cNvPr id="236562" name="Line 18"/>
          <p:cNvSpPr>
            <a:spLocks noChangeShapeType="1"/>
          </p:cNvSpPr>
          <p:nvPr/>
        </p:nvSpPr>
        <p:spPr bwMode="auto">
          <a:xfrm flipV="1">
            <a:off x="3563938" y="4508500"/>
            <a:ext cx="215900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3" name="Line 19"/>
          <p:cNvSpPr>
            <a:spLocks noChangeShapeType="1"/>
          </p:cNvSpPr>
          <p:nvPr/>
        </p:nvSpPr>
        <p:spPr bwMode="auto">
          <a:xfrm flipH="1" flipV="1">
            <a:off x="5508625" y="4724400"/>
            <a:ext cx="142875" cy="217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65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6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65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47" grpId="0" animBg="1"/>
      <p:bldP spid="236548" grpId="0"/>
      <p:bldP spid="2365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763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6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tad-cu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57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57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576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577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577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5777" name="Picture 17" descr="Three Generations Father Son Animated Clipart&#10;&#10;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375" y="2492375"/>
            <a:ext cx="1905000" cy="1905000"/>
          </a:xfrm>
          <a:prstGeom prst="rect">
            <a:avLst/>
          </a:prstGeom>
          <a:noFill/>
        </p:spPr>
      </p:pic>
      <p:sp>
        <p:nvSpPr>
          <p:cNvPr id="245778" name="Line 18"/>
          <p:cNvSpPr>
            <a:spLocks noChangeShapeType="1"/>
          </p:cNvSpPr>
          <p:nvPr/>
        </p:nvSpPr>
        <p:spPr bwMode="auto">
          <a:xfrm>
            <a:off x="3779838" y="2205038"/>
            <a:ext cx="3603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3" grpId="0" animBg="1"/>
      <p:bldP spid="245764" grpId="0"/>
      <p:bldP spid="2457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371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1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371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plentyn / plant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371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372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372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2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372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372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2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372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43729" name="Picture 17" descr="Playing Ball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205038"/>
            <a:ext cx="2857500" cy="2466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3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15" grpId="0" animBg="1"/>
      <p:bldP spid="243716" grpId="0"/>
      <p:bldP spid="2437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678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only child</a:t>
            </a:r>
          </a:p>
        </p:txBody>
      </p:sp>
      <p:sp>
        <p:nvSpPr>
          <p:cNvPr id="246789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unig blentyn</a:t>
            </a:r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679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679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6794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6796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679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6799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6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6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6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6" grpId="0" animBg="1"/>
      <p:bldP spid="246787" grpId="0"/>
      <p:bldP spid="246788" grpId="0"/>
      <p:bldP spid="24678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0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2630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cousin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0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Cefnder</a:t>
            </a:r>
            <a:endParaRPr lang="en-GB" sz="4000" dirty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Cyfnither</a:t>
            </a:r>
            <a:endParaRPr lang="en-GB" sz="4000" dirty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1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631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1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2631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2631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2631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26328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29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26330" name="Picture 2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6331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32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26333" name="Picture 29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6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6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6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6" grpId="0" animBg="1"/>
      <p:bldP spid="226307" grpId="0"/>
      <p:bldP spid="226308" grpId="0"/>
      <p:bldP spid="22630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4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214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half </a:t>
            </a: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brother / sister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4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hanner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/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5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215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5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215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215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215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2156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57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2158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2159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60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2161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2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2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2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6" grpId="0" animBg="1"/>
      <p:bldP spid="262147" grpId="0"/>
      <p:bldP spid="262148" grpId="0"/>
      <p:bldP spid="2621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19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4196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father</a:t>
            </a:r>
          </a:p>
        </p:txBody>
      </p:sp>
      <p:sp>
        <p:nvSpPr>
          <p:cNvPr id="264197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llysdad</a:t>
            </a:r>
          </a:p>
        </p:txBody>
      </p:sp>
      <p:sp>
        <p:nvSpPr>
          <p:cNvPr id="26419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4199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0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4201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4202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4203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4204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5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4206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4207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8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4209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4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4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4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4" grpId="0" animBg="1"/>
      <p:bldP spid="264195" grpId="0"/>
      <p:bldP spid="264196" grpId="0"/>
      <p:bldP spid="26419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19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5220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mother</a:t>
            </a:r>
          </a:p>
        </p:txBody>
      </p:sp>
      <p:sp>
        <p:nvSpPr>
          <p:cNvPr id="265221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llysfam</a:t>
            </a:r>
          </a:p>
        </p:txBody>
      </p:sp>
      <p:sp>
        <p:nvSpPr>
          <p:cNvPr id="265222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5223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4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5225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5226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5227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5228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9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5230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5231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32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5233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5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5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5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18" grpId="0" animBg="1"/>
      <p:bldP spid="265219" grpId="0"/>
      <p:bldP spid="265220" grpId="0"/>
      <p:bldP spid="2652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4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6244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mother in law</a:t>
            </a:r>
          </a:p>
        </p:txBody>
      </p:sp>
      <p:sp>
        <p:nvSpPr>
          <p:cNvPr id="266245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mam yng nghyfraith</a:t>
            </a:r>
          </a:p>
        </p:txBody>
      </p:sp>
      <p:sp>
        <p:nvSpPr>
          <p:cNvPr id="266246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47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48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6249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6250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6251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6252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53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6254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6255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6256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6257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6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6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6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6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6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2" grpId="0" animBg="1"/>
      <p:bldP spid="266243" grpId="0"/>
      <p:bldP spid="266244" grpId="0"/>
      <p:bldP spid="26624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parents</a:t>
            </a:r>
          </a:p>
        </p:txBody>
      </p:sp>
      <p:sp>
        <p:nvSpPr>
          <p:cNvPr id="268293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rhieni</a:t>
            </a:r>
          </a:p>
        </p:txBody>
      </p:sp>
      <p:sp>
        <p:nvSpPr>
          <p:cNvPr id="26829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5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6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8297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8298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8299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8300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8302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3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4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8305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8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8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8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0" grpId="0" animBg="1"/>
      <p:bldP spid="268291" grpId="0"/>
      <p:bldP spid="268292" grpId="0"/>
      <p:bldP spid="26829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2583" name="Rectangle 7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52584" name="Text Box 8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52585" name="Oval 9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52586" name="Oval 10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152587" name="Group 11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152588" name="Oval 12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152589" name="AutoShape 13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152591" name="Text Box 15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Berfau</a:t>
            </a:r>
            <a:r>
              <a:rPr lang="en-GB" sz="2800"/>
              <a:t> – Verbs</a:t>
            </a:r>
          </a:p>
        </p:txBody>
      </p:sp>
      <p:sp>
        <p:nvSpPr>
          <p:cNvPr id="152592" name="Text Box 16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52598" name="Rectangle 2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52599" name="Text Box 2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152600" name="Picture 2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52601" name="Rectangle 2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52602" name="Text Box 2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52603" name="Picture 2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2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2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2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25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25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2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3" grpId="0" animBg="1"/>
      <p:bldP spid="152584" grpId="0"/>
      <p:bldP spid="152591" grpId="0" animBg="1"/>
      <p:bldP spid="15259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39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0340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be born</a:t>
            </a:r>
          </a:p>
        </p:txBody>
      </p:sp>
      <p:sp>
        <p:nvSpPr>
          <p:cNvPr id="270341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geni</a:t>
            </a:r>
          </a:p>
        </p:txBody>
      </p:sp>
      <p:sp>
        <p:nvSpPr>
          <p:cNvPr id="270342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43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4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0345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0346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0347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0348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9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0350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0351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52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0353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0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0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0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0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0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0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0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0338" grpId="0" animBg="1"/>
      <p:bldP spid="270339" grpId="0"/>
      <p:bldP spid="270340" grpId="0"/>
      <p:bldP spid="27034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6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1364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be brought up</a:t>
            </a:r>
          </a:p>
        </p:txBody>
      </p:sp>
      <p:sp>
        <p:nvSpPr>
          <p:cNvPr id="271365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magu</a:t>
            </a:r>
          </a:p>
        </p:txBody>
      </p:sp>
      <p:sp>
        <p:nvSpPr>
          <p:cNvPr id="271366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1367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68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1369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1370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1371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1372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3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1374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1375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6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1377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1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1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1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1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1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1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1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1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1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2" grpId="0" animBg="1"/>
      <p:bldP spid="271363" grpId="0"/>
      <p:bldP spid="271364" grpId="0"/>
      <p:bldP spid="27136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2388" name="Text Box 4"/>
          <p:cNvSpPr txBox="1">
            <a:spLocks noChangeArrowheads="1"/>
          </p:cNvSpPr>
          <p:nvPr/>
        </p:nvSpPr>
        <p:spPr bwMode="auto">
          <a:xfrm>
            <a:off x="1908175" y="2492375"/>
            <a:ext cx="49672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be related / to belong</a:t>
            </a:r>
          </a:p>
        </p:txBody>
      </p:sp>
      <p:sp>
        <p:nvSpPr>
          <p:cNvPr id="27238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perthyn</a:t>
            </a:r>
          </a:p>
        </p:txBody>
      </p:sp>
      <p:sp>
        <p:nvSpPr>
          <p:cNvPr id="27239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239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9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239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239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239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2396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97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2398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2399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400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2401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2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2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2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2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2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2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2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2386" grpId="0" animBg="1"/>
      <p:bldP spid="272387" grpId="0"/>
      <p:bldP spid="272388" grpId="0"/>
      <p:bldP spid="27238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1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3412" name="Text Box 4"/>
          <p:cNvSpPr txBox="1">
            <a:spLocks noChangeArrowheads="1"/>
          </p:cNvSpPr>
          <p:nvPr/>
        </p:nvSpPr>
        <p:spPr bwMode="auto">
          <a:xfrm>
            <a:off x="0" y="2492375"/>
            <a:ext cx="9144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to marry</a:t>
            </a:r>
          </a:p>
        </p:txBody>
      </p:sp>
      <p:sp>
        <p:nvSpPr>
          <p:cNvPr id="273413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priodi</a:t>
            </a:r>
          </a:p>
        </p:txBody>
      </p:sp>
      <p:sp>
        <p:nvSpPr>
          <p:cNvPr id="27341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3415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16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3417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3418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3419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3420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21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3422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3423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24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3425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3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3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3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3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3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3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3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3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3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3410" grpId="0" animBg="1"/>
      <p:bldP spid="273411" grpId="0"/>
      <p:bldP spid="273412" grpId="0"/>
      <p:bldP spid="2734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293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293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sp>
        <p:nvSpPr>
          <p:cNvPr id="252933" name="Rectangle 5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2934" name="Text Box 6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2935" name="Text Box 7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2936" name="Text Box 8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rhifo</a:t>
            </a:r>
            <a:r>
              <a:rPr lang="en-GB" sz="2800"/>
              <a:t> – to count</a:t>
            </a:r>
          </a:p>
        </p:txBody>
      </p:sp>
      <p:pic>
        <p:nvPicPr>
          <p:cNvPr id="252937" name="Picture 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293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2940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2941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2942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2943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29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2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52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2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2933" grpId="0" animBg="1"/>
      <p:bldP spid="252934" grpId="0"/>
      <p:bldP spid="252935" grpId="0"/>
      <p:bldP spid="25293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5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3957" name="Text Box 5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 bachgen		un ferch</a:t>
            </a:r>
          </a:p>
        </p:txBody>
      </p:sp>
      <p:sp>
        <p:nvSpPr>
          <p:cNvPr id="25395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396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396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396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3964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3965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6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3967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3968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8538" y="2781300"/>
            <a:ext cx="1700212" cy="1728788"/>
          </a:xfrm>
          <a:prstGeom prst="rect">
            <a:avLst/>
          </a:prstGeom>
          <a:noFill/>
        </p:spPr>
      </p:pic>
      <p:pic>
        <p:nvPicPr>
          <p:cNvPr id="253969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19700" y="2565400"/>
            <a:ext cx="2520950" cy="1978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3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3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54" grpId="0" animBg="1"/>
      <p:bldP spid="253955" grpId="0"/>
      <p:bldP spid="25395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2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7028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dau fachgen		dwy ferch</a:t>
            </a:r>
          </a:p>
        </p:txBody>
      </p:sp>
      <p:sp>
        <p:nvSpPr>
          <p:cNvPr id="257029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703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703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703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703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703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703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7039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2565400"/>
            <a:ext cx="1700213" cy="1728788"/>
          </a:xfrm>
          <a:prstGeom prst="rect">
            <a:avLst/>
          </a:prstGeom>
          <a:noFill/>
        </p:spPr>
      </p:pic>
      <p:pic>
        <p:nvPicPr>
          <p:cNvPr id="257040" name="Picture 16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3800" y="2133600"/>
            <a:ext cx="2520950" cy="1978025"/>
          </a:xfrm>
          <a:prstGeom prst="rect">
            <a:avLst/>
          </a:prstGeom>
          <a:noFill/>
        </p:spPr>
      </p:pic>
      <p:pic>
        <p:nvPicPr>
          <p:cNvPr id="257041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2852738"/>
            <a:ext cx="1700212" cy="1728787"/>
          </a:xfrm>
          <a:prstGeom prst="rect">
            <a:avLst/>
          </a:prstGeom>
          <a:noFill/>
        </p:spPr>
      </p:pic>
      <p:pic>
        <p:nvPicPr>
          <p:cNvPr id="257042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25" y="2997200"/>
            <a:ext cx="2233613" cy="175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7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7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7026" grpId="0" animBg="1"/>
      <p:bldP spid="257027" grpId="0"/>
      <p:bldP spid="25702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0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6004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tri bachgen		tair merch</a:t>
            </a:r>
          </a:p>
        </p:txBody>
      </p:sp>
      <p:sp>
        <p:nvSpPr>
          <p:cNvPr id="256005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600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600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600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601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601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6014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6015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7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2988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8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9338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19" name="Picture 19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20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7763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21" name="Picture 21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750" y="3573463"/>
            <a:ext cx="1223963" cy="960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6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02" grpId="0" animBg="1"/>
      <p:bldP spid="256003" grpId="0"/>
      <p:bldP spid="25600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8052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pedwar bachgen	pedair merch</a:t>
            </a:r>
          </a:p>
        </p:txBody>
      </p:sp>
      <p:sp>
        <p:nvSpPr>
          <p:cNvPr id="258053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805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805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805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805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8060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61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8062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8063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4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5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6" name="Picture 18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313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7" name="Picture 19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9925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8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279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9" name="Picture 21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70" name="Picture 22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825" y="4076700"/>
            <a:ext cx="863600" cy="6778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8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8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0" grpId="0" animBg="1"/>
      <p:bldP spid="258051" grpId="0"/>
      <p:bldP spid="25805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434" name="Rectangle 2"/>
          <p:cNvSpPr>
            <a:spLocks noChangeArrowheads="1"/>
          </p:cNvSpPr>
          <p:nvPr/>
        </p:nvSpPr>
        <p:spPr bwMode="auto">
          <a:xfrm>
            <a:off x="0" y="3333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4435" name="Text Box 3"/>
          <p:cNvSpPr txBox="1">
            <a:spLocks noChangeArrowheads="1"/>
          </p:cNvSpPr>
          <p:nvPr/>
        </p:nvSpPr>
        <p:spPr bwMode="auto">
          <a:xfrm>
            <a:off x="250825" y="4048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443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4439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4440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4441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4442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4443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4444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4445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4446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4447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4448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74449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graphicFrame>
        <p:nvGraphicFramePr>
          <p:cNvPr id="274521" name="Group 89"/>
          <p:cNvGraphicFramePr>
            <a:graphicFrameLocks noGrp="1"/>
          </p:cNvGraphicFramePr>
          <p:nvPr/>
        </p:nvGraphicFramePr>
        <p:xfrm>
          <a:off x="0" y="1484784"/>
          <a:ext cx="6227565" cy="4572000"/>
        </p:xfrm>
        <a:graphic>
          <a:graphicData uri="http://schemas.openxmlformats.org/drawingml/2006/table">
            <a:tbl>
              <a:tblPr/>
              <a:tblGrid>
                <a:gridCol w="3380579"/>
                <a:gridCol w="2846986"/>
              </a:tblGrid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To count – age Modern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dwy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tair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un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dau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tri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pedwar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pump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chwech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saith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wyth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naw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dau ddeg (oed)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dau ddeg un (oed)</a:t>
                      </a:r>
                      <a:endParaRPr kumimoji="0" lang="cy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4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4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4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4434" grpId="0" animBg="1"/>
      <p:bldP spid="27443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05" name="Oval 5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6" name="Oval 6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04807" name="Group 7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04808" name="Oval 8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04809" name="AutoShape 9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04810" name="Rectangle 10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11" name="Text Box 11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04813" name="Rectangle 13"/>
          <p:cNvSpPr>
            <a:spLocks noChangeArrowheads="1"/>
          </p:cNvSpPr>
          <p:nvPr/>
        </p:nvSpPr>
        <p:spPr bwMode="auto">
          <a:xfrm>
            <a:off x="755650" y="2943225"/>
            <a:ext cx="813752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>
                <a:solidFill>
                  <a:srgbClr val="FF0000"/>
                </a:solidFill>
              </a:rPr>
              <a:t>Pwy sy yn dy </a:t>
            </a:r>
            <a:r>
              <a:rPr lang="cy-GB" b="1">
                <a:solidFill>
                  <a:srgbClr val="FF0000"/>
                </a:solidFill>
              </a:rPr>
              <a:t>d</a:t>
            </a:r>
            <a:r>
              <a:rPr lang="cy-GB">
                <a:solidFill>
                  <a:srgbClr val="FF0000"/>
                </a:solidFill>
              </a:rPr>
              <a:t>eulu di?</a:t>
            </a:r>
          </a:p>
          <a:p>
            <a:endParaRPr lang="cy-GB">
              <a:solidFill>
                <a:srgbClr val="FF0000"/>
              </a:solidFill>
            </a:endParaRPr>
          </a:p>
          <a:p>
            <a:r>
              <a:rPr lang="cy-GB">
                <a:solidFill>
                  <a:srgbClr val="0066FF"/>
                </a:solidFill>
              </a:rPr>
              <a:t>Mam, fy llysdad, fy chwaer a fy hanner chwaer.</a:t>
            </a:r>
            <a:endParaRPr lang="en-GB">
              <a:solidFill>
                <a:srgbClr val="0066FF"/>
              </a:solidFill>
            </a:endParaRPr>
          </a:p>
        </p:txBody>
      </p:sp>
      <p:sp>
        <p:nvSpPr>
          <p:cNvPr id="204824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5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04826" name="Picture 2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4827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8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4829" name="Picture 29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0" grpId="0" animBg="1"/>
      <p:bldP spid="20481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943225"/>
            <a:ext cx="813752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>
                <a:solidFill>
                  <a:srgbClr val="FF0000"/>
                </a:solidFill>
              </a:rPr>
              <a:t>Pwy sy yn </a:t>
            </a:r>
            <a:r>
              <a:rPr lang="cy-GB" b="1">
                <a:solidFill>
                  <a:srgbClr val="FF0000"/>
                </a:solidFill>
              </a:rPr>
              <a:t>nh</a:t>
            </a:r>
            <a:r>
              <a:rPr lang="cy-GB">
                <a:solidFill>
                  <a:srgbClr val="FF0000"/>
                </a:solidFill>
              </a:rPr>
              <a:t>eulu Delyth?</a:t>
            </a:r>
          </a:p>
          <a:p>
            <a:endParaRPr lang="cy-GB">
              <a:solidFill>
                <a:srgbClr val="FF0000"/>
              </a:solidFill>
            </a:endParaRPr>
          </a:p>
          <a:p>
            <a:r>
              <a:rPr lang="cy-GB">
                <a:solidFill>
                  <a:srgbClr val="0066FF"/>
                </a:solidFill>
              </a:rPr>
              <a:t>Ei rhieni, ei nain a’i modryb.</a:t>
            </a:r>
            <a:endParaRPr lang="en-GB">
              <a:solidFill>
                <a:srgbClr val="0066FF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82" name="Rectangle 14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183" name="Text Box 15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grpSp>
        <p:nvGrpSpPr>
          <p:cNvPr id="2" name="Group 5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35225" name="Picture 5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35226" name="Picture 5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35236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37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35238" name="Picture 70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35239" name="Rectangle 7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40" name="Text Box 7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35241" name="Picture 73" descr="8318955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aphicFrame>
        <p:nvGraphicFramePr>
          <p:cNvPr id="135277" name="Group 109"/>
          <p:cNvGraphicFramePr>
            <a:graphicFrameLocks noGrp="1"/>
          </p:cNvGraphicFramePr>
          <p:nvPr/>
        </p:nvGraphicFramePr>
        <p:xfrm>
          <a:off x="2627313" y="2708275"/>
          <a:ext cx="3889375" cy="3241676"/>
        </p:xfrm>
        <a:graphic>
          <a:graphicData uri="http://schemas.openxmlformats.org/drawingml/2006/table">
            <a:tbl>
              <a:tblPr/>
              <a:tblGrid>
                <a:gridCol w="1944687"/>
                <a:gridCol w="1944688"/>
              </a:tblGrid>
              <a:tr h="6921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+ nasal mutation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5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82" grpId="0" animBg="1"/>
      <p:bldP spid="13518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3171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72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3174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317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3176" name="Rectangle 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77" name="Text Box 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3178" name="Picture 10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3179" name="Rectangle 1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80" name="Text Box 1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3181" name="Picture 13" descr="8318955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3203" name="Rectangle 35"/>
          <p:cNvSpPr>
            <a:spLocks noChangeArrowheads="1"/>
          </p:cNvSpPr>
          <p:nvPr/>
        </p:nvSpPr>
        <p:spPr bwMode="auto">
          <a:xfrm>
            <a:off x="3348038" y="2636838"/>
            <a:ext cx="212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sz="1800" b="1"/>
              <a:t>Dy + soft mutation</a:t>
            </a:r>
            <a:endParaRPr lang="en-GB" sz="1800"/>
          </a:p>
          <a:p>
            <a:pPr algn="ctr"/>
            <a:r>
              <a:rPr lang="en-GB" sz="1800"/>
              <a:t> </a:t>
            </a:r>
          </a:p>
        </p:txBody>
      </p:sp>
      <p:graphicFrame>
        <p:nvGraphicFramePr>
          <p:cNvPr id="263241" name="Group 73"/>
          <p:cNvGraphicFramePr>
            <a:graphicFrameLocks noGrp="1"/>
          </p:cNvGraphicFramePr>
          <p:nvPr/>
        </p:nvGraphicFramePr>
        <p:xfrm>
          <a:off x="2843213" y="3284538"/>
          <a:ext cx="3457575" cy="2560320"/>
        </p:xfrm>
        <a:graphic>
          <a:graphicData uri="http://schemas.openxmlformats.org/drawingml/2006/table">
            <a:tbl>
              <a:tblPr/>
              <a:tblGrid>
                <a:gridCol w="1728787"/>
                <a:gridCol w="17287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f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dd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a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f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3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3171" grpId="0" animBg="1"/>
      <p:bldP spid="26317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0883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0884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50885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50886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50887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50888" name="Rectangle 8"/>
          <p:cNvSpPr>
            <a:spLocks noChangeArrowheads="1"/>
          </p:cNvSpPr>
          <p:nvPr/>
        </p:nvSpPr>
        <p:spPr bwMode="auto">
          <a:xfrm>
            <a:off x="0" y="1309688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0889" name="Text Box 9"/>
          <p:cNvSpPr txBox="1">
            <a:spLocks noChangeArrowheads="1"/>
          </p:cNvSpPr>
          <p:nvPr/>
        </p:nvSpPr>
        <p:spPr bwMode="auto">
          <a:xfrm>
            <a:off x="250825" y="1381125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0890" name="Rectangle 10"/>
          <p:cNvSpPr>
            <a:spLocks noChangeArrowheads="1"/>
          </p:cNvSpPr>
          <p:nvPr/>
        </p:nvSpPr>
        <p:spPr bwMode="auto">
          <a:xfrm>
            <a:off x="250825" y="2433638"/>
            <a:ext cx="82089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b="1" i="1"/>
              <a:t>Faint ydy oed ...?</a:t>
            </a:r>
            <a:endParaRPr lang="en-GB" b="1" i="1"/>
          </a:p>
        </p:txBody>
      </p:sp>
      <p:sp>
        <p:nvSpPr>
          <p:cNvPr id="250955" name="Rectangle 75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0956" name="Text Box 76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50957" name="Picture 77" descr="transparentccc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0958" name="Rectangle 78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0959" name="Text Box 79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50960" name="Picture 80" descr="83189556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graphicFrame>
        <p:nvGraphicFramePr>
          <p:cNvPr id="251002" name="Group 122"/>
          <p:cNvGraphicFramePr>
            <a:graphicFrameLocks noGrp="1"/>
          </p:cNvGraphicFramePr>
          <p:nvPr/>
        </p:nvGraphicFramePr>
        <p:xfrm>
          <a:off x="2268538" y="2997200"/>
          <a:ext cx="4968875" cy="2926080"/>
        </p:xfrm>
        <a:graphic>
          <a:graphicData uri="http://schemas.openxmlformats.org/drawingml/2006/table">
            <a:tbl>
              <a:tblPr/>
              <a:tblGrid>
                <a:gridCol w="2024062"/>
                <a:gridCol w="2944813"/>
              </a:tblGrid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oed 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 oed di?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 oed e ?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 </a:t>
                      </a: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 hi?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ein </a:t>
                      </a: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 ni?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eich oed chi?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eu </a:t>
                      </a: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 nhw?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Faint ydy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 y plant?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08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08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0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0888" grpId="0" animBg="1"/>
      <p:bldP spid="25088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5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8531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32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8533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8534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8535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8536" name="Rectangle 8"/>
          <p:cNvSpPr>
            <a:spLocks noChangeArrowheads="1"/>
          </p:cNvSpPr>
          <p:nvPr/>
        </p:nvSpPr>
        <p:spPr bwMode="auto">
          <a:xfrm>
            <a:off x="0" y="1309688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37" name="Text Box 9"/>
          <p:cNvSpPr txBox="1">
            <a:spLocks noChangeArrowheads="1"/>
          </p:cNvSpPr>
          <p:nvPr/>
        </p:nvSpPr>
        <p:spPr bwMode="auto">
          <a:xfrm>
            <a:off x="250825" y="1381125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8541" name="Rectangle 1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42" name="Text Box 1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8543" name="Picture 15" descr="transparentccc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8544" name="Rectangle 16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8545" name="Text Box 17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8546" name="Picture 18" descr="83189556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sp>
        <p:nvSpPr>
          <p:cNvPr id="278569" name="Rectangle 41"/>
          <p:cNvSpPr>
            <a:spLocks noChangeArrowheads="1"/>
          </p:cNvSpPr>
          <p:nvPr/>
        </p:nvSpPr>
        <p:spPr bwMode="auto">
          <a:xfrm>
            <a:off x="2543175" y="2276475"/>
            <a:ext cx="405923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b="1"/>
              <a:t>Oed – yn + treiglad meddal</a:t>
            </a:r>
            <a:endParaRPr lang="en-GB"/>
          </a:p>
          <a:p>
            <a:pPr algn="ctr"/>
            <a:r>
              <a:rPr lang="en-GB"/>
              <a:t> </a:t>
            </a:r>
          </a:p>
        </p:txBody>
      </p:sp>
      <p:graphicFrame>
        <p:nvGraphicFramePr>
          <p:cNvPr id="278589" name="Group 61"/>
          <p:cNvGraphicFramePr>
            <a:graphicFrameLocks noGrp="1"/>
          </p:cNvGraphicFramePr>
          <p:nvPr/>
        </p:nvGraphicFramePr>
        <p:xfrm>
          <a:off x="3276600" y="3357563"/>
          <a:ext cx="2663825" cy="1981200"/>
        </p:xfrm>
        <a:graphic>
          <a:graphicData uri="http://schemas.openxmlformats.org/drawingml/2006/table">
            <a:tbl>
              <a:tblPr/>
              <a:tblGrid>
                <a:gridCol w="2663825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b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edair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d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air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g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ant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f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lwydd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dd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eg oed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8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8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8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8536" grpId="0" animBg="1"/>
      <p:bldP spid="27853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5219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0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5221" name="Rectangle 5"/>
          <p:cNvSpPr>
            <a:spLocks noChangeArrowheads="1"/>
          </p:cNvSpPr>
          <p:nvPr/>
        </p:nvSpPr>
        <p:spPr bwMode="auto">
          <a:xfrm>
            <a:off x="755650" y="2842221"/>
            <a:ext cx="7777163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Sawl brawd a chwaer sy ‘da </a:t>
            </a:r>
            <a:r>
              <a:rPr lang="cy-GB" dirty="0" smtClean="0">
                <a:solidFill>
                  <a:srgbClr val="FF0000"/>
                </a:solidFill>
              </a:rPr>
              <a:t>ti?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dirty="0"/>
              <a:t>	</a:t>
            </a:r>
            <a:r>
              <a:rPr lang="cy-GB" i="1" dirty="0"/>
              <a:t>How many brothers and sisters have you got? </a:t>
            </a:r>
          </a:p>
          <a:p>
            <a:endParaRPr lang="cy-GB" i="1" dirty="0"/>
          </a:p>
          <a:p>
            <a:r>
              <a:rPr lang="cy-GB" dirty="0">
                <a:solidFill>
                  <a:srgbClr val="0000FF"/>
                </a:solidFill>
              </a:rPr>
              <a:t>Dau frawd a dwy chwaer.</a:t>
            </a:r>
          </a:p>
          <a:p>
            <a:r>
              <a:rPr lang="cy-GB" i="1" dirty="0"/>
              <a:t>	Two brothers and two sisters.</a:t>
            </a:r>
            <a:endParaRPr lang="en-GB" i="1" dirty="0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522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522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522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6522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5228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9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5230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5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19" grpId="0" animBg="1"/>
      <p:bldP spid="26522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7507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08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7509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7510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7511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7512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3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7514" name="Rectangle 10"/>
          <p:cNvSpPr>
            <a:spLocks noChangeArrowheads="1"/>
          </p:cNvSpPr>
          <p:nvPr/>
        </p:nvSpPr>
        <p:spPr bwMode="auto">
          <a:xfrm>
            <a:off x="755650" y="2567583"/>
            <a:ext cx="8137525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Faint ydy oed dy </a:t>
            </a:r>
            <a:r>
              <a:rPr lang="cy-GB" b="1" dirty="0">
                <a:solidFill>
                  <a:srgbClr val="FF0000"/>
                </a:solidFill>
              </a:rPr>
              <a:t>f</a:t>
            </a:r>
            <a:r>
              <a:rPr lang="cy-GB" dirty="0">
                <a:solidFill>
                  <a:srgbClr val="FF0000"/>
                </a:solidFill>
              </a:rPr>
              <a:t>rawd?</a:t>
            </a:r>
          </a:p>
          <a:p>
            <a:endParaRPr lang="cy-GB" dirty="0">
              <a:solidFill>
                <a:srgbClr val="FF0000"/>
              </a:solidFill>
            </a:endParaRPr>
          </a:p>
          <a:p>
            <a:r>
              <a:rPr lang="cy-GB" dirty="0">
                <a:solidFill>
                  <a:srgbClr val="0066FF"/>
                </a:solidFill>
              </a:rPr>
              <a:t>Mae e’n un </a:t>
            </a:r>
            <a:r>
              <a:rPr lang="cy-GB" dirty="0" smtClean="0">
                <a:solidFill>
                  <a:srgbClr val="0066FF"/>
                </a:solidFill>
              </a:rPr>
              <a:t>deg chwech oed</a:t>
            </a:r>
            <a:r>
              <a:rPr lang="cy-GB" dirty="0">
                <a:solidFill>
                  <a:srgbClr val="0066FF"/>
                </a:solidFill>
              </a:rPr>
              <a:t>.</a:t>
            </a:r>
          </a:p>
          <a:p>
            <a:endParaRPr lang="cy-GB" dirty="0">
              <a:solidFill>
                <a:srgbClr val="0066FF"/>
              </a:solidFill>
            </a:endParaRPr>
          </a:p>
          <a:p>
            <a:r>
              <a:rPr lang="cy-GB" dirty="0">
                <a:solidFill>
                  <a:srgbClr val="0066FF"/>
                </a:solidFill>
              </a:rPr>
              <a:t>Mae fy </a:t>
            </a:r>
            <a:r>
              <a:rPr lang="cy-GB" b="1" dirty="0">
                <a:solidFill>
                  <a:srgbClr val="0066FF"/>
                </a:solidFill>
              </a:rPr>
              <a:t>m</a:t>
            </a:r>
            <a:r>
              <a:rPr lang="cy-GB" dirty="0">
                <a:solidFill>
                  <a:srgbClr val="0066FF"/>
                </a:solidFill>
              </a:rPr>
              <a:t>rawd yn un deg chwech oed.</a:t>
            </a:r>
            <a:endParaRPr lang="en-GB" dirty="0">
              <a:solidFill>
                <a:srgbClr val="0066FF"/>
              </a:solidFill>
            </a:endParaRPr>
          </a:p>
        </p:txBody>
      </p:sp>
      <p:sp>
        <p:nvSpPr>
          <p:cNvPr id="277515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6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7517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7518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7519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7520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7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7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7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512" grpId="0" animBg="1"/>
      <p:bldP spid="27751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1843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1844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91845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91846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91847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91853" name="Rectangle 1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1854" name="Text Box 1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91855" name="Picture 15" descr="transparentccc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91856" name="Rectangle 16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1857" name="Text Box 17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91858" name="Picture 18" descr="83189556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sp>
        <p:nvSpPr>
          <p:cNvPr id="291892" name="Rectangle 52"/>
          <p:cNvSpPr>
            <a:spLocks noChangeArrowheads="1"/>
          </p:cNvSpPr>
          <p:nvPr/>
        </p:nvSpPr>
        <p:spPr bwMode="auto">
          <a:xfrm>
            <a:off x="539750" y="2355969"/>
            <a:ext cx="7920038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b="1" dirty="0"/>
              <a:t>Fy Mam-gu</a:t>
            </a:r>
            <a:endParaRPr lang="en-GB" dirty="0"/>
          </a:p>
          <a:p>
            <a:r>
              <a:rPr lang="cy-GB" dirty="0"/>
              <a:t>Roedd fy mam-gu’n un o saith o blant. Roedd pedair chwaer a dau frawd ‘da hi.  Dechreuodd hi weithio ar fferm pan oedd hi’n dair ar ddeg oed ond pan oedd hi’n bymtheg oed cafodd hi waith mewn siop yn y pentref ble roedd hi’n byw.  Priododd hi Tad-cu pan oedd hi’n </a:t>
            </a:r>
            <a:r>
              <a:rPr lang="cy-GB" dirty="0" smtClean="0"/>
              <a:t>dau ddeg un oed.  </a:t>
            </a:r>
            <a:r>
              <a:rPr lang="cy-GB" dirty="0"/>
              <a:t>Ei gwaith hi wedyn oedd gofalu am Tad-cu a magu’r plant.</a:t>
            </a:r>
            <a:endParaRPr lang="en-GB" dirty="0"/>
          </a:p>
          <a:p>
            <a:r>
              <a:rPr lang="en-GB" dirty="0"/>
              <a:t> </a:t>
            </a:r>
          </a:p>
        </p:txBody>
      </p:sp>
      <p:pic>
        <p:nvPicPr>
          <p:cNvPr id="291893" name="Picture 53" descr="3283738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1207082">
            <a:off x="-180975" y="0"/>
            <a:ext cx="1152525" cy="8636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682</TotalTime>
  <Words>578</Words>
  <Application>Microsoft Office PowerPoint</Application>
  <PresentationFormat>On-screen Show (4:3)</PresentationFormat>
  <Paragraphs>221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</vt:vector>
  </TitlesOfParts>
  <Company>Research Machines plc.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Natalie</cp:lastModifiedBy>
  <cp:revision>201</cp:revision>
  <dcterms:created xsi:type="dcterms:W3CDTF">2009-02-16T19:58:08Z</dcterms:created>
  <dcterms:modified xsi:type="dcterms:W3CDTF">2016-01-14T21:05:25Z</dcterms:modified>
</cp:coreProperties>
</file>