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sldIdLst>
    <p:sldId id="256" r:id="rId2"/>
    <p:sldId id="257" r:id="rId3"/>
    <p:sldId id="258" r:id="rId4"/>
    <p:sldId id="259" r:id="rId5"/>
    <p:sldId id="260" r:id="rId6"/>
    <p:sldId id="279" r:id="rId7"/>
    <p:sldId id="261" r:id="rId8"/>
    <p:sldId id="262" r:id="rId9"/>
    <p:sldId id="263" r:id="rId10"/>
    <p:sldId id="264" r:id="rId11"/>
    <p:sldId id="284" r:id="rId12"/>
    <p:sldId id="280" r:id="rId13"/>
    <p:sldId id="281" r:id="rId14"/>
    <p:sldId id="283" r:id="rId15"/>
    <p:sldId id="282" r:id="rId16"/>
    <p:sldId id="265" r:id="rId17"/>
    <p:sldId id="287" r:id="rId18"/>
    <p:sldId id="266" r:id="rId19"/>
    <p:sldId id="267" r:id="rId20"/>
    <p:sldId id="268" r:id="rId21"/>
    <p:sldId id="269" r:id="rId22"/>
    <p:sldId id="270" r:id="rId23"/>
    <p:sldId id="271" r:id="rId24"/>
    <p:sldId id="272" r:id="rId25"/>
    <p:sldId id="273" r:id="rId26"/>
    <p:sldId id="274" r:id="rId27"/>
    <p:sldId id="275" r:id="rId28"/>
    <p:sldId id="276" r:id="rId29"/>
    <p:sldId id="277" r:id="rId30"/>
    <p:sldId id="285" r:id="rId31"/>
    <p:sldId id="27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25"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sorterViewPr>
    <p:cViewPr varScale="1">
      <p:scale>
        <a:sx n="1" d="1"/>
        <a:sy n="1" d="1"/>
      </p:scale>
      <p:origin x="0" y="-27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82AE02-E172-4847-A218-DF7A4867FAC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DE7AA69-7161-41CE-A7E0-34B41786DB7F}">
      <dgm:prSet/>
      <dgm:spPr/>
      <dgm:t>
        <a:bodyPr/>
        <a:lstStyle/>
        <a:p>
          <a:r>
            <a:rPr lang="en-GB" dirty="0"/>
            <a:t>For disability rights activists, prevention of health conditions leading to disability can be a controversial topic.  . .  </a:t>
          </a:r>
          <a:endParaRPr lang="en-US" dirty="0"/>
        </a:p>
      </dgm:t>
    </dgm:pt>
    <dgm:pt modelId="{66378779-8FFE-46EB-9A15-B8D3EA4F9463}" type="parTrans" cxnId="{FDF7562D-757E-476A-B0EB-CD514A753CCB}">
      <dgm:prSet/>
      <dgm:spPr/>
      <dgm:t>
        <a:bodyPr/>
        <a:lstStyle/>
        <a:p>
          <a:endParaRPr lang="en-US"/>
        </a:p>
      </dgm:t>
    </dgm:pt>
    <dgm:pt modelId="{9B064374-4139-4FDF-BBEF-2FE60163657A}" type="sibTrans" cxnId="{FDF7562D-757E-476A-B0EB-CD514A753CCB}">
      <dgm:prSet/>
      <dgm:spPr/>
      <dgm:t>
        <a:bodyPr/>
        <a:lstStyle/>
        <a:p>
          <a:endParaRPr lang="en-US"/>
        </a:p>
      </dgm:t>
    </dgm:pt>
    <dgm:pt modelId="{406B3647-C496-4256-A3DA-2027F09F0C78}">
      <dgm:prSet/>
      <dgm:spPr/>
      <dgm:t>
        <a:bodyPr/>
        <a:lstStyle/>
        <a:p>
          <a:r>
            <a:rPr lang="en-GB"/>
            <a:t>What ethical issues might be behind this?</a:t>
          </a:r>
          <a:endParaRPr lang="en-US"/>
        </a:p>
      </dgm:t>
    </dgm:pt>
    <dgm:pt modelId="{D767EF1A-E19F-46D2-9A60-8C5EB8590295}" type="parTrans" cxnId="{A3311E47-9A11-4E81-B05D-C68AB0968E77}">
      <dgm:prSet/>
      <dgm:spPr/>
      <dgm:t>
        <a:bodyPr/>
        <a:lstStyle/>
        <a:p>
          <a:endParaRPr lang="en-US"/>
        </a:p>
      </dgm:t>
    </dgm:pt>
    <dgm:pt modelId="{E21FA4BE-85A1-42AC-A106-CDED212A7D8C}" type="sibTrans" cxnId="{A3311E47-9A11-4E81-B05D-C68AB0968E77}">
      <dgm:prSet/>
      <dgm:spPr/>
      <dgm:t>
        <a:bodyPr/>
        <a:lstStyle/>
        <a:p>
          <a:endParaRPr lang="en-US"/>
        </a:p>
      </dgm:t>
    </dgm:pt>
    <dgm:pt modelId="{EE8BEEF6-176C-4E74-8145-6895D7743B17}" type="pres">
      <dgm:prSet presAssocID="{0F82AE02-E172-4847-A218-DF7A4867FAC2}" presName="hierChild1" presStyleCnt="0">
        <dgm:presLayoutVars>
          <dgm:chPref val="1"/>
          <dgm:dir/>
          <dgm:animOne val="branch"/>
          <dgm:animLvl val="lvl"/>
          <dgm:resizeHandles/>
        </dgm:presLayoutVars>
      </dgm:prSet>
      <dgm:spPr/>
    </dgm:pt>
    <dgm:pt modelId="{9DAC9C78-35BF-4C78-B451-E5E7F27DF37A}" type="pres">
      <dgm:prSet presAssocID="{4DE7AA69-7161-41CE-A7E0-34B41786DB7F}" presName="hierRoot1" presStyleCnt="0"/>
      <dgm:spPr/>
    </dgm:pt>
    <dgm:pt modelId="{8F52F3D8-ACF2-4519-8A0B-9BB4CEFB0496}" type="pres">
      <dgm:prSet presAssocID="{4DE7AA69-7161-41CE-A7E0-34B41786DB7F}" presName="composite" presStyleCnt="0"/>
      <dgm:spPr/>
    </dgm:pt>
    <dgm:pt modelId="{81FB2008-03CE-4A70-824B-43439C882426}" type="pres">
      <dgm:prSet presAssocID="{4DE7AA69-7161-41CE-A7E0-34B41786DB7F}" presName="background" presStyleLbl="node0" presStyleIdx="0" presStyleCnt="2"/>
      <dgm:spPr/>
    </dgm:pt>
    <dgm:pt modelId="{1B4F9BB2-353D-46F1-8842-4B5829F2DD8B}" type="pres">
      <dgm:prSet presAssocID="{4DE7AA69-7161-41CE-A7E0-34B41786DB7F}" presName="text" presStyleLbl="fgAcc0" presStyleIdx="0" presStyleCnt="2">
        <dgm:presLayoutVars>
          <dgm:chPref val="3"/>
        </dgm:presLayoutVars>
      </dgm:prSet>
      <dgm:spPr/>
    </dgm:pt>
    <dgm:pt modelId="{39286767-0805-4EE5-85DC-E29612F2EB62}" type="pres">
      <dgm:prSet presAssocID="{4DE7AA69-7161-41CE-A7E0-34B41786DB7F}" presName="hierChild2" presStyleCnt="0"/>
      <dgm:spPr/>
    </dgm:pt>
    <dgm:pt modelId="{02773F13-842B-485E-99C1-285CC667AD14}" type="pres">
      <dgm:prSet presAssocID="{406B3647-C496-4256-A3DA-2027F09F0C78}" presName="hierRoot1" presStyleCnt="0"/>
      <dgm:spPr/>
    </dgm:pt>
    <dgm:pt modelId="{7B6337D6-6E5D-40C0-B131-E077C13E40DE}" type="pres">
      <dgm:prSet presAssocID="{406B3647-C496-4256-A3DA-2027F09F0C78}" presName="composite" presStyleCnt="0"/>
      <dgm:spPr/>
    </dgm:pt>
    <dgm:pt modelId="{63C89288-16DE-4080-83F3-9103434062ED}" type="pres">
      <dgm:prSet presAssocID="{406B3647-C496-4256-A3DA-2027F09F0C78}" presName="background" presStyleLbl="node0" presStyleIdx="1" presStyleCnt="2"/>
      <dgm:spPr/>
    </dgm:pt>
    <dgm:pt modelId="{7393A606-B705-4439-89C8-C190446E61CF}" type="pres">
      <dgm:prSet presAssocID="{406B3647-C496-4256-A3DA-2027F09F0C78}" presName="text" presStyleLbl="fgAcc0" presStyleIdx="1" presStyleCnt="2">
        <dgm:presLayoutVars>
          <dgm:chPref val="3"/>
        </dgm:presLayoutVars>
      </dgm:prSet>
      <dgm:spPr/>
    </dgm:pt>
    <dgm:pt modelId="{C2CABBE2-DB95-46CC-B4FF-0BCED2674E70}" type="pres">
      <dgm:prSet presAssocID="{406B3647-C496-4256-A3DA-2027F09F0C78}" presName="hierChild2" presStyleCnt="0"/>
      <dgm:spPr/>
    </dgm:pt>
  </dgm:ptLst>
  <dgm:cxnLst>
    <dgm:cxn modelId="{7F7EF513-7023-4E45-89A5-724E1EDD8658}" type="presOf" srcId="{406B3647-C496-4256-A3DA-2027F09F0C78}" destId="{7393A606-B705-4439-89C8-C190446E61CF}" srcOrd="0" destOrd="0" presId="urn:microsoft.com/office/officeart/2005/8/layout/hierarchy1"/>
    <dgm:cxn modelId="{D453DF1D-9B6D-426E-B394-BC9FDB4E165E}" type="presOf" srcId="{4DE7AA69-7161-41CE-A7E0-34B41786DB7F}" destId="{1B4F9BB2-353D-46F1-8842-4B5829F2DD8B}" srcOrd="0" destOrd="0" presId="urn:microsoft.com/office/officeart/2005/8/layout/hierarchy1"/>
    <dgm:cxn modelId="{FDF7562D-757E-476A-B0EB-CD514A753CCB}" srcId="{0F82AE02-E172-4847-A218-DF7A4867FAC2}" destId="{4DE7AA69-7161-41CE-A7E0-34B41786DB7F}" srcOrd="0" destOrd="0" parTransId="{66378779-8FFE-46EB-9A15-B8D3EA4F9463}" sibTransId="{9B064374-4139-4FDF-BBEF-2FE60163657A}"/>
    <dgm:cxn modelId="{A3311E47-9A11-4E81-B05D-C68AB0968E77}" srcId="{0F82AE02-E172-4847-A218-DF7A4867FAC2}" destId="{406B3647-C496-4256-A3DA-2027F09F0C78}" srcOrd="1" destOrd="0" parTransId="{D767EF1A-E19F-46D2-9A60-8C5EB8590295}" sibTransId="{E21FA4BE-85A1-42AC-A106-CDED212A7D8C}"/>
    <dgm:cxn modelId="{2D90819F-B694-460D-909A-CE948592B475}" type="presOf" srcId="{0F82AE02-E172-4847-A218-DF7A4867FAC2}" destId="{EE8BEEF6-176C-4E74-8145-6895D7743B17}" srcOrd="0" destOrd="0" presId="urn:microsoft.com/office/officeart/2005/8/layout/hierarchy1"/>
    <dgm:cxn modelId="{69421E91-9C58-4163-8D58-F5C7C89576BD}" type="presParOf" srcId="{EE8BEEF6-176C-4E74-8145-6895D7743B17}" destId="{9DAC9C78-35BF-4C78-B451-E5E7F27DF37A}" srcOrd="0" destOrd="0" presId="urn:microsoft.com/office/officeart/2005/8/layout/hierarchy1"/>
    <dgm:cxn modelId="{D03D9E28-0D72-4F77-9669-882133542AE3}" type="presParOf" srcId="{9DAC9C78-35BF-4C78-B451-E5E7F27DF37A}" destId="{8F52F3D8-ACF2-4519-8A0B-9BB4CEFB0496}" srcOrd="0" destOrd="0" presId="urn:microsoft.com/office/officeart/2005/8/layout/hierarchy1"/>
    <dgm:cxn modelId="{F508BD91-9E11-4549-8433-1945C97618B7}" type="presParOf" srcId="{8F52F3D8-ACF2-4519-8A0B-9BB4CEFB0496}" destId="{81FB2008-03CE-4A70-824B-43439C882426}" srcOrd="0" destOrd="0" presId="urn:microsoft.com/office/officeart/2005/8/layout/hierarchy1"/>
    <dgm:cxn modelId="{149A2E7D-21F6-4031-8228-FEDE92D3F36D}" type="presParOf" srcId="{8F52F3D8-ACF2-4519-8A0B-9BB4CEFB0496}" destId="{1B4F9BB2-353D-46F1-8842-4B5829F2DD8B}" srcOrd="1" destOrd="0" presId="urn:microsoft.com/office/officeart/2005/8/layout/hierarchy1"/>
    <dgm:cxn modelId="{D53F128B-00F8-4083-91CB-7014F415F427}" type="presParOf" srcId="{9DAC9C78-35BF-4C78-B451-E5E7F27DF37A}" destId="{39286767-0805-4EE5-85DC-E29612F2EB62}" srcOrd="1" destOrd="0" presId="urn:microsoft.com/office/officeart/2005/8/layout/hierarchy1"/>
    <dgm:cxn modelId="{E49BA8A3-065E-4230-9063-6E3F765C2395}" type="presParOf" srcId="{EE8BEEF6-176C-4E74-8145-6895D7743B17}" destId="{02773F13-842B-485E-99C1-285CC667AD14}" srcOrd="1" destOrd="0" presId="urn:microsoft.com/office/officeart/2005/8/layout/hierarchy1"/>
    <dgm:cxn modelId="{AD9F2C4A-EC63-4D98-8015-78DA7F57B35F}" type="presParOf" srcId="{02773F13-842B-485E-99C1-285CC667AD14}" destId="{7B6337D6-6E5D-40C0-B131-E077C13E40DE}" srcOrd="0" destOrd="0" presId="urn:microsoft.com/office/officeart/2005/8/layout/hierarchy1"/>
    <dgm:cxn modelId="{9C3C9FDA-596C-45ED-8241-C0BE072AB811}" type="presParOf" srcId="{7B6337D6-6E5D-40C0-B131-E077C13E40DE}" destId="{63C89288-16DE-4080-83F3-9103434062ED}" srcOrd="0" destOrd="0" presId="urn:microsoft.com/office/officeart/2005/8/layout/hierarchy1"/>
    <dgm:cxn modelId="{5E4D4EC9-810D-4238-98A8-86F5AB460390}" type="presParOf" srcId="{7B6337D6-6E5D-40C0-B131-E077C13E40DE}" destId="{7393A606-B705-4439-89C8-C190446E61CF}" srcOrd="1" destOrd="0" presId="urn:microsoft.com/office/officeart/2005/8/layout/hierarchy1"/>
    <dgm:cxn modelId="{0EE7AEFF-0693-47EB-85EB-0EBC860BD01C}" type="presParOf" srcId="{02773F13-842B-485E-99C1-285CC667AD14}" destId="{C2CABBE2-DB95-46CC-B4FF-0BCED2674E7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284713-32DE-41C3-A1B3-DC611D3AD6D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97CBFB0-C69B-4D68-A69F-C99F7B937719}">
      <dgm:prSet/>
      <dgm:spPr/>
      <dgm:t>
        <a:bodyPr/>
        <a:lstStyle/>
        <a:p>
          <a:pPr>
            <a:defRPr cap="all"/>
          </a:pPr>
          <a:r>
            <a:rPr lang="en-GB" b="0" i="0" dirty="0"/>
            <a:t>Prevention</a:t>
          </a:r>
          <a:endParaRPr lang="en-US" dirty="0"/>
        </a:p>
      </dgm:t>
    </dgm:pt>
    <dgm:pt modelId="{42FBBF43-D5CA-45EF-8976-0F0C0B6F2EB8}" type="parTrans" cxnId="{DBD8C737-1306-4E42-8A13-B5C3C131B222}">
      <dgm:prSet/>
      <dgm:spPr/>
      <dgm:t>
        <a:bodyPr/>
        <a:lstStyle/>
        <a:p>
          <a:endParaRPr lang="en-US"/>
        </a:p>
      </dgm:t>
    </dgm:pt>
    <dgm:pt modelId="{DA122088-321C-453E-BDB4-08C80C496208}" type="sibTrans" cxnId="{DBD8C737-1306-4E42-8A13-B5C3C131B222}">
      <dgm:prSet/>
      <dgm:spPr/>
      <dgm:t>
        <a:bodyPr/>
        <a:lstStyle/>
        <a:p>
          <a:endParaRPr lang="en-US"/>
        </a:p>
      </dgm:t>
    </dgm:pt>
    <dgm:pt modelId="{DBC49E34-301D-48CE-ADB8-8BB69ADFB7BA}">
      <dgm:prSet/>
      <dgm:spPr/>
      <dgm:t>
        <a:bodyPr/>
        <a:lstStyle/>
        <a:p>
          <a:pPr>
            <a:defRPr cap="all"/>
          </a:pPr>
          <a:r>
            <a:rPr lang="en-GB" b="0" i="0" dirty="0"/>
            <a:t>Cure</a:t>
          </a:r>
          <a:endParaRPr lang="en-US" dirty="0"/>
        </a:p>
      </dgm:t>
    </dgm:pt>
    <dgm:pt modelId="{954F3B77-5B63-4F17-B904-240ABF59F366}" type="parTrans" cxnId="{D73CFC87-4044-4BF0-A0C7-A94C75F40FFA}">
      <dgm:prSet/>
      <dgm:spPr/>
      <dgm:t>
        <a:bodyPr/>
        <a:lstStyle/>
        <a:p>
          <a:endParaRPr lang="en-US"/>
        </a:p>
      </dgm:t>
    </dgm:pt>
    <dgm:pt modelId="{A862CA0A-24CF-4673-9734-8E1502613676}" type="sibTrans" cxnId="{D73CFC87-4044-4BF0-A0C7-A94C75F40FFA}">
      <dgm:prSet/>
      <dgm:spPr/>
      <dgm:t>
        <a:bodyPr/>
        <a:lstStyle/>
        <a:p>
          <a:endParaRPr lang="en-US"/>
        </a:p>
      </dgm:t>
    </dgm:pt>
    <dgm:pt modelId="{3F94788E-B8B1-42B2-87C2-FA8653C67A3C}">
      <dgm:prSet/>
      <dgm:spPr/>
      <dgm:t>
        <a:bodyPr/>
        <a:lstStyle/>
        <a:p>
          <a:pPr>
            <a:defRPr cap="all"/>
          </a:pPr>
          <a:r>
            <a:rPr lang="en-GB" b="0" i="0" dirty="0"/>
            <a:t>Rehabilitation</a:t>
          </a:r>
          <a:endParaRPr lang="en-US" dirty="0"/>
        </a:p>
      </dgm:t>
    </dgm:pt>
    <dgm:pt modelId="{45E4F048-A1AA-4A9F-B7A4-8279A79C1AAC}" type="parTrans" cxnId="{449DEAB7-DCC7-48A1-A08C-58BEC2D3CD7A}">
      <dgm:prSet/>
      <dgm:spPr/>
      <dgm:t>
        <a:bodyPr/>
        <a:lstStyle/>
        <a:p>
          <a:endParaRPr lang="en-US"/>
        </a:p>
      </dgm:t>
    </dgm:pt>
    <dgm:pt modelId="{80BE40D3-31DD-40AD-B10B-725953F57084}" type="sibTrans" cxnId="{449DEAB7-DCC7-48A1-A08C-58BEC2D3CD7A}">
      <dgm:prSet/>
      <dgm:spPr/>
      <dgm:t>
        <a:bodyPr/>
        <a:lstStyle/>
        <a:p>
          <a:endParaRPr lang="en-US"/>
        </a:p>
      </dgm:t>
    </dgm:pt>
    <dgm:pt modelId="{9AA49D5C-9D0D-437D-A2A1-63EF5C7378B8}">
      <dgm:prSet/>
      <dgm:spPr/>
      <dgm:t>
        <a:bodyPr/>
        <a:lstStyle/>
        <a:p>
          <a:pPr>
            <a:defRPr cap="all"/>
          </a:pPr>
          <a:r>
            <a:rPr lang="en-GB" b="0" i="0" dirty="0"/>
            <a:t>Maintenance</a:t>
          </a:r>
          <a:endParaRPr lang="en-US" dirty="0"/>
        </a:p>
      </dgm:t>
    </dgm:pt>
    <dgm:pt modelId="{A4555D71-270A-497B-BAFB-7F4CCCFDAD8C}" type="parTrans" cxnId="{BD8152D2-3EE2-49CF-BB99-B1E79A38E5DE}">
      <dgm:prSet/>
      <dgm:spPr/>
      <dgm:t>
        <a:bodyPr/>
        <a:lstStyle/>
        <a:p>
          <a:endParaRPr lang="en-US"/>
        </a:p>
      </dgm:t>
    </dgm:pt>
    <dgm:pt modelId="{1AD4E7A3-0FBE-4B41-BABB-2B643D8ACE7D}" type="sibTrans" cxnId="{BD8152D2-3EE2-49CF-BB99-B1E79A38E5DE}">
      <dgm:prSet/>
      <dgm:spPr/>
      <dgm:t>
        <a:bodyPr/>
        <a:lstStyle/>
        <a:p>
          <a:endParaRPr lang="en-US"/>
        </a:p>
      </dgm:t>
    </dgm:pt>
    <dgm:pt modelId="{D1D7547E-4C1F-4D88-911A-7464EE415FC0}" type="pres">
      <dgm:prSet presAssocID="{54284713-32DE-41C3-A1B3-DC611D3AD6D0}" presName="root" presStyleCnt="0">
        <dgm:presLayoutVars>
          <dgm:dir/>
          <dgm:resizeHandles val="exact"/>
        </dgm:presLayoutVars>
      </dgm:prSet>
      <dgm:spPr/>
    </dgm:pt>
    <dgm:pt modelId="{2F849954-9AD8-4AFE-8C20-8347314917FC}" type="pres">
      <dgm:prSet presAssocID="{797CBFB0-C69B-4D68-A69F-C99F7B937719}" presName="compNode" presStyleCnt="0"/>
      <dgm:spPr/>
    </dgm:pt>
    <dgm:pt modelId="{BAD0C9AD-B9EC-4FA0-B677-91BD2359F134}" type="pres">
      <dgm:prSet presAssocID="{797CBFB0-C69B-4D68-A69F-C99F7B937719}" presName="iconBgRect" presStyleLbl="bgShp" presStyleIdx="0" presStyleCnt="4"/>
      <dgm:spPr>
        <a:prstGeom prst="round2DiagRect">
          <a:avLst>
            <a:gd name="adj1" fmla="val 29727"/>
            <a:gd name="adj2" fmla="val 0"/>
          </a:avLst>
        </a:prstGeom>
      </dgm:spPr>
    </dgm:pt>
    <dgm:pt modelId="{E8B8D8B1-C749-4153-A8BA-A186B1EF7405}" type="pres">
      <dgm:prSet presAssocID="{797CBFB0-C69B-4D68-A69F-C99F7B93771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144E554A-9BF8-4BB7-ACD5-EABF5F6F9869}" type="pres">
      <dgm:prSet presAssocID="{797CBFB0-C69B-4D68-A69F-C99F7B937719}" presName="spaceRect" presStyleCnt="0"/>
      <dgm:spPr/>
    </dgm:pt>
    <dgm:pt modelId="{626E2FD2-1AF2-4552-A399-699935BF5090}" type="pres">
      <dgm:prSet presAssocID="{797CBFB0-C69B-4D68-A69F-C99F7B937719}" presName="textRect" presStyleLbl="revTx" presStyleIdx="0" presStyleCnt="4">
        <dgm:presLayoutVars>
          <dgm:chMax val="1"/>
          <dgm:chPref val="1"/>
        </dgm:presLayoutVars>
      </dgm:prSet>
      <dgm:spPr/>
    </dgm:pt>
    <dgm:pt modelId="{B622DF65-2E07-4D45-8640-75709FC3D6D4}" type="pres">
      <dgm:prSet presAssocID="{DA122088-321C-453E-BDB4-08C80C496208}" presName="sibTrans" presStyleCnt="0"/>
      <dgm:spPr/>
    </dgm:pt>
    <dgm:pt modelId="{DD40EC74-1119-415C-A37C-60BAE11645A5}" type="pres">
      <dgm:prSet presAssocID="{DBC49E34-301D-48CE-ADB8-8BB69ADFB7BA}" presName="compNode" presStyleCnt="0"/>
      <dgm:spPr/>
    </dgm:pt>
    <dgm:pt modelId="{F5601999-13D9-46CE-8D53-8CB688EBF838}" type="pres">
      <dgm:prSet presAssocID="{DBC49E34-301D-48CE-ADB8-8BB69ADFB7BA}" presName="iconBgRect" presStyleLbl="bgShp" presStyleIdx="1" presStyleCnt="4"/>
      <dgm:spPr>
        <a:prstGeom prst="round2DiagRect">
          <a:avLst>
            <a:gd name="adj1" fmla="val 29727"/>
            <a:gd name="adj2" fmla="val 0"/>
          </a:avLst>
        </a:prstGeom>
      </dgm:spPr>
    </dgm:pt>
    <dgm:pt modelId="{ADDD062E-F951-4C87-BBB7-A79B2EC51C49}" type="pres">
      <dgm:prSet presAssocID="{DBC49E34-301D-48CE-ADB8-8BB69ADFB7B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DCF6A940-7BDE-4AC5-B2CB-C09E3D014B4F}" type="pres">
      <dgm:prSet presAssocID="{DBC49E34-301D-48CE-ADB8-8BB69ADFB7BA}" presName="spaceRect" presStyleCnt="0"/>
      <dgm:spPr/>
    </dgm:pt>
    <dgm:pt modelId="{926039A3-1BB7-413C-AAB2-A333998DC88D}" type="pres">
      <dgm:prSet presAssocID="{DBC49E34-301D-48CE-ADB8-8BB69ADFB7BA}" presName="textRect" presStyleLbl="revTx" presStyleIdx="1" presStyleCnt="4">
        <dgm:presLayoutVars>
          <dgm:chMax val="1"/>
          <dgm:chPref val="1"/>
        </dgm:presLayoutVars>
      </dgm:prSet>
      <dgm:spPr/>
    </dgm:pt>
    <dgm:pt modelId="{7C104E8C-CFE8-4728-A239-6B74ADD35335}" type="pres">
      <dgm:prSet presAssocID="{A862CA0A-24CF-4673-9734-8E1502613676}" presName="sibTrans" presStyleCnt="0"/>
      <dgm:spPr/>
    </dgm:pt>
    <dgm:pt modelId="{E38061DC-EAE3-49A6-82E5-8E02157FEEC4}" type="pres">
      <dgm:prSet presAssocID="{3F94788E-B8B1-42B2-87C2-FA8653C67A3C}" presName="compNode" presStyleCnt="0"/>
      <dgm:spPr/>
    </dgm:pt>
    <dgm:pt modelId="{30C16C01-B08E-44A0-AAF1-61E3CA6E1AEA}" type="pres">
      <dgm:prSet presAssocID="{3F94788E-B8B1-42B2-87C2-FA8653C67A3C}" presName="iconBgRect" presStyleLbl="bgShp" presStyleIdx="2" presStyleCnt="4"/>
      <dgm:spPr>
        <a:prstGeom prst="round2DiagRect">
          <a:avLst>
            <a:gd name="adj1" fmla="val 29727"/>
            <a:gd name="adj2" fmla="val 0"/>
          </a:avLst>
        </a:prstGeom>
      </dgm:spPr>
    </dgm:pt>
    <dgm:pt modelId="{4BFE449A-AC87-4964-B654-39DDC076F994}" type="pres">
      <dgm:prSet presAssocID="{3F94788E-B8B1-42B2-87C2-FA8653C67A3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 Wheelchair"/>
        </a:ext>
      </dgm:extLst>
    </dgm:pt>
    <dgm:pt modelId="{531DEC90-4945-4811-97A9-D3D7EF77C0CC}" type="pres">
      <dgm:prSet presAssocID="{3F94788E-B8B1-42B2-87C2-FA8653C67A3C}" presName="spaceRect" presStyleCnt="0"/>
      <dgm:spPr/>
    </dgm:pt>
    <dgm:pt modelId="{BA8C43F7-CF59-4F9D-88CB-459E30702BE6}" type="pres">
      <dgm:prSet presAssocID="{3F94788E-B8B1-42B2-87C2-FA8653C67A3C}" presName="textRect" presStyleLbl="revTx" presStyleIdx="2" presStyleCnt="4">
        <dgm:presLayoutVars>
          <dgm:chMax val="1"/>
          <dgm:chPref val="1"/>
        </dgm:presLayoutVars>
      </dgm:prSet>
      <dgm:spPr/>
    </dgm:pt>
    <dgm:pt modelId="{E1AE0B27-0BCF-4807-A5FC-BD754931C22B}" type="pres">
      <dgm:prSet presAssocID="{80BE40D3-31DD-40AD-B10B-725953F57084}" presName="sibTrans" presStyleCnt="0"/>
      <dgm:spPr/>
    </dgm:pt>
    <dgm:pt modelId="{2FE61926-0203-460A-929F-6AD3105EB0DD}" type="pres">
      <dgm:prSet presAssocID="{9AA49D5C-9D0D-437D-A2A1-63EF5C7378B8}" presName="compNode" presStyleCnt="0"/>
      <dgm:spPr/>
    </dgm:pt>
    <dgm:pt modelId="{A5AECF6A-8973-422E-B2C9-95E6384F2321}" type="pres">
      <dgm:prSet presAssocID="{9AA49D5C-9D0D-437D-A2A1-63EF5C7378B8}" presName="iconBgRect" presStyleLbl="bgShp" presStyleIdx="3" presStyleCnt="4"/>
      <dgm:spPr>
        <a:prstGeom prst="round2DiagRect">
          <a:avLst>
            <a:gd name="adj1" fmla="val 29727"/>
            <a:gd name="adj2" fmla="val 0"/>
          </a:avLst>
        </a:prstGeom>
      </dgm:spPr>
    </dgm:pt>
    <dgm:pt modelId="{CD36EF57-84FE-4495-AEC8-6457DC73398B}" type="pres">
      <dgm:prSet presAssocID="{9AA49D5C-9D0D-437D-A2A1-63EF5C7378B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lectrician"/>
        </a:ext>
      </dgm:extLst>
    </dgm:pt>
    <dgm:pt modelId="{2E1E429F-1681-44B4-9680-08D47D31F2BD}" type="pres">
      <dgm:prSet presAssocID="{9AA49D5C-9D0D-437D-A2A1-63EF5C7378B8}" presName="spaceRect" presStyleCnt="0"/>
      <dgm:spPr/>
    </dgm:pt>
    <dgm:pt modelId="{947F3A98-D651-4A2B-A6A0-8B8F4A662909}" type="pres">
      <dgm:prSet presAssocID="{9AA49D5C-9D0D-437D-A2A1-63EF5C7378B8}" presName="textRect" presStyleLbl="revTx" presStyleIdx="3" presStyleCnt="4">
        <dgm:presLayoutVars>
          <dgm:chMax val="1"/>
          <dgm:chPref val="1"/>
        </dgm:presLayoutVars>
      </dgm:prSet>
      <dgm:spPr/>
    </dgm:pt>
  </dgm:ptLst>
  <dgm:cxnLst>
    <dgm:cxn modelId="{28794101-D866-4DFE-A325-1B430AEA3D76}" type="presOf" srcId="{797CBFB0-C69B-4D68-A69F-C99F7B937719}" destId="{626E2FD2-1AF2-4552-A399-699935BF5090}" srcOrd="0" destOrd="0" presId="urn:microsoft.com/office/officeart/2018/5/layout/IconLeafLabelList"/>
    <dgm:cxn modelId="{78CC1836-2C5F-4F27-98C4-5777F1CA1AD8}" type="presOf" srcId="{9AA49D5C-9D0D-437D-A2A1-63EF5C7378B8}" destId="{947F3A98-D651-4A2B-A6A0-8B8F4A662909}" srcOrd="0" destOrd="0" presId="urn:microsoft.com/office/officeart/2018/5/layout/IconLeafLabelList"/>
    <dgm:cxn modelId="{DBD8C737-1306-4E42-8A13-B5C3C131B222}" srcId="{54284713-32DE-41C3-A1B3-DC611D3AD6D0}" destId="{797CBFB0-C69B-4D68-A69F-C99F7B937719}" srcOrd="0" destOrd="0" parTransId="{42FBBF43-D5CA-45EF-8976-0F0C0B6F2EB8}" sibTransId="{DA122088-321C-453E-BDB4-08C80C496208}"/>
    <dgm:cxn modelId="{365E3477-B35A-469A-8B53-3BFFD6E120B3}" type="presOf" srcId="{54284713-32DE-41C3-A1B3-DC611D3AD6D0}" destId="{D1D7547E-4C1F-4D88-911A-7464EE415FC0}" srcOrd="0" destOrd="0" presId="urn:microsoft.com/office/officeart/2018/5/layout/IconLeafLabelList"/>
    <dgm:cxn modelId="{D73CFC87-4044-4BF0-A0C7-A94C75F40FFA}" srcId="{54284713-32DE-41C3-A1B3-DC611D3AD6D0}" destId="{DBC49E34-301D-48CE-ADB8-8BB69ADFB7BA}" srcOrd="1" destOrd="0" parTransId="{954F3B77-5B63-4F17-B904-240ABF59F366}" sibTransId="{A862CA0A-24CF-4673-9734-8E1502613676}"/>
    <dgm:cxn modelId="{CCA45E8E-B674-4969-93BB-1AC129E92B44}" type="presOf" srcId="{DBC49E34-301D-48CE-ADB8-8BB69ADFB7BA}" destId="{926039A3-1BB7-413C-AAB2-A333998DC88D}" srcOrd="0" destOrd="0" presId="urn:microsoft.com/office/officeart/2018/5/layout/IconLeafLabelList"/>
    <dgm:cxn modelId="{449DEAB7-DCC7-48A1-A08C-58BEC2D3CD7A}" srcId="{54284713-32DE-41C3-A1B3-DC611D3AD6D0}" destId="{3F94788E-B8B1-42B2-87C2-FA8653C67A3C}" srcOrd="2" destOrd="0" parTransId="{45E4F048-A1AA-4A9F-B7A4-8279A79C1AAC}" sibTransId="{80BE40D3-31DD-40AD-B10B-725953F57084}"/>
    <dgm:cxn modelId="{BD8152D2-3EE2-49CF-BB99-B1E79A38E5DE}" srcId="{54284713-32DE-41C3-A1B3-DC611D3AD6D0}" destId="{9AA49D5C-9D0D-437D-A2A1-63EF5C7378B8}" srcOrd="3" destOrd="0" parTransId="{A4555D71-270A-497B-BAFB-7F4CCCFDAD8C}" sibTransId="{1AD4E7A3-0FBE-4B41-BABB-2B643D8ACE7D}"/>
    <dgm:cxn modelId="{C3116ADD-2421-46C1-93DC-07FDA1B3B935}" type="presOf" srcId="{3F94788E-B8B1-42B2-87C2-FA8653C67A3C}" destId="{BA8C43F7-CF59-4F9D-88CB-459E30702BE6}" srcOrd="0" destOrd="0" presId="urn:microsoft.com/office/officeart/2018/5/layout/IconLeafLabelList"/>
    <dgm:cxn modelId="{34C1D98F-7E40-4613-A635-08835E60586F}" type="presParOf" srcId="{D1D7547E-4C1F-4D88-911A-7464EE415FC0}" destId="{2F849954-9AD8-4AFE-8C20-8347314917FC}" srcOrd="0" destOrd="0" presId="urn:microsoft.com/office/officeart/2018/5/layout/IconLeafLabelList"/>
    <dgm:cxn modelId="{9774A31E-BF3E-4A7D-A39A-3DB60F3E3BDE}" type="presParOf" srcId="{2F849954-9AD8-4AFE-8C20-8347314917FC}" destId="{BAD0C9AD-B9EC-4FA0-B677-91BD2359F134}" srcOrd="0" destOrd="0" presId="urn:microsoft.com/office/officeart/2018/5/layout/IconLeafLabelList"/>
    <dgm:cxn modelId="{EBF7CF90-F994-4035-8E4B-190F4DCBA938}" type="presParOf" srcId="{2F849954-9AD8-4AFE-8C20-8347314917FC}" destId="{E8B8D8B1-C749-4153-A8BA-A186B1EF7405}" srcOrd="1" destOrd="0" presId="urn:microsoft.com/office/officeart/2018/5/layout/IconLeafLabelList"/>
    <dgm:cxn modelId="{B85BF7FD-B9D8-4D65-8356-8B3CC089603F}" type="presParOf" srcId="{2F849954-9AD8-4AFE-8C20-8347314917FC}" destId="{144E554A-9BF8-4BB7-ACD5-EABF5F6F9869}" srcOrd="2" destOrd="0" presId="urn:microsoft.com/office/officeart/2018/5/layout/IconLeafLabelList"/>
    <dgm:cxn modelId="{CD2F1CA7-6151-499F-96A9-1308D480C67A}" type="presParOf" srcId="{2F849954-9AD8-4AFE-8C20-8347314917FC}" destId="{626E2FD2-1AF2-4552-A399-699935BF5090}" srcOrd="3" destOrd="0" presId="urn:microsoft.com/office/officeart/2018/5/layout/IconLeafLabelList"/>
    <dgm:cxn modelId="{9AF1836C-3A96-4C9C-9B36-D868A9765729}" type="presParOf" srcId="{D1D7547E-4C1F-4D88-911A-7464EE415FC0}" destId="{B622DF65-2E07-4D45-8640-75709FC3D6D4}" srcOrd="1" destOrd="0" presId="urn:microsoft.com/office/officeart/2018/5/layout/IconLeafLabelList"/>
    <dgm:cxn modelId="{98C75BFA-6200-4411-95E6-93D2A3E88A7B}" type="presParOf" srcId="{D1D7547E-4C1F-4D88-911A-7464EE415FC0}" destId="{DD40EC74-1119-415C-A37C-60BAE11645A5}" srcOrd="2" destOrd="0" presId="urn:microsoft.com/office/officeart/2018/5/layout/IconLeafLabelList"/>
    <dgm:cxn modelId="{CB14B1B1-C5FF-43AC-82B9-93012C39C703}" type="presParOf" srcId="{DD40EC74-1119-415C-A37C-60BAE11645A5}" destId="{F5601999-13D9-46CE-8D53-8CB688EBF838}" srcOrd="0" destOrd="0" presId="urn:microsoft.com/office/officeart/2018/5/layout/IconLeafLabelList"/>
    <dgm:cxn modelId="{4B334746-D005-4678-89BC-AAADFB70BE9C}" type="presParOf" srcId="{DD40EC74-1119-415C-A37C-60BAE11645A5}" destId="{ADDD062E-F951-4C87-BBB7-A79B2EC51C49}" srcOrd="1" destOrd="0" presId="urn:microsoft.com/office/officeart/2018/5/layout/IconLeafLabelList"/>
    <dgm:cxn modelId="{5A789B2A-A177-4437-81B0-83D15DB32028}" type="presParOf" srcId="{DD40EC74-1119-415C-A37C-60BAE11645A5}" destId="{DCF6A940-7BDE-4AC5-B2CB-C09E3D014B4F}" srcOrd="2" destOrd="0" presId="urn:microsoft.com/office/officeart/2018/5/layout/IconLeafLabelList"/>
    <dgm:cxn modelId="{F3CBD2CC-9099-427A-819C-EA25798D1F26}" type="presParOf" srcId="{DD40EC74-1119-415C-A37C-60BAE11645A5}" destId="{926039A3-1BB7-413C-AAB2-A333998DC88D}" srcOrd="3" destOrd="0" presId="urn:microsoft.com/office/officeart/2018/5/layout/IconLeafLabelList"/>
    <dgm:cxn modelId="{97CE1D44-3387-4BD7-8FC2-E833EC5EDD76}" type="presParOf" srcId="{D1D7547E-4C1F-4D88-911A-7464EE415FC0}" destId="{7C104E8C-CFE8-4728-A239-6B74ADD35335}" srcOrd="3" destOrd="0" presId="urn:microsoft.com/office/officeart/2018/5/layout/IconLeafLabelList"/>
    <dgm:cxn modelId="{AB6A614A-0D33-41AD-AA93-7D0A86648E0A}" type="presParOf" srcId="{D1D7547E-4C1F-4D88-911A-7464EE415FC0}" destId="{E38061DC-EAE3-49A6-82E5-8E02157FEEC4}" srcOrd="4" destOrd="0" presId="urn:microsoft.com/office/officeart/2018/5/layout/IconLeafLabelList"/>
    <dgm:cxn modelId="{BDF37B32-7D81-48F7-BFBB-3CEE7E5532FD}" type="presParOf" srcId="{E38061DC-EAE3-49A6-82E5-8E02157FEEC4}" destId="{30C16C01-B08E-44A0-AAF1-61E3CA6E1AEA}" srcOrd="0" destOrd="0" presId="urn:microsoft.com/office/officeart/2018/5/layout/IconLeafLabelList"/>
    <dgm:cxn modelId="{92CFC232-A24E-4C86-B670-4C878A13D124}" type="presParOf" srcId="{E38061DC-EAE3-49A6-82E5-8E02157FEEC4}" destId="{4BFE449A-AC87-4964-B654-39DDC076F994}" srcOrd="1" destOrd="0" presId="urn:microsoft.com/office/officeart/2018/5/layout/IconLeafLabelList"/>
    <dgm:cxn modelId="{A0608D36-10D4-45CC-9B67-0FB87DA1DD6E}" type="presParOf" srcId="{E38061DC-EAE3-49A6-82E5-8E02157FEEC4}" destId="{531DEC90-4945-4811-97A9-D3D7EF77C0CC}" srcOrd="2" destOrd="0" presId="urn:microsoft.com/office/officeart/2018/5/layout/IconLeafLabelList"/>
    <dgm:cxn modelId="{88EB38E9-DB9A-483F-9FA1-FBA7BF4631AD}" type="presParOf" srcId="{E38061DC-EAE3-49A6-82E5-8E02157FEEC4}" destId="{BA8C43F7-CF59-4F9D-88CB-459E30702BE6}" srcOrd="3" destOrd="0" presId="urn:microsoft.com/office/officeart/2018/5/layout/IconLeafLabelList"/>
    <dgm:cxn modelId="{0F91047C-9885-4DDF-89BC-24D822ED58D9}" type="presParOf" srcId="{D1D7547E-4C1F-4D88-911A-7464EE415FC0}" destId="{E1AE0B27-0BCF-4807-A5FC-BD754931C22B}" srcOrd="5" destOrd="0" presId="urn:microsoft.com/office/officeart/2018/5/layout/IconLeafLabelList"/>
    <dgm:cxn modelId="{4B7B84EE-2ECC-4BDC-95D0-72F3B6E996D9}" type="presParOf" srcId="{D1D7547E-4C1F-4D88-911A-7464EE415FC0}" destId="{2FE61926-0203-460A-929F-6AD3105EB0DD}" srcOrd="6" destOrd="0" presId="urn:microsoft.com/office/officeart/2018/5/layout/IconLeafLabelList"/>
    <dgm:cxn modelId="{6CBB1F8E-F054-46FC-97AE-61AC0EA7F13D}" type="presParOf" srcId="{2FE61926-0203-460A-929F-6AD3105EB0DD}" destId="{A5AECF6A-8973-422E-B2C9-95E6384F2321}" srcOrd="0" destOrd="0" presId="urn:microsoft.com/office/officeart/2018/5/layout/IconLeafLabelList"/>
    <dgm:cxn modelId="{D6E95D2F-214C-41BF-9F8C-2A1CD042AB6C}" type="presParOf" srcId="{2FE61926-0203-460A-929F-6AD3105EB0DD}" destId="{CD36EF57-84FE-4495-AEC8-6457DC73398B}" srcOrd="1" destOrd="0" presId="urn:microsoft.com/office/officeart/2018/5/layout/IconLeafLabelList"/>
    <dgm:cxn modelId="{AE40209A-59A1-4220-AB65-3719CBD6DE31}" type="presParOf" srcId="{2FE61926-0203-460A-929F-6AD3105EB0DD}" destId="{2E1E429F-1681-44B4-9680-08D47D31F2BD}" srcOrd="2" destOrd="0" presId="urn:microsoft.com/office/officeart/2018/5/layout/IconLeafLabelList"/>
    <dgm:cxn modelId="{BDFF6F1F-3813-4FC2-B760-D7580C278235}" type="presParOf" srcId="{2FE61926-0203-460A-929F-6AD3105EB0DD}" destId="{947F3A98-D651-4A2B-A6A0-8B8F4A66290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B2008-03CE-4A70-824B-43439C882426}">
      <dsp:nvSpPr>
        <dsp:cNvPr id="0" name=""/>
        <dsp:cNvSpPr/>
      </dsp:nvSpPr>
      <dsp:spPr>
        <a:xfrm>
          <a:off x="85120"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F9BB2-353D-46F1-8842-4B5829F2DD8B}">
      <dsp:nvSpPr>
        <dsp:cNvPr id="0" name=""/>
        <dsp:cNvSpPr/>
      </dsp:nvSpPr>
      <dsp:spPr>
        <a:xfrm>
          <a:off x="595840"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For disability rights activists, prevention of health conditions leading to disability can be a controversial topic.  . .  </a:t>
          </a:r>
          <a:endParaRPr lang="en-US" sz="2900" kern="1200" dirty="0"/>
        </a:p>
      </dsp:txBody>
      <dsp:txXfrm>
        <a:off x="681328" y="570834"/>
        <a:ext cx="4425508" cy="2747791"/>
      </dsp:txXfrm>
    </dsp:sp>
    <dsp:sp modelId="{63C89288-16DE-4080-83F3-9103434062ED}">
      <dsp:nvSpPr>
        <dsp:cNvPr id="0" name=""/>
        <dsp:cNvSpPr/>
      </dsp:nvSpPr>
      <dsp:spPr>
        <a:xfrm>
          <a:off x="5703045"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93A606-B705-4439-89C8-C190446E61CF}">
      <dsp:nvSpPr>
        <dsp:cNvPr id="0" name=""/>
        <dsp:cNvSpPr/>
      </dsp:nvSpPr>
      <dsp:spPr>
        <a:xfrm>
          <a:off x="6213765"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What ethical issues might be behind this?</a:t>
          </a:r>
          <a:endParaRPr lang="en-US" sz="2900" kern="1200"/>
        </a:p>
      </dsp:txBody>
      <dsp:txXfrm>
        <a:off x="6299253" y="570834"/>
        <a:ext cx="4425508" cy="27477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0C9AD-B9EC-4FA0-B677-91BD2359F134}">
      <dsp:nvSpPr>
        <dsp:cNvPr id="0" name=""/>
        <dsp:cNvSpPr/>
      </dsp:nvSpPr>
      <dsp:spPr>
        <a:xfrm>
          <a:off x="550892" y="394754"/>
          <a:ext cx="1444760" cy="144476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8D8B1-C749-4153-A8BA-A186B1EF7405}">
      <dsp:nvSpPr>
        <dsp:cNvPr id="0" name=""/>
        <dsp:cNvSpPr/>
      </dsp:nvSpPr>
      <dsp:spPr>
        <a:xfrm>
          <a:off x="858792" y="702654"/>
          <a:ext cx="828961" cy="8289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6E2FD2-1AF2-4552-A399-699935BF5090}">
      <dsp:nvSpPr>
        <dsp:cNvPr id="0" name=""/>
        <dsp:cNvSpPr/>
      </dsp:nvSpPr>
      <dsp:spPr>
        <a:xfrm>
          <a:off x="89042"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0" i="0" kern="1200" dirty="0"/>
            <a:t>Prevention</a:t>
          </a:r>
          <a:endParaRPr lang="en-US" sz="2400" kern="1200" dirty="0"/>
        </a:p>
      </dsp:txBody>
      <dsp:txXfrm>
        <a:off x="89042" y="2289522"/>
        <a:ext cx="2368460" cy="720000"/>
      </dsp:txXfrm>
    </dsp:sp>
    <dsp:sp modelId="{F5601999-13D9-46CE-8D53-8CB688EBF838}">
      <dsp:nvSpPr>
        <dsp:cNvPr id="0" name=""/>
        <dsp:cNvSpPr/>
      </dsp:nvSpPr>
      <dsp:spPr>
        <a:xfrm>
          <a:off x="3333833" y="394754"/>
          <a:ext cx="1444760" cy="144476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D062E-F951-4C87-BBB7-A79B2EC51C49}">
      <dsp:nvSpPr>
        <dsp:cNvPr id="0" name=""/>
        <dsp:cNvSpPr/>
      </dsp:nvSpPr>
      <dsp:spPr>
        <a:xfrm>
          <a:off x="3641733" y="702654"/>
          <a:ext cx="828961" cy="8289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6039A3-1BB7-413C-AAB2-A333998DC88D}">
      <dsp:nvSpPr>
        <dsp:cNvPr id="0" name=""/>
        <dsp:cNvSpPr/>
      </dsp:nvSpPr>
      <dsp:spPr>
        <a:xfrm>
          <a:off x="2871984"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0" i="0" kern="1200" dirty="0"/>
            <a:t>Cure</a:t>
          </a:r>
          <a:endParaRPr lang="en-US" sz="2400" kern="1200" dirty="0"/>
        </a:p>
      </dsp:txBody>
      <dsp:txXfrm>
        <a:off x="2871984" y="2289522"/>
        <a:ext cx="2368460" cy="720000"/>
      </dsp:txXfrm>
    </dsp:sp>
    <dsp:sp modelId="{30C16C01-B08E-44A0-AAF1-61E3CA6E1AEA}">
      <dsp:nvSpPr>
        <dsp:cNvPr id="0" name=""/>
        <dsp:cNvSpPr/>
      </dsp:nvSpPr>
      <dsp:spPr>
        <a:xfrm>
          <a:off x="6116775" y="394754"/>
          <a:ext cx="1444760" cy="144476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FE449A-AC87-4964-B654-39DDC076F994}">
      <dsp:nvSpPr>
        <dsp:cNvPr id="0" name=""/>
        <dsp:cNvSpPr/>
      </dsp:nvSpPr>
      <dsp:spPr>
        <a:xfrm>
          <a:off x="6424675" y="702654"/>
          <a:ext cx="828961" cy="8289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8C43F7-CF59-4F9D-88CB-459E30702BE6}">
      <dsp:nvSpPr>
        <dsp:cNvPr id="0" name=""/>
        <dsp:cNvSpPr/>
      </dsp:nvSpPr>
      <dsp:spPr>
        <a:xfrm>
          <a:off x="5654925"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0" i="0" kern="1200" dirty="0"/>
            <a:t>Rehabilitation</a:t>
          </a:r>
          <a:endParaRPr lang="en-US" sz="2400" kern="1200" dirty="0"/>
        </a:p>
      </dsp:txBody>
      <dsp:txXfrm>
        <a:off x="5654925" y="2289522"/>
        <a:ext cx="2368460" cy="720000"/>
      </dsp:txXfrm>
    </dsp:sp>
    <dsp:sp modelId="{A5AECF6A-8973-422E-B2C9-95E6384F2321}">
      <dsp:nvSpPr>
        <dsp:cNvPr id="0" name=""/>
        <dsp:cNvSpPr/>
      </dsp:nvSpPr>
      <dsp:spPr>
        <a:xfrm>
          <a:off x="8899716" y="394754"/>
          <a:ext cx="1444760" cy="144476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36EF57-84FE-4495-AEC8-6457DC73398B}">
      <dsp:nvSpPr>
        <dsp:cNvPr id="0" name=""/>
        <dsp:cNvSpPr/>
      </dsp:nvSpPr>
      <dsp:spPr>
        <a:xfrm>
          <a:off x="9207616" y="702654"/>
          <a:ext cx="828961" cy="8289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7F3A98-D651-4A2B-A6A0-8B8F4A662909}">
      <dsp:nvSpPr>
        <dsp:cNvPr id="0" name=""/>
        <dsp:cNvSpPr/>
      </dsp:nvSpPr>
      <dsp:spPr>
        <a:xfrm>
          <a:off x="8437866"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0" i="0" kern="1200" dirty="0"/>
            <a:t>Maintenance</a:t>
          </a:r>
          <a:endParaRPr lang="en-US" sz="2400" kern="1200" dirty="0"/>
        </a:p>
      </dsp:txBody>
      <dsp:txXfrm>
        <a:off x="8437866" y="2289522"/>
        <a:ext cx="236846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764131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070A7B3-6521-4DCA-87E5-044747A908C1}" type="datetimeFigureOut">
              <a:rPr lang="en-US" smtClean="0"/>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93409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76490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10/21/2021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196234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10/21/2021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61969242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1037C31-9E7A-4F99-8774-A0E530DE1A42}" type="datetimeFigureOut">
              <a:rPr lang="en-US" smtClean="0"/>
              <a:t>10/21/2021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8394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278504F-A551-4DE0-9316-4DCD1D8CC752}" type="datetimeFigureOut">
              <a:rPr lang="en-US" smtClean="0"/>
              <a:t>10/21/2021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3422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1BE4249-C0D0-4B06-8692-E8BB871AF643}" type="datetimeFigureOut">
              <a:rPr lang="en-US" smtClean="0"/>
              <a:t>10/21/2021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87480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2B0DB6-F5C7-45FB-8CF3-31B45F9C2DAC}" type="datetimeFigureOut">
              <a:rPr lang="en-US" smtClean="0"/>
              <a:t>10/21/2021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614959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10/21/2021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71545936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87852215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2627803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99470206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60EA64-D806-43AC-9DF2-F8C432F32B4C}" type="datetimeFigureOut">
              <a:rPr lang="en-US" smtClean="0"/>
              <a:t>10/21/2021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17828405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60EA64-D806-43AC-9DF2-F8C432F32B4C}" type="datetimeFigureOut">
              <a:rPr lang="en-US" smtClean="0"/>
              <a:t>10/21/2021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490542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328013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710934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160EA64-D806-43AC-9DF2-F8C432F32B4C}" type="datetimeFigureOut">
              <a:rPr lang="en-US" smtClean="0"/>
              <a:t>10/21/2021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806402554"/>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QM6epVgyPFo"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emf"/><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6A222EB-A81E-4238-B08D-AAB1828C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014676C-074B-475A-8346-9C901C86C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alpha val="70000"/>
              </a:schemeClr>
            </a:solidFill>
            <a:miter lim="800000"/>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12C3B7F-542F-4292-8802-2C2E46C1A158}"/>
              </a:ext>
            </a:extLst>
          </p:cNvPr>
          <p:cNvSpPr>
            <a:spLocks noGrp="1"/>
          </p:cNvSpPr>
          <p:nvPr>
            <p:ph type="subTitle" idx="1"/>
          </p:nvPr>
        </p:nvSpPr>
        <p:spPr>
          <a:xfrm>
            <a:off x="1154955" y="1266958"/>
            <a:ext cx="2904124" cy="4528457"/>
          </a:xfrm>
        </p:spPr>
        <p:txBody>
          <a:bodyPr anchor="ctr">
            <a:normAutofit/>
          </a:bodyPr>
          <a:lstStyle/>
          <a:p>
            <a:pPr algn="r"/>
            <a:r>
              <a:rPr lang="en-GB">
                <a:solidFill>
                  <a:schemeClr val="tx2"/>
                </a:solidFill>
              </a:rPr>
              <a:t>Part - 2</a:t>
            </a:r>
            <a:endParaRPr lang="es-ES">
              <a:solidFill>
                <a:schemeClr val="tx2"/>
              </a:solidFill>
            </a:endParaRPr>
          </a:p>
        </p:txBody>
      </p:sp>
      <p:sp>
        <p:nvSpPr>
          <p:cNvPr id="2" name="Title 1">
            <a:extLst>
              <a:ext uri="{FF2B5EF4-FFF2-40B4-BE49-F238E27FC236}">
                <a16:creationId xmlns:a16="http://schemas.microsoft.com/office/drawing/2014/main" id="{CEB62A5B-4668-419E-B150-0C7D31560AC1}"/>
              </a:ext>
            </a:extLst>
          </p:cNvPr>
          <p:cNvSpPr>
            <a:spLocks noGrp="1"/>
          </p:cNvSpPr>
          <p:nvPr>
            <p:ph type="ctrTitle"/>
          </p:nvPr>
        </p:nvSpPr>
        <p:spPr>
          <a:xfrm>
            <a:off x="4654295" y="1266958"/>
            <a:ext cx="6808362" cy="4528457"/>
          </a:xfrm>
        </p:spPr>
        <p:txBody>
          <a:bodyPr anchor="ctr">
            <a:normAutofit/>
          </a:bodyPr>
          <a:lstStyle/>
          <a:p>
            <a:r>
              <a:rPr lang="en-GB"/>
              <a:t>Disability</a:t>
            </a:r>
            <a:endParaRPr lang="es-ES"/>
          </a:p>
        </p:txBody>
      </p:sp>
    </p:spTree>
    <p:extLst>
      <p:ext uri="{BB962C8B-B14F-4D97-AF65-F5344CB8AC3E}">
        <p14:creationId xmlns:p14="http://schemas.microsoft.com/office/powerpoint/2010/main" val="1149418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9258292A-DDDC-40EC-8C1B-5AEDBB14034B}"/>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A Given Right. . .</a:t>
            </a:r>
            <a:endParaRPr lang="es-ES">
              <a:solidFill>
                <a:srgbClr val="FFFFFF"/>
              </a:solidFill>
            </a:endParaRPr>
          </a:p>
        </p:txBody>
      </p:sp>
      <p:sp>
        <p:nvSpPr>
          <p:cNvPr id="3" name="Content Placeholder 2">
            <a:extLst>
              <a:ext uri="{FF2B5EF4-FFF2-40B4-BE49-F238E27FC236}">
                <a16:creationId xmlns:a16="http://schemas.microsoft.com/office/drawing/2014/main" id="{F3650969-1499-4DCD-8E0E-8B811EBCB2EA}"/>
              </a:ext>
            </a:extLst>
          </p:cNvPr>
          <p:cNvSpPr>
            <a:spLocks noGrp="1"/>
          </p:cNvSpPr>
          <p:nvPr>
            <p:ph idx="1"/>
          </p:nvPr>
        </p:nvSpPr>
        <p:spPr>
          <a:xfrm>
            <a:off x="1103312" y="2763520"/>
            <a:ext cx="8946541" cy="3484879"/>
          </a:xfrm>
        </p:spPr>
        <p:txBody>
          <a:bodyPr>
            <a:normAutofit/>
          </a:bodyPr>
          <a:lstStyle/>
          <a:p>
            <a:r>
              <a:rPr lang="en-GB" dirty="0"/>
              <a:t>In Article 25, Health, and Article 26, Rehabilitation, the Convention on the Rights of Persons with Disabilities (UN) emphasises that access to good quality healthcare is a human rights issue. </a:t>
            </a:r>
            <a:br>
              <a:rPr lang="en-GB" dirty="0"/>
            </a:br>
            <a:br>
              <a:rPr lang="en-GB" dirty="0"/>
            </a:br>
            <a:r>
              <a:rPr lang="en-GB" dirty="0"/>
              <a:t>Disability is more than a health issue, but unless basic health needs are met, then children and adults with disabilities cannot enjoy their other rights – to attend school, to participate in the community, to get a job. </a:t>
            </a:r>
            <a:endParaRPr lang="es-ES" dirty="0"/>
          </a:p>
        </p:txBody>
      </p:sp>
    </p:spTree>
    <p:extLst>
      <p:ext uri="{BB962C8B-B14F-4D97-AF65-F5344CB8AC3E}">
        <p14:creationId xmlns:p14="http://schemas.microsoft.com/office/powerpoint/2010/main" val="38948627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D908132C-4716-460A-A3FE-E120569361C0}"/>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Two sides to the coin</a:t>
            </a:r>
            <a:endParaRPr lang="es-ES">
              <a:solidFill>
                <a:srgbClr val="FFFFFF"/>
              </a:solidFill>
            </a:endParaRPr>
          </a:p>
        </p:txBody>
      </p:sp>
      <p:sp>
        <p:nvSpPr>
          <p:cNvPr id="3" name="Content Placeholder 2">
            <a:extLst>
              <a:ext uri="{FF2B5EF4-FFF2-40B4-BE49-F238E27FC236}">
                <a16:creationId xmlns:a16="http://schemas.microsoft.com/office/drawing/2014/main" id="{F68D047C-1466-4696-A083-7E290B687369}"/>
              </a:ext>
            </a:extLst>
          </p:cNvPr>
          <p:cNvSpPr>
            <a:spLocks noGrp="1"/>
          </p:cNvSpPr>
          <p:nvPr>
            <p:ph idx="1"/>
          </p:nvPr>
        </p:nvSpPr>
        <p:spPr>
          <a:xfrm>
            <a:off x="1103312" y="2763520"/>
            <a:ext cx="8946541" cy="3484879"/>
          </a:xfrm>
        </p:spPr>
        <p:txBody>
          <a:bodyPr>
            <a:normAutofit/>
          </a:bodyPr>
          <a:lstStyle/>
          <a:p>
            <a:pPr>
              <a:lnSpc>
                <a:spcPct val="90000"/>
              </a:lnSpc>
            </a:pPr>
            <a:r>
              <a:rPr lang="en-GB" sz="1900" dirty="0"/>
              <a:t>-It is important for health professionals and researchers to understand the disability rights agenda and disability studies approach. </a:t>
            </a:r>
            <a:br>
              <a:rPr lang="en-GB" sz="1900" dirty="0"/>
            </a:br>
            <a:br>
              <a:rPr lang="en-GB" sz="1900" dirty="0"/>
            </a:br>
            <a:r>
              <a:rPr lang="en-GB" sz="1900" dirty="0"/>
              <a:t>-At the same time, disability rights advocates must acknowledge the value of medical and rehabilitation interventions, which in the past they have often rejected as being normalising or inappropriate. In particular, professionals need to adopt the human rights principles of respect, dignity, equality and non-discrimination. </a:t>
            </a:r>
            <a:br>
              <a:rPr lang="en-GB" sz="1900" dirty="0"/>
            </a:br>
            <a:br>
              <a:rPr lang="en-GB" sz="1900" dirty="0"/>
            </a:br>
            <a:r>
              <a:rPr lang="en-GB" sz="1900" dirty="0"/>
              <a:t>-The best services in the world risk leaving patients and clients with disabilities alienated and bruised if they are not delivered with the appropriate communication skills and high ethical standards of care, which begin with listening to the individual.</a:t>
            </a:r>
          </a:p>
        </p:txBody>
      </p:sp>
    </p:spTree>
    <p:extLst>
      <p:ext uri="{BB962C8B-B14F-4D97-AF65-F5344CB8AC3E}">
        <p14:creationId xmlns:p14="http://schemas.microsoft.com/office/powerpoint/2010/main" val="7544962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C425BF4-EC72-4B9E-9FCE-F79D49FC6BBA}"/>
              </a:ext>
            </a:extLst>
          </p:cNvPr>
          <p:cNvSpPr>
            <a:spLocks noGrp="1"/>
          </p:cNvSpPr>
          <p:nvPr>
            <p:ph type="title"/>
          </p:nvPr>
        </p:nvSpPr>
        <p:spPr>
          <a:xfrm>
            <a:off x="648930" y="629267"/>
            <a:ext cx="9252154" cy="1016654"/>
          </a:xfrm>
        </p:spPr>
        <p:txBody>
          <a:bodyPr>
            <a:normAutofit/>
          </a:bodyPr>
          <a:lstStyle/>
          <a:p>
            <a:r>
              <a:rPr lang="en-GB">
                <a:solidFill>
                  <a:srgbClr val="EBEBEB"/>
                </a:solidFill>
              </a:rPr>
              <a:t>Prevention</a:t>
            </a:r>
            <a:endParaRPr lang="es-ES">
              <a:solidFill>
                <a:srgbClr val="EBEBEB"/>
              </a:solidFill>
            </a:endParaRP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05012F15-2398-4A73-9927-D67CB9ECAB33}"/>
              </a:ext>
            </a:extLst>
          </p:cNvPr>
          <p:cNvGraphicFramePr>
            <a:graphicFrameLocks noGrp="1"/>
          </p:cNvGraphicFramePr>
          <p:nvPr>
            <p:ph idx="1"/>
            <p:extLst>
              <p:ext uri="{D42A27DB-BD31-4B8C-83A1-F6EECF244321}">
                <p14:modId xmlns:p14="http://schemas.microsoft.com/office/powerpoint/2010/main" val="1351580694"/>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918720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8F7AA326-D66B-4422-AB13-7A920B10ED92}"/>
              </a:ext>
            </a:extLst>
          </p:cNvPr>
          <p:cNvSpPr>
            <a:spLocks noGrp="1"/>
          </p:cNvSpPr>
          <p:nvPr>
            <p:ph idx="1"/>
          </p:nvPr>
        </p:nvSpPr>
        <p:spPr>
          <a:xfrm>
            <a:off x="1103312" y="2763520"/>
            <a:ext cx="8946541" cy="3484879"/>
          </a:xfrm>
        </p:spPr>
        <p:txBody>
          <a:bodyPr>
            <a:normAutofit/>
          </a:bodyPr>
          <a:lstStyle/>
          <a:p>
            <a:r>
              <a:rPr lang="en-GB" dirty="0"/>
              <a:t>Because disability is increasingly regarded as a matter of equal opportunities, not medical problems, it could appear inconsistent to try and prevent people becoming disabled. </a:t>
            </a:r>
            <a:br>
              <a:rPr lang="en-GB" dirty="0"/>
            </a:br>
            <a:endParaRPr lang="en-GB" dirty="0"/>
          </a:p>
          <a:p>
            <a:r>
              <a:rPr lang="en-GB" dirty="0"/>
              <a:t>Certainly, public health messages can be disparaging to disabled people, for example where they portray disability as a tragedy or in terms of dependency. </a:t>
            </a:r>
          </a:p>
          <a:p>
            <a:r>
              <a:rPr lang="en-GB" dirty="0"/>
              <a:t>Sensitivity is required to promote disability rights and equality, alongside reducing the incidence of preventable impairment. </a:t>
            </a:r>
            <a:endParaRPr lang="es-ES" dirty="0"/>
          </a:p>
        </p:txBody>
      </p:sp>
    </p:spTree>
    <p:extLst>
      <p:ext uri="{BB962C8B-B14F-4D97-AF65-F5344CB8AC3E}">
        <p14:creationId xmlns:p14="http://schemas.microsoft.com/office/powerpoint/2010/main" val="14515971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1889A-FE57-4BC0-B002-51B2002B5113}"/>
              </a:ext>
            </a:extLst>
          </p:cNvPr>
          <p:cNvSpPr>
            <a:spLocks noGrp="1"/>
          </p:cNvSpPr>
          <p:nvPr>
            <p:ph type="title"/>
          </p:nvPr>
        </p:nvSpPr>
        <p:spPr/>
        <p:txBody>
          <a:bodyPr/>
          <a:lstStyle/>
          <a:p>
            <a:r>
              <a:rPr lang="en-GB" dirty="0"/>
              <a:t>The Right to Be Disabled</a:t>
            </a:r>
            <a:endParaRPr lang="es-ES" dirty="0"/>
          </a:p>
        </p:txBody>
      </p:sp>
      <p:sp>
        <p:nvSpPr>
          <p:cNvPr id="3" name="Content Placeholder 2">
            <a:extLst>
              <a:ext uri="{FF2B5EF4-FFF2-40B4-BE49-F238E27FC236}">
                <a16:creationId xmlns:a16="http://schemas.microsoft.com/office/drawing/2014/main" id="{82011441-31FD-4A45-812C-FD5822296F89}"/>
              </a:ext>
            </a:extLst>
          </p:cNvPr>
          <p:cNvSpPr>
            <a:spLocks noGrp="1"/>
          </p:cNvSpPr>
          <p:nvPr>
            <p:ph idx="1"/>
          </p:nvPr>
        </p:nvSpPr>
        <p:spPr/>
        <p:txBody>
          <a:bodyPr/>
          <a:lstStyle/>
          <a:p>
            <a:r>
              <a:rPr lang="es-ES" dirty="0">
                <a:hlinkClick r:id="rId2"/>
              </a:rPr>
              <a:t>https://www.youtube.com/watch?v=QM6epVgyPFo</a:t>
            </a:r>
            <a:endParaRPr lang="es-ES" dirty="0"/>
          </a:p>
        </p:txBody>
      </p:sp>
    </p:spTree>
    <p:extLst>
      <p:ext uri="{BB962C8B-B14F-4D97-AF65-F5344CB8AC3E}">
        <p14:creationId xmlns:p14="http://schemas.microsoft.com/office/powerpoint/2010/main" val="1643328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0D2AE-E4B5-4179-B744-81393F87B9E7}"/>
              </a:ext>
            </a:extLst>
          </p:cNvPr>
          <p:cNvSpPr>
            <a:spLocks noGrp="1"/>
          </p:cNvSpPr>
          <p:nvPr>
            <p:ph type="title"/>
          </p:nvPr>
        </p:nvSpPr>
        <p:spPr/>
        <p:txBody>
          <a:bodyPr/>
          <a:lstStyle/>
          <a:p>
            <a:r>
              <a:rPr lang="en-GB" dirty="0"/>
              <a:t>A multi-faceted approach is needed</a:t>
            </a:r>
            <a:endParaRPr lang="es-ES" dirty="0"/>
          </a:p>
        </p:txBody>
      </p:sp>
      <p:sp>
        <p:nvSpPr>
          <p:cNvPr id="3" name="Content Placeholder 2">
            <a:extLst>
              <a:ext uri="{FF2B5EF4-FFF2-40B4-BE49-F238E27FC236}">
                <a16:creationId xmlns:a16="http://schemas.microsoft.com/office/drawing/2014/main" id="{AC031576-7EC7-40AD-8765-82FD10994153}"/>
              </a:ext>
            </a:extLst>
          </p:cNvPr>
          <p:cNvSpPr>
            <a:spLocks noGrp="1"/>
          </p:cNvSpPr>
          <p:nvPr>
            <p:ph idx="1"/>
          </p:nvPr>
        </p:nvSpPr>
        <p:spPr>
          <a:xfrm>
            <a:off x="436227" y="2638044"/>
            <a:ext cx="11526473" cy="4098316"/>
          </a:xfrm>
        </p:spPr>
        <p:txBody>
          <a:bodyPr/>
          <a:lstStyle/>
          <a:p>
            <a:r>
              <a:rPr lang="en-GB" sz="3200" dirty="0"/>
              <a:t>Prenatal screening is a topic which can raise concerns</a:t>
            </a:r>
          </a:p>
          <a:p>
            <a:endParaRPr lang="en-GB" sz="3200" dirty="0"/>
          </a:p>
          <a:p>
            <a:r>
              <a:rPr lang="en-GB" sz="3200" dirty="0"/>
              <a:t>What issues might there be with this?  What problems can you foresee?</a:t>
            </a:r>
            <a:br>
              <a:rPr lang="en-GB" sz="3200" dirty="0"/>
            </a:br>
            <a:br>
              <a:rPr lang="en-GB" dirty="0"/>
            </a:br>
            <a:br>
              <a:rPr lang="en-GB" dirty="0"/>
            </a:br>
            <a:endParaRPr lang="es-ES" dirty="0"/>
          </a:p>
        </p:txBody>
      </p:sp>
    </p:spTree>
    <p:extLst>
      <p:ext uri="{BB962C8B-B14F-4D97-AF65-F5344CB8AC3E}">
        <p14:creationId xmlns:p14="http://schemas.microsoft.com/office/powerpoint/2010/main" val="327331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C4528-E854-4F2B-B9CA-A6C041FE320E}"/>
              </a:ext>
            </a:extLst>
          </p:cNvPr>
          <p:cNvSpPr>
            <a:spLocks noGrp="1"/>
          </p:cNvSpPr>
          <p:nvPr>
            <p:ph type="title"/>
          </p:nvPr>
        </p:nvSpPr>
        <p:spPr/>
        <p:txBody>
          <a:bodyPr/>
          <a:lstStyle/>
          <a:p>
            <a:r>
              <a:rPr lang="en-GB" dirty="0"/>
              <a:t>Preventative Measures</a:t>
            </a:r>
            <a:endParaRPr lang="es-ES" dirty="0"/>
          </a:p>
        </p:txBody>
      </p:sp>
      <p:sp>
        <p:nvSpPr>
          <p:cNvPr id="3" name="Content Placeholder 2">
            <a:extLst>
              <a:ext uri="{FF2B5EF4-FFF2-40B4-BE49-F238E27FC236}">
                <a16:creationId xmlns:a16="http://schemas.microsoft.com/office/drawing/2014/main" id="{3FEAE0AE-DF78-4724-B279-CE14B9C98D05}"/>
              </a:ext>
            </a:extLst>
          </p:cNvPr>
          <p:cNvSpPr>
            <a:spLocks noGrp="1"/>
          </p:cNvSpPr>
          <p:nvPr>
            <p:ph idx="1"/>
          </p:nvPr>
        </p:nvSpPr>
        <p:spPr/>
        <p:txBody>
          <a:bodyPr/>
          <a:lstStyle/>
          <a:p>
            <a:r>
              <a:rPr lang="en-GB" sz="3200" dirty="0"/>
              <a:t>Provision of balanced information, support, and informed consent should help reduce any negative dimensions of screening.  What else might help?</a:t>
            </a:r>
            <a:br>
              <a:rPr lang="en-GB" sz="3200" dirty="0"/>
            </a:br>
            <a:br>
              <a:rPr lang="en-GB" dirty="0"/>
            </a:br>
            <a:endParaRPr lang="es-ES" dirty="0"/>
          </a:p>
        </p:txBody>
      </p:sp>
    </p:spTree>
    <p:extLst>
      <p:ext uri="{BB962C8B-B14F-4D97-AF65-F5344CB8AC3E}">
        <p14:creationId xmlns:p14="http://schemas.microsoft.com/office/powerpoint/2010/main" val="3043439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2EEAA-D699-4216-8F67-39CF5960F8B7}"/>
              </a:ext>
            </a:extLst>
          </p:cNvPr>
          <p:cNvSpPr>
            <a:spLocks noGrp="1"/>
          </p:cNvSpPr>
          <p:nvPr>
            <p:ph type="title"/>
          </p:nvPr>
        </p:nvSpPr>
        <p:spPr/>
        <p:txBody>
          <a:bodyPr/>
          <a:lstStyle/>
          <a:p>
            <a:r>
              <a:rPr lang="en-GB" dirty="0"/>
              <a:t>Solutions</a:t>
            </a:r>
            <a:endParaRPr lang="es-ES" dirty="0"/>
          </a:p>
        </p:txBody>
      </p:sp>
      <p:sp>
        <p:nvSpPr>
          <p:cNvPr id="3" name="Content Placeholder 2">
            <a:extLst>
              <a:ext uri="{FF2B5EF4-FFF2-40B4-BE49-F238E27FC236}">
                <a16:creationId xmlns:a16="http://schemas.microsoft.com/office/drawing/2014/main" id="{F36F0143-3405-409F-BEDB-6AE71A4278DC}"/>
              </a:ext>
            </a:extLst>
          </p:cNvPr>
          <p:cNvSpPr>
            <a:spLocks noGrp="1"/>
          </p:cNvSpPr>
          <p:nvPr>
            <p:ph idx="1"/>
          </p:nvPr>
        </p:nvSpPr>
        <p:spPr>
          <a:xfrm>
            <a:off x="402671" y="2638044"/>
            <a:ext cx="11593585" cy="4219956"/>
          </a:xfrm>
        </p:spPr>
        <p:txBody>
          <a:bodyPr>
            <a:normAutofit/>
          </a:bodyPr>
          <a:lstStyle/>
          <a:p>
            <a:r>
              <a:rPr lang="en-GB" sz="3200" dirty="0"/>
              <a:t>Other preventive measures in the preconception period include reduction of hazardous factors in the environment (such as drugs, chemical exposures and industrial radiation), and dietary supplementation.</a:t>
            </a:r>
          </a:p>
          <a:p>
            <a:r>
              <a:rPr lang="en-GB" sz="3200" dirty="0"/>
              <a:t>In what ways could these steps be seen at controversial?</a:t>
            </a:r>
            <a:endParaRPr lang="es-ES" sz="3200" dirty="0"/>
          </a:p>
        </p:txBody>
      </p:sp>
    </p:spTree>
    <p:extLst>
      <p:ext uri="{BB962C8B-B14F-4D97-AF65-F5344CB8AC3E}">
        <p14:creationId xmlns:p14="http://schemas.microsoft.com/office/powerpoint/2010/main" val="639438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9DBF2BF-69E0-4CA0-8F80-8FCABA9111D4}"/>
              </a:ext>
            </a:extLst>
          </p:cNvPr>
          <p:cNvSpPr>
            <a:spLocks noGrp="1"/>
          </p:cNvSpPr>
          <p:nvPr>
            <p:ph type="title"/>
          </p:nvPr>
        </p:nvSpPr>
        <p:spPr>
          <a:xfrm>
            <a:off x="2231136" y="167780"/>
            <a:ext cx="7729728" cy="872455"/>
          </a:xfrm>
        </p:spPr>
        <p:txBody>
          <a:bodyPr/>
          <a:lstStyle/>
          <a:p>
            <a:r>
              <a:rPr lang="en-GB" dirty="0"/>
              <a:t>Examples</a:t>
            </a:r>
            <a:endParaRPr lang="es-ES" dirty="0"/>
          </a:p>
        </p:txBody>
      </p:sp>
      <p:sp>
        <p:nvSpPr>
          <p:cNvPr id="3" name="Content Placeholder 2">
            <a:extLst>
              <a:ext uri="{FF2B5EF4-FFF2-40B4-BE49-F238E27FC236}">
                <a16:creationId xmlns:a16="http://schemas.microsoft.com/office/drawing/2014/main" id="{2C2CDB57-423C-4B99-8B4E-9AD92F3B23CB}"/>
              </a:ext>
            </a:extLst>
          </p:cNvPr>
          <p:cNvSpPr>
            <a:spLocks noGrp="1"/>
          </p:cNvSpPr>
          <p:nvPr>
            <p:ph idx="1"/>
          </p:nvPr>
        </p:nvSpPr>
        <p:spPr>
          <a:xfrm>
            <a:off x="461394" y="1434517"/>
            <a:ext cx="11442584" cy="5423483"/>
          </a:xfrm>
        </p:spPr>
        <p:txBody>
          <a:bodyPr>
            <a:normAutofit fontScale="92500" lnSpcReduction="10000"/>
          </a:bodyPr>
          <a:lstStyle/>
          <a:p>
            <a:r>
              <a:rPr lang="en-GB" sz="2400" dirty="0"/>
              <a:t>-In Canada, for example, folate is added to flour, leading to a halving of the number of pregnancies affected by neural tube defects such as spina bifida.  </a:t>
            </a:r>
            <a:br>
              <a:rPr lang="en-GB" sz="2400" dirty="0"/>
            </a:br>
            <a:br>
              <a:rPr lang="en-GB" sz="2400" dirty="0"/>
            </a:br>
            <a:br>
              <a:rPr lang="en-GB" sz="2400" dirty="0"/>
            </a:br>
            <a:r>
              <a:rPr lang="en-GB" sz="2400" dirty="0"/>
              <a:t>-To take another example, </a:t>
            </a:r>
            <a:r>
              <a:rPr lang="en-GB" sz="2400" dirty="0" err="1"/>
              <a:t>fetal</a:t>
            </a:r>
            <a:r>
              <a:rPr lang="en-GB" sz="2400" dirty="0"/>
              <a:t> alcohol syndrome is associated with learning disabilities, and alcohol misuse can potentially be reduced through measures such as alcohol pricing and maternal education. </a:t>
            </a:r>
            <a:br>
              <a:rPr lang="en-GB" sz="2400" dirty="0"/>
            </a:br>
            <a:br>
              <a:rPr lang="en-GB" sz="2400" dirty="0"/>
            </a:br>
            <a:r>
              <a:rPr lang="en-GB" sz="2400" dirty="0"/>
              <a:t>- In most developed countries, every child is screened at birth with a heel prick, followed by analysis of bloods.  This neonatal screening can identify cases of phenylketonuria (PKU), leading to dietary modification to ensure that learning disability does not result, as well as cystic fibrosis and sickle cell disease, so the relevant treatment can begin early. Infant screening can also identify hearing loss early, so that supportive measures can be put in place to prevent developmental delay. </a:t>
            </a:r>
            <a:br>
              <a:rPr lang="en-GB" sz="2400" dirty="0"/>
            </a:br>
            <a:endParaRPr lang="en-GB" sz="2400" dirty="0"/>
          </a:p>
          <a:p>
            <a:endParaRPr lang="es-ES" dirty="0"/>
          </a:p>
        </p:txBody>
      </p:sp>
    </p:spTree>
    <p:extLst>
      <p:ext uri="{BB962C8B-B14F-4D97-AF65-F5344CB8AC3E}">
        <p14:creationId xmlns:p14="http://schemas.microsoft.com/office/powerpoint/2010/main" val="361855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A3DA9-28DE-4ABC-BCD5-72A6C9C8B363}"/>
              </a:ext>
            </a:extLst>
          </p:cNvPr>
          <p:cNvSpPr>
            <a:spLocks noGrp="1"/>
          </p:cNvSpPr>
          <p:nvPr>
            <p:ph type="title"/>
          </p:nvPr>
        </p:nvSpPr>
        <p:spPr/>
        <p:txBody>
          <a:bodyPr/>
          <a:lstStyle/>
          <a:p>
            <a:pPr algn="ctr"/>
            <a:r>
              <a:rPr lang="en-GB" sz="5400" dirty="0"/>
              <a:t>Activity – 20 minutes</a:t>
            </a:r>
          </a:p>
        </p:txBody>
      </p:sp>
      <p:sp>
        <p:nvSpPr>
          <p:cNvPr id="3" name="Content Placeholder 2">
            <a:extLst>
              <a:ext uri="{FF2B5EF4-FFF2-40B4-BE49-F238E27FC236}">
                <a16:creationId xmlns:a16="http://schemas.microsoft.com/office/drawing/2014/main" id="{691467E9-3889-4218-AF1E-820E6EFEA3B8}"/>
              </a:ext>
            </a:extLst>
          </p:cNvPr>
          <p:cNvSpPr>
            <a:spLocks noGrp="1"/>
          </p:cNvSpPr>
          <p:nvPr>
            <p:ph idx="1"/>
          </p:nvPr>
        </p:nvSpPr>
        <p:spPr>
          <a:xfrm>
            <a:off x="1103312" y="2052918"/>
            <a:ext cx="8946541" cy="1694329"/>
          </a:xfrm>
        </p:spPr>
        <p:txBody>
          <a:bodyPr>
            <a:normAutofit/>
          </a:bodyPr>
          <a:lstStyle/>
          <a:p>
            <a:r>
              <a:rPr lang="en-GB" sz="2800" dirty="0"/>
              <a:t>Identify and explain any 4 Acts in the UK that support disabled people</a:t>
            </a:r>
          </a:p>
        </p:txBody>
      </p:sp>
    </p:spTree>
    <p:extLst>
      <p:ext uri="{BB962C8B-B14F-4D97-AF65-F5344CB8AC3E}">
        <p14:creationId xmlns:p14="http://schemas.microsoft.com/office/powerpoint/2010/main" val="2353439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184B278-4B9E-40A2-8F65-0BE7DD920312}"/>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Models of disability</a:t>
            </a:r>
          </a:p>
        </p:txBody>
      </p:sp>
      <p:sp>
        <p:nvSpPr>
          <p:cNvPr id="3" name="Content Placeholder 2">
            <a:extLst>
              <a:ext uri="{FF2B5EF4-FFF2-40B4-BE49-F238E27FC236}">
                <a16:creationId xmlns:a16="http://schemas.microsoft.com/office/drawing/2014/main" id="{E390C98A-81A8-4D1B-8587-800FA4F0C77E}"/>
              </a:ext>
            </a:extLst>
          </p:cNvPr>
          <p:cNvSpPr>
            <a:spLocks noGrp="1"/>
          </p:cNvSpPr>
          <p:nvPr>
            <p:ph idx="1"/>
          </p:nvPr>
        </p:nvSpPr>
        <p:spPr>
          <a:xfrm>
            <a:off x="1103312" y="2763520"/>
            <a:ext cx="8946541" cy="3484879"/>
          </a:xfrm>
        </p:spPr>
        <p:txBody>
          <a:bodyPr>
            <a:normAutofit/>
          </a:bodyPr>
          <a:lstStyle/>
          <a:p>
            <a:r>
              <a:rPr lang="en-GB" dirty="0"/>
              <a:t>There are two main models in terms of disability and how disability is considered: </a:t>
            </a:r>
          </a:p>
          <a:p>
            <a:pPr lvl="1"/>
            <a:r>
              <a:rPr lang="en-GB" dirty="0"/>
              <a:t>The social model </a:t>
            </a:r>
          </a:p>
          <a:p>
            <a:pPr lvl="1"/>
            <a:r>
              <a:rPr lang="en-GB" dirty="0"/>
              <a:t>The medical mode</a:t>
            </a:r>
          </a:p>
        </p:txBody>
      </p:sp>
    </p:spTree>
    <p:extLst>
      <p:ext uri="{BB962C8B-B14F-4D97-AF65-F5344CB8AC3E}">
        <p14:creationId xmlns:p14="http://schemas.microsoft.com/office/powerpoint/2010/main" val="168930269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19CB6-4B62-4755-A246-0DFA7B512DDA}"/>
              </a:ext>
            </a:extLst>
          </p:cNvPr>
          <p:cNvSpPr>
            <a:spLocks noGrp="1"/>
          </p:cNvSpPr>
          <p:nvPr>
            <p:ph type="title"/>
          </p:nvPr>
        </p:nvSpPr>
        <p:spPr>
          <a:xfrm>
            <a:off x="648931" y="629266"/>
            <a:ext cx="4166510" cy="1622321"/>
          </a:xfrm>
        </p:spPr>
        <p:txBody>
          <a:bodyPr>
            <a:normAutofit/>
          </a:bodyPr>
          <a:lstStyle/>
          <a:p>
            <a:r>
              <a:rPr lang="en-GB">
                <a:solidFill>
                  <a:srgbClr val="EBEBEB"/>
                </a:solidFill>
              </a:rPr>
              <a:t>Social Model of disability</a:t>
            </a:r>
          </a:p>
        </p:txBody>
      </p:sp>
      <p:sp>
        <p:nvSpPr>
          <p:cNvPr id="2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3" name="Freeform: Shape 2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4BA50556-4DB3-450D-88F1-55CFE8B5E1B3}"/>
              </a:ext>
            </a:extLst>
          </p:cNvPr>
          <p:cNvPicPr>
            <a:picLocks noChangeAspect="1"/>
          </p:cNvPicPr>
          <p:nvPr/>
        </p:nvPicPr>
        <p:blipFill>
          <a:blip r:embed="rId2"/>
          <a:stretch>
            <a:fillRect/>
          </a:stretch>
        </p:blipFill>
        <p:spPr>
          <a:xfrm>
            <a:off x="5715381" y="1379555"/>
            <a:ext cx="6495670" cy="4098890"/>
          </a:xfrm>
          <a:prstGeom prst="rect">
            <a:avLst/>
          </a:prstGeom>
          <a:effectLst/>
        </p:spPr>
      </p:pic>
      <p:sp>
        <p:nvSpPr>
          <p:cNvPr id="25" name="Rectangle 2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0D73809-84E0-48DB-ACAA-00ADBA5A2AE0}"/>
              </a:ext>
            </a:extLst>
          </p:cNvPr>
          <p:cNvSpPr>
            <a:spLocks noGrp="1"/>
          </p:cNvSpPr>
          <p:nvPr>
            <p:ph idx="1"/>
          </p:nvPr>
        </p:nvSpPr>
        <p:spPr>
          <a:xfrm>
            <a:off x="648931" y="2438400"/>
            <a:ext cx="4166509" cy="3785419"/>
          </a:xfrm>
        </p:spPr>
        <p:txBody>
          <a:bodyPr>
            <a:normAutofit fontScale="85000" lnSpcReduction="10000"/>
          </a:bodyPr>
          <a:lstStyle/>
          <a:p>
            <a:r>
              <a:rPr lang="en-GB" b="0" i="0" dirty="0">
                <a:solidFill>
                  <a:srgbClr val="EBEBEB"/>
                </a:solidFill>
                <a:effectLst/>
                <a:latin typeface="arial" panose="020B0604020202020204" pitchFamily="34" charset="0"/>
              </a:rPr>
              <a:t>The </a:t>
            </a:r>
            <a:r>
              <a:rPr lang="en-GB" b="1" i="0" dirty="0">
                <a:solidFill>
                  <a:srgbClr val="EBEBEB"/>
                </a:solidFill>
                <a:effectLst/>
                <a:latin typeface="arial" panose="020B0604020202020204" pitchFamily="34" charset="0"/>
              </a:rPr>
              <a:t>social model</a:t>
            </a:r>
            <a:r>
              <a:rPr lang="en-GB" b="0" i="0" dirty="0">
                <a:solidFill>
                  <a:srgbClr val="EBEBEB"/>
                </a:solidFill>
                <a:effectLst/>
                <a:latin typeface="arial" panose="020B0604020202020204" pitchFamily="34" charset="0"/>
              </a:rPr>
              <a:t> demonstrates that the problems </a:t>
            </a:r>
            <a:r>
              <a:rPr lang="en-GB" b="1" i="0" dirty="0">
                <a:solidFill>
                  <a:srgbClr val="EBEBEB"/>
                </a:solidFill>
                <a:effectLst/>
                <a:latin typeface="arial" panose="020B0604020202020204" pitchFamily="34" charset="0"/>
              </a:rPr>
              <a:t>disabled</a:t>
            </a:r>
            <a:r>
              <a:rPr lang="en-GB" b="0" i="0" dirty="0">
                <a:solidFill>
                  <a:srgbClr val="EBEBEB"/>
                </a:solidFill>
                <a:effectLst/>
                <a:latin typeface="arial" panose="020B0604020202020204" pitchFamily="34" charset="0"/>
              </a:rPr>
              <a:t> people face are the result of </a:t>
            </a:r>
            <a:r>
              <a:rPr lang="en-GB" b="1" i="0" dirty="0">
                <a:solidFill>
                  <a:srgbClr val="EBEBEB"/>
                </a:solidFill>
                <a:effectLst/>
                <a:latin typeface="arial" panose="020B0604020202020204" pitchFamily="34" charset="0"/>
              </a:rPr>
              <a:t>social</a:t>
            </a:r>
            <a:r>
              <a:rPr lang="en-GB" b="0" i="0" dirty="0">
                <a:solidFill>
                  <a:srgbClr val="EBEBEB"/>
                </a:solidFill>
                <a:effectLst/>
                <a:latin typeface="arial" panose="020B0604020202020204" pitchFamily="34" charset="0"/>
              </a:rPr>
              <a:t> oppression and exclusion, not their individual deficits.</a:t>
            </a:r>
          </a:p>
          <a:p>
            <a:r>
              <a:rPr lang="en-GB" b="0" i="0" dirty="0">
                <a:solidFill>
                  <a:srgbClr val="EBEBEB"/>
                </a:solidFill>
                <a:effectLst/>
                <a:latin typeface="arial" panose="020B0604020202020204" pitchFamily="34" charset="0"/>
              </a:rPr>
              <a:t>According to the social model a person does not ‘have’ a disability – disability is something a person experiences. </a:t>
            </a:r>
          </a:p>
          <a:p>
            <a:r>
              <a:rPr lang="en-GB" b="0" i="0" dirty="0">
                <a:solidFill>
                  <a:srgbClr val="EBEBEB"/>
                </a:solidFill>
                <a:effectLst/>
                <a:latin typeface="arial" panose="020B0604020202020204" pitchFamily="34" charset="0"/>
              </a:rPr>
              <a:t>The disability experienced is often caused by the approach taken by society/individuals which fails to take account of people with impairments and their associated needs.</a:t>
            </a:r>
          </a:p>
          <a:p>
            <a:endParaRPr lang="en-GB" dirty="0">
              <a:solidFill>
                <a:srgbClr val="EBEBEB"/>
              </a:solidFill>
            </a:endParaRPr>
          </a:p>
        </p:txBody>
      </p:sp>
    </p:spTree>
    <p:extLst>
      <p:ext uri="{BB962C8B-B14F-4D97-AF65-F5344CB8AC3E}">
        <p14:creationId xmlns:p14="http://schemas.microsoft.com/office/powerpoint/2010/main" val="1438186402"/>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22F94-21FC-4A55-8343-0109FC5E7394}"/>
              </a:ext>
            </a:extLst>
          </p:cNvPr>
          <p:cNvSpPr>
            <a:spLocks noGrp="1"/>
          </p:cNvSpPr>
          <p:nvPr>
            <p:ph type="title"/>
          </p:nvPr>
        </p:nvSpPr>
        <p:spPr>
          <a:xfrm>
            <a:off x="648931" y="629266"/>
            <a:ext cx="4166510" cy="1622321"/>
          </a:xfrm>
        </p:spPr>
        <p:txBody>
          <a:bodyPr>
            <a:normAutofit/>
          </a:bodyPr>
          <a:lstStyle/>
          <a:p>
            <a:r>
              <a:rPr lang="en-GB">
                <a:solidFill>
                  <a:srgbClr val="EBEBEB"/>
                </a:solidFill>
              </a:rPr>
              <a:t>Medical Model of disability</a:t>
            </a:r>
          </a:p>
        </p:txBody>
      </p:sp>
      <p:sp>
        <p:nvSpPr>
          <p:cNvPr id="2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3" name="Freeform: Shape 2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0CFAD28E-4C2D-41E8-BB58-8C0BCDAA91B3}"/>
              </a:ext>
            </a:extLst>
          </p:cNvPr>
          <p:cNvPicPr>
            <a:picLocks noChangeAspect="1"/>
          </p:cNvPicPr>
          <p:nvPr/>
        </p:nvPicPr>
        <p:blipFill>
          <a:blip r:embed="rId2"/>
          <a:stretch>
            <a:fillRect/>
          </a:stretch>
        </p:blipFill>
        <p:spPr>
          <a:xfrm>
            <a:off x="6093992" y="1400175"/>
            <a:ext cx="5449889" cy="4362450"/>
          </a:xfrm>
          <a:prstGeom prst="rect">
            <a:avLst/>
          </a:prstGeom>
          <a:effectLst/>
        </p:spPr>
      </p:pic>
      <p:sp>
        <p:nvSpPr>
          <p:cNvPr id="25" name="Rectangle 2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BBB7709-CB36-494B-939E-D81D4BDE1E32}"/>
              </a:ext>
            </a:extLst>
          </p:cNvPr>
          <p:cNvSpPr>
            <a:spLocks noGrp="1"/>
          </p:cNvSpPr>
          <p:nvPr>
            <p:ph idx="1"/>
          </p:nvPr>
        </p:nvSpPr>
        <p:spPr>
          <a:xfrm>
            <a:off x="648931" y="2438400"/>
            <a:ext cx="4166509" cy="3785419"/>
          </a:xfrm>
        </p:spPr>
        <p:txBody>
          <a:bodyPr>
            <a:normAutofit/>
          </a:bodyPr>
          <a:lstStyle/>
          <a:p>
            <a:pPr>
              <a:lnSpc>
                <a:spcPct val="90000"/>
              </a:lnSpc>
            </a:pPr>
            <a:r>
              <a:rPr lang="en-GB" sz="1900">
                <a:solidFill>
                  <a:srgbClr val="EBEBEB"/>
                </a:solidFill>
              </a:rPr>
              <a:t>The medical model looks at a person’s impairment first and focuses on the impairment as the cause of disabled people being unable to access goods and services or being able to participate fully in society. </a:t>
            </a:r>
          </a:p>
          <a:p>
            <a:pPr>
              <a:lnSpc>
                <a:spcPct val="90000"/>
              </a:lnSpc>
            </a:pPr>
            <a:r>
              <a:rPr lang="en-GB" sz="1900">
                <a:solidFill>
                  <a:srgbClr val="EBEBEB"/>
                </a:solidFill>
              </a:rPr>
              <a:t>Statements such as ‘he can’t read that newspaper because he’s blind’ are an example of people being influenced by the medical model of disability.</a:t>
            </a:r>
          </a:p>
        </p:txBody>
      </p:sp>
    </p:spTree>
    <p:extLst>
      <p:ext uri="{BB962C8B-B14F-4D97-AF65-F5344CB8AC3E}">
        <p14:creationId xmlns:p14="http://schemas.microsoft.com/office/powerpoint/2010/main" val="4220035987"/>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6" name="Picture 25">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8" name="Oval 27">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0" name="Picture 29">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2" name="Picture 31">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4" name="Rectangle 33">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304DDF9C-3584-4B75-8647-CF198A91CCA3}"/>
              </a:ext>
            </a:extLst>
          </p:cNvPr>
          <p:cNvPicPr>
            <a:picLocks noGrp="1" noChangeAspect="1"/>
          </p:cNvPicPr>
          <p:nvPr>
            <p:ph idx="1"/>
          </p:nvPr>
        </p:nvPicPr>
        <p:blipFill>
          <a:blip r:embed="rId7"/>
          <a:stretch>
            <a:fillRect/>
          </a:stretch>
        </p:blipFill>
        <p:spPr>
          <a:xfrm>
            <a:off x="2357425" y="643467"/>
            <a:ext cx="7586675" cy="5571066"/>
          </a:xfrm>
          <a:prstGeom prst="rect">
            <a:avLst/>
          </a:prstGeom>
        </p:spPr>
      </p:pic>
      <p:sp>
        <p:nvSpPr>
          <p:cNvPr id="38" name="Rectangle 37">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77777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35C80-9BFE-4352-A0F3-068F993BED74}"/>
              </a:ext>
            </a:extLst>
          </p:cNvPr>
          <p:cNvSpPr>
            <a:spLocks noGrp="1"/>
          </p:cNvSpPr>
          <p:nvPr>
            <p:ph type="title"/>
          </p:nvPr>
        </p:nvSpPr>
        <p:spPr/>
        <p:txBody>
          <a:bodyPr/>
          <a:lstStyle/>
          <a:p>
            <a:r>
              <a:rPr lang="en-GB" dirty="0"/>
              <a:t>Spinal Cord Injury (SCI)</a:t>
            </a:r>
            <a:endParaRPr lang="es-ES" dirty="0"/>
          </a:p>
        </p:txBody>
      </p:sp>
      <p:sp>
        <p:nvSpPr>
          <p:cNvPr id="3" name="Content Placeholder 2">
            <a:extLst>
              <a:ext uri="{FF2B5EF4-FFF2-40B4-BE49-F238E27FC236}">
                <a16:creationId xmlns:a16="http://schemas.microsoft.com/office/drawing/2014/main" id="{13EB4D90-32FF-49DF-8AAC-010D0FCDE327}"/>
              </a:ext>
            </a:extLst>
          </p:cNvPr>
          <p:cNvSpPr>
            <a:spLocks noGrp="1"/>
          </p:cNvSpPr>
          <p:nvPr>
            <p:ph idx="1"/>
          </p:nvPr>
        </p:nvSpPr>
        <p:spPr/>
        <p:txBody>
          <a:bodyPr>
            <a:normAutofit/>
          </a:bodyPr>
          <a:lstStyle/>
          <a:p>
            <a:r>
              <a:rPr lang="en-GB" sz="2800" dirty="0"/>
              <a:t>The major traumatic causes of spinal cord injury (SCI) are road traffic injury and falls.</a:t>
            </a:r>
          </a:p>
          <a:p>
            <a:endParaRPr lang="en-GB" sz="2800" dirty="0"/>
          </a:p>
          <a:p>
            <a:r>
              <a:rPr lang="en-GB" sz="2800" dirty="0"/>
              <a:t>In some parts of the world violence is a major cause (Sub-Saharan Africa), while in other parts gun-violence makes up a large portion of SCI (America).</a:t>
            </a:r>
            <a:br>
              <a:rPr lang="en-GB" dirty="0"/>
            </a:br>
            <a:br>
              <a:rPr lang="en-GB" dirty="0"/>
            </a:br>
            <a:endParaRPr lang="es-ES" dirty="0"/>
          </a:p>
        </p:txBody>
      </p:sp>
    </p:spTree>
    <p:extLst>
      <p:ext uri="{BB962C8B-B14F-4D97-AF65-F5344CB8AC3E}">
        <p14:creationId xmlns:p14="http://schemas.microsoft.com/office/powerpoint/2010/main" val="316650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AAFBC2-9A13-4E6B-9449-3240C55D51DF}"/>
              </a:ext>
            </a:extLst>
          </p:cNvPr>
          <p:cNvSpPr>
            <a:spLocks noGrp="1"/>
          </p:cNvSpPr>
          <p:nvPr>
            <p:ph idx="1"/>
          </p:nvPr>
        </p:nvSpPr>
        <p:spPr>
          <a:xfrm>
            <a:off x="1103312" y="2052918"/>
            <a:ext cx="8946541" cy="4679576"/>
          </a:xfrm>
        </p:spPr>
        <p:txBody>
          <a:bodyPr>
            <a:normAutofit/>
          </a:bodyPr>
          <a:lstStyle/>
          <a:p>
            <a:endParaRPr lang="en-GB" dirty="0"/>
          </a:p>
          <a:p>
            <a:endParaRPr lang="en-GB" dirty="0"/>
          </a:p>
          <a:p>
            <a:endParaRPr lang="en-GB" dirty="0"/>
          </a:p>
          <a:p>
            <a:endParaRPr lang="en-GB" dirty="0"/>
          </a:p>
          <a:p>
            <a:pPr marL="0" indent="0">
              <a:buNone/>
            </a:pPr>
            <a:endParaRPr lang="en-GB" dirty="0"/>
          </a:p>
        </p:txBody>
      </p:sp>
      <p:graphicFrame>
        <p:nvGraphicFramePr>
          <p:cNvPr id="4" name="Table 4">
            <a:extLst>
              <a:ext uri="{FF2B5EF4-FFF2-40B4-BE49-F238E27FC236}">
                <a16:creationId xmlns:a16="http://schemas.microsoft.com/office/drawing/2014/main" id="{E8B68305-BFDC-4EEA-BADD-B360D6AB729D}"/>
              </a:ext>
            </a:extLst>
          </p:cNvPr>
          <p:cNvGraphicFramePr>
            <a:graphicFrameLocks noGrp="1"/>
          </p:cNvGraphicFramePr>
          <p:nvPr>
            <p:extLst>
              <p:ext uri="{D42A27DB-BD31-4B8C-83A1-F6EECF244321}">
                <p14:modId xmlns:p14="http://schemas.microsoft.com/office/powerpoint/2010/main" val="69162246"/>
              </p:ext>
            </p:extLst>
          </p:nvPr>
        </p:nvGraphicFramePr>
        <p:xfrm>
          <a:off x="4077773" y="211916"/>
          <a:ext cx="3524298" cy="3401210"/>
        </p:xfrm>
        <a:graphic>
          <a:graphicData uri="http://schemas.openxmlformats.org/drawingml/2006/table">
            <a:tbl>
              <a:tblPr firstRow="1" bandRow="1">
                <a:tableStyleId>{5C22544A-7EE6-4342-B048-85BDC9FD1C3A}</a:tableStyleId>
              </a:tblPr>
              <a:tblGrid>
                <a:gridCol w="3524298">
                  <a:extLst>
                    <a:ext uri="{9D8B030D-6E8A-4147-A177-3AD203B41FA5}">
                      <a16:colId xmlns:a16="http://schemas.microsoft.com/office/drawing/2014/main" val="635998046"/>
                    </a:ext>
                  </a:extLst>
                </a:gridCol>
              </a:tblGrid>
              <a:tr h="3401210">
                <a:tc>
                  <a:txBody>
                    <a:bodyPr/>
                    <a:lstStyle/>
                    <a:p>
                      <a:r>
                        <a:rPr lang="en-GB" dirty="0"/>
                        <a:t>Thoracic vertebrae</a:t>
                      </a:r>
                    </a:p>
                    <a:p>
                      <a:endParaRPr lang="en-GB" dirty="0"/>
                    </a:p>
                    <a:p>
                      <a:r>
                        <a:rPr lang="en-GB" dirty="0"/>
                        <a:t>T1 Finger movement</a:t>
                      </a:r>
                    </a:p>
                    <a:p>
                      <a:r>
                        <a:rPr lang="en-GB" dirty="0"/>
                        <a:t>T2-T12 Deep breaths, deep breathing</a:t>
                      </a:r>
                    </a:p>
                    <a:p>
                      <a:r>
                        <a:rPr lang="en-GB" dirty="0"/>
                        <a:t>T6-L1 Deep exhale of breath, stability while sitting</a:t>
                      </a:r>
                    </a:p>
                    <a:p>
                      <a:endParaRPr lang="en-GB" dirty="0"/>
                    </a:p>
                  </a:txBody>
                  <a:tcPr/>
                </a:tc>
                <a:extLst>
                  <a:ext uri="{0D108BD9-81ED-4DB2-BD59-A6C34878D82A}">
                    <a16:rowId xmlns:a16="http://schemas.microsoft.com/office/drawing/2014/main" val="1055929040"/>
                  </a:ext>
                </a:extLst>
              </a:tr>
            </a:tbl>
          </a:graphicData>
        </a:graphic>
      </p:graphicFrame>
      <p:graphicFrame>
        <p:nvGraphicFramePr>
          <p:cNvPr id="6" name="Table 6">
            <a:extLst>
              <a:ext uri="{FF2B5EF4-FFF2-40B4-BE49-F238E27FC236}">
                <a16:creationId xmlns:a16="http://schemas.microsoft.com/office/drawing/2014/main" id="{A684EF52-CF6E-4EBC-ADE8-CC38415EF44A}"/>
              </a:ext>
            </a:extLst>
          </p:cNvPr>
          <p:cNvGraphicFramePr>
            <a:graphicFrameLocks noGrp="1"/>
          </p:cNvGraphicFramePr>
          <p:nvPr>
            <p:extLst>
              <p:ext uri="{D42A27DB-BD31-4B8C-83A1-F6EECF244321}">
                <p14:modId xmlns:p14="http://schemas.microsoft.com/office/powerpoint/2010/main" val="3671782656"/>
              </p:ext>
            </p:extLst>
          </p:nvPr>
        </p:nvGraphicFramePr>
        <p:xfrm>
          <a:off x="7609868" y="211916"/>
          <a:ext cx="4003068" cy="3367891"/>
        </p:xfrm>
        <a:graphic>
          <a:graphicData uri="http://schemas.openxmlformats.org/drawingml/2006/table">
            <a:tbl>
              <a:tblPr firstRow="1" bandRow="1">
                <a:tableStyleId>{5C22544A-7EE6-4342-B048-85BDC9FD1C3A}</a:tableStyleId>
              </a:tblPr>
              <a:tblGrid>
                <a:gridCol w="4003068">
                  <a:extLst>
                    <a:ext uri="{9D8B030D-6E8A-4147-A177-3AD203B41FA5}">
                      <a16:colId xmlns:a16="http://schemas.microsoft.com/office/drawing/2014/main" val="3364439986"/>
                    </a:ext>
                  </a:extLst>
                </a:gridCol>
              </a:tblGrid>
              <a:tr h="3367891">
                <a:tc>
                  <a:txBody>
                    <a:bodyPr/>
                    <a:lstStyle/>
                    <a:p>
                      <a:r>
                        <a:rPr lang="en-GB" dirty="0"/>
                        <a:t>Lumbar vertebrae</a:t>
                      </a:r>
                    </a:p>
                    <a:p>
                      <a:endParaRPr lang="en-GB" dirty="0"/>
                    </a:p>
                    <a:p>
                      <a:r>
                        <a:rPr lang="en-GB" dirty="0"/>
                        <a:t>L1-L2 Hip flexion</a:t>
                      </a:r>
                    </a:p>
                    <a:p>
                      <a:r>
                        <a:rPr lang="en-GB" dirty="0"/>
                        <a:t>L2-L3 Hip movement toward middle of body</a:t>
                      </a:r>
                    </a:p>
                    <a:p>
                      <a:r>
                        <a:rPr lang="en-GB" dirty="0"/>
                        <a:t>L3-L4 Knee extension</a:t>
                      </a:r>
                    </a:p>
                    <a:p>
                      <a:r>
                        <a:rPr lang="en-GB" dirty="0"/>
                        <a:t>L4-L5 Ankle extension</a:t>
                      </a:r>
                    </a:p>
                    <a:p>
                      <a:r>
                        <a:rPr lang="en-GB" dirty="0"/>
                        <a:t>L5 Extension of big toe</a:t>
                      </a:r>
                    </a:p>
                    <a:p>
                      <a:endParaRPr lang="en-GB" dirty="0"/>
                    </a:p>
                  </a:txBody>
                  <a:tcPr/>
                </a:tc>
                <a:extLst>
                  <a:ext uri="{0D108BD9-81ED-4DB2-BD59-A6C34878D82A}">
                    <a16:rowId xmlns:a16="http://schemas.microsoft.com/office/drawing/2014/main" val="1800036865"/>
                  </a:ext>
                </a:extLst>
              </a:tr>
            </a:tbl>
          </a:graphicData>
        </a:graphic>
      </p:graphicFrame>
      <p:graphicFrame>
        <p:nvGraphicFramePr>
          <p:cNvPr id="8" name="Table 8">
            <a:extLst>
              <a:ext uri="{FF2B5EF4-FFF2-40B4-BE49-F238E27FC236}">
                <a16:creationId xmlns:a16="http://schemas.microsoft.com/office/drawing/2014/main" id="{5BA6C6DE-349C-4F47-BDD4-BC7D524D1364}"/>
              </a:ext>
            </a:extLst>
          </p:cNvPr>
          <p:cNvGraphicFramePr>
            <a:graphicFrameLocks noGrp="1"/>
          </p:cNvGraphicFramePr>
          <p:nvPr>
            <p:extLst>
              <p:ext uri="{D42A27DB-BD31-4B8C-83A1-F6EECF244321}">
                <p14:modId xmlns:p14="http://schemas.microsoft.com/office/powerpoint/2010/main" val="701779447"/>
              </p:ext>
            </p:extLst>
          </p:nvPr>
        </p:nvGraphicFramePr>
        <p:xfrm>
          <a:off x="256988" y="211916"/>
          <a:ext cx="3812988" cy="3383280"/>
        </p:xfrm>
        <a:graphic>
          <a:graphicData uri="http://schemas.openxmlformats.org/drawingml/2006/table">
            <a:tbl>
              <a:tblPr firstRow="1" bandRow="1">
                <a:tableStyleId>{5C22544A-7EE6-4342-B048-85BDC9FD1C3A}</a:tableStyleId>
              </a:tblPr>
              <a:tblGrid>
                <a:gridCol w="3812988">
                  <a:extLst>
                    <a:ext uri="{9D8B030D-6E8A-4147-A177-3AD203B41FA5}">
                      <a16:colId xmlns:a16="http://schemas.microsoft.com/office/drawing/2014/main" val="3539214797"/>
                    </a:ext>
                  </a:extLst>
                </a:gridCol>
              </a:tblGrid>
              <a:tr h="2316132">
                <a:tc>
                  <a:txBody>
                    <a:bodyPr/>
                    <a:lstStyle/>
                    <a:p>
                      <a:r>
                        <a:rPr lang="en-GB" dirty="0"/>
                        <a:t>Cervical vertebrae										</a:t>
                      </a:r>
                    </a:p>
                    <a:p>
                      <a:endParaRPr lang="en-GB" dirty="0"/>
                    </a:p>
                    <a:p>
                      <a:r>
                        <a:rPr lang="en-GB" dirty="0"/>
                        <a:t>C1-3 Limited head control</a:t>
                      </a:r>
                    </a:p>
                    <a:p>
                      <a:r>
                        <a:rPr lang="en-GB" dirty="0"/>
                        <a:t>C4 Breathing and shoulders shrug</a:t>
                      </a:r>
                    </a:p>
                    <a:p>
                      <a:r>
                        <a:rPr lang="en-GB" dirty="0"/>
                        <a:t>C5 Lift arm with shoulder, elbow flex</a:t>
                      </a:r>
                    </a:p>
                    <a:p>
                      <a:r>
                        <a:rPr lang="en-GB" dirty="0"/>
                        <a:t>C6 Elbow flex and wrist extension</a:t>
                      </a:r>
                    </a:p>
                    <a:p>
                      <a:r>
                        <a:rPr lang="en-GB" dirty="0"/>
                        <a:t>C8 Finger flexion</a:t>
                      </a:r>
                    </a:p>
                    <a:p>
                      <a:endParaRPr lang="en-GB" dirty="0"/>
                    </a:p>
                  </a:txBody>
                  <a:tcPr/>
                </a:tc>
                <a:extLst>
                  <a:ext uri="{0D108BD9-81ED-4DB2-BD59-A6C34878D82A}">
                    <a16:rowId xmlns:a16="http://schemas.microsoft.com/office/drawing/2014/main" val="2023107066"/>
                  </a:ext>
                </a:extLst>
              </a:tr>
            </a:tbl>
          </a:graphicData>
        </a:graphic>
      </p:graphicFrame>
      <p:graphicFrame>
        <p:nvGraphicFramePr>
          <p:cNvPr id="10" name="Table 10">
            <a:extLst>
              <a:ext uri="{FF2B5EF4-FFF2-40B4-BE49-F238E27FC236}">
                <a16:creationId xmlns:a16="http://schemas.microsoft.com/office/drawing/2014/main" id="{AF2E7153-7DE4-4AFD-BCE4-37D8EB15A678}"/>
              </a:ext>
            </a:extLst>
          </p:cNvPr>
          <p:cNvGraphicFramePr>
            <a:graphicFrameLocks noGrp="1"/>
          </p:cNvGraphicFramePr>
          <p:nvPr>
            <p:extLst>
              <p:ext uri="{D42A27DB-BD31-4B8C-83A1-F6EECF244321}">
                <p14:modId xmlns:p14="http://schemas.microsoft.com/office/powerpoint/2010/main" val="2086423436"/>
              </p:ext>
            </p:extLst>
          </p:nvPr>
        </p:nvGraphicFramePr>
        <p:xfrm>
          <a:off x="4077773" y="3613126"/>
          <a:ext cx="3524298" cy="3244874"/>
        </p:xfrm>
        <a:graphic>
          <a:graphicData uri="http://schemas.openxmlformats.org/drawingml/2006/table">
            <a:tbl>
              <a:tblPr firstRow="1" bandRow="1">
                <a:tableStyleId>{5C22544A-7EE6-4342-B048-85BDC9FD1C3A}</a:tableStyleId>
              </a:tblPr>
              <a:tblGrid>
                <a:gridCol w="3524298">
                  <a:extLst>
                    <a:ext uri="{9D8B030D-6E8A-4147-A177-3AD203B41FA5}">
                      <a16:colId xmlns:a16="http://schemas.microsoft.com/office/drawing/2014/main" val="1865148213"/>
                    </a:ext>
                  </a:extLst>
                </a:gridCol>
              </a:tblGrid>
              <a:tr h="3244874">
                <a:tc>
                  <a:txBody>
                    <a:bodyPr/>
                    <a:lstStyle/>
                    <a:p>
                      <a:r>
                        <a:rPr lang="en-GB" dirty="0"/>
                        <a:t>Sacral vertebrae</a:t>
                      </a:r>
                    </a:p>
                    <a:p>
                      <a:endParaRPr lang="en-GB" dirty="0"/>
                    </a:p>
                    <a:p>
                      <a:r>
                        <a:rPr lang="en-GB" dirty="0"/>
                        <a:t>S1 Movement of foot and ankle</a:t>
                      </a:r>
                    </a:p>
                    <a:p>
                      <a:r>
                        <a:rPr lang="en-GB" dirty="0"/>
                        <a:t>S1-S2 Toe movement</a:t>
                      </a:r>
                    </a:p>
                    <a:p>
                      <a:r>
                        <a:rPr lang="en-GB" dirty="0"/>
                        <a:t>S2-S4 Function of bladder and bowel</a:t>
                      </a:r>
                    </a:p>
                    <a:p>
                      <a:endParaRPr lang="en-GB" dirty="0"/>
                    </a:p>
                  </a:txBody>
                  <a:tcPr/>
                </a:tc>
                <a:extLst>
                  <a:ext uri="{0D108BD9-81ED-4DB2-BD59-A6C34878D82A}">
                    <a16:rowId xmlns:a16="http://schemas.microsoft.com/office/drawing/2014/main" val="3528694443"/>
                  </a:ext>
                </a:extLst>
              </a:tr>
            </a:tbl>
          </a:graphicData>
        </a:graphic>
      </p:graphicFrame>
    </p:spTree>
    <p:extLst>
      <p:ext uri="{BB962C8B-B14F-4D97-AF65-F5344CB8AC3E}">
        <p14:creationId xmlns:p14="http://schemas.microsoft.com/office/powerpoint/2010/main" val="1475520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3D2BE-CAE2-4A48-B8B1-C296CA17BD39}"/>
              </a:ext>
            </a:extLst>
          </p:cNvPr>
          <p:cNvSpPr>
            <a:spLocks noGrp="1"/>
          </p:cNvSpPr>
          <p:nvPr>
            <p:ph type="title"/>
          </p:nvPr>
        </p:nvSpPr>
        <p:spPr/>
        <p:txBody>
          <a:bodyPr/>
          <a:lstStyle/>
          <a:p>
            <a:r>
              <a:rPr lang="en-GB" dirty="0"/>
              <a:t>More Solutions….</a:t>
            </a:r>
            <a:endParaRPr lang="es-ES" dirty="0"/>
          </a:p>
        </p:txBody>
      </p:sp>
      <p:sp>
        <p:nvSpPr>
          <p:cNvPr id="3" name="Content Placeholder 2">
            <a:extLst>
              <a:ext uri="{FF2B5EF4-FFF2-40B4-BE49-F238E27FC236}">
                <a16:creationId xmlns:a16="http://schemas.microsoft.com/office/drawing/2014/main" id="{DC6680F1-253E-4D92-8E9A-189031C5A46C}"/>
              </a:ext>
            </a:extLst>
          </p:cNvPr>
          <p:cNvSpPr>
            <a:spLocks noGrp="1"/>
          </p:cNvSpPr>
          <p:nvPr>
            <p:ph idx="1"/>
          </p:nvPr>
        </p:nvSpPr>
        <p:spPr/>
        <p:txBody>
          <a:bodyPr>
            <a:normAutofit/>
          </a:bodyPr>
          <a:lstStyle/>
          <a:p>
            <a:r>
              <a:rPr lang="en-GB" sz="3200" dirty="0"/>
              <a:t>Incidence can be reduced, for example by safe traffic systems, by occupational safety, by gun control, and by programmes to increase awareness and change rules around sports such as rugby and diving</a:t>
            </a:r>
            <a:endParaRPr lang="es-ES" sz="3200" dirty="0"/>
          </a:p>
        </p:txBody>
      </p:sp>
    </p:spTree>
    <p:extLst>
      <p:ext uri="{BB962C8B-B14F-4D97-AF65-F5344CB8AC3E}">
        <p14:creationId xmlns:p14="http://schemas.microsoft.com/office/powerpoint/2010/main" val="1491313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5A9C9-5669-4214-AF99-362D7F9CABA3}"/>
              </a:ext>
            </a:extLst>
          </p:cNvPr>
          <p:cNvSpPr>
            <a:spLocks noGrp="1"/>
          </p:cNvSpPr>
          <p:nvPr>
            <p:ph type="title"/>
          </p:nvPr>
        </p:nvSpPr>
        <p:spPr/>
        <p:txBody>
          <a:bodyPr/>
          <a:lstStyle/>
          <a:p>
            <a:r>
              <a:rPr lang="en-GB" dirty="0"/>
              <a:t>UNDERSTANDING HEALTH NEEDS OF DISABLED PEOPLE</a:t>
            </a:r>
            <a:endParaRPr lang="es-ES" dirty="0"/>
          </a:p>
        </p:txBody>
      </p:sp>
      <p:sp>
        <p:nvSpPr>
          <p:cNvPr id="3" name="Content Placeholder 2">
            <a:extLst>
              <a:ext uri="{FF2B5EF4-FFF2-40B4-BE49-F238E27FC236}">
                <a16:creationId xmlns:a16="http://schemas.microsoft.com/office/drawing/2014/main" id="{2B1EFAFC-6A26-45A2-9F6F-694CE8B1AFA2}"/>
              </a:ext>
            </a:extLst>
          </p:cNvPr>
          <p:cNvSpPr>
            <a:spLocks noGrp="1"/>
          </p:cNvSpPr>
          <p:nvPr>
            <p:ph idx="1"/>
          </p:nvPr>
        </p:nvSpPr>
        <p:spPr>
          <a:xfrm>
            <a:off x="75500" y="2277317"/>
            <a:ext cx="11845255" cy="4219956"/>
          </a:xfrm>
        </p:spPr>
        <p:txBody>
          <a:bodyPr>
            <a:normAutofit/>
          </a:bodyPr>
          <a:lstStyle/>
          <a:p>
            <a:r>
              <a:rPr lang="en-GB" sz="2400" dirty="0"/>
              <a:t>As well as their primary impairment, disabled people are at greater risk of secondary impairments, where one causes the other. </a:t>
            </a:r>
            <a:br>
              <a:rPr lang="en-GB" sz="2400" dirty="0"/>
            </a:br>
            <a:br>
              <a:rPr lang="en-GB" sz="2400" dirty="0"/>
            </a:br>
            <a:r>
              <a:rPr lang="en-GB" sz="2400" dirty="0"/>
              <a:t>For example, people with SCI are at increased risk of pressure sores and urinary tract infection. </a:t>
            </a:r>
            <a:br>
              <a:rPr lang="en-GB" sz="2400" dirty="0"/>
            </a:br>
            <a:br>
              <a:rPr lang="en-GB" sz="2400" dirty="0"/>
            </a:br>
            <a:r>
              <a:rPr lang="en-GB" sz="2400" dirty="0"/>
              <a:t>People with Down syndrome are more likely to experience congenital heart disease, impaired hearing and early onset dementia. </a:t>
            </a:r>
            <a:br>
              <a:rPr lang="en-GB" sz="2400" dirty="0"/>
            </a:br>
            <a:br>
              <a:rPr lang="en-GB" sz="2400" dirty="0"/>
            </a:br>
            <a:r>
              <a:rPr lang="en-GB" sz="2400" dirty="0"/>
              <a:t>People with schizophrenia are at higher risk of diabetes.</a:t>
            </a:r>
            <a:endParaRPr lang="es-ES" sz="2400" dirty="0"/>
          </a:p>
        </p:txBody>
      </p:sp>
    </p:spTree>
    <p:extLst>
      <p:ext uri="{BB962C8B-B14F-4D97-AF65-F5344CB8AC3E}">
        <p14:creationId xmlns:p14="http://schemas.microsoft.com/office/powerpoint/2010/main" val="226791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3EBD1-6EB4-408A-804C-CD6DAD2C442F}"/>
              </a:ext>
            </a:extLst>
          </p:cNvPr>
          <p:cNvSpPr>
            <a:spLocks noGrp="1"/>
          </p:cNvSpPr>
          <p:nvPr>
            <p:ph type="title"/>
          </p:nvPr>
        </p:nvSpPr>
        <p:spPr/>
        <p:txBody>
          <a:bodyPr/>
          <a:lstStyle/>
          <a:p>
            <a:r>
              <a:rPr lang="en-GB" dirty="0"/>
              <a:t>Co-Morbidity</a:t>
            </a:r>
            <a:endParaRPr lang="es-ES" dirty="0"/>
          </a:p>
        </p:txBody>
      </p:sp>
      <p:sp>
        <p:nvSpPr>
          <p:cNvPr id="3" name="Content Placeholder 2">
            <a:extLst>
              <a:ext uri="{FF2B5EF4-FFF2-40B4-BE49-F238E27FC236}">
                <a16:creationId xmlns:a16="http://schemas.microsoft.com/office/drawing/2014/main" id="{A09824ED-6EB3-4330-A647-AAA656ED3C4A}"/>
              </a:ext>
            </a:extLst>
          </p:cNvPr>
          <p:cNvSpPr>
            <a:spLocks noGrp="1"/>
          </p:cNvSpPr>
          <p:nvPr>
            <p:ph idx="1"/>
          </p:nvPr>
        </p:nvSpPr>
        <p:spPr>
          <a:xfrm>
            <a:off x="2141166" y="1656969"/>
            <a:ext cx="7729728" cy="4014426"/>
          </a:xfrm>
        </p:spPr>
        <p:txBody>
          <a:bodyPr>
            <a:normAutofit/>
          </a:bodyPr>
          <a:lstStyle/>
          <a:p>
            <a:r>
              <a:rPr lang="en-GB" sz="2400" dirty="0"/>
              <a:t>Disabled people are also at higher risk of co-morbidities, where the cause is less direct. For example, nearly a third of people with a long-term physical condition have a mental health condition such as anxiety or depression. </a:t>
            </a:r>
          </a:p>
          <a:p>
            <a:r>
              <a:rPr lang="en-GB" sz="2400" dirty="0"/>
              <a:t>People with mental health conditions are more likely to experience obesity, smoking, heart disease, high blood pressure, respiratory disease, diabetes and stroke</a:t>
            </a:r>
            <a:endParaRPr lang="es-ES" sz="2400" dirty="0"/>
          </a:p>
        </p:txBody>
      </p:sp>
    </p:spTree>
    <p:extLst>
      <p:ext uri="{BB962C8B-B14F-4D97-AF65-F5344CB8AC3E}">
        <p14:creationId xmlns:p14="http://schemas.microsoft.com/office/powerpoint/2010/main" val="280541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C9C69-310B-430C-9402-28FA4D49201B}"/>
              </a:ext>
            </a:extLst>
          </p:cNvPr>
          <p:cNvSpPr>
            <a:spLocks noGrp="1"/>
          </p:cNvSpPr>
          <p:nvPr>
            <p:ph type="title"/>
          </p:nvPr>
        </p:nvSpPr>
        <p:spPr/>
        <p:txBody>
          <a:bodyPr/>
          <a:lstStyle/>
          <a:p>
            <a:r>
              <a:rPr lang="en-GB" dirty="0"/>
              <a:t>Narrow “health Margin”</a:t>
            </a:r>
            <a:endParaRPr lang="es-ES" dirty="0"/>
          </a:p>
        </p:txBody>
      </p:sp>
      <p:sp>
        <p:nvSpPr>
          <p:cNvPr id="3" name="Content Placeholder 2">
            <a:extLst>
              <a:ext uri="{FF2B5EF4-FFF2-40B4-BE49-F238E27FC236}">
                <a16:creationId xmlns:a16="http://schemas.microsoft.com/office/drawing/2014/main" id="{2F17AC89-9CAC-4FC0-AA22-B8ECF68AB0C6}"/>
              </a:ext>
            </a:extLst>
          </p:cNvPr>
          <p:cNvSpPr>
            <a:spLocks noGrp="1"/>
          </p:cNvSpPr>
          <p:nvPr>
            <p:ph idx="1"/>
          </p:nvPr>
        </p:nvSpPr>
        <p:spPr/>
        <p:txBody>
          <a:bodyPr>
            <a:normAutofit/>
          </a:bodyPr>
          <a:lstStyle/>
          <a:p>
            <a:r>
              <a:rPr lang="en-GB" sz="2800" dirty="0"/>
              <a:t>Older people, for example those with dementia or stroke, are very likely to have more than one condition, which makes medical care more complicated. In general, disabled people have a narrower margin of health, for example they may be at increased risk of dying of influenza in an epidemic</a:t>
            </a:r>
            <a:endParaRPr lang="es-ES" sz="2800" dirty="0"/>
          </a:p>
        </p:txBody>
      </p:sp>
    </p:spTree>
    <p:extLst>
      <p:ext uri="{BB962C8B-B14F-4D97-AF65-F5344CB8AC3E}">
        <p14:creationId xmlns:p14="http://schemas.microsoft.com/office/powerpoint/2010/main" val="33134176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7E10F-2DEB-4175-9329-A74E068044D3}"/>
              </a:ext>
            </a:extLst>
          </p:cNvPr>
          <p:cNvSpPr>
            <a:spLocks noGrp="1"/>
          </p:cNvSpPr>
          <p:nvPr>
            <p:ph type="title"/>
          </p:nvPr>
        </p:nvSpPr>
        <p:spPr/>
        <p:txBody>
          <a:bodyPr/>
          <a:lstStyle/>
          <a:p>
            <a:r>
              <a:rPr lang="en-GB" dirty="0"/>
              <a:t>….the Result?</a:t>
            </a:r>
            <a:endParaRPr lang="es-ES" dirty="0"/>
          </a:p>
        </p:txBody>
      </p:sp>
      <p:sp>
        <p:nvSpPr>
          <p:cNvPr id="3" name="Content Placeholder 2">
            <a:extLst>
              <a:ext uri="{FF2B5EF4-FFF2-40B4-BE49-F238E27FC236}">
                <a16:creationId xmlns:a16="http://schemas.microsoft.com/office/drawing/2014/main" id="{AF5084ED-85C7-41A6-A0A1-CC54AE9F6D05}"/>
              </a:ext>
            </a:extLst>
          </p:cNvPr>
          <p:cNvSpPr>
            <a:spLocks noGrp="1"/>
          </p:cNvSpPr>
          <p:nvPr>
            <p:ph idx="1"/>
          </p:nvPr>
        </p:nvSpPr>
        <p:spPr/>
        <p:txBody>
          <a:bodyPr>
            <a:normAutofit/>
          </a:bodyPr>
          <a:lstStyle/>
          <a:p>
            <a:r>
              <a:rPr lang="en-GB" sz="3200" dirty="0"/>
              <a:t>All of which means they are also more likely to experience other health risks associated with social disadvantage (e.g. poor housing and diet)</a:t>
            </a:r>
            <a:endParaRPr lang="es-ES" sz="3200" dirty="0"/>
          </a:p>
        </p:txBody>
      </p:sp>
    </p:spTree>
    <p:extLst>
      <p:ext uri="{BB962C8B-B14F-4D97-AF65-F5344CB8AC3E}">
        <p14:creationId xmlns:p14="http://schemas.microsoft.com/office/powerpoint/2010/main" val="28470376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59B274D-476B-47D2-86B5-1F1AE2F30689}"/>
              </a:ext>
            </a:extLst>
          </p:cNvPr>
          <p:cNvSpPr>
            <a:spLocks noGrp="1"/>
          </p:cNvSpPr>
          <p:nvPr>
            <p:ph type="title"/>
          </p:nvPr>
        </p:nvSpPr>
        <p:spPr>
          <a:xfrm>
            <a:off x="1103312" y="452718"/>
            <a:ext cx="8947522" cy="1400530"/>
          </a:xfrm>
        </p:spPr>
        <p:txBody>
          <a:bodyPr anchor="ctr">
            <a:normAutofit/>
          </a:bodyPr>
          <a:lstStyle/>
          <a:p>
            <a:pPr>
              <a:lnSpc>
                <a:spcPct val="90000"/>
              </a:lnSpc>
            </a:pPr>
            <a:r>
              <a:rPr lang="en-GB" sz="2600">
                <a:solidFill>
                  <a:srgbClr val="FFFFFF"/>
                </a:solidFill>
              </a:rPr>
              <a:t>Looking more closely at learning disabilities, evidence from the UK Learning Disability Observatory suggests:</a:t>
            </a:r>
            <a:br>
              <a:rPr lang="en-GB" sz="2600">
                <a:solidFill>
                  <a:srgbClr val="FFFFFF"/>
                </a:solidFill>
              </a:rPr>
            </a:br>
            <a:endParaRPr lang="es-ES" sz="2600">
              <a:solidFill>
                <a:srgbClr val="FFFFFF"/>
              </a:solidFill>
            </a:endParaRPr>
          </a:p>
        </p:txBody>
      </p:sp>
      <p:sp>
        <p:nvSpPr>
          <p:cNvPr id="3" name="Content Placeholder 2">
            <a:extLst>
              <a:ext uri="{FF2B5EF4-FFF2-40B4-BE49-F238E27FC236}">
                <a16:creationId xmlns:a16="http://schemas.microsoft.com/office/drawing/2014/main" id="{05D34CA2-5648-431D-8065-9BBB18E75314}"/>
              </a:ext>
            </a:extLst>
          </p:cNvPr>
          <p:cNvSpPr>
            <a:spLocks noGrp="1"/>
          </p:cNvSpPr>
          <p:nvPr>
            <p:ph idx="1"/>
          </p:nvPr>
        </p:nvSpPr>
        <p:spPr>
          <a:xfrm>
            <a:off x="1103312" y="2763520"/>
            <a:ext cx="8946541" cy="3484879"/>
          </a:xfrm>
        </p:spPr>
        <p:txBody>
          <a:bodyPr>
            <a:normAutofit/>
          </a:bodyPr>
          <a:lstStyle/>
          <a:p>
            <a:r>
              <a:rPr lang="en-GB" dirty="0"/>
              <a:t>-Less than 10 per cent of adults living in supported accommodation eat a balanced diet. Carers generally have a poor knowledge of public health recommendations on dietary intake. </a:t>
            </a:r>
            <a:br>
              <a:rPr lang="en-GB" dirty="0"/>
            </a:br>
            <a:br>
              <a:rPr lang="en-GB" dirty="0"/>
            </a:br>
            <a:r>
              <a:rPr lang="en-GB" dirty="0"/>
              <a:t>-People with learning disabilities are much more likely to be underweight or obese than the general population </a:t>
            </a:r>
            <a:br>
              <a:rPr lang="en-GB" dirty="0"/>
            </a:br>
            <a:br>
              <a:rPr lang="en-GB" dirty="0"/>
            </a:br>
            <a:r>
              <a:rPr lang="en-GB" dirty="0"/>
              <a:t>-80 per cent of people with learning disabilities do not do enough physical activity (compared with 53–64 per cent of the general population).</a:t>
            </a:r>
          </a:p>
          <a:p>
            <a:endParaRPr lang="es-ES" dirty="0"/>
          </a:p>
        </p:txBody>
      </p:sp>
    </p:spTree>
    <p:extLst>
      <p:ext uri="{BB962C8B-B14F-4D97-AF65-F5344CB8AC3E}">
        <p14:creationId xmlns:p14="http://schemas.microsoft.com/office/powerpoint/2010/main" val="37940748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965350C-0445-4186-A6BE-36D30470FEFA}"/>
              </a:ext>
            </a:extLst>
          </p:cNvPr>
          <p:cNvSpPr>
            <a:spLocks noGrp="1"/>
          </p:cNvSpPr>
          <p:nvPr>
            <p:ph type="title"/>
          </p:nvPr>
        </p:nvSpPr>
        <p:spPr>
          <a:xfrm>
            <a:off x="1103312" y="452718"/>
            <a:ext cx="8947522" cy="1400530"/>
          </a:xfrm>
        </p:spPr>
        <p:txBody>
          <a:bodyPr anchor="ctr">
            <a:normAutofit/>
          </a:bodyPr>
          <a:lstStyle/>
          <a:p>
            <a:pPr>
              <a:lnSpc>
                <a:spcPct val="90000"/>
              </a:lnSpc>
            </a:pPr>
            <a:r>
              <a:rPr lang="en-GB" sz="2300">
                <a:solidFill>
                  <a:srgbClr val="FFFFFF"/>
                </a:solidFill>
              </a:rPr>
              <a:t>The </a:t>
            </a:r>
            <a:r>
              <a:rPr lang="en-GB" sz="2300" b="1">
                <a:solidFill>
                  <a:srgbClr val="FFFFFF"/>
                </a:solidFill>
              </a:rPr>
              <a:t>Health Improvement Project</a:t>
            </a:r>
            <a:r>
              <a:rPr lang="en-GB" sz="2300">
                <a:solidFill>
                  <a:srgbClr val="FFFFFF"/>
                </a:solidFill>
              </a:rPr>
              <a:t> was a local intervention for people with learning disabilities funded by </a:t>
            </a:r>
            <a:r>
              <a:rPr lang="en-GB" sz="2300" b="1">
                <a:solidFill>
                  <a:srgbClr val="FFFFFF"/>
                </a:solidFill>
              </a:rPr>
              <a:t>Norfolk and Waveney Public Health </a:t>
            </a:r>
            <a:r>
              <a:rPr lang="en-GB" sz="2300">
                <a:solidFill>
                  <a:srgbClr val="FFFFFF"/>
                </a:solidFill>
              </a:rPr>
              <a:t>and run by </a:t>
            </a:r>
            <a:r>
              <a:rPr lang="en-GB" sz="2300" b="1">
                <a:solidFill>
                  <a:srgbClr val="FFFFFF"/>
                </a:solidFill>
              </a:rPr>
              <a:t>Equal Lives</a:t>
            </a:r>
            <a:r>
              <a:rPr lang="en-GB" sz="2300">
                <a:solidFill>
                  <a:srgbClr val="FFFFFF"/>
                </a:solidFill>
              </a:rPr>
              <a:t>, the disabled people’s organisation for Norfolk.</a:t>
            </a:r>
            <a:endParaRPr lang="es-ES" sz="2300">
              <a:solidFill>
                <a:srgbClr val="FFFFFF"/>
              </a:solidFill>
            </a:endParaRPr>
          </a:p>
        </p:txBody>
      </p:sp>
      <p:sp>
        <p:nvSpPr>
          <p:cNvPr id="3" name="Content Placeholder 2">
            <a:extLst>
              <a:ext uri="{FF2B5EF4-FFF2-40B4-BE49-F238E27FC236}">
                <a16:creationId xmlns:a16="http://schemas.microsoft.com/office/drawing/2014/main" id="{356C5EC6-0C34-4230-ABA9-C8EB84BBDEDC}"/>
              </a:ext>
            </a:extLst>
          </p:cNvPr>
          <p:cNvSpPr>
            <a:spLocks noGrp="1"/>
          </p:cNvSpPr>
          <p:nvPr>
            <p:ph idx="1"/>
          </p:nvPr>
        </p:nvSpPr>
        <p:spPr>
          <a:xfrm>
            <a:off x="1370012" y="2706016"/>
            <a:ext cx="9945688" cy="3942433"/>
          </a:xfrm>
        </p:spPr>
        <p:txBody>
          <a:bodyPr>
            <a:normAutofit lnSpcReduction="10000"/>
          </a:bodyPr>
          <a:lstStyle/>
          <a:p>
            <a:pPr>
              <a:lnSpc>
                <a:spcPct val="90000"/>
              </a:lnSpc>
            </a:pPr>
            <a:r>
              <a:rPr lang="en-GB" dirty="0"/>
              <a:t>-It was recognised by the Department of Health as a model of good practice in coproduction of services with people with learning disabilities. Key messages from the project included the following:</a:t>
            </a:r>
            <a:br>
              <a:rPr lang="en-GB" dirty="0"/>
            </a:br>
            <a:br>
              <a:rPr lang="en-GB" dirty="0"/>
            </a:br>
            <a:r>
              <a:rPr lang="en-GB" dirty="0"/>
              <a:t>-People did not have support to cook for themselves, though they wanted to, and they did not know enough about eating healthily. Support workers also lacked knowledge of good diets, and time to cook better food. </a:t>
            </a:r>
            <a:br>
              <a:rPr lang="en-GB" dirty="0"/>
            </a:br>
            <a:br>
              <a:rPr lang="en-GB" dirty="0"/>
            </a:br>
            <a:r>
              <a:rPr lang="en-GB" dirty="0"/>
              <a:t>-Gyms were inaccessible, and staff in sports facilities were not trained to include people with learning disabilities. </a:t>
            </a:r>
            <a:br>
              <a:rPr lang="en-GB" dirty="0"/>
            </a:br>
            <a:br>
              <a:rPr lang="en-GB" dirty="0"/>
            </a:br>
            <a:r>
              <a:rPr lang="en-GB" dirty="0"/>
              <a:t>-There was a lack of awareness of the health checks which GP surgeries were meant to be offering people with learning disabilities.</a:t>
            </a:r>
            <a:br>
              <a:rPr lang="en-GB" dirty="0"/>
            </a:br>
            <a:br>
              <a:rPr lang="en-GB" sz="1600" dirty="0"/>
            </a:br>
            <a:r>
              <a:rPr lang="en-GB" sz="1600" dirty="0"/>
              <a:t> </a:t>
            </a:r>
            <a:endParaRPr lang="es-ES" sz="1600" dirty="0"/>
          </a:p>
        </p:txBody>
      </p:sp>
    </p:spTree>
    <p:extLst>
      <p:ext uri="{BB962C8B-B14F-4D97-AF65-F5344CB8AC3E}">
        <p14:creationId xmlns:p14="http://schemas.microsoft.com/office/powerpoint/2010/main" val="35983340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C0D12E7F-06CF-4A08-917D-3E414790A885}"/>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 . . </a:t>
            </a:r>
            <a:endParaRPr lang="es-ES">
              <a:solidFill>
                <a:srgbClr val="FFFFFF"/>
              </a:solidFill>
            </a:endParaRPr>
          </a:p>
        </p:txBody>
      </p:sp>
      <p:sp>
        <p:nvSpPr>
          <p:cNvPr id="3" name="Content Placeholder 2">
            <a:extLst>
              <a:ext uri="{FF2B5EF4-FFF2-40B4-BE49-F238E27FC236}">
                <a16:creationId xmlns:a16="http://schemas.microsoft.com/office/drawing/2014/main" id="{0A01264C-DF32-480B-B127-9D5B2BCCB521}"/>
              </a:ext>
            </a:extLst>
          </p:cNvPr>
          <p:cNvSpPr>
            <a:spLocks noGrp="1"/>
          </p:cNvSpPr>
          <p:nvPr>
            <p:ph idx="1"/>
          </p:nvPr>
        </p:nvSpPr>
        <p:spPr>
          <a:xfrm>
            <a:off x="1103312" y="2763520"/>
            <a:ext cx="8946541" cy="3484879"/>
          </a:xfrm>
        </p:spPr>
        <p:txBody>
          <a:bodyPr>
            <a:normAutofit/>
          </a:bodyPr>
          <a:lstStyle/>
          <a:p>
            <a:pPr marL="0" indent="0">
              <a:buNone/>
            </a:pPr>
            <a:r>
              <a:rPr lang="en-GB" dirty="0"/>
              <a:t>-Smoking cessation programmes were not effective for people with learning disabilities: it was important to include an individual’s circle of support, if they were going to successfully quit.</a:t>
            </a:r>
            <a:br>
              <a:rPr lang="en-GB" dirty="0"/>
            </a:br>
            <a:br>
              <a:rPr lang="en-GB" dirty="0"/>
            </a:br>
            <a:r>
              <a:rPr lang="en-GB" dirty="0"/>
              <a:t>-Accessing sex education and sexual health information was a big priority for participants, many of whom had missed out on sex education at school.</a:t>
            </a:r>
            <a:br>
              <a:rPr lang="en-GB" dirty="0"/>
            </a:br>
            <a:br>
              <a:rPr lang="en-GB" dirty="0"/>
            </a:br>
            <a:r>
              <a:rPr lang="en-GB" dirty="0"/>
              <a:t>-Mental health services were difficult to access, partly because there was often a conflation between the learning disability and the other mental health needs individuals might have.</a:t>
            </a:r>
            <a:endParaRPr lang="es-ES" dirty="0"/>
          </a:p>
        </p:txBody>
      </p:sp>
    </p:spTree>
    <p:extLst>
      <p:ext uri="{BB962C8B-B14F-4D97-AF65-F5344CB8AC3E}">
        <p14:creationId xmlns:p14="http://schemas.microsoft.com/office/powerpoint/2010/main" val="33356790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7547C78F-4D02-4857-A1B8-A1A9CD7E9F87}"/>
              </a:ext>
            </a:extLst>
          </p:cNvPr>
          <p:cNvSpPr>
            <a:spLocks noGrp="1"/>
          </p:cNvSpPr>
          <p:nvPr>
            <p:ph type="title"/>
          </p:nvPr>
        </p:nvSpPr>
        <p:spPr>
          <a:xfrm>
            <a:off x="1103312" y="452718"/>
            <a:ext cx="8947522" cy="1400530"/>
          </a:xfrm>
        </p:spPr>
        <p:txBody>
          <a:bodyPr anchor="ctr">
            <a:normAutofit/>
          </a:bodyPr>
          <a:lstStyle/>
          <a:p>
            <a:r>
              <a:rPr lang="es-ES" dirty="0" err="1">
                <a:solidFill>
                  <a:srgbClr val="FFFFFF"/>
                </a:solidFill>
              </a:rPr>
              <a:t>Diagnostic</a:t>
            </a:r>
            <a:r>
              <a:rPr lang="es-ES" dirty="0">
                <a:solidFill>
                  <a:srgbClr val="FFFFFF"/>
                </a:solidFill>
              </a:rPr>
              <a:t> </a:t>
            </a:r>
            <a:r>
              <a:rPr lang="es-ES" dirty="0" err="1">
                <a:solidFill>
                  <a:srgbClr val="FFFFFF"/>
                </a:solidFill>
              </a:rPr>
              <a:t>overshadowing</a:t>
            </a:r>
            <a:r>
              <a:rPr lang="es-ES" dirty="0">
                <a:solidFill>
                  <a:srgbClr val="FFFFFF"/>
                </a:solidFill>
              </a:rPr>
              <a:t>: </a:t>
            </a:r>
          </a:p>
        </p:txBody>
      </p:sp>
      <p:sp>
        <p:nvSpPr>
          <p:cNvPr id="3" name="Content Placeholder 2">
            <a:extLst>
              <a:ext uri="{FF2B5EF4-FFF2-40B4-BE49-F238E27FC236}">
                <a16:creationId xmlns:a16="http://schemas.microsoft.com/office/drawing/2014/main" id="{0B5D9327-DCD8-4C4E-8712-1BFF5F2F0F91}"/>
              </a:ext>
            </a:extLst>
          </p:cNvPr>
          <p:cNvSpPr>
            <a:spLocks noGrp="1"/>
          </p:cNvSpPr>
          <p:nvPr>
            <p:ph idx="1"/>
          </p:nvPr>
        </p:nvSpPr>
        <p:spPr>
          <a:xfrm>
            <a:off x="242887" y="2522423"/>
            <a:ext cx="11706225" cy="4552034"/>
          </a:xfrm>
        </p:spPr>
        <p:txBody>
          <a:bodyPr>
            <a:normAutofit/>
          </a:bodyPr>
          <a:lstStyle/>
          <a:p>
            <a:r>
              <a:rPr lang="en-GB" dirty="0"/>
              <a:t> The phenomenon where the primary condition becomes the focus of a consultation, rather than the general health problems a disabled individual may also be experiencing. </a:t>
            </a:r>
            <a:br>
              <a:rPr lang="en-GB" dirty="0"/>
            </a:br>
            <a:r>
              <a:rPr lang="en-GB" dirty="0"/>
              <a:t>(For example, sometimes people with learning disabilities find that symptoms of physical ill health are mistakenly attributed to either a mental health or behavioural problem)</a:t>
            </a:r>
          </a:p>
          <a:p>
            <a:endParaRPr lang="en-GB" dirty="0"/>
          </a:p>
          <a:p>
            <a:r>
              <a:rPr lang="en-GB" dirty="0"/>
              <a:t>Diagnostic overshadowing occurs when a health professional makes the assumption that the behaviour of a person with learning disabilities is part of their disability without exploring other factors such as biological determinants. It has been defined in the following way: For example once a diagnosis is made of a major condition there is a tendency to attribute all other problems to that diagnosis, thereby leaving other coexisting conditions undiagnosed.</a:t>
            </a:r>
            <a:endParaRPr lang="es-ES" dirty="0"/>
          </a:p>
        </p:txBody>
      </p:sp>
    </p:spTree>
    <p:extLst>
      <p:ext uri="{BB962C8B-B14F-4D97-AF65-F5344CB8AC3E}">
        <p14:creationId xmlns:p14="http://schemas.microsoft.com/office/powerpoint/2010/main" val="13915431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1DE48F7-EEC3-4A52-853D-C99CF93DAEA6}"/>
              </a:ext>
            </a:extLst>
          </p:cNvPr>
          <p:cNvSpPr>
            <a:spLocks noGrp="1"/>
          </p:cNvSpPr>
          <p:nvPr>
            <p:ph type="title"/>
          </p:nvPr>
        </p:nvSpPr>
        <p:spPr>
          <a:xfrm>
            <a:off x="648930" y="629267"/>
            <a:ext cx="9252154" cy="1016654"/>
          </a:xfrm>
        </p:spPr>
        <p:txBody>
          <a:bodyPr>
            <a:normAutofit/>
          </a:bodyPr>
          <a:lstStyle/>
          <a:p>
            <a:r>
              <a:rPr lang="en-GB" dirty="0">
                <a:solidFill>
                  <a:srgbClr val="EBEBEB"/>
                </a:solidFill>
              </a:rPr>
              <a:t>Four Phases of Healthcare:</a:t>
            </a:r>
            <a:endParaRPr lang="es-ES" dirty="0">
              <a:solidFill>
                <a:srgbClr val="EBEBEB"/>
              </a:solidFill>
            </a:endParaRP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0B4CA466-DB8E-450A-9B82-5E8C4D64F1C3}"/>
              </a:ext>
            </a:extLst>
          </p:cNvPr>
          <p:cNvGraphicFramePr>
            <a:graphicFrameLocks noGrp="1"/>
          </p:cNvGraphicFramePr>
          <p:nvPr>
            <p:ph idx="1"/>
            <p:extLst>
              <p:ext uri="{D42A27DB-BD31-4B8C-83A1-F6EECF244321}">
                <p14:modId xmlns:p14="http://schemas.microsoft.com/office/powerpoint/2010/main" val="263459221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1867217"/>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14CFD-0218-4598-BA67-09938C083CE5}"/>
              </a:ext>
            </a:extLst>
          </p:cNvPr>
          <p:cNvSpPr>
            <a:spLocks noGrp="1"/>
          </p:cNvSpPr>
          <p:nvPr>
            <p:ph type="title"/>
          </p:nvPr>
        </p:nvSpPr>
        <p:spPr/>
        <p:txBody>
          <a:bodyPr/>
          <a:lstStyle/>
          <a:p>
            <a:r>
              <a:rPr lang="en-GB" dirty="0"/>
              <a:t>Problems with Rehabilitation</a:t>
            </a:r>
            <a:endParaRPr lang="es-ES" dirty="0"/>
          </a:p>
        </p:txBody>
      </p:sp>
      <p:sp>
        <p:nvSpPr>
          <p:cNvPr id="3" name="Content Placeholder 2">
            <a:extLst>
              <a:ext uri="{FF2B5EF4-FFF2-40B4-BE49-F238E27FC236}">
                <a16:creationId xmlns:a16="http://schemas.microsoft.com/office/drawing/2014/main" id="{7B59D5C7-2A36-4A6C-A683-1AE8BD8B0779}"/>
              </a:ext>
            </a:extLst>
          </p:cNvPr>
          <p:cNvSpPr>
            <a:spLocks noGrp="1"/>
          </p:cNvSpPr>
          <p:nvPr>
            <p:ph idx="1"/>
          </p:nvPr>
        </p:nvSpPr>
        <p:spPr/>
        <p:txBody>
          <a:bodyPr>
            <a:normAutofit/>
          </a:bodyPr>
          <a:lstStyle/>
          <a:p>
            <a:pPr marL="0" indent="0">
              <a:buNone/>
            </a:pPr>
            <a:r>
              <a:rPr lang="en-GB" sz="2800" dirty="0"/>
              <a:t>-Rehabilitation is often neglected, despite playing a vital role in many cases where health conditions cannot be cured.</a:t>
            </a:r>
            <a:br>
              <a:rPr lang="en-GB" sz="2800" dirty="0"/>
            </a:br>
            <a:br>
              <a:rPr lang="en-GB" sz="2800" dirty="0"/>
            </a:br>
            <a:r>
              <a:rPr lang="en-GB" sz="2800" dirty="0"/>
              <a:t>-Rehabilitation does not cure impairments, but it can prevent loss of function, slow the rate of loss of function, improve function, compensate for lost function, or maintain current function.</a:t>
            </a:r>
            <a:endParaRPr lang="es-ES" sz="2800" dirty="0"/>
          </a:p>
        </p:txBody>
      </p:sp>
    </p:spTree>
    <p:extLst>
      <p:ext uri="{BB962C8B-B14F-4D97-AF65-F5344CB8AC3E}">
        <p14:creationId xmlns:p14="http://schemas.microsoft.com/office/powerpoint/2010/main" val="249212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CB7F9-F17E-42F9-9EF5-FF2CEDAEC3C9}"/>
              </a:ext>
            </a:extLst>
          </p:cNvPr>
          <p:cNvSpPr>
            <a:spLocks noGrp="1"/>
          </p:cNvSpPr>
          <p:nvPr>
            <p:ph type="title"/>
          </p:nvPr>
        </p:nvSpPr>
        <p:spPr/>
        <p:txBody>
          <a:bodyPr/>
          <a:lstStyle/>
          <a:p>
            <a:r>
              <a:rPr lang="en-GB" dirty="0"/>
              <a:t>Modern, 3-teir System</a:t>
            </a:r>
            <a:endParaRPr lang="es-ES" dirty="0"/>
          </a:p>
        </p:txBody>
      </p:sp>
      <p:sp>
        <p:nvSpPr>
          <p:cNvPr id="3" name="Content Placeholder 2">
            <a:extLst>
              <a:ext uri="{FF2B5EF4-FFF2-40B4-BE49-F238E27FC236}">
                <a16:creationId xmlns:a16="http://schemas.microsoft.com/office/drawing/2014/main" id="{3DD52026-CC3B-45D8-B7A2-3A39D4CFF791}"/>
              </a:ext>
            </a:extLst>
          </p:cNvPr>
          <p:cNvSpPr>
            <a:spLocks noGrp="1"/>
          </p:cNvSpPr>
          <p:nvPr>
            <p:ph idx="1"/>
          </p:nvPr>
        </p:nvSpPr>
        <p:spPr>
          <a:xfrm>
            <a:off x="2231136" y="1371219"/>
            <a:ext cx="7729728" cy="4375152"/>
          </a:xfrm>
        </p:spPr>
        <p:txBody>
          <a:bodyPr>
            <a:normAutofit/>
          </a:bodyPr>
          <a:lstStyle/>
          <a:p>
            <a:r>
              <a:rPr lang="en-GB" sz="2400" dirty="0"/>
              <a:t> Today, in the NHS, there is a three-tier system:</a:t>
            </a:r>
          </a:p>
          <a:p>
            <a:pPr marL="0" indent="0">
              <a:buNone/>
            </a:pPr>
            <a:endParaRPr lang="en-GB" sz="2400" dirty="0"/>
          </a:p>
          <a:p>
            <a:pPr lvl="1"/>
            <a:r>
              <a:rPr lang="en-GB" sz="2600" dirty="0"/>
              <a:t>specialist settings in general hospitals;</a:t>
            </a:r>
            <a:br>
              <a:rPr lang="en-GB" sz="2600" dirty="0"/>
            </a:br>
            <a:endParaRPr lang="en-GB" sz="2600" dirty="0"/>
          </a:p>
          <a:p>
            <a:pPr lvl="1"/>
            <a:r>
              <a:rPr lang="en-GB" sz="2600" dirty="0"/>
              <a:t>community teams, including specialised community MS teams or stroke early discharge teams; </a:t>
            </a:r>
          </a:p>
          <a:p>
            <a:pPr lvl="1"/>
            <a:r>
              <a:rPr lang="en-GB" sz="2600" dirty="0"/>
              <a:t>and then specialist spinal cord injury or head injury centres</a:t>
            </a:r>
            <a:endParaRPr lang="es-ES" sz="2600" dirty="0"/>
          </a:p>
        </p:txBody>
      </p:sp>
    </p:spTree>
    <p:extLst>
      <p:ext uri="{BB962C8B-B14F-4D97-AF65-F5344CB8AC3E}">
        <p14:creationId xmlns:p14="http://schemas.microsoft.com/office/powerpoint/2010/main" val="83491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DCCB4-6727-4980-BBE4-7D20C808FAB9}"/>
              </a:ext>
            </a:extLst>
          </p:cNvPr>
          <p:cNvSpPr>
            <a:spLocks noGrp="1"/>
          </p:cNvSpPr>
          <p:nvPr>
            <p:ph type="title"/>
          </p:nvPr>
        </p:nvSpPr>
        <p:spPr/>
        <p:txBody>
          <a:bodyPr/>
          <a:lstStyle/>
          <a:p>
            <a:pPr algn="ctr"/>
            <a:r>
              <a:rPr lang="en-GB" sz="5400" b="1" dirty="0"/>
              <a:t>Activity</a:t>
            </a:r>
            <a:r>
              <a:rPr lang="en-GB" dirty="0"/>
              <a:t> – 20 minutes</a:t>
            </a:r>
          </a:p>
        </p:txBody>
      </p:sp>
      <p:sp>
        <p:nvSpPr>
          <p:cNvPr id="3" name="Content Placeholder 2">
            <a:extLst>
              <a:ext uri="{FF2B5EF4-FFF2-40B4-BE49-F238E27FC236}">
                <a16:creationId xmlns:a16="http://schemas.microsoft.com/office/drawing/2014/main" id="{60A1A998-2670-47ED-B7EB-7FFE887E0556}"/>
              </a:ext>
            </a:extLst>
          </p:cNvPr>
          <p:cNvSpPr>
            <a:spLocks noGrp="1"/>
          </p:cNvSpPr>
          <p:nvPr>
            <p:ph idx="1"/>
          </p:nvPr>
        </p:nvSpPr>
        <p:spPr/>
        <p:txBody>
          <a:bodyPr/>
          <a:lstStyle/>
          <a:p>
            <a:pPr marL="0" indent="0">
              <a:buNone/>
            </a:pPr>
            <a:r>
              <a:rPr lang="en-GB" dirty="0"/>
              <a:t>Choose an organisation that works for the disabled people</a:t>
            </a:r>
          </a:p>
          <a:p>
            <a:r>
              <a:rPr lang="en-GB" dirty="0"/>
              <a:t>Identify their policies</a:t>
            </a:r>
          </a:p>
          <a:p>
            <a:pPr marL="0" indent="0">
              <a:buNone/>
            </a:pPr>
            <a:endParaRPr lang="en-GB" dirty="0"/>
          </a:p>
          <a:p>
            <a:r>
              <a:rPr lang="en-GB" dirty="0"/>
              <a:t>Suggest a recommendation to improve their work with disabled people </a:t>
            </a:r>
          </a:p>
        </p:txBody>
      </p:sp>
    </p:spTree>
    <p:extLst>
      <p:ext uri="{BB962C8B-B14F-4D97-AF65-F5344CB8AC3E}">
        <p14:creationId xmlns:p14="http://schemas.microsoft.com/office/powerpoint/2010/main" val="22496453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E9DF2-F710-49E3-8440-F5E3DC5B968B}"/>
              </a:ext>
            </a:extLst>
          </p:cNvPr>
          <p:cNvSpPr>
            <a:spLocks noGrp="1"/>
          </p:cNvSpPr>
          <p:nvPr>
            <p:ph type="title"/>
          </p:nvPr>
        </p:nvSpPr>
        <p:spPr/>
        <p:txBody>
          <a:bodyPr/>
          <a:lstStyle/>
          <a:p>
            <a:r>
              <a:rPr lang="en-GB" dirty="0"/>
              <a:t>Further Reading</a:t>
            </a:r>
            <a:endParaRPr lang="es-ES" dirty="0"/>
          </a:p>
        </p:txBody>
      </p:sp>
      <p:sp>
        <p:nvSpPr>
          <p:cNvPr id="3" name="Content Placeholder 2">
            <a:extLst>
              <a:ext uri="{FF2B5EF4-FFF2-40B4-BE49-F238E27FC236}">
                <a16:creationId xmlns:a16="http://schemas.microsoft.com/office/drawing/2014/main" id="{FF2BE1C9-8E03-4498-966A-0FD5AF53B04E}"/>
              </a:ext>
            </a:extLst>
          </p:cNvPr>
          <p:cNvSpPr>
            <a:spLocks noGrp="1"/>
          </p:cNvSpPr>
          <p:nvPr>
            <p:ph idx="1"/>
          </p:nvPr>
        </p:nvSpPr>
        <p:spPr>
          <a:xfrm>
            <a:off x="192947" y="2265028"/>
            <a:ext cx="11769754" cy="4370664"/>
          </a:xfrm>
        </p:spPr>
        <p:txBody>
          <a:bodyPr/>
          <a:lstStyle/>
          <a:p>
            <a:r>
              <a:rPr lang="en-GB" dirty="0"/>
              <a:t>-Helen Atherton and Debbie </a:t>
            </a:r>
            <a:r>
              <a:rPr lang="en-GB" dirty="0" err="1"/>
              <a:t>Crickmore</a:t>
            </a:r>
            <a:r>
              <a:rPr lang="en-GB" dirty="0"/>
              <a:t>, editors. 2011. Learning Disabilities: towards inclusion. London: Churchill </a:t>
            </a:r>
            <a:br>
              <a:rPr lang="en-GB" dirty="0"/>
            </a:br>
            <a:br>
              <a:rPr lang="en-GB" dirty="0"/>
            </a:br>
            <a:r>
              <a:rPr lang="en-GB" dirty="0"/>
              <a:t>-Livingstone Elsevier. Public Health England. 2014. People with Learning Disabilities in England 2013. London: Public Health England. </a:t>
            </a:r>
            <a:br>
              <a:rPr lang="en-GB" dirty="0"/>
            </a:br>
            <a:br>
              <a:rPr lang="en-GB" dirty="0"/>
            </a:br>
            <a:r>
              <a:rPr lang="en-GB" dirty="0"/>
              <a:t>-Liz </a:t>
            </a:r>
            <a:r>
              <a:rPr lang="en-GB" dirty="0" err="1"/>
              <a:t>Sayce</a:t>
            </a:r>
            <a:r>
              <a:rPr lang="en-GB" dirty="0"/>
              <a:t>. 2016. From Psychiatric Patient to Citizen Revisited: overcoming discrimination and social exclusion. Basingstoke: Palgrave Macmillan.</a:t>
            </a:r>
            <a:br>
              <a:rPr lang="en-GB" dirty="0"/>
            </a:br>
            <a:br>
              <a:rPr lang="en-GB" dirty="0"/>
            </a:br>
            <a:r>
              <a:rPr lang="en-GB" dirty="0"/>
              <a:t>-World Health Organization. 2011. World Report on Disability. Geneva:  World Health Organization. </a:t>
            </a:r>
            <a:br>
              <a:rPr lang="en-GB" dirty="0"/>
            </a:br>
            <a:br>
              <a:rPr lang="en-GB" dirty="0"/>
            </a:br>
            <a:r>
              <a:rPr lang="en-GB" dirty="0"/>
              <a:t>-World Health Organization. 2014. International Perspectives on Spinal Cord Injury. Geneva:  World Health Organization</a:t>
            </a:r>
          </a:p>
          <a:p>
            <a:endParaRPr lang="es-ES" dirty="0"/>
          </a:p>
        </p:txBody>
      </p:sp>
    </p:spTree>
    <p:extLst>
      <p:ext uri="{BB962C8B-B14F-4D97-AF65-F5344CB8AC3E}">
        <p14:creationId xmlns:p14="http://schemas.microsoft.com/office/powerpoint/2010/main" val="4278739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235</TotalTime>
  <Words>1967</Words>
  <Application>Microsoft Office PowerPoint</Application>
  <PresentationFormat>Widescreen</PresentationFormat>
  <Paragraphs>110</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Arial</vt:lpstr>
      <vt:lpstr>Century Gothic</vt:lpstr>
      <vt:lpstr>Wingdings 3</vt:lpstr>
      <vt:lpstr>Ion</vt:lpstr>
      <vt:lpstr>Disability</vt:lpstr>
      <vt:lpstr>A Given Right. . .</vt:lpstr>
      <vt:lpstr>Two sides to the coin</vt:lpstr>
      <vt:lpstr>Prevention</vt:lpstr>
      <vt:lpstr>PowerPoint Presentation</vt:lpstr>
      <vt:lpstr>The Right to Be Disabled</vt:lpstr>
      <vt:lpstr>A multi-faceted approach is needed</vt:lpstr>
      <vt:lpstr>Preventative Measures</vt:lpstr>
      <vt:lpstr>Solutions</vt:lpstr>
      <vt:lpstr>Examples</vt:lpstr>
      <vt:lpstr>Activity – 20 minutes</vt:lpstr>
      <vt:lpstr>Models of disability</vt:lpstr>
      <vt:lpstr>Social Model of disability</vt:lpstr>
      <vt:lpstr>Medical Model of disability</vt:lpstr>
      <vt:lpstr>PowerPoint Presentation</vt:lpstr>
      <vt:lpstr>Spinal Cord Injury (SCI)</vt:lpstr>
      <vt:lpstr>PowerPoint Presentation</vt:lpstr>
      <vt:lpstr>More Solutions….</vt:lpstr>
      <vt:lpstr>UNDERSTANDING HEALTH NEEDS OF DISABLED PEOPLE</vt:lpstr>
      <vt:lpstr>Co-Morbidity</vt:lpstr>
      <vt:lpstr>Narrow “health Margin”</vt:lpstr>
      <vt:lpstr>….the Result?</vt:lpstr>
      <vt:lpstr>Looking more closely at learning disabilities, evidence from the UK Learning Disability Observatory suggests: </vt:lpstr>
      <vt:lpstr>The Health Improvement Project was a local intervention for people with learning disabilities funded by Norfolk and Waveney Public Health and run by Equal Lives, the disabled people’s organisation for Norfolk.</vt:lpstr>
      <vt:lpstr>. . . </vt:lpstr>
      <vt:lpstr>Diagnostic overshadowing: </vt:lpstr>
      <vt:lpstr>Four Phases of Healthcare:</vt:lpstr>
      <vt:lpstr>Problems with Rehabilitation</vt:lpstr>
      <vt:lpstr>Modern, 3-teir System</vt:lpstr>
      <vt:lpstr>Activity – 20 minutes</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dc:title>
  <dc:creator>Besty Jose</dc:creator>
  <cp:lastModifiedBy>Joanne Davies</cp:lastModifiedBy>
  <cp:revision>6</cp:revision>
  <dcterms:created xsi:type="dcterms:W3CDTF">2020-06-03T21:42:33Z</dcterms:created>
  <dcterms:modified xsi:type="dcterms:W3CDTF">2021-10-21T06:30:49Z</dcterms:modified>
</cp:coreProperties>
</file>