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7" r:id="rId1"/>
  </p:sldMasterIdLst>
  <p:notesMasterIdLst>
    <p:notesMasterId r:id="rId30"/>
  </p:notesMasterIdLst>
  <p:handoutMasterIdLst>
    <p:handoutMasterId r:id="rId31"/>
  </p:handoutMasterIdLst>
  <p:sldIdLst>
    <p:sldId id="304" r:id="rId2"/>
    <p:sldId id="325" r:id="rId3"/>
    <p:sldId id="336" r:id="rId4"/>
    <p:sldId id="335" r:id="rId5"/>
    <p:sldId id="338" r:id="rId6"/>
    <p:sldId id="316" r:id="rId7"/>
    <p:sldId id="337" r:id="rId8"/>
    <p:sldId id="357" r:id="rId9"/>
    <p:sldId id="339" r:id="rId10"/>
    <p:sldId id="340" r:id="rId11"/>
    <p:sldId id="341" r:id="rId12"/>
    <p:sldId id="342" r:id="rId13"/>
    <p:sldId id="343" r:id="rId14"/>
    <p:sldId id="344" r:id="rId15"/>
    <p:sldId id="345" r:id="rId16"/>
    <p:sldId id="347" r:id="rId17"/>
    <p:sldId id="346" r:id="rId18"/>
    <p:sldId id="350" r:id="rId19"/>
    <p:sldId id="349" r:id="rId20"/>
    <p:sldId id="348" r:id="rId21"/>
    <p:sldId id="351" r:id="rId22"/>
    <p:sldId id="352" r:id="rId23"/>
    <p:sldId id="353" r:id="rId24"/>
    <p:sldId id="354" r:id="rId25"/>
    <p:sldId id="356" r:id="rId26"/>
    <p:sldId id="355" r:id="rId27"/>
    <p:sldId id="334" r:id="rId28"/>
    <p:sldId id="326" r:id="rId29"/>
  </p:sldIdLst>
  <p:sldSz cx="9144000" cy="6858000" type="screen4x3"/>
  <p:notesSz cx="6797675" cy="9926638"/>
  <p:defaultTextStyle>
    <a:defPPr>
      <a:defRPr lang="en-US"/>
    </a:defPPr>
    <a:lvl1pPr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1pPr>
    <a:lvl2pPr marL="4572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2pPr>
    <a:lvl3pPr marL="9144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3pPr>
    <a:lvl4pPr marL="13716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4pPr>
    <a:lvl5pPr marL="18288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3127" userDrawn="1">
          <p15:clr>
            <a:srgbClr val="A4A3A4"/>
          </p15:clr>
        </p15:guide>
        <p15:guide id="2" pos="2142" userDrawn="1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C0C0C0"/>
    <a:srgbClr val="5F5F5F"/>
    <a:srgbClr val="80808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No Style, Table Grid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  <a:tblStyle styleId="{616DA210-FB5B-4158-B5E0-FEB733F419BA}" styleName="Light Style 3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tx1">
              <a:alpha val="20000"/>
            </a:schemeClr>
          </a:solidFill>
        </a:fill>
      </a:tcStyle>
    </a:band1H>
    <a:band1V>
      <a:tcStyle>
        <a:tcBdr/>
        <a:fill>
          <a:solidFill>
            <a:schemeClr val="tx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tx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tx1"/>
              </a:solidFill>
            </a:ln>
          </a:bottom>
        </a:tcBdr>
        <a:fill>
          <a:noFill/>
        </a:fill>
      </a:tcStyle>
    </a:firstRow>
  </a:tblStyle>
  <a:tblStyle styleId="{9D7B26C5-4107-4FEC-AEDC-1716B250A1EF}" styleName="Light Style 1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tx1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tx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tx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tx1"/>
              </a:solidFill>
            </a:ln>
          </a:bottom>
        </a:tcBdr>
        <a:fill>
          <a:noFill/>
        </a:fill>
      </a:tcStyle>
    </a:firstRow>
  </a:tblStyle>
  <a:tblStyle styleId="{3B4B98B0-60AC-42C2-AFA5-B58CD77FA1E5}" styleName="Light Style 1 - Accent 1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accent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accent1"/>
              </a:solidFill>
            </a:ln>
          </a:bottom>
        </a:tcBdr>
        <a:fill>
          <a:noFill/>
        </a:fill>
      </a:tcStyle>
    </a:firstRow>
  </a:tblStyle>
  <a:tblStyle styleId="{327F97BB-C833-4FB7-BDE5-3F7075034690}" styleName="Themed Style 2 - Accent 5">
    <a:tblBg>
      <a:fillRef idx="3">
        <a:schemeClr val="accent5"/>
      </a:fillRef>
      <a:effectRef idx="3">
        <a:schemeClr val="accent5"/>
      </a:effectRef>
    </a:tblBg>
    <a:wholeTbl>
      <a:tcTxStyle>
        <a:fontRef idx="minor">
          <a:scrgbClr r="0" g="0" b="0"/>
        </a:fontRef>
        <a:schemeClr val="lt1"/>
      </a:tcTxStyle>
      <a:tcStyle>
        <a:tcBdr>
          <a:left>
            <a:lnRef idx="1">
              <a:schemeClr val="accent5">
                <a:tint val="50000"/>
              </a:schemeClr>
            </a:lnRef>
          </a:left>
          <a:right>
            <a:lnRef idx="1">
              <a:schemeClr val="accent5">
                <a:tint val="50000"/>
              </a:schemeClr>
            </a:lnRef>
          </a:right>
          <a:top>
            <a:lnRef idx="1">
              <a:schemeClr val="accent5">
                <a:tint val="50000"/>
              </a:schemeClr>
            </a:lnRef>
          </a:top>
          <a:bottom>
            <a:lnRef idx="1">
              <a:schemeClr val="accent5">
                <a:tint val="50000"/>
              </a:schemeClr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lt1">
              <a:alpha val="20000"/>
            </a:schemeClr>
          </a:solidFill>
        </a:fill>
      </a:tcStyle>
    </a:band1H>
    <a:band1V>
      <a:tcStyle>
        <a:tcBdr/>
        <a:fill>
          <a:solidFill>
            <a:schemeClr val="lt1">
              <a:alpha val="20000"/>
            </a:schemeClr>
          </a:solidFill>
        </a:fill>
      </a:tcStyle>
    </a:band1V>
    <a:lastCol>
      <a:tcTxStyle b="on"/>
      <a:tcStyle>
        <a:tcBdr>
          <a:left>
            <a:lnRef idx="2">
              <a:schemeClr val="lt1"/>
            </a:lnRef>
          </a:left>
        </a:tcBdr>
      </a:tcStyle>
    </a:lastCol>
    <a:firstCol>
      <a:tcTxStyle b="on"/>
      <a:tcStyle>
        <a:tcBdr>
          <a:right>
            <a:lnRef idx="2">
              <a:schemeClr val="lt1"/>
            </a:lnRef>
          </a:right>
        </a:tcBdr>
      </a:tcStyle>
    </a:firstCol>
    <a:lastRow>
      <a:tcTxStyle b="on"/>
      <a:tcStyle>
        <a:tcBdr>
          <a:top>
            <a:lnRef idx="2">
              <a:schemeClr val="lt1"/>
            </a:lnRef>
          </a:top>
        </a:tcBdr>
        <a:fill>
          <a:noFill/>
        </a:fill>
      </a:tcStyle>
    </a:lastRow>
    <a:seCell>
      <a:tcStyle>
        <a:tcBdr>
          <a:left>
            <a:ln>
              <a:noFill/>
            </a:ln>
          </a:left>
          <a:top>
            <a:ln>
              <a:noFill/>
            </a:ln>
          </a:top>
        </a:tcBdr>
      </a:tcStyle>
    </a:seCell>
    <a:swCell>
      <a:tcStyle>
        <a:tcBdr>
          <a:right>
            <a:ln>
              <a:noFill/>
            </a:ln>
          </a:right>
          <a:top>
            <a:ln>
              <a:noFill/>
            </a:ln>
          </a:top>
        </a:tcBdr>
      </a:tcStyle>
    </a:swCell>
    <a:firstRow>
      <a:tcTxStyle b="on"/>
      <a:tcStyle>
        <a:tcBdr>
          <a:bottom>
            <a:lnRef idx="3">
              <a:schemeClr val="lt1"/>
            </a:lnRef>
          </a:bottom>
        </a:tcBdr>
        <a:fill>
          <a:noFill/>
        </a:fill>
      </a:tcStyle>
    </a:firstRow>
    <a:neCell>
      <a:tcStyle>
        <a:tcBdr>
          <a:bottom>
            <a:ln>
              <a:noFill/>
            </a:ln>
          </a:bottom>
        </a:tcBdr>
      </a:tcStyle>
    </a:neCel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5923" autoAdjust="0"/>
    <p:restoredTop sz="93359" autoAdjust="0"/>
  </p:normalViewPr>
  <p:slideViewPr>
    <p:cSldViewPr>
      <p:cViewPr varScale="1">
        <p:scale>
          <a:sx n="103" d="100"/>
          <a:sy n="103" d="100"/>
        </p:scale>
        <p:origin x="2360" y="168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sorterViewPr>
    <p:cViewPr varScale="1">
      <p:scale>
        <a:sx n="100" d="100"/>
        <a:sy n="100" d="100"/>
      </p:scale>
      <p:origin x="0" y="0"/>
    </p:cViewPr>
  </p:sorterViewPr>
  <p:notesViewPr>
    <p:cSldViewPr>
      <p:cViewPr varScale="1">
        <p:scale>
          <a:sx n="61" d="100"/>
          <a:sy n="61" d="100"/>
        </p:scale>
        <p:origin x="-1698" y="-54"/>
      </p:cViewPr>
      <p:guideLst>
        <p:guide orient="horz" pos="3127"/>
        <p:guide pos="2142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34" Type="http://schemas.openxmlformats.org/officeDocument/2006/relationships/theme" Target="theme/theme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presProps" Target="pres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handoutMaster" Target="handoutMasters/handout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notesMaster" Target="notesMasters/notesMaster1.xml"/><Relationship Id="rId35" Type="http://schemas.openxmlformats.org/officeDocument/2006/relationships/tableStyles" Target="tableStyles.xml"/><Relationship Id="rId8" Type="http://schemas.openxmlformats.org/officeDocument/2006/relationships/slide" Target="slides/slide7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9570" name="Rectangle 2">
            <a:extLst>
              <a:ext uri="{FF2B5EF4-FFF2-40B4-BE49-F238E27FC236}">
                <a16:creationId xmlns:a16="http://schemas.microsoft.com/office/drawing/2014/main" id="{57274D4A-6071-4C31-A995-8D631746066C}"/>
              </a:ext>
            </a:extLst>
          </p:cNvPr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1"/>
            <a:ext cx="2946576" cy="49600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781" tIns="45891" rIns="91781" bIns="45891" numCol="1" anchor="t" anchorCtr="0" compatLnSpc="1">
            <a:prstTxWarp prst="textNoShape">
              <a:avLst/>
            </a:prstTxWarp>
          </a:bodyPr>
          <a:lstStyle>
            <a:lvl1pPr eaLnBrk="1" hangingPunct="1">
              <a:defRPr sz="1200"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109571" name="Rectangle 3">
            <a:extLst>
              <a:ext uri="{FF2B5EF4-FFF2-40B4-BE49-F238E27FC236}">
                <a16:creationId xmlns:a16="http://schemas.microsoft.com/office/drawing/2014/main" id="{BADEFA6E-7C85-4A2D-AB54-6E16E24BFB99}"/>
              </a:ext>
            </a:extLst>
          </p:cNvPr>
          <p:cNvSpPr>
            <a:spLocks noGrp="1" noChangeArrowheads="1"/>
          </p:cNvSpPr>
          <p:nvPr>
            <p:ph type="dt" sz="quarter" idx="1"/>
          </p:nvPr>
        </p:nvSpPr>
        <p:spPr bwMode="auto">
          <a:xfrm>
            <a:off x="3849482" y="1"/>
            <a:ext cx="2946575" cy="49600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781" tIns="45891" rIns="91781" bIns="45891" numCol="1" anchor="t" anchorCtr="0" compatLnSpc="1">
            <a:prstTxWarp prst="textNoShape">
              <a:avLst/>
            </a:prstTxWarp>
          </a:bodyPr>
          <a:lstStyle>
            <a:lvl1pPr algn="r" eaLnBrk="1" hangingPunct="1">
              <a:defRPr sz="1200"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109572" name="Rectangle 4">
            <a:extLst>
              <a:ext uri="{FF2B5EF4-FFF2-40B4-BE49-F238E27FC236}">
                <a16:creationId xmlns:a16="http://schemas.microsoft.com/office/drawing/2014/main" id="{52806E7A-8B06-4D8A-8399-677A8B7BC099}"/>
              </a:ext>
            </a:extLst>
          </p:cNvPr>
          <p:cNvSpPr>
            <a:spLocks noGrp="1" noChangeArrowheads="1"/>
          </p:cNvSpPr>
          <p:nvPr>
            <p:ph type="ftr" sz="quarter" idx="2"/>
          </p:nvPr>
        </p:nvSpPr>
        <p:spPr bwMode="auto">
          <a:xfrm>
            <a:off x="0" y="9429014"/>
            <a:ext cx="2946576" cy="49600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781" tIns="45891" rIns="91781" bIns="45891" numCol="1" anchor="b" anchorCtr="0" compatLnSpc="1">
            <a:prstTxWarp prst="textNoShape">
              <a:avLst/>
            </a:prstTxWarp>
          </a:bodyPr>
          <a:lstStyle>
            <a:lvl1pPr eaLnBrk="1" hangingPunct="1">
              <a:defRPr sz="1200"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109573" name="Rectangle 5">
            <a:extLst>
              <a:ext uri="{FF2B5EF4-FFF2-40B4-BE49-F238E27FC236}">
                <a16:creationId xmlns:a16="http://schemas.microsoft.com/office/drawing/2014/main" id="{D0AFD47A-B545-4C2A-9CEB-19E3DDEAA340}"/>
              </a:ext>
            </a:extLst>
          </p:cNvPr>
          <p:cNvSpPr>
            <a:spLocks noGrp="1" noChangeArrowheads="1"/>
          </p:cNvSpPr>
          <p:nvPr>
            <p:ph type="sldNum" sz="quarter" idx="3"/>
          </p:nvPr>
        </p:nvSpPr>
        <p:spPr bwMode="auto">
          <a:xfrm>
            <a:off x="3849482" y="9429014"/>
            <a:ext cx="2946575" cy="49600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781" tIns="45891" rIns="91781" bIns="45891" numCol="1" anchor="b" anchorCtr="0" compatLnSpc="1">
            <a:prstTxWarp prst="textNoShape">
              <a:avLst/>
            </a:prstTxWarp>
          </a:bodyPr>
          <a:lstStyle>
            <a:lvl1pPr algn="r" eaLnBrk="1" hangingPunct="1">
              <a:defRPr sz="1200"/>
            </a:lvl1pPr>
          </a:lstStyle>
          <a:p>
            <a:pPr>
              <a:defRPr/>
            </a:pPr>
            <a:fld id="{EB3EE64B-EB71-4E2B-93C1-F4117BD13F79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122657898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7042" name="Rectangle 2">
            <a:extLst>
              <a:ext uri="{FF2B5EF4-FFF2-40B4-BE49-F238E27FC236}">
                <a16:creationId xmlns:a16="http://schemas.microsoft.com/office/drawing/2014/main" id="{F97D3AEC-DAC3-4500-8659-DFA8FD0DBFFC}"/>
              </a:ext>
            </a:extLst>
          </p:cNvPr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1"/>
            <a:ext cx="2946576" cy="49600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781" tIns="45891" rIns="91781" bIns="45891" numCol="1" anchor="t" anchorCtr="0" compatLnSpc="1">
            <a:prstTxWarp prst="textNoShape">
              <a:avLst/>
            </a:prstTxWarp>
          </a:bodyPr>
          <a:lstStyle>
            <a:lvl1pPr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87043" name="Rectangle 3">
            <a:extLst>
              <a:ext uri="{FF2B5EF4-FFF2-40B4-BE49-F238E27FC236}">
                <a16:creationId xmlns:a16="http://schemas.microsoft.com/office/drawing/2014/main" id="{160B9893-99AA-40C5-B429-8512093DCAE5}"/>
              </a:ext>
            </a:extLst>
          </p:cNvPr>
          <p:cNvSpPr>
            <a:spLocks noGrp="1" noChangeArrowheads="1"/>
          </p:cNvSpPr>
          <p:nvPr>
            <p:ph type="dt" idx="1"/>
          </p:nvPr>
        </p:nvSpPr>
        <p:spPr bwMode="auto">
          <a:xfrm>
            <a:off x="3851099" y="1"/>
            <a:ext cx="2946576" cy="49600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781" tIns="45891" rIns="91781" bIns="45891" numCol="1" anchor="t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4100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915988" y="742950"/>
            <a:ext cx="4965700" cy="3724275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  <a:ext uri="{53640926-AAD7-44D8-BBD7-CCE9431645EC}">
              <a14:shadowObscured xmlns:a14="http://schemas.microsoft.com/office/drawing/2010/main" val="1"/>
            </a:ext>
          </a:extLst>
        </p:spPr>
      </p:sp>
      <p:sp>
        <p:nvSpPr>
          <p:cNvPr id="87045" name="Rectangle 5">
            <a:extLst>
              <a:ext uri="{FF2B5EF4-FFF2-40B4-BE49-F238E27FC236}">
                <a16:creationId xmlns:a16="http://schemas.microsoft.com/office/drawing/2014/main" id="{ECD89C32-CF52-4DF8-9846-7469C765B3C5}"/>
              </a:ext>
            </a:extLst>
          </p:cNvPr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906141" y="4714507"/>
            <a:ext cx="4985393" cy="446892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781" tIns="45891" rIns="91781" bIns="45891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GB" altLang="en-US" noProof="0"/>
              <a:t>Click to edit Master text styles</a:t>
            </a:r>
          </a:p>
          <a:p>
            <a:pPr lvl="1"/>
            <a:r>
              <a:rPr lang="en-GB" altLang="en-US" noProof="0"/>
              <a:t>Second level</a:t>
            </a:r>
          </a:p>
          <a:p>
            <a:pPr lvl="2"/>
            <a:r>
              <a:rPr lang="en-GB" altLang="en-US" noProof="0"/>
              <a:t>Third level</a:t>
            </a:r>
          </a:p>
          <a:p>
            <a:pPr lvl="3"/>
            <a:r>
              <a:rPr lang="en-GB" altLang="en-US" noProof="0"/>
              <a:t>Fourth level</a:t>
            </a:r>
          </a:p>
          <a:p>
            <a:pPr lvl="4"/>
            <a:r>
              <a:rPr lang="en-GB" altLang="en-US" noProof="0"/>
              <a:t>Fifth level</a:t>
            </a:r>
          </a:p>
        </p:txBody>
      </p:sp>
      <p:sp>
        <p:nvSpPr>
          <p:cNvPr id="87046" name="Rectangle 6">
            <a:extLst>
              <a:ext uri="{FF2B5EF4-FFF2-40B4-BE49-F238E27FC236}">
                <a16:creationId xmlns:a16="http://schemas.microsoft.com/office/drawing/2014/main" id="{0881B87C-B2F0-403D-8047-490EAD13F442}"/>
              </a:ext>
            </a:extLst>
          </p:cNvPr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0" y="9430630"/>
            <a:ext cx="2946576" cy="49600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781" tIns="45891" rIns="91781" bIns="45891" numCol="1" anchor="b" anchorCtr="0" compatLnSpc="1">
            <a:prstTxWarp prst="textNoShape">
              <a:avLst/>
            </a:prstTxWarp>
          </a:bodyPr>
          <a:lstStyle>
            <a:lvl1pPr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87047" name="Rectangle 7">
            <a:extLst>
              <a:ext uri="{FF2B5EF4-FFF2-40B4-BE49-F238E27FC236}">
                <a16:creationId xmlns:a16="http://schemas.microsoft.com/office/drawing/2014/main" id="{AC955B34-3EBE-4CF3-8FA5-A6B243E1714D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3851099" y="9430630"/>
            <a:ext cx="2946576" cy="49600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781" tIns="45891" rIns="91781" bIns="45891" numCol="1" anchor="b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fld id="{81B164FB-C17E-44B0-8405-045844A6C61F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713247768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0">
          <a:blip r:embed="rId2" cstate="print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988840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69368" y="3744615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5BA379F-2687-42D5-BD11-CCFD486FA934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395288" y="6524625"/>
            <a:ext cx="971550" cy="21907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8EFCBBD8-CF39-48F7-8656-50407EDD0B37}" type="datetime1">
              <a:rPr lang="en-GB" altLang="en-US"/>
              <a:pPr>
                <a:defRPr/>
              </a:pPr>
              <a:t>05/03/2025</a:t>
            </a:fld>
            <a:endParaRPr lang="en-GB" alt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DDC0210-3A98-4E80-A493-9097B8EA885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140200" y="6381750"/>
            <a:ext cx="28956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F529589-853B-4D1C-BB9C-5B46B696F2A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905DF63-1FF9-46D5-8FED-1829CDB5D9EE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81239892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6E86CF0-C040-4ECE-8BD3-C00954DCC01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303D31F-598B-47EE-BA37-93F097A3D676}" type="datetime1">
              <a:rPr lang="en-GB" altLang="en-US"/>
              <a:pPr>
                <a:defRPr/>
              </a:pPr>
              <a:t>05/03/2025</a:t>
            </a:fld>
            <a:endParaRPr lang="en-GB" alt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64C04FF-0357-4130-AC28-3F988C577F5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132138" y="6461125"/>
            <a:ext cx="28956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9EDCEDB-BC6D-4588-B62D-E297C328885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550E941-99E4-4403-A917-B30FF69A961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5825149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3993083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3568" y="2492896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07525B8-0A1E-48CE-AA7A-94CA5D59C5A5}" type="datetime1">
              <a:rPr lang="en-GB" altLang="en-US"/>
              <a:pPr>
                <a:defRPr/>
              </a:pPr>
              <a:t>05/03/2025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F0CEAE2-E49E-4389-B4D7-B5A65611D1B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01493742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7614AD2-EBEE-4B9C-B8EB-7B45076136C4}" type="datetime1">
              <a:rPr lang="en-GB" altLang="en-US"/>
              <a:pPr>
                <a:defRPr/>
              </a:pPr>
              <a:t>05/03/2025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86495F9-B3F5-4DDF-9323-6CEC80C52C1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69491526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453B735-BACA-4CF9-84E6-D7AD67CD6A41}" type="datetime1">
              <a:rPr lang="en-GB" altLang="en-US"/>
              <a:pPr>
                <a:defRPr/>
              </a:pPr>
              <a:t>05/03/2025</a:t>
            </a:fld>
            <a:endParaRPr lang="en-GB" altLang="en-US"/>
          </a:p>
        </p:txBody>
      </p:sp>
      <p:sp>
        <p:nvSpPr>
          <p:cNvPr id="8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669F83E-C611-4B90-8FAE-1379528B23C3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64480704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58B45E6-64D3-4C5F-BDB6-A1B894EEEA29}" type="datetime1">
              <a:rPr lang="en-GB" altLang="en-US"/>
              <a:pPr>
                <a:defRPr/>
              </a:pPr>
              <a:t>05/03/2025</a:t>
            </a:fld>
            <a:endParaRPr lang="en-GB" altLang="en-US"/>
          </a:p>
        </p:txBody>
      </p:sp>
      <p:sp>
        <p:nvSpPr>
          <p:cNvPr id="4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AF5663D-1B9D-48C8-BD8E-835F92F174D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22074910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30023C4-5528-489E-A726-D14A340FF59E}" type="datetime1">
              <a:rPr lang="en-GB" altLang="en-US"/>
              <a:pPr>
                <a:defRPr/>
              </a:pPr>
              <a:t>05/03/2025</a:t>
            </a:fld>
            <a:endParaRPr lang="en-GB" altLang="en-US"/>
          </a:p>
        </p:txBody>
      </p:sp>
      <p:sp>
        <p:nvSpPr>
          <p:cNvPr id="3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A1819AB-B9DA-41D7-8C91-5DE9528F5AA4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82642219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AF297A0-C124-4ADC-9EF2-B843F7980417}" type="datetime1">
              <a:rPr lang="en-GB" altLang="en-US"/>
              <a:pPr>
                <a:defRPr/>
              </a:pPr>
              <a:t>05/03/2025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F707D33-CDDE-408A-A9D9-8533BBB6956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95448843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50912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3824337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157192"/>
            <a:ext cx="54864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BFE7C81-BC59-49C4-B970-6020E639505B}" type="datetime1">
              <a:rPr lang="en-GB" altLang="en-US"/>
              <a:pPr>
                <a:defRPr/>
              </a:pPr>
              <a:t>05/03/2025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C564236-0921-40F4-A526-D08299A9CEDF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52999351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12EEDF0-64B3-49F7-80EF-7E736BE598CD}" type="datetime1">
              <a:rPr lang="en-GB" altLang="en-US"/>
              <a:pPr>
                <a:defRPr/>
              </a:pPr>
              <a:t>05/03/2025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05FFBAA-7097-4EBF-8EC8-BA13F122F32E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3421300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242594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F471B8D-6ACC-4BC6-87AC-49C3135EE585}" type="datetime1">
              <a:rPr lang="en-GB" altLang="en-US"/>
              <a:pPr>
                <a:defRPr/>
              </a:pPr>
              <a:t>05/03/2025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F27268F-FCE8-404C-B794-14F77261286D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04842533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0">
          <a:blip r:embed="rId13" cstate="print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Title Placeholder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Click to edit Master title style</a:t>
            </a:r>
            <a:endParaRPr lang="en-GB" altLang="en-US"/>
          </a:p>
        </p:txBody>
      </p:sp>
      <p:sp>
        <p:nvSpPr>
          <p:cNvPr id="1027" name="Text Placeholder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39163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Edit Master text styles</a:t>
            </a:r>
          </a:p>
          <a:p>
            <a:pPr lvl="1"/>
            <a:r>
              <a:rPr lang="en-US" altLang="en-US"/>
              <a:t>Second level</a:t>
            </a:r>
          </a:p>
          <a:p>
            <a:pPr lvl="2"/>
            <a:r>
              <a:rPr lang="en-US" altLang="en-US"/>
              <a:t>Third level</a:t>
            </a:r>
          </a:p>
          <a:p>
            <a:pPr lvl="3"/>
            <a:r>
              <a:rPr lang="en-US" altLang="en-US"/>
              <a:t>Fourth level</a:t>
            </a:r>
          </a:p>
          <a:p>
            <a:pPr lvl="4"/>
            <a:r>
              <a:rPr lang="en-US" altLang="en-US"/>
              <a:t>Fifth level</a:t>
            </a:r>
            <a:endParaRPr lang="en-GB" alt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250825" y="6524625"/>
            <a:ext cx="971550" cy="21907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eaLnBrk="1" fontAlgn="auto" hangingPunct="1">
              <a:spcBef>
                <a:spcPts val="0"/>
              </a:spcBef>
              <a:spcAft>
                <a:spcPts val="0"/>
              </a:spcAft>
              <a:defRPr sz="105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9A9480EC-F3F6-4006-B02E-8C8A54398A24}" type="datetime1">
              <a:rPr lang="en-GB" altLang="en-US"/>
              <a:pPr>
                <a:defRPr/>
              </a:pPr>
              <a:t>05/03/2025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7956550" y="6381750"/>
            <a:ext cx="730250" cy="339725"/>
          </a:xfrm>
          <a:prstGeom prst="rect">
            <a:avLst/>
          </a:prstGeom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solidFill>
                  <a:srgbClr val="898989"/>
                </a:solidFill>
                <a:latin typeface="Myriad Pro"/>
              </a:defRPr>
            </a:lvl1pPr>
          </a:lstStyle>
          <a:p>
            <a:pPr>
              <a:defRPr/>
            </a:pPr>
            <a:fld id="{AD58E4E2-7891-4D91-AF5F-9946CA6D74F2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86" r:id="rId1"/>
    <p:sldLayoutId id="2147483787" r:id="rId2"/>
    <p:sldLayoutId id="2147483777" r:id="rId3"/>
    <p:sldLayoutId id="2147483778" r:id="rId4"/>
    <p:sldLayoutId id="2147483779" r:id="rId5"/>
    <p:sldLayoutId id="2147483780" r:id="rId6"/>
    <p:sldLayoutId id="2147483781" r:id="rId7"/>
    <p:sldLayoutId id="2147483782" r:id="rId8"/>
    <p:sldLayoutId id="2147483783" r:id="rId9"/>
    <p:sldLayoutId id="2147483784" r:id="rId10"/>
    <p:sldLayoutId id="2147483785" r:id="rId11"/>
  </p:sldLayoutIdLst>
  <p:hf hdr="0" ftr="0"/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5pPr>
      <a:lvl6pPr marL="4572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6pPr>
      <a:lvl7pPr marL="9144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7pPr>
      <a:lvl8pPr marL="13716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8pPr>
      <a:lvl9pPr marL="18288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jpeg"/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4.jpeg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jpeg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2" name="Slide Number Placeholder 5">
            <a:extLst>
              <a:ext uri="{FF2B5EF4-FFF2-40B4-BE49-F238E27FC236}">
                <a16:creationId xmlns:a16="http://schemas.microsoft.com/office/drawing/2014/main" id="{43991AB9-5B72-53E6-5078-741F4FF64793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fld id="{CB051C3F-9BA8-3440-A8B4-B475D33F9A8B}" type="slidenum">
              <a:rPr lang="en-GB" altLang="en-US" sz="1200" smtClean="0">
                <a:solidFill>
                  <a:srgbClr val="898989"/>
                </a:solidFill>
              </a:rPr>
              <a:pPr>
                <a:spcBef>
                  <a:spcPct val="0"/>
                </a:spcBef>
                <a:buFontTx/>
                <a:buNone/>
              </a:pPr>
              <a:t>1</a:t>
            </a:fld>
            <a:endParaRPr lang="en-GB" altLang="en-US" sz="1200">
              <a:solidFill>
                <a:srgbClr val="898989"/>
              </a:solidFill>
            </a:endParaRPr>
          </a:p>
        </p:txBody>
      </p:sp>
      <p:sp>
        <p:nvSpPr>
          <p:cNvPr id="6148" name="Title 1">
            <a:extLst>
              <a:ext uri="{FF2B5EF4-FFF2-40B4-BE49-F238E27FC236}">
                <a16:creationId xmlns:a16="http://schemas.microsoft.com/office/drawing/2014/main" id="{D36477E7-0C1C-41E8-F58D-80BC578BB896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875" y="1158875"/>
            <a:ext cx="9128125" cy="4540250"/>
          </a:xfrm>
        </p:spPr>
        <p:txBody>
          <a:bodyPr/>
          <a:lstStyle/>
          <a:p>
            <a:pPr>
              <a:defRPr/>
            </a:pPr>
            <a:r>
              <a:rPr lang="en-GB" altLang="en-US" b="1" dirty="0"/>
              <a:t>Segmentation, Targeting, and Positioning</a:t>
            </a:r>
            <a:br>
              <a:rPr lang="en-GB" altLang="en-US" sz="4400" b="1">
                <a:solidFill>
                  <a:schemeClr val="tx1"/>
                </a:solidFill>
              </a:rPr>
            </a:br>
            <a:r>
              <a:rPr lang="en-GB" altLang="en-US" b="1"/>
              <a:t>LCMB7024</a:t>
            </a:r>
            <a:br>
              <a:rPr lang="en-GB" altLang="en-US" dirty="0"/>
            </a:br>
            <a:br>
              <a:rPr lang="en-GB" altLang="en-US" dirty="0"/>
            </a:br>
            <a:br>
              <a:rPr lang="en-GB" altLang="en-US" sz="3600" dirty="0"/>
            </a:br>
            <a:br>
              <a:rPr lang="en-GB" altLang="en-US" sz="3600" dirty="0"/>
            </a:br>
            <a:r>
              <a:rPr lang="en-GB" altLang="en-US" sz="3600" dirty="0"/>
              <a:t>						    </a:t>
            </a:r>
            <a:r>
              <a:rPr lang="en-GB" altLang="en-US" sz="2400" b="1" dirty="0"/>
              <a:t>Week 3 – Session 1</a:t>
            </a:r>
            <a:br>
              <a:rPr lang="en-GB" altLang="en-US" sz="3600" dirty="0"/>
            </a:br>
            <a:endParaRPr lang="en-GB" altLang="en-US" sz="36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DCF789D-B466-4E51-958E-E290809FB49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3600" b="1" dirty="0"/>
              <a:t>Learning Objectives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6625954-6DF1-4CCB-9B32-F266AF75E84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sz="2400" dirty="0"/>
              <a:t>To understanding the steps and main attributes of designing a value driven marketing strategy</a:t>
            </a:r>
          </a:p>
          <a:p>
            <a:r>
              <a:rPr lang="en-GB" sz="2400" dirty="0"/>
              <a:t>To understand the STDP strategy including </a:t>
            </a:r>
          </a:p>
          <a:p>
            <a:pPr lvl="1"/>
            <a:r>
              <a:rPr lang="en-GB" sz="2400" dirty="0"/>
              <a:t>Segmentation, </a:t>
            </a:r>
          </a:p>
          <a:p>
            <a:pPr lvl="1"/>
            <a:r>
              <a:rPr lang="en-GB" sz="2400" dirty="0"/>
              <a:t>Targeting </a:t>
            </a:r>
          </a:p>
          <a:p>
            <a:pPr lvl="1"/>
            <a:r>
              <a:rPr lang="en-GB" sz="2400" dirty="0"/>
              <a:t>Differentiation </a:t>
            </a:r>
          </a:p>
          <a:p>
            <a:pPr lvl="1"/>
            <a:r>
              <a:rPr lang="en-GB" sz="2400" dirty="0"/>
              <a:t>Positioning</a:t>
            </a:r>
          </a:p>
          <a:p>
            <a:pPr marL="0" indent="0">
              <a:buNone/>
            </a:pPr>
            <a:endParaRPr lang="en-GB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1F6F034-6341-430B-B0FA-63136406973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05/03/2025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AD6C3786-C26B-4D89-B548-404543B468F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2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480506749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71091F1-E7A1-6A94-D421-A3C31C46771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3600" b="1" dirty="0"/>
              <a:t>Designing a Value Driven Marketing Strategy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3C29F1D-0482-688D-70CC-69562DA20E6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sz="2800" b="0" i="0" u="none" strike="noStrike" dirty="0">
                <a:solidFill>
                  <a:srgbClr val="000000"/>
                </a:solidFill>
                <a:effectLst/>
              </a:rPr>
              <a:t>At its core, marketing revolves around two fundamental questions: </a:t>
            </a:r>
          </a:p>
          <a:p>
            <a:pPr marL="514350" indent="-514350">
              <a:buAutoNum type="arabicParenBoth"/>
            </a:pPr>
            <a:r>
              <a:rPr lang="en-GB" sz="2800" b="0" i="0" u="none" strike="noStrike" dirty="0">
                <a:solidFill>
                  <a:srgbClr val="000000"/>
                </a:solidFill>
                <a:effectLst/>
              </a:rPr>
              <a:t>Who are our target customers? </a:t>
            </a:r>
          </a:p>
          <a:p>
            <a:pPr marL="514350" indent="-514350">
              <a:buAutoNum type="arabicParenBoth"/>
            </a:pPr>
            <a:r>
              <a:rPr lang="en-GB" sz="2800" b="0" i="0" u="none" strike="noStrike" dirty="0">
                <a:solidFill>
                  <a:srgbClr val="000000"/>
                </a:solidFill>
                <a:effectLst/>
              </a:rPr>
              <a:t>How can we best meet their needs? </a:t>
            </a:r>
          </a:p>
          <a:p>
            <a:pPr marL="0" indent="0">
              <a:buNone/>
            </a:pPr>
            <a:r>
              <a:rPr lang="en-GB" sz="2800" b="0" i="0" u="none" strike="noStrike" dirty="0">
                <a:solidFill>
                  <a:srgbClr val="000000"/>
                </a:solidFill>
                <a:effectLst/>
              </a:rPr>
              <a:t>While these questions may seem straightforward, finding effective answers is often challenging. The ultimate objective is to deliver greater value to our customers than our competitors can.</a:t>
            </a:r>
            <a:endParaRPr lang="en-GB" sz="2800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98E29C5-C19F-53C6-D371-B3C72D14423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05/03/2025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463E876D-661F-163C-A442-678BC0E69B4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3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600802516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2B646E7-56FD-7B13-AAC7-7312F2D4AA5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3600" b="1" dirty="0"/>
              <a:t>Customer Driven Marketing Strategy (STDP)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01F70CD-4882-A54C-13A6-A8327FD7FA8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05/03/2025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9A6FFF4-D7E9-0A73-43FC-67938B6FC92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4</a:t>
            </a:fld>
            <a:endParaRPr lang="en-GB" altLang="en-US"/>
          </a:p>
        </p:txBody>
      </p:sp>
      <p:pic>
        <p:nvPicPr>
          <p:cNvPr id="9" name="Content Placeholder 8" descr="A diagram of a customer relationship&#10;&#10;Description automatically generated">
            <a:extLst>
              <a:ext uri="{FF2B5EF4-FFF2-40B4-BE49-F238E27FC236}">
                <a16:creationId xmlns:a16="http://schemas.microsoft.com/office/drawing/2014/main" id="{EFBD5D41-0F0D-2286-739A-0CF8CD5EFFBC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57200" y="1772816"/>
            <a:ext cx="8229600" cy="3528392"/>
          </a:xfrm>
        </p:spPr>
      </p:pic>
      <p:sp>
        <p:nvSpPr>
          <p:cNvPr id="10" name="TextBox 9">
            <a:extLst>
              <a:ext uri="{FF2B5EF4-FFF2-40B4-BE49-F238E27FC236}">
                <a16:creationId xmlns:a16="http://schemas.microsoft.com/office/drawing/2014/main" id="{09815DA1-DC4A-10FD-4CD9-A3C2FD7AA1CB}"/>
              </a:ext>
            </a:extLst>
          </p:cNvPr>
          <p:cNvSpPr txBox="1"/>
          <p:nvPr/>
        </p:nvSpPr>
        <p:spPr>
          <a:xfrm>
            <a:off x="3707904" y="5262500"/>
            <a:ext cx="199445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b="0" i="0" u="none" strike="noStrike" dirty="0">
                <a:solidFill>
                  <a:srgbClr val="3A3A3A"/>
                </a:solidFill>
                <a:effectLst/>
                <a:latin typeface="Source Sans Pro" panose="020B0503030403020204" pitchFamily="34" charset="0"/>
              </a:rPr>
              <a:t>(Kotler </a:t>
            </a:r>
            <a:r>
              <a:rPr lang="en-GB" b="0" i="1" u="none" strike="noStrike" dirty="0">
                <a:solidFill>
                  <a:srgbClr val="3A3A3A"/>
                </a:solidFill>
                <a:effectLst/>
                <a:latin typeface="Source Sans Pro" panose="020B0503030403020204" pitchFamily="34" charset="0"/>
              </a:rPr>
              <a:t>et al.,</a:t>
            </a:r>
            <a:r>
              <a:rPr lang="en-GB" b="0" i="0" u="none" strike="noStrike" dirty="0">
                <a:solidFill>
                  <a:srgbClr val="3A3A3A"/>
                </a:solidFill>
                <a:effectLst/>
                <a:latin typeface="Source Sans Pro" panose="020B0503030403020204" pitchFamily="34" charset="0"/>
              </a:rPr>
              <a:t> 2020)</a:t>
            </a:r>
            <a:endParaRPr lang="en-GB" dirty="0"/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6DCBCD88-F73B-DEF4-C838-234EDD9EDA2B}"/>
              </a:ext>
            </a:extLst>
          </p:cNvPr>
          <p:cNvSpPr txBox="1"/>
          <p:nvPr/>
        </p:nvSpPr>
        <p:spPr>
          <a:xfrm>
            <a:off x="395536" y="1772816"/>
            <a:ext cx="5497787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600" dirty="0">
                <a:latin typeface="+mn-lt"/>
              </a:rPr>
              <a:t>Figure 1: Designing a customer driven marketing strategy. </a:t>
            </a:r>
          </a:p>
        </p:txBody>
      </p:sp>
    </p:spTree>
    <p:extLst>
      <p:ext uri="{BB962C8B-B14F-4D97-AF65-F5344CB8AC3E}">
        <p14:creationId xmlns:p14="http://schemas.microsoft.com/office/powerpoint/2010/main" val="2314141354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273012E-D30A-8DEE-3BBA-151C82F9D6A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3600" b="1" dirty="0"/>
              <a:t>Market Segmentation</a:t>
            </a:r>
            <a:endParaRPr lang="en-GB" sz="3600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DCE6DFF-A52F-5A14-EAF7-BC5A187282D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sz="2800" b="1" i="0" u="none" strike="noStrike" dirty="0">
                <a:solidFill>
                  <a:srgbClr val="000000"/>
                </a:solidFill>
                <a:effectLst/>
              </a:rPr>
              <a:t>Market segmentation </a:t>
            </a:r>
            <a:r>
              <a:rPr lang="en-GB" sz="2800" b="0" i="0" u="none" strike="noStrike" dirty="0">
                <a:solidFill>
                  <a:srgbClr val="000000"/>
                </a:solidFill>
                <a:effectLst/>
              </a:rPr>
              <a:t>is the process of breaking down a broad market into smaller, more defined groups of consumers. </a:t>
            </a:r>
          </a:p>
          <a:p>
            <a:r>
              <a:rPr lang="en-GB" sz="2800" b="0" i="0" u="none" strike="noStrike" dirty="0">
                <a:solidFill>
                  <a:srgbClr val="000000"/>
                </a:solidFill>
                <a:effectLst/>
              </a:rPr>
              <a:t>Since each segment shares common traits, the businesses aim through segmenting is to tailor their marketing strategies, products, and communication to meet the specific needs of each group more effectively.</a:t>
            </a:r>
            <a:endParaRPr lang="en-GB" sz="2800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88E5D7A-7D22-2A9A-147E-F00812FDC14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05/03/2025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7F619102-3A68-36D4-BB4E-F672A0F4578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5</a:t>
            </a:fld>
            <a:endParaRPr lang="en-GB" altLang="en-US"/>
          </a:p>
        </p:txBody>
      </p:sp>
      <p:pic>
        <p:nvPicPr>
          <p:cNvPr id="6" name="Picture 2" descr="Market Segmentation | EurekaFacts">
            <a:extLst>
              <a:ext uri="{FF2B5EF4-FFF2-40B4-BE49-F238E27FC236}">
                <a16:creationId xmlns:a16="http://schemas.microsoft.com/office/drawing/2014/main" id="{F5A5EEA5-B32E-E369-B60D-F6B83344503D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17478" y="80321"/>
            <a:ext cx="1799995" cy="134825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490323500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Title 1">
            <a:extLst>
              <a:ext uri="{FF2B5EF4-FFF2-40B4-BE49-F238E27FC236}">
                <a16:creationId xmlns:a16="http://schemas.microsoft.com/office/drawing/2014/main" id="{009199E5-F64E-4774-9A7C-4C9F8EF32C7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br>
              <a:rPr lang="en-US" altLang="en-US" b="1" dirty="0"/>
            </a:br>
            <a:r>
              <a:rPr lang="en-US" altLang="en-US" sz="3600" b="1" dirty="0"/>
              <a:t>Advantages of Segmentation</a:t>
            </a:r>
            <a:br>
              <a:rPr lang="en-GB" altLang="en-US" dirty="0"/>
            </a:br>
            <a:endParaRPr lang="en-GB" alt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34C9DB6-8EED-48B1-BF44-5D59AAC1FD7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eaLnBrk="1" hangingPunct="1"/>
            <a:r>
              <a:rPr lang="en-GB" sz="2400" b="1" dirty="0"/>
              <a:t>More Efficient Resource Allocation</a:t>
            </a:r>
            <a:r>
              <a:rPr lang="en-GB" sz="2400" dirty="0"/>
              <a:t>: Companies can allocate their budget, time, and marketing efforts more effectively. </a:t>
            </a:r>
          </a:p>
          <a:p>
            <a:pPr eaLnBrk="1" hangingPunct="1"/>
            <a:r>
              <a:rPr lang="en-GB" sz="2400" b="1" dirty="0"/>
              <a:t>Better Understanding of Customer Needs</a:t>
            </a:r>
            <a:r>
              <a:rPr lang="en-GB" sz="2400" dirty="0"/>
              <a:t>: By dividing the market into smaller, similar groups, businesses can more easily identify customer needs and preferences, </a:t>
            </a:r>
          </a:p>
          <a:p>
            <a:pPr eaLnBrk="1" hangingPunct="1"/>
            <a:r>
              <a:rPr lang="en-GB" sz="2400" b="1" dirty="0"/>
              <a:t>More Accurate Marketing Strategies</a:t>
            </a:r>
            <a:r>
              <a:rPr lang="en-GB" sz="2400" dirty="0"/>
              <a:t> – With clear customer segments, companies can develop a more precise and effective marketing mix (product, price, place, and promotion).</a:t>
            </a:r>
            <a:endParaRPr lang="en-GB" altLang="en-US" sz="24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DE5A35D-6207-0931-F749-5F2803A19B0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3600" b="1" dirty="0"/>
              <a:t>Market Segmentation</a:t>
            </a:r>
          </a:p>
        </p:txBody>
      </p:sp>
      <p:pic>
        <p:nvPicPr>
          <p:cNvPr id="7" name="Content Placeholder 6" descr="A close-up of a list of words&#10;&#10;Description automatically generated">
            <a:extLst>
              <a:ext uri="{FF2B5EF4-FFF2-40B4-BE49-F238E27FC236}">
                <a16:creationId xmlns:a16="http://schemas.microsoft.com/office/drawing/2014/main" id="{A7446E1D-A64A-B7EA-3ABF-A94D73D06CA1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0825" y="1844824"/>
            <a:ext cx="8713663" cy="3384376"/>
          </a:xfrm>
        </p:spPr>
      </p:pic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A2CC2B7-FE0A-EBF4-401A-C9A6CB12118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05/03/2025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F11F8248-8942-31A8-EF6B-00959E3A964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7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138218290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45C2EB3-BBF1-CCDA-D246-4DF6E82D9B4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05/03/2025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FB5B13CE-35B7-28C7-C68A-4F66FB124EB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8</a:t>
            </a:fld>
            <a:endParaRPr lang="en-GB" altLang="en-US"/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0A6E4ABB-5AAD-B096-4238-DC7ED3DC786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50825" y="114300"/>
            <a:ext cx="1864869" cy="3110107"/>
          </a:xfrm>
        </p:spPr>
        <p:txBody>
          <a:bodyPr/>
          <a:lstStyle/>
          <a:p>
            <a:pPr marL="0" indent="0">
              <a:buNone/>
            </a:pPr>
            <a:r>
              <a:rPr lang="en-GB" sz="2800" b="1" i="0" u="none" strike="noStrike" dirty="0">
                <a:solidFill>
                  <a:srgbClr val="000000"/>
                </a:solidFill>
                <a:effectLst/>
                <a:latin typeface="-webkit-standard"/>
              </a:rPr>
              <a:t>What are the key customer segments for Zara?</a:t>
            </a:r>
            <a:endParaRPr lang="en-GB" sz="2800" dirty="0"/>
          </a:p>
        </p:txBody>
      </p:sp>
      <p:pic>
        <p:nvPicPr>
          <p:cNvPr id="5124" name="Picture 4" descr="Zara Target Market: Brand Analysis &amp; Marketing Strategy | Start.io">
            <a:extLst>
              <a:ext uri="{FF2B5EF4-FFF2-40B4-BE49-F238E27FC236}">
                <a16:creationId xmlns:a16="http://schemas.microsoft.com/office/drawing/2014/main" id="{1E8251F4-D818-8A9E-2DC9-239B4232BB28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59940" y="424557"/>
            <a:ext cx="5901625" cy="480464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26" name="Picture 6" descr="Zara Clothing Sale Ad - Advert Gallery">
            <a:extLst>
              <a:ext uri="{FF2B5EF4-FFF2-40B4-BE49-F238E27FC236}">
                <a16:creationId xmlns:a16="http://schemas.microsoft.com/office/drawing/2014/main" id="{99CEAF68-7CB7-58DC-E77E-2D25E7A6E8F5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7504" y="2348880"/>
            <a:ext cx="2520280" cy="332613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839675609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9A38B43-8862-EC38-C153-E38FB27D4B1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3600" b="1" dirty="0"/>
              <a:t>Requirements for Effective Segmentation </a:t>
            </a:r>
            <a:r>
              <a:rPr lang="en-GB" sz="2000" dirty="0"/>
              <a:t>(1 of 2)</a:t>
            </a:r>
            <a:endParaRPr lang="en-GB" sz="3600" b="1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209ED92-4E12-14DC-4FF8-DBAC15D2A98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 algn="l">
              <a:buNone/>
            </a:pPr>
            <a:r>
              <a:rPr lang="en-GB" sz="2800" b="0" i="0" u="none" strike="noStrike" dirty="0">
                <a:solidFill>
                  <a:srgbClr val="000000"/>
                </a:solidFill>
                <a:effectLst/>
              </a:rPr>
              <a:t>To ensure segmentation is meaningful and beneficial, market segments must meet the following criteria:</a:t>
            </a:r>
          </a:p>
          <a:p>
            <a:pPr lvl="1">
              <a:buFont typeface="Arial" panose="020B0604020202020204" pitchFamily="34" charset="0"/>
              <a:buChar char="•"/>
            </a:pPr>
            <a:r>
              <a:rPr lang="en-GB" sz="2400" b="1" i="0" u="none" strike="noStrike" dirty="0">
                <a:solidFill>
                  <a:srgbClr val="000000"/>
                </a:solidFill>
                <a:effectLst/>
              </a:rPr>
              <a:t>Measurable</a:t>
            </a:r>
            <a:r>
              <a:rPr lang="en-GB" sz="2400" b="0" i="0" u="none" strike="noStrike" dirty="0">
                <a:solidFill>
                  <a:srgbClr val="000000"/>
                </a:solidFill>
                <a:effectLst/>
              </a:rPr>
              <a:t> – The segment’s size, purchasing power, and characteristics can be quantified.</a:t>
            </a:r>
          </a:p>
          <a:p>
            <a:pPr lvl="1">
              <a:buFont typeface="Arial" panose="020B0604020202020204" pitchFamily="34" charset="0"/>
              <a:buChar char="•"/>
            </a:pPr>
            <a:r>
              <a:rPr lang="en-GB" sz="2400" b="1" i="0" u="none" strike="noStrike" dirty="0">
                <a:solidFill>
                  <a:srgbClr val="000000"/>
                </a:solidFill>
                <a:effectLst/>
              </a:rPr>
              <a:t>Accessible</a:t>
            </a:r>
            <a:r>
              <a:rPr lang="en-GB" sz="2400" b="0" i="0" u="none" strike="noStrike" dirty="0">
                <a:solidFill>
                  <a:srgbClr val="000000"/>
                </a:solidFill>
                <a:effectLst/>
              </a:rPr>
              <a:t> – The segment can be effectively reached and served.</a:t>
            </a:r>
          </a:p>
          <a:p>
            <a:pPr lvl="1">
              <a:buFont typeface="Arial" panose="020B0604020202020204" pitchFamily="34" charset="0"/>
              <a:buChar char="•"/>
            </a:pPr>
            <a:r>
              <a:rPr lang="en-GB" sz="2400" b="1" i="0" u="none" strike="noStrike" dirty="0">
                <a:solidFill>
                  <a:srgbClr val="000000"/>
                </a:solidFill>
                <a:effectLst/>
              </a:rPr>
              <a:t>Substantial</a:t>
            </a:r>
            <a:r>
              <a:rPr lang="en-GB" sz="2400" b="0" i="0" u="none" strike="noStrike" dirty="0">
                <a:solidFill>
                  <a:srgbClr val="000000"/>
                </a:solidFill>
                <a:effectLst/>
              </a:rPr>
              <a:t> – The segment is large or profitable enough to justify targeting.</a:t>
            </a:r>
          </a:p>
          <a:p>
            <a:endParaRPr lang="en-GB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176BDCE-9810-6B1B-D3D2-46BE81DE78F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05/03/2025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7D2E7947-D587-A08D-4B48-A8142760345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9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293750645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FFBD77E-4075-2F27-5575-5D3373EF126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3600" b="1" dirty="0"/>
              <a:t>Requirements for Effective Segmentation </a:t>
            </a:r>
            <a:r>
              <a:rPr lang="en-GB" sz="2000" dirty="0"/>
              <a:t>(2 of 2)</a:t>
            </a:r>
            <a:endParaRPr lang="en-GB" sz="4000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2DDE3FE-E251-7831-55B8-095128947CA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1">
              <a:buFont typeface="Arial" panose="020B0604020202020204" pitchFamily="34" charset="0"/>
              <a:buChar char="•"/>
            </a:pPr>
            <a:r>
              <a:rPr lang="en-GB" b="1" i="0" u="none" strike="noStrike" dirty="0">
                <a:solidFill>
                  <a:srgbClr val="000000"/>
                </a:solidFill>
                <a:effectLst/>
              </a:rPr>
              <a:t>Differentiable</a:t>
            </a:r>
            <a:r>
              <a:rPr lang="en-GB" b="0" i="0" u="none" strike="noStrike" dirty="0">
                <a:solidFill>
                  <a:srgbClr val="000000"/>
                </a:solidFill>
                <a:effectLst/>
              </a:rPr>
              <a:t> – Each segment responds uniquely to marketing efforts and strategies.</a:t>
            </a:r>
          </a:p>
          <a:p>
            <a:pPr lvl="1">
              <a:buFont typeface="Arial" panose="020B0604020202020204" pitchFamily="34" charset="0"/>
              <a:buChar char="•"/>
            </a:pPr>
            <a:r>
              <a:rPr lang="en-GB" b="1" i="0" u="none" strike="noStrike" dirty="0">
                <a:solidFill>
                  <a:srgbClr val="000000"/>
                </a:solidFill>
                <a:effectLst/>
              </a:rPr>
              <a:t>Actionable</a:t>
            </a:r>
            <a:r>
              <a:rPr lang="en-GB" b="0" i="0" u="none" strike="noStrike" dirty="0">
                <a:solidFill>
                  <a:srgbClr val="000000"/>
                </a:solidFill>
                <a:effectLst/>
              </a:rPr>
              <a:t> – Practical marketing programs can be developed to attract and serve the segment.</a:t>
            </a:r>
          </a:p>
          <a:p>
            <a:endParaRPr lang="en-GB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866E453-F9A6-D2E1-7C04-003ECEAB3F9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05/03/2025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A8F85047-45B6-7F9E-D488-A09B6C6DBB0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10</a:t>
            </a:fld>
            <a:endParaRPr lang="en-GB" altLang="en-US"/>
          </a:p>
        </p:txBody>
      </p:sp>
      <p:pic>
        <p:nvPicPr>
          <p:cNvPr id="3074" name="Picture 2" descr="Free business and finance icons">
            <a:extLst>
              <a:ext uri="{FF2B5EF4-FFF2-40B4-BE49-F238E27FC236}">
                <a16:creationId xmlns:a16="http://schemas.microsoft.com/office/drawing/2014/main" id="{900B5334-524B-0007-B3ED-A33E1C22671B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16216" y="4308540"/>
            <a:ext cx="2627784" cy="135691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267943161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92E1BF4-3E68-80D1-722C-92039D3BE94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3600" b="1" dirty="0"/>
              <a:t>Market Targeting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2AACA24-D1B7-47A1-16E8-B93AE7D0497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sz="2800" b="0" i="0" u="none" strike="noStrike" dirty="0">
                <a:solidFill>
                  <a:srgbClr val="000000"/>
                </a:solidFill>
                <a:effectLst/>
              </a:rPr>
              <a:t>A </a:t>
            </a:r>
            <a:r>
              <a:rPr lang="en-GB" sz="2800" b="1" i="0" u="none" strike="noStrike" dirty="0">
                <a:solidFill>
                  <a:srgbClr val="000000"/>
                </a:solidFill>
                <a:effectLst/>
              </a:rPr>
              <a:t>target market </a:t>
            </a:r>
            <a:r>
              <a:rPr lang="en-GB" sz="2800" b="0" i="0" u="none" strike="noStrike" dirty="0">
                <a:solidFill>
                  <a:srgbClr val="000000"/>
                </a:solidFill>
                <a:effectLst/>
              </a:rPr>
              <a:t>is a specific group of buyers with shared needs or characteristics that a company chooses to focus on and serve.</a:t>
            </a:r>
            <a:endParaRPr lang="en-GB" sz="2800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069137E-C6B0-C6D4-C8EF-CCAF30B00D5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05/03/2025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35F3C099-E35B-5B03-B1F9-13F0EB940A8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11</a:t>
            </a:fld>
            <a:endParaRPr lang="en-GB" altLang="en-US"/>
          </a:p>
        </p:txBody>
      </p:sp>
      <p:pic>
        <p:nvPicPr>
          <p:cNvPr id="4098" name="Picture 2" descr="Target Market: Definition, Purpose ...">
            <a:extLst>
              <a:ext uri="{FF2B5EF4-FFF2-40B4-BE49-F238E27FC236}">
                <a16:creationId xmlns:a16="http://schemas.microsoft.com/office/drawing/2014/main" id="{C7E655A2-17D0-4D77-DD90-1DAB595742B5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771800" y="3193133"/>
            <a:ext cx="3492500" cy="23241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900183571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04AB2C8-61AE-5AA4-362F-16DCCA2A6DF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3600" b="1" dirty="0"/>
              <a:t>Target Market Segments</a:t>
            </a:r>
          </a:p>
        </p:txBody>
      </p:sp>
      <p:pic>
        <p:nvPicPr>
          <p:cNvPr id="7" name="Content Placeholder 6" descr="A close-up of a phone&#10;&#10;Description automatically generated">
            <a:extLst>
              <a:ext uri="{FF2B5EF4-FFF2-40B4-BE49-F238E27FC236}">
                <a16:creationId xmlns:a16="http://schemas.microsoft.com/office/drawing/2014/main" id="{40B12311-B5A0-8443-3845-66819EB46B22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9512" y="2204864"/>
            <a:ext cx="8784976" cy="2448272"/>
          </a:xfrm>
        </p:spPr>
      </p:pic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DF04192-85D2-9FBA-5F48-F4B3ACA44AD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05/03/2025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91FF818-C531-B37D-73A8-C32478DE71C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12</a:t>
            </a:fld>
            <a:endParaRPr lang="en-GB" altLang="en-US"/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E6DD9F5D-3A89-3162-A3CD-A678910B1E8A}"/>
              </a:ext>
            </a:extLst>
          </p:cNvPr>
          <p:cNvSpPr txBox="1"/>
          <p:nvPr/>
        </p:nvSpPr>
        <p:spPr>
          <a:xfrm>
            <a:off x="179512" y="1799384"/>
            <a:ext cx="3205365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600" dirty="0">
                <a:latin typeface="+mn-lt"/>
              </a:rPr>
              <a:t>Figure 2: Market Target Strategies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B3B6A2BA-E073-2BA8-1062-555160C2821A}"/>
              </a:ext>
            </a:extLst>
          </p:cNvPr>
          <p:cNvSpPr txBox="1"/>
          <p:nvPr/>
        </p:nvSpPr>
        <p:spPr>
          <a:xfrm>
            <a:off x="3779912" y="5085184"/>
            <a:ext cx="199445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b="0" i="0" u="none" strike="noStrike" dirty="0">
                <a:solidFill>
                  <a:srgbClr val="3A3A3A"/>
                </a:solidFill>
                <a:effectLst/>
                <a:latin typeface="Source Sans Pro" panose="020B0503030403020204" pitchFamily="34" charset="0"/>
              </a:rPr>
              <a:t>(Kotler </a:t>
            </a:r>
            <a:r>
              <a:rPr lang="en-GB" b="0" i="1" u="none" strike="noStrike" dirty="0">
                <a:solidFill>
                  <a:srgbClr val="3A3A3A"/>
                </a:solidFill>
                <a:effectLst/>
                <a:latin typeface="Source Sans Pro" panose="020B0503030403020204" pitchFamily="34" charset="0"/>
              </a:rPr>
              <a:t>et al.,</a:t>
            </a:r>
            <a:r>
              <a:rPr lang="en-GB" b="0" i="0" u="none" strike="noStrike" dirty="0">
                <a:solidFill>
                  <a:srgbClr val="3A3A3A"/>
                </a:solidFill>
                <a:effectLst/>
                <a:latin typeface="Source Sans Pro" panose="020B0503030403020204" pitchFamily="34" charset="0"/>
              </a:rPr>
              <a:t> 2020)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3545778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D771BF1-AC47-8D93-B702-1076A01F0B0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3600" b="1" dirty="0"/>
              <a:t>Undifferentiated Marketing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C6D10FB-5AE9-90C2-E6E1-7972ADE74D1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algn="l"/>
            <a:r>
              <a:rPr lang="en-GB" sz="2800" b="1" i="0" u="none" strike="noStrike" dirty="0">
                <a:solidFill>
                  <a:srgbClr val="000000"/>
                </a:solidFill>
                <a:effectLst/>
              </a:rPr>
              <a:t>Undifferentiated (Mass) Marketing: </a:t>
            </a:r>
            <a:r>
              <a:rPr lang="en-GB" sz="2800" b="0" i="0" u="none" strike="noStrike" dirty="0">
                <a:solidFill>
                  <a:srgbClr val="000000"/>
                </a:solidFill>
                <a:effectLst/>
              </a:rPr>
              <a:t>A strategy where a company treats the entire market as a single segment, offering one product or service to all consumers with little or no customisation.</a:t>
            </a:r>
          </a:p>
          <a:p>
            <a:pPr algn="l">
              <a:buFont typeface="Arial" panose="020B0604020202020204" pitchFamily="34" charset="0"/>
              <a:buChar char="•"/>
            </a:pPr>
            <a:r>
              <a:rPr lang="en-GB" sz="2800" b="1" i="0" u="none" strike="noStrike" dirty="0">
                <a:solidFill>
                  <a:srgbClr val="000000"/>
                </a:solidFill>
                <a:effectLst/>
              </a:rPr>
              <a:t>Example:</a:t>
            </a:r>
            <a:r>
              <a:rPr lang="en-GB" sz="2800" b="0" i="0" u="none" strike="noStrike" dirty="0">
                <a:solidFill>
                  <a:srgbClr val="000000"/>
                </a:solidFill>
                <a:effectLst/>
              </a:rPr>
              <a:t> </a:t>
            </a:r>
            <a:r>
              <a:rPr lang="en-GB" sz="2800" b="1" i="0" u="none" strike="noStrike" dirty="0">
                <a:solidFill>
                  <a:srgbClr val="000000"/>
                </a:solidFill>
                <a:effectLst/>
              </a:rPr>
              <a:t>Coca-Cola</a:t>
            </a:r>
            <a:r>
              <a:rPr lang="en-GB" sz="2800" b="0" i="0" u="none" strike="noStrike" dirty="0">
                <a:solidFill>
                  <a:srgbClr val="000000"/>
                </a:solidFill>
                <a:effectLst/>
              </a:rPr>
              <a:t> – The company initially marketed a single product (original Coke) to all consumers without segmentation.</a:t>
            </a:r>
          </a:p>
          <a:p>
            <a:endParaRPr lang="en-GB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FA94BF6-EABD-C18B-B8CE-249EDB0625B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05/03/2025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028FAF44-3821-6D99-56E3-86F3E617C1C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13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395472726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F34DB46-970F-C32C-167E-1006DDADF70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3600" b="1" dirty="0"/>
              <a:t>Differentiated Marketing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2503C74-E1B7-2CC1-CF62-7D5AE3D84E2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algn="l"/>
            <a:r>
              <a:rPr lang="en-GB" sz="2800" b="1" i="0" u="none" strike="noStrike" dirty="0">
                <a:solidFill>
                  <a:srgbClr val="000000"/>
                </a:solidFill>
                <a:effectLst/>
              </a:rPr>
              <a:t>Differentiated (Segmented) Marketing: </a:t>
            </a:r>
            <a:r>
              <a:rPr lang="en-GB" sz="2800" b="0" i="0" u="none" strike="noStrike" dirty="0">
                <a:solidFill>
                  <a:srgbClr val="000000"/>
                </a:solidFill>
                <a:effectLst/>
              </a:rPr>
              <a:t>A strategy where a company targets multiple market segments, tailoring products and marketing messages to suit different groups.</a:t>
            </a:r>
          </a:p>
          <a:p>
            <a:pPr algn="l">
              <a:buFont typeface="Arial" panose="020B0604020202020204" pitchFamily="34" charset="0"/>
              <a:buChar char="•"/>
            </a:pPr>
            <a:r>
              <a:rPr lang="en-GB" sz="2800" b="1" i="0" u="none" strike="noStrike" dirty="0">
                <a:solidFill>
                  <a:srgbClr val="000000"/>
                </a:solidFill>
                <a:effectLst/>
              </a:rPr>
              <a:t>Example:</a:t>
            </a:r>
            <a:r>
              <a:rPr lang="en-GB" sz="2800" b="0" i="0" u="none" strike="noStrike" dirty="0">
                <a:solidFill>
                  <a:srgbClr val="000000"/>
                </a:solidFill>
                <a:effectLst/>
              </a:rPr>
              <a:t> </a:t>
            </a:r>
            <a:r>
              <a:rPr lang="en-GB" sz="2800" b="1" i="0" u="none" strike="noStrike" dirty="0">
                <a:solidFill>
                  <a:srgbClr val="000000"/>
                </a:solidFill>
                <a:effectLst/>
              </a:rPr>
              <a:t>Nike</a:t>
            </a:r>
            <a:r>
              <a:rPr lang="en-GB" sz="2800" b="0" i="0" u="none" strike="noStrike" dirty="0">
                <a:solidFill>
                  <a:srgbClr val="000000"/>
                </a:solidFill>
                <a:effectLst/>
              </a:rPr>
              <a:t> – It targets different customer segments by offering specialised products for men, women, runners, basketball players, and other athletic groups.</a:t>
            </a:r>
          </a:p>
          <a:p>
            <a:endParaRPr lang="en-GB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5C7E0C8-B495-669E-3E3E-2AC2CE41446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05/03/2025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F344828C-5EFF-FA30-390E-B8F503C4A9B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14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932803638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8B74DCD-8CCB-58D4-7337-50854E5FA3D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3600" b="1" dirty="0"/>
              <a:t>Concentrated (Niche) Marketing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76A8830-B211-60F8-1574-19759957F19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algn="l"/>
            <a:r>
              <a:rPr lang="en-GB" sz="2800" b="1" i="0" u="none" strike="noStrike" dirty="0">
                <a:solidFill>
                  <a:srgbClr val="000000"/>
                </a:solidFill>
                <a:effectLst/>
              </a:rPr>
              <a:t>Concentrated (Niche) Marketing: </a:t>
            </a:r>
            <a:r>
              <a:rPr lang="en-GB" sz="2800" b="0" i="0" u="none" strike="noStrike" dirty="0">
                <a:solidFill>
                  <a:srgbClr val="000000"/>
                </a:solidFill>
                <a:effectLst/>
              </a:rPr>
              <a:t>A strategy that focuses on serving a specific, well-defined segment of the market.</a:t>
            </a:r>
          </a:p>
          <a:p>
            <a:pPr algn="l">
              <a:buFont typeface="Arial" panose="020B0604020202020204" pitchFamily="34" charset="0"/>
              <a:buChar char="•"/>
            </a:pPr>
            <a:r>
              <a:rPr lang="en-GB" sz="2800" b="1" i="0" u="none" strike="noStrike" dirty="0">
                <a:solidFill>
                  <a:srgbClr val="000000"/>
                </a:solidFill>
                <a:effectLst/>
              </a:rPr>
              <a:t>Example:</a:t>
            </a:r>
            <a:r>
              <a:rPr lang="en-GB" sz="2800" b="0" i="0" u="none" strike="noStrike" dirty="0">
                <a:solidFill>
                  <a:srgbClr val="000000"/>
                </a:solidFill>
                <a:effectLst/>
              </a:rPr>
              <a:t> </a:t>
            </a:r>
            <a:r>
              <a:rPr lang="en-GB" sz="2800" b="1" i="0" u="none" strike="noStrike" dirty="0">
                <a:solidFill>
                  <a:srgbClr val="000000"/>
                </a:solidFill>
                <a:effectLst/>
              </a:rPr>
              <a:t>Rolex</a:t>
            </a:r>
            <a:r>
              <a:rPr lang="en-GB" sz="2800" b="0" i="0" u="none" strike="noStrike" dirty="0">
                <a:solidFill>
                  <a:srgbClr val="000000"/>
                </a:solidFill>
                <a:effectLst/>
              </a:rPr>
              <a:t> – The luxury watch brand targets high-net-worth individuals who seek premium craftsmanship and exclusivity.</a:t>
            </a:r>
          </a:p>
          <a:p>
            <a:endParaRPr lang="en-GB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70A4409-E885-27A2-F594-17F5DEB5D30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05/03/2025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00548930-E98D-5C6E-E4A8-B1437F18AEE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15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183925872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4EE3389-0BD6-66C4-B1A2-CE844C961BE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3600" b="1" dirty="0"/>
              <a:t>Let’s Read and Discuss</a:t>
            </a:r>
          </a:p>
        </p:txBody>
      </p:sp>
      <p:pic>
        <p:nvPicPr>
          <p:cNvPr id="7" name="Content Placeholder 6" descr="A text on a green background&#10;&#10;Description automatically generated">
            <a:extLst>
              <a:ext uri="{FF2B5EF4-FFF2-40B4-BE49-F238E27FC236}">
                <a16:creationId xmlns:a16="http://schemas.microsoft.com/office/drawing/2014/main" id="{D0A7943C-BF74-6AE9-F488-E00B6F9A1F40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85584" y="1600200"/>
            <a:ext cx="8172831" cy="3916363"/>
          </a:xfrm>
        </p:spPr>
      </p:pic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601BA87-B2C0-6462-196E-5EF2DCC7009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05/03/2025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C9ADADA4-152E-E663-E583-526892AA250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16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517649777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4A7E3A3-9604-256C-9067-AA8E5531329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3600" b="1" dirty="0"/>
              <a:t>Micromarketing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BEE9CD3-1E7A-B303-4E3C-FE6CE209BE8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algn="l"/>
            <a:r>
              <a:rPr lang="en-GB" sz="2800" b="1" i="0" u="none" strike="noStrike" dirty="0">
                <a:solidFill>
                  <a:srgbClr val="000000"/>
                </a:solidFill>
                <a:effectLst/>
              </a:rPr>
              <a:t>Micromarketing (Local or Individual Marketing): </a:t>
            </a:r>
            <a:r>
              <a:rPr lang="en-GB" sz="2800" b="0" i="0" u="none" strike="noStrike" dirty="0">
                <a:solidFill>
                  <a:srgbClr val="000000"/>
                </a:solidFill>
                <a:effectLst/>
              </a:rPr>
              <a:t>A highly customised marketing approach that tailors products or promotions to specific individuals or small groups. </a:t>
            </a:r>
          </a:p>
          <a:p>
            <a:pPr algn="l"/>
            <a:r>
              <a:rPr lang="en-GB" sz="2800" b="0" i="0" u="none" strike="noStrike" dirty="0">
                <a:solidFill>
                  <a:srgbClr val="000000"/>
                </a:solidFill>
                <a:effectLst/>
              </a:rPr>
              <a:t>It includes </a:t>
            </a:r>
            <a:r>
              <a:rPr lang="en-GB" sz="2800" b="1" i="0" u="none" strike="noStrike" dirty="0">
                <a:solidFill>
                  <a:srgbClr val="000000"/>
                </a:solidFill>
                <a:effectLst/>
              </a:rPr>
              <a:t>local marketing </a:t>
            </a:r>
            <a:r>
              <a:rPr lang="en-GB" sz="2800" b="0" i="0" u="none" strike="noStrike" dirty="0">
                <a:solidFill>
                  <a:srgbClr val="000000"/>
                </a:solidFill>
                <a:effectLst/>
              </a:rPr>
              <a:t>and </a:t>
            </a:r>
            <a:r>
              <a:rPr lang="en-GB" sz="2800" b="1" i="0" u="none" strike="noStrike" dirty="0">
                <a:solidFill>
                  <a:srgbClr val="000000"/>
                </a:solidFill>
                <a:effectLst/>
              </a:rPr>
              <a:t>individual marketing</a:t>
            </a:r>
            <a:r>
              <a:rPr lang="en-GB" sz="2800" b="0" i="0" u="none" strike="noStrike" dirty="0">
                <a:solidFill>
                  <a:srgbClr val="000000"/>
                </a:solidFill>
                <a:effectLst/>
              </a:rPr>
              <a:t>.</a:t>
            </a:r>
          </a:p>
          <a:p>
            <a:endParaRPr lang="en-GB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0C3A102-ED59-8D4B-C50B-2E9FC5772DF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05/03/2025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AF58F42D-5D00-468A-0397-88199124CB6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17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4080952725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E09B76C-E95D-0096-F77F-FD4B4521500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3600" b="1" dirty="0"/>
              <a:t>Local Marketing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D334745-AB40-E3DC-E90C-D1AECEE1C9E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sz="2800" dirty="0"/>
              <a:t>Tailoring brands and marketing strategies to the needs and wants of local customer segments – cities, neighbourhoods and even specific store in some locations.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06095C1-4A22-62B1-B8CE-F09983FB958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05/03/2025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37A6C088-E6E8-5725-DAA6-6541EC4A258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18</a:t>
            </a:fld>
            <a:endParaRPr lang="en-GB" altLang="en-US"/>
          </a:p>
        </p:txBody>
      </p:sp>
      <p:pic>
        <p:nvPicPr>
          <p:cNvPr id="6146" name="Picture 2" descr="Local Marketing [Search &amp; Business ...">
            <a:extLst>
              <a:ext uri="{FF2B5EF4-FFF2-40B4-BE49-F238E27FC236}">
                <a16:creationId xmlns:a16="http://schemas.microsoft.com/office/drawing/2014/main" id="{BF454A74-F672-5F31-133F-4609AD0E6790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44208" y="586690"/>
            <a:ext cx="1209679" cy="81518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6" name="Picture 2" descr="Cultural Adaptability ...">
            <a:extLst>
              <a:ext uri="{FF2B5EF4-FFF2-40B4-BE49-F238E27FC236}">
                <a16:creationId xmlns:a16="http://schemas.microsoft.com/office/drawing/2014/main" id="{D70337A2-0C3D-A7D1-ACCB-F95E11B5E20F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11104" y="3558717"/>
            <a:ext cx="3182288" cy="195851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Burger Lad on X: &quot;McArabia returns to ...">
            <a:extLst>
              <a:ext uri="{FF2B5EF4-FFF2-40B4-BE49-F238E27FC236}">
                <a16:creationId xmlns:a16="http://schemas.microsoft.com/office/drawing/2014/main" id="{EBB08CAB-FAE8-04EA-C01D-DDE795EE49BA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99592" y="3558717"/>
            <a:ext cx="3456384" cy="200750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888921142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DA18FA9-EF18-4FBF-5CFD-872EBCB0058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3600" b="1" dirty="0"/>
              <a:t>Individual Marketing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565E977-86AD-89A9-675B-8BC076C4928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sz="2800" dirty="0"/>
              <a:t>Tailoring products and marketing programmes to the needs and preferences of individual customers.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6F5B368-7605-D704-15B9-76799430353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05/03/2025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6CEDBAA5-6B41-8E4F-4799-9BEE14F8A3B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19</a:t>
            </a:fld>
            <a:endParaRPr lang="en-GB" altLang="en-US"/>
          </a:p>
        </p:txBody>
      </p:sp>
      <p:pic>
        <p:nvPicPr>
          <p:cNvPr id="7170" name="Picture 2" descr="How To Create an Amazing Marketing Persona">
            <a:extLst>
              <a:ext uri="{FF2B5EF4-FFF2-40B4-BE49-F238E27FC236}">
                <a16:creationId xmlns:a16="http://schemas.microsoft.com/office/drawing/2014/main" id="{41835D3F-5F4B-7638-F73C-CB261C66E61B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37532" y="3540348"/>
            <a:ext cx="3822700" cy="21209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365609187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BF6657E-BD16-9446-416E-98042413EEE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3600" b="1" dirty="0"/>
              <a:t>Let’s Read and Discuss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4AC96D4-86B4-1793-E28A-94FDC7E2DAA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05/03/2025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CDAC39ED-D2F4-D73A-E9B0-02CF0BCB6D0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20</a:t>
            </a:fld>
            <a:endParaRPr lang="en-GB" altLang="en-US"/>
          </a:p>
        </p:txBody>
      </p:sp>
      <p:pic>
        <p:nvPicPr>
          <p:cNvPr id="10" name="Content Placeholder 9" descr="A close-up of a text&#10;&#10;Description automatically generated">
            <a:extLst>
              <a:ext uri="{FF2B5EF4-FFF2-40B4-BE49-F238E27FC236}">
                <a16:creationId xmlns:a16="http://schemas.microsoft.com/office/drawing/2014/main" id="{E4582A5C-18DA-4C56-F149-6A1BF8086069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57200" y="1754415"/>
            <a:ext cx="8229600" cy="3607933"/>
          </a:xfrm>
        </p:spPr>
      </p:pic>
    </p:spTree>
    <p:extLst>
      <p:ext uri="{BB962C8B-B14F-4D97-AF65-F5344CB8AC3E}">
        <p14:creationId xmlns:p14="http://schemas.microsoft.com/office/powerpoint/2010/main" val="704456755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EBFBDC4-B449-029E-F0E2-E6AD438272E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3600" b="1" dirty="0"/>
              <a:t>Differentiation and Positioning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5B2EBD9-C924-A626-ED7E-41CB090D276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sz="2800" dirty="0"/>
              <a:t>Product position is the way the product is defined by customers on important attributes – the place it occupies in customers minds relative to competing products.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2CA4135-DBB1-1D0E-3C05-C190570F60F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05/03/2025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3C345C36-84A9-068C-9DF3-DC913C11E09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21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918179582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C4921E9-1B1F-037A-705E-B6E250F9D6E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3600" b="1" dirty="0"/>
              <a:t>Differentiation and Positioning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A531AF7-B3BC-4A8F-EC68-AE84309ED03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sz="2800" dirty="0"/>
              <a:t>The differentiation and positioning task consists of three steps:</a:t>
            </a:r>
          </a:p>
          <a:p>
            <a:pPr marL="857250" lvl="1" indent="-457200">
              <a:buFont typeface="Wingdings" pitchFamily="2" charset="2"/>
              <a:buChar char="Ø"/>
            </a:pPr>
            <a:r>
              <a:rPr lang="en-GB" dirty="0"/>
              <a:t>Identifying a set of differentiating competitive advantages</a:t>
            </a:r>
          </a:p>
          <a:p>
            <a:pPr marL="857250" lvl="1" indent="-457200">
              <a:buFont typeface="Wingdings" pitchFamily="2" charset="2"/>
              <a:buChar char="Ø"/>
            </a:pPr>
            <a:r>
              <a:rPr lang="en-GB" dirty="0"/>
              <a:t>Choosing the right competitive advantages and selecting an overall positioning strategy</a:t>
            </a:r>
          </a:p>
          <a:p>
            <a:pPr marL="857250" lvl="1" indent="-457200">
              <a:buFont typeface="Wingdings" pitchFamily="2" charset="2"/>
              <a:buChar char="Ø"/>
            </a:pPr>
            <a:r>
              <a:rPr lang="en-GB" dirty="0"/>
              <a:t>Effectively communicating and delivering the chosen position to the market.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459FB5D-FE71-D762-6BBC-85DE3741325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05/03/2025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98ACAAD5-7D5C-7E3E-D0D5-78FF7D06759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22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054417469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B1E0557-DB4B-4CD1-1D24-B3DDC8EFFB8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3600" b="1" dirty="0"/>
              <a:t>Identifying a set of differentiating competitive advantages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21E638F-CACC-8357-8E02-B08A6B4FDFC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Font typeface="Arial" panose="020B0604020202020204" pitchFamily="34" charset="0"/>
              <a:buChar char="•"/>
            </a:pPr>
            <a:r>
              <a:rPr lang="en-GB" sz="2800" dirty="0"/>
              <a:t>Companies must find unique ways to stand out from competitors. Differentiation can be based on: Product, quality, services, channels, and people.</a:t>
            </a:r>
          </a:p>
          <a:p>
            <a:r>
              <a:rPr lang="en-GB" sz="2800" dirty="0"/>
              <a:t>The goal is to offer something valuable that customers perceive as different.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2960EE1-2C2B-FA1B-5E0D-533D08B417C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05/03/2025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E71E411C-1699-13A4-25C2-C6191614882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23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797585149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F340BE9-771C-DFBC-92FD-BD1BC8A95B4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3600" b="1" dirty="0"/>
              <a:t>Selecting a Competitive Positioning Strategy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F3FB97C-E3B7-4B7A-C9CC-F31D9791087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 algn="l">
              <a:buNone/>
            </a:pPr>
            <a:r>
              <a:rPr lang="en-GB" sz="2800" b="0" i="0" u="none" strike="noStrike" dirty="0">
                <a:solidFill>
                  <a:srgbClr val="000000"/>
                </a:solidFill>
                <a:effectLst/>
              </a:rPr>
              <a:t>This step focuses on a company promoting its </a:t>
            </a:r>
            <a:r>
              <a:rPr lang="en-GB" sz="2800" b="1" i="0" u="none" strike="noStrike" dirty="0">
                <a:solidFill>
                  <a:srgbClr val="000000"/>
                </a:solidFill>
                <a:effectLst/>
              </a:rPr>
              <a:t>differentiators</a:t>
            </a:r>
            <a:r>
              <a:rPr lang="en-GB" sz="2800" b="0" i="0" u="none" strike="noStrike" dirty="0">
                <a:solidFill>
                  <a:srgbClr val="000000"/>
                </a:solidFill>
                <a:effectLst/>
              </a:rPr>
              <a:t> and unique attributes. A difference is worth establishing if it meets the following criteria:</a:t>
            </a:r>
          </a:p>
          <a:p>
            <a:pPr algn="l">
              <a:buFont typeface="Arial" panose="020B0604020202020204" pitchFamily="34" charset="0"/>
              <a:buChar char="•"/>
            </a:pPr>
            <a:r>
              <a:rPr lang="en-GB" sz="2800" b="1" i="0" u="none" strike="noStrike" dirty="0">
                <a:solidFill>
                  <a:srgbClr val="000000"/>
                </a:solidFill>
                <a:effectLst/>
              </a:rPr>
              <a:t>Important</a:t>
            </a:r>
            <a:r>
              <a:rPr lang="en-GB" sz="2800" b="0" i="0" u="none" strike="noStrike" dirty="0">
                <a:solidFill>
                  <a:srgbClr val="000000"/>
                </a:solidFill>
                <a:effectLst/>
              </a:rPr>
              <a:t> – It addresses a significant customer need.</a:t>
            </a:r>
          </a:p>
          <a:p>
            <a:pPr algn="l">
              <a:buFont typeface="Arial" panose="020B0604020202020204" pitchFamily="34" charset="0"/>
              <a:buChar char="•"/>
            </a:pPr>
            <a:r>
              <a:rPr lang="en-GB" sz="2800" b="1" i="0" u="none" strike="noStrike" dirty="0">
                <a:solidFill>
                  <a:srgbClr val="000000"/>
                </a:solidFill>
                <a:effectLst/>
              </a:rPr>
              <a:t>Distinctive</a:t>
            </a:r>
            <a:r>
              <a:rPr lang="en-GB" sz="2800" b="0" i="0" u="none" strike="noStrike" dirty="0">
                <a:solidFill>
                  <a:srgbClr val="000000"/>
                </a:solidFill>
                <a:effectLst/>
              </a:rPr>
              <a:t> – It is unique and not easily imitated.</a:t>
            </a:r>
          </a:p>
          <a:p>
            <a:pPr algn="l">
              <a:buFont typeface="Arial" panose="020B0604020202020204" pitchFamily="34" charset="0"/>
              <a:buChar char="•"/>
            </a:pPr>
            <a:r>
              <a:rPr lang="en-GB" sz="2800" b="1" i="0" u="none" strike="noStrike" dirty="0">
                <a:solidFill>
                  <a:srgbClr val="000000"/>
                </a:solidFill>
                <a:effectLst/>
              </a:rPr>
              <a:t>Superior</a:t>
            </a:r>
            <a:r>
              <a:rPr lang="en-GB" sz="2800" b="0" i="0" u="none" strike="noStrike" dirty="0">
                <a:solidFill>
                  <a:srgbClr val="000000"/>
                </a:solidFill>
                <a:effectLst/>
              </a:rPr>
              <a:t> – It offers better value compared to competitors.</a:t>
            </a:r>
          </a:p>
          <a:p>
            <a:endParaRPr lang="en-GB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3A071C3-373E-4816-5ACF-E038F8E48B8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05/03/2025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E929CC8C-D887-7663-81CA-C4CE54043EF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24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99046693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4A7FD8D-04EA-7066-03EC-7C10281BDA9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3600" b="1" dirty="0"/>
              <a:t>Selecting a Competitive Positioning Strategy</a:t>
            </a:r>
            <a:endParaRPr lang="en-GB" sz="3600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BA5210E-92F1-CD02-459E-E82DA29E119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algn="l">
              <a:buFont typeface="Arial" panose="020B0604020202020204" pitchFamily="34" charset="0"/>
              <a:buChar char="•"/>
            </a:pPr>
            <a:r>
              <a:rPr lang="en-GB" sz="2800" b="1" i="0" u="none" strike="noStrike" dirty="0">
                <a:solidFill>
                  <a:srgbClr val="000000"/>
                </a:solidFill>
                <a:effectLst/>
              </a:rPr>
              <a:t>Communicable</a:t>
            </a:r>
            <a:r>
              <a:rPr lang="en-GB" sz="2800" b="0" i="0" u="none" strike="noStrike" dirty="0">
                <a:solidFill>
                  <a:srgbClr val="000000"/>
                </a:solidFill>
                <a:effectLst/>
              </a:rPr>
              <a:t> – It is easy to explain and understand.</a:t>
            </a:r>
          </a:p>
          <a:p>
            <a:pPr algn="l">
              <a:buFont typeface="Arial" panose="020B0604020202020204" pitchFamily="34" charset="0"/>
              <a:buChar char="•"/>
            </a:pPr>
            <a:r>
              <a:rPr lang="en-GB" sz="2800" b="1" i="0" u="none" strike="noStrike" dirty="0">
                <a:solidFill>
                  <a:srgbClr val="000000"/>
                </a:solidFill>
                <a:effectLst/>
              </a:rPr>
              <a:t>Pre-emptive</a:t>
            </a:r>
            <a:r>
              <a:rPr lang="en-GB" sz="2800" b="0" i="0" u="none" strike="noStrike" dirty="0">
                <a:solidFill>
                  <a:srgbClr val="000000"/>
                </a:solidFill>
                <a:effectLst/>
              </a:rPr>
              <a:t> – It is difficult for competitors to replicate.</a:t>
            </a:r>
          </a:p>
          <a:p>
            <a:pPr algn="l">
              <a:buFont typeface="Arial" panose="020B0604020202020204" pitchFamily="34" charset="0"/>
              <a:buChar char="•"/>
            </a:pPr>
            <a:r>
              <a:rPr lang="en-GB" sz="2800" b="1" i="0" u="none" strike="noStrike" dirty="0">
                <a:solidFill>
                  <a:srgbClr val="000000"/>
                </a:solidFill>
                <a:effectLst/>
              </a:rPr>
              <a:t>Affordable</a:t>
            </a:r>
            <a:r>
              <a:rPr lang="en-GB" sz="2800" b="0" i="0" u="none" strike="noStrike" dirty="0">
                <a:solidFill>
                  <a:srgbClr val="000000"/>
                </a:solidFill>
                <a:effectLst/>
              </a:rPr>
              <a:t> – Customers can justify the cost.</a:t>
            </a:r>
          </a:p>
          <a:p>
            <a:pPr algn="l">
              <a:buFont typeface="Arial" panose="020B0604020202020204" pitchFamily="34" charset="0"/>
              <a:buChar char="•"/>
            </a:pPr>
            <a:r>
              <a:rPr lang="en-GB" sz="2800" b="1" i="0" u="none" strike="noStrike" dirty="0">
                <a:solidFill>
                  <a:srgbClr val="000000"/>
                </a:solidFill>
                <a:effectLst/>
              </a:rPr>
              <a:t>Profitable</a:t>
            </a:r>
            <a:r>
              <a:rPr lang="en-GB" sz="2800" b="0" i="0" u="none" strike="noStrike" dirty="0">
                <a:solidFill>
                  <a:srgbClr val="000000"/>
                </a:solidFill>
                <a:effectLst/>
              </a:rPr>
              <a:t> – It provides long-term financial benefits.</a:t>
            </a:r>
          </a:p>
          <a:p>
            <a:endParaRPr lang="en-GB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24239B5-5CD4-0916-C06D-218E4A0CF09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05/03/2025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33853253-C455-D13A-5EDE-BDAF3FB49C9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25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515800453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B1333FC-325B-031F-F164-E94E0B5CCEF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3600" b="1" dirty="0"/>
              <a:t>Communicating and Delivering the Chosen Position to the Market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324D3CF-71E3-9245-294A-D223FC4F961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sz="2800" dirty="0"/>
              <a:t>Once a position is chosen, the company must:</a:t>
            </a:r>
          </a:p>
          <a:p>
            <a:r>
              <a:rPr lang="en-GB" sz="2800" b="1" dirty="0"/>
              <a:t>Develop a clear brand message</a:t>
            </a:r>
            <a:r>
              <a:rPr lang="en-GB" sz="2800" dirty="0"/>
              <a:t> (e.g., Nike – “Just Do It”).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2800" b="1" dirty="0"/>
              <a:t>Use consistent marketing channels</a:t>
            </a:r>
            <a:r>
              <a:rPr lang="en-GB" sz="2800" dirty="0"/>
              <a:t> 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2800" b="1" dirty="0"/>
              <a:t>Ensure customer experience aligns with the brand promise</a:t>
            </a:r>
            <a:r>
              <a:rPr lang="en-GB" sz="2800" dirty="0"/>
              <a:t> </a:t>
            </a:r>
          </a:p>
          <a:p>
            <a:pPr marL="0" indent="0">
              <a:buNone/>
            </a:pPr>
            <a:br>
              <a:rPr lang="en-GB" dirty="0"/>
            </a:br>
            <a:endParaRPr lang="en-GB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1E74656-C317-7EF9-1F86-7DABDCD5CF9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05/03/2025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50F79ACC-39B9-0C05-A0FA-DC7F8456653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26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663999088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7B12114-F854-693D-C546-A8088D7F6F1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3600" b="1" dirty="0"/>
              <a:t>Group Activity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3105A53-5529-AE74-5FD9-FB4FBB709C9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sz="2800" dirty="0">
                <a:effectLst/>
                <a:ea typeface="Calibri" panose="020F0502020204030204" pitchFamily="34" charset="0"/>
                <a:cs typeface="Arial" panose="020B0604020202020204" pitchFamily="34" charset="0"/>
              </a:rPr>
              <a:t>In groups </a:t>
            </a:r>
            <a:r>
              <a:rPr lang="en-GB" sz="2800" dirty="0">
                <a:ea typeface="Calibri" panose="020F0502020204030204" pitchFamily="34" charset="0"/>
                <a:cs typeface="Arial" panose="020B0604020202020204" pitchFamily="34" charset="0"/>
              </a:rPr>
              <a:t>of 3-4, create a new product or service for an existing company.</a:t>
            </a:r>
          </a:p>
          <a:p>
            <a:r>
              <a:rPr lang="en-GB" sz="2800" dirty="0">
                <a:ea typeface="Calibri" panose="020F0502020204030204" pitchFamily="34" charset="0"/>
                <a:cs typeface="Arial" panose="020B0604020202020204" pitchFamily="34" charset="0"/>
              </a:rPr>
              <a:t>Using the steps described in the lesson, develop a customer value driven marketing strategy.</a:t>
            </a:r>
          </a:p>
          <a:p>
            <a:r>
              <a:rPr lang="en-GB" sz="2800" dirty="0">
                <a:effectLst/>
                <a:ea typeface="Calibri" panose="020F0502020204030204" pitchFamily="34" charset="0"/>
                <a:cs typeface="Arial" panose="020B0604020202020204" pitchFamily="34" charset="0"/>
              </a:rPr>
              <a:t>Describe your strategy </a:t>
            </a:r>
            <a:r>
              <a:rPr lang="en-GB" sz="2800" dirty="0">
                <a:ea typeface="Calibri" panose="020F0502020204030204" pitchFamily="34" charset="0"/>
                <a:cs typeface="Arial" panose="020B0604020202020204" pitchFamily="34" charset="0"/>
              </a:rPr>
              <a:t>in detail.</a:t>
            </a:r>
            <a:endParaRPr lang="en-GB" sz="2800" dirty="0">
              <a:effectLst/>
              <a:ea typeface="Calibri" panose="020F0502020204030204" pitchFamily="34" charset="0"/>
              <a:cs typeface="Arial" panose="020B0604020202020204" pitchFamily="34" charset="0"/>
            </a:endParaRP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FE46A58-737C-E5FF-868A-4B57944E6D4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05/03/2025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4920164A-4FEE-241D-E03F-3B851A1F2E8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27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678385218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98CE485-9D40-573A-A892-0E787FF1D1E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3600" b="1" dirty="0">
                <a:cs typeface="Arabic Typesetting" panose="020F0502020204030204" pitchFamily="66" charset="-78"/>
              </a:rPr>
              <a:t>References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40F2518-7811-E61F-7D27-D9D8ABFF15C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sz="2400" dirty="0"/>
              <a:t>Hooley, G.J. et al. (2020) Marketing strategy and competitive positioning. Seventh edition. Harlow, England ; Pearson.</a:t>
            </a:r>
          </a:p>
          <a:p>
            <a:pPr marL="0" indent="0">
              <a:buNone/>
            </a:pPr>
            <a:r>
              <a:rPr lang="en-GB" sz="2400" kern="100" dirty="0">
                <a:effectLst/>
                <a:ea typeface="Aptos" panose="020B0004020202020204" pitchFamily="34" charset="0"/>
                <a:cs typeface="Times New Roman" panose="02020603050405020304" pitchFamily="18" charset="0"/>
              </a:rPr>
              <a:t>Kotler, P., Armstrong, G., Harris, L. and Piercy, N. (2020) </a:t>
            </a:r>
            <a:r>
              <a:rPr lang="en-GB" sz="2400" i="1" kern="100" dirty="0">
                <a:effectLst/>
                <a:ea typeface="Aptos" panose="020B0004020202020204" pitchFamily="34" charset="0"/>
                <a:cs typeface="Times New Roman" panose="02020603050405020304" pitchFamily="18" charset="0"/>
              </a:rPr>
              <a:t>Principles of marketing.</a:t>
            </a:r>
            <a:r>
              <a:rPr lang="en-GB" sz="2400" kern="100" dirty="0">
                <a:effectLst/>
                <a:ea typeface="Aptos" panose="020B0004020202020204" pitchFamily="34" charset="0"/>
                <a:cs typeface="Times New Roman" panose="02020603050405020304" pitchFamily="18" charset="0"/>
              </a:rPr>
              <a:t> 8th European </a:t>
            </a:r>
            <a:r>
              <a:rPr lang="en-GB" sz="2400" kern="100" dirty="0" err="1">
                <a:effectLst/>
                <a:ea typeface="Aptos" panose="020B0004020202020204" pitchFamily="34" charset="0"/>
                <a:cs typeface="Times New Roman" panose="02020603050405020304" pitchFamily="18" charset="0"/>
              </a:rPr>
              <a:t>edn</a:t>
            </a:r>
            <a:r>
              <a:rPr lang="en-GB" sz="2400" kern="100" dirty="0">
                <a:effectLst/>
                <a:ea typeface="Aptos" panose="020B0004020202020204" pitchFamily="34" charset="0"/>
                <a:cs typeface="Times New Roman" panose="02020603050405020304" pitchFamily="18" charset="0"/>
              </a:rPr>
              <a:t>. Harlow: Pearson.</a:t>
            </a:r>
          </a:p>
          <a:p>
            <a:endParaRPr lang="en-GB" sz="2400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A9D24B1-42BE-9996-881D-50A759F151C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05/03/2025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25B1F01D-22F1-BFB6-E2E8-C9BAB116CF8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28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863073147"/>
      </p:ext>
    </p:extLst>
  </p:cSld>
  <p:clrMapOvr>
    <a:masterClrMapping/>
  </p:clrMapOvr>
</p:sld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Office">
      <a:majorFont>
        <a:latin typeface="Calibri Light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Office">
      <a:majorFont>
        <a:latin typeface="Calibri Light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PPT template</Template>
  <TotalTime>310</TotalTime>
  <Words>1090</Words>
  <Application>Microsoft Macintosh PowerPoint</Application>
  <PresentationFormat>On-screen Show (4:3)</PresentationFormat>
  <Paragraphs>142</Paragraphs>
  <Slides>28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9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28</vt:i4>
      </vt:variant>
    </vt:vector>
  </HeadingPairs>
  <TitlesOfParts>
    <vt:vector size="38" baseType="lpstr">
      <vt:lpstr>-webkit-standard</vt:lpstr>
      <vt:lpstr>Aptos</vt:lpstr>
      <vt:lpstr>Arabic Typesetting</vt:lpstr>
      <vt:lpstr>Arial</vt:lpstr>
      <vt:lpstr>Calibri</vt:lpstr>
      <vt:lpstr>Myriad Pro</vt:lpstr>
      <vt:lpstr>Source Sans Pro</vt:lpstr>
      <vt:lpstr>Verdana</vt:lpstr>
      <vt:lpstr>Wingdings</vt:lpstr>
      <vt:lpstr>20140311PresentationUWTSDTemplate</vt:lpstr>
      <vt:lpstr>Segmentation, Targeting, and Positioning LCMB7024              Week 3 – Session 1 </vt:lpstr>
      <vt:lpstr>Learning Objectives</vt:lpstr>
      <vt:lpstr>Designing a Value Driven Marketing Strategy</vt:lpstr>
      <vt:lpstr>Customer Driven Marketing Strategy (STDP)</vt:lpstr>
      <vt:lpstr>Market Segmentation</vt:lpstr>
      <vt:lpstr> Advantages of Segmentation </vt:lpstr>
      <vt:lpstr>Market Segmentation</vt:lpstr>
      <vt:lpstr>PowerPoint Presentation</vt:lpstr>
      <vt:lpstr>Requirements for Effective Segmentation (1 of 2)</vt:lpstr>
      <vt:lpstr>Requirements for Effective Segmentation (2 of 2)</vt:lpstr>
      <vt:lpstr>Market Targeting</vt:lpstr>
      <vt:lpstr>Target Market Segments</vt:lpstr>
      <vt:lpstr>Undifferentiated Marketing</vt:lpstr>
      <vt:lpstr>Differentiated Marketing</vt:lpstr>
      <vt:lpstr>Concentrated (Niche) Marketing </vt:lpstr>
      <vt:lpstr>Let’s Read and Discuss</vt:lpstr>
      <vt:lpstr>Micromarketing</vt:lpstr>
      <vt:lpstr>Local Marketing</vt:lpstr>
      <vt:lpstr>Individual Marketing</vt:lpstr>
      <vt:lpstr>Let’s Read and Discuss</vt:lpstr>
      <vt:lpstr>Differentiation and Positioning</vt:lpstr>
      <vt:lpstr>Differentiation and Positioning</vt:lpstr>
      <vt:lpstr>Identifying a set of differentiating competitive advantages</vt:lpstr>
      <vt:lpstr>Selecting a Competitive Positioning Strategy</vt:lpstr>
      <vt:lpstr>Selecting a Competitive Positioning Strategy</vt:lpstr>
      <vt:lpstr>Communicating and Delivering the Chosen Position to the Market</vt:lpstr>
      <vt:lpstr>Group Activity</vt:lpstr>
      <vt:lpstr>References</vt:lpstr>
    </vt:vector>
  </TitlesOfParts>
  <Company>University of Wales Lampeter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Personal Management Skills I</dc:title>
  <dc:creator>Venus</dc:creator>
  <cp:lastModifiedBy>Laila Maazouz</cp:lastModifiedBy>
  <cp:revision>159</cp:revision>
  <cp:lastPrinted>2022-03-01T18:29:29Z</cp:lastPrinted>
  <dcterms:created xsi:type="dcterms:W3CDTF">2002-10-07T19:43:58Z</dcterms:created>
  <dcterms:modified xsi:type="dcterms:W3CDTF">2025-03-05T11:08:24Z</dcterms:modified>
</cp:coreProperties>
</file>