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58" r:id="rId4"/>
    <p:sldId id="543" r:id="rId5"/>
    <p:sldId id="259" r:id="rId6"/>
    <p:sldId id="260" r:id="rId7"/>
    <p:sldId id="261" r:id="rId8"/>
    <p:sldId id="262" r:id="rId9"/>
    <p:sldId id="541" r:id="rId10"/>
    <p:sldId id="263" r:id="rId11"/>
    <p:sldId id="545" r:id="rId12"/>
    <p:sldId id="343" r:id="rId13"/>
    <p:sldId id="542" r:id="rId14"/>
    <p:sldId id="344" r:id="rId15"/>
    <p:sldId id="341" r:id="rId16"/>
    <p:sldId id="546" r:id="rId17"/>
    <p:sldId id="322" r:id="rId18"/>
    <p:sldId id="338" r:id="rId19"/>
    <p:sldId id="544" r:id="rId20"/>
    <p:sldId id="333" r:id="rId21"/>
    <p:sldId id="342" r:id="rId22"/>
    <p:sldId id="335" r:id="rId23"/>
    <p:sldId id="336" r:id="rId24"/>
    <p:sldId id="339" r:id="rId25"/>
    <p:sldId id="340" r:id="rId26"/>
    <p:sldId id="31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67" autoAdjust="0"/>
    <p:restoredTop sz="94660"/>
  </p:normalViewPr>
  <p:slideViewPr>
    <p:cSldViewPr snapToGrid="0">
      <p:cViewPr varScale="1">
        <p:scale>
          <a:sx n="63" d="100"/>
          <a:sy n="63" d="100"/>
        </p:scale>
        <p:origin x="54" y="8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2990C6-BA0D-4A0B-BE3D-FB6683704E24}" type="datetimeFigureOut">
              <a:rPr lang="en-GB" smtClean="0"/>
              <a:t>08/05/2024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A81075-332D-4CED-9E5E-E0A2C955812D}" type="slidenum">
              <a:rPr lang="en-GB" smtClean="0"/>
              <a:t>‹#›</a:t>
            </a:fld>
            <a:endParaRPr lang="en-GB"/>
          </a:p>
        </p:txBody>
      </p:sp>
    </p:spTree>
    <p:extLst>
      <p:ext uri="{BB962C8B-B14F-4D97-AF65-F5344CB8AC3E}">
        <p14:creationId xmlns:p14="http://schemas.microsoft.com/office/powerpoint/2010/main" val="4192930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A81075-332D-4CED-9E5E-E0A2C955812D}" type="slidenum">
              <a:rPr lang="en-GB" smtClean="0"/>
              <a:t>2</a:t>
            </a:fld>
            <a:endParaRPr lang="en-GB"/>
          </a:p>
        </p:txBody>
      </p:sp>
    </p:spTree>
    <p:extLst>
      <p:ext uri="{BB962C8B-B14F-4D97-AF65-F5344CB8AC3E}">
        <p14:creationId xmlns:p14="http://schemas.microsoft.com/office/powerpoint/2010/main" val="2195391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 discussion around the concept of Health will explore the perceptions of students.  It enables students to develop an awareness of the complex nature of defining health.</a:t>
            </a:r>
          </a:p>
        </p:txBody>
      </p:sp>
      <p:sp>
        <p:nvSpPr>
          <p:cNvPr id="4" name="Slide Number Placeholder 3"/>
          <p:cNvSpPr>
            <a:spLocks noGrp="1"/>
          </p:cNvSpPr>
          <p:nvPr>
            <p:ph type="sldNum" sz="quarter" idx="5"/>
          </p:nvPr>
        </p:nvSpPr>
        <p:spPr/>
        <p:txBody>
          <a:bodyPr/>
          <a:lstStyle/>
          <a:p>
            <a:fld id="{B9A81075-332D-4CED-9E5E-E0A2C955812D}" type="slidenum">
              <a:rPr lang="en-GB" smtClean="0"/>
              <a:t>3</a:t>
            </a:fld>
            <a:endParaRPr lang="en-GB"/>
          </a:p>
        </p:txBody>
      </p:sp>
    </p:spTree>
    <p:extLst>
      <p:ext uri="{BB962C8B-B14F-4D97-AF65-F5344CB8AC3E}">
        <p14:creationId xmlns:p14="http://schemas.microsoft.com/office/powerpoint/2010/main" val="3845322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very useful organisation, and the web site has useful resources to support and develop understanding.</a:t>
            </a:r>
          </a:p>
        </p:txBody>
      </p:sp>
      <p:sp>
        <p:nvSpPr>
          <p:cNvPr id="4" name="Slide Number Placeholder 3"/>
          <p:cNvSpPr>
            <a:spLocks noGrp="1"/>
          </p:cNvSpPr>
          <p:nvPr>
            <p:ph type="sldNum" sz="quarter" idx="5"/>
          </p:nvPr>
        </p:nvSpPr>
        <p:spPr/>
        <p:txBody>
          <a:bodyPr/>
          <a:lstStyle/>
          <a:p>
            <a:fld id="{B9A81075-332D-4CED-9E5E-E0A2C955812D}" type="slidenum">
              <a:rPr lang="en-GB" smtClean="0"/>
              <a:t>4</a:t>
            </a:fld>
            <a:endParaRPr lang="en-GB"/>
          </a:p>
        </p:txBody>
      </p:sp>
    </p:spTree>
    <p:extLst>
      <p:ext uri="{BB962C8B-B14F-4D97-AF65-F5344CB8AC3E}">
        <p14:creationId xmlns:p14="http://schemas.microsoft.com/office/powerpoint/2010/main" val="1439122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Mason and </a:t>
            </a:r>
            <a:r>
              <a:rPr lang="en-GB" dirty="0" err="1"/>
              <a:t>Rieser</a:t>
            </a:r>
            <a:r>
              <a:rPr lang="en-GB" dirty="0"/>
              <a:t> 1994</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9</a:t>
            </a:fld>
            <a:endParaRPr lang="en-GB" altLang="en-US"/>
          </a:p>
        </p:txBody>
      </p:sp>
    </p:spTree>
    <p:extLst>
      <p:ext uri="{BB962C8B-B14F-4D97-AF65-F5344CB8AC3E}">
        <p14:creationId xmlns:p14="http://schemas.microsoft.com/office/powerpoint/2010/main" val="158497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article   https://www.sciencedirect.com/science/article/pii/S2666560322000111</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9A81075-332D-4CED-9E5E-E0A2C955812D}" type="slidenum">
              <a:rPr lang="en-GB" smtClean="0"/>
              <a:t>11</a:t>
            </a:fld>
            <a:endParaRPr lang="en-GB"/>
          </a:p>
        </p:txBody>
      </p:sp>
    </p:spTree>
    <p:extLst>
      <p:ext uri="{BB962C8B-B14F-4D97-AF65-F5344CB8AC3E}">
        <p14:creationId xmlns:p14="http://schemas.microsoft.com/office/powerpoint/2010/main" val="2737348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E2CBA5D-132C-D7F6-06B4-FAD02C7E46B0}"/>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8AA4EC8B-72A8-4695-6714-B842075765B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Introduce and discuss Maslow with links to holistic health.</a:t>
            </a:r>
          </a:p>
        </p:txBody>
      </p:sp>
      <p:sp>
        <p:nvSpPr>
          <p:cNvPr id="32772" name="Slide Number Placeholder 3">
            <a:extLst>
              <a:ext uri="{FF2B5EF4-FFF2-40B4-BE49-F238E27FC236}">
                <a16:creationId xmlns:a16="http://schemas.microsoft.com/office/drawing/2014/main" id="{E83680B3-082C-9FFB-3409-D299D8DF8F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46F634-A1F5-4FA2-99CE-DD4BEFADE64A}"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https://journals.sagepub.com/doi/full/10.1177/21582440221134089  A useful article to look at with the students.</a:t>
            </a:r>
          </a:p>
        </p:txBody>
      </p:sp>
      <p:sp>
        <p:nvSpPr>
          <p:cNvPr id="4" name="Slide Number Placeholder 3"/>
          <p:cNvSpPr>
            <a:spLocks noGrp="1"/>
          </p:cNvSpPr>
          <p:nvPr>
            <p:ph type="sldNum" sz="quarter" idx="5"/>
          </p:nvPr>
        </p:nvSpPr>
        <p:spPr/>
        <p:txBody>
          <a:bodyPr/>
          <a:lstStyle/>
          <a:p>
            <a:fld id="{B9A81075-332D-4CED-9E5E-E0A2C955812D}" type="slidenum">
              <a:rPr lang="en-GB" smtClean="0"/>
              <a:t>15</a:t>
            </a:fld>
            <a:endParaRPr lang="en-GB"/>
          </a:p>
        </p:txBody>
      </p:sp>
    </p:spTree>
    <p:extLst>
      <p:ext uri="{BB962C8B-B14F-4D97-AF65-F5344CB8AC3E}">
        <p14:creationId xmlns:p14="http://schemas.microsoft.com/office/powerpoint/2010/main" val="1191098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07509430-4DF2-EA31-673C-0D6101F409BE}"/>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E2F79CB2-EF50-6611-8ACA-1819560E9D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 discussion here about the development of public health, immunisation, safeguarding development to illustrate improvements in health outcomes.</a:t>
            </a:r>
          </a:p>
        </p:txBody>
      </p:sp>
      <p:sp>
        <p:nvSpPr>
          <p:cNvPr id="34820" name="Slide Number Placeholder 3">
            <a:extLst>
              <a:ext uri="{FF2B5EF4-FFF2-40B4-BE49-F238E27FC236}">
                <a16:creationId xmlns:a16="http://schemas.microsoft.com/office/drawing/2014/main" id="{7C331C7B-1CFA-BA07-E3F7-0166528AF50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CAF3C03-851A-4A9A-ACF1-E371F129B785}" type="slidenum">
              <a:rPr lang="cy-GB" altLang="en-US" sz="120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8040DE67-950F-C684-CBE8-2314572A0C16}"/>
              </a:ext>
            </a:extLst>
          </p:cNvPr>
          <p:cNvSpPr>
            <a:spLocks noGrp="1" noRot="1" noChangeAspect="1" noChangeArrowheads="1" noTextEdit="1"/>
          </p:cNvSpPr>
          <p:nvPr>
            <p:ph type="sldImg"/>
          </p:nvPr>
        </p:nvSpPr>
        <p:spPr>
          <a:ln/>
        </p:spPr>
      </p:sp>
      <p:sp>
        <p:nvSpPr>
          <p:cNvPr id="57347" name="Notes Placeholder 2">
            <a:extLst>
              <a:ext uri="{FF2B5EF4-FFF2-40B4-BE49-F238E27FC236}">
                <a16:creationId xmlns:a16="http://schemas.microsoft.com/office/drawing/2014/main" id="{0B0B7042-6681-2BB4-0D2E-A72034479C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a:latin typeface="Arial" panose="020B0604020202020204" pitchFamily="34" charset="0"/>
              </a:rPr>
              <a:t>. </a:t>
            </a:r>
          </a:p>
        </p:txBody>
      </p:sp>
      <p:sp>
        <p:nvSpPr>
          <p:cNvPr id="57348" name="Slide Number Placeholder 3">
            <a:extLst>
              <a:ext uri="{FF2B5EF4-FFF2-40B4-BE49-F238E27FC236}">
                <a16:creationId xmlns:a16="http://schemas.microsoft.com/office/drawing/2014/main" id="{5547B999-3269-2FD2-A945-B602DB0C1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EE78D9B-DE27-4C1D-B8DA-B0B8FFF15042}" type="slidenum">
              <a:rPr lang="cy-GB" altLang="en-US" sz="120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from Musgrave (2017)  the book is on the reading list.</a:t>
            </a:r>
          </a:p>
        </p:txBody>
      </p:sp>
      <p:sp>
        <p:nvSpPr>
          <p:cNvPr id="4" name="Slide Number Placeholder 3"/>
          <p:cNvSpPr>
            <a:spLocks noGrp="1"/>
          </p:cNvSpPr>
          <p:nvPr>
            <p:ph type="sldNum" sz="quarter" idx="5"/>
          </p:nvPr>
        </p:nvSpPr>
        <p:spPr/>
        <p:txBody>
          <a:bodyPr/>
          <a:lstStyle/>
          <a:p>
            <a:fld id="{B9A81075-332D-4CED-9E5E-E0A2C955812D}" type="slidenum">
              <a:rPr lang="en-GB" smtClean="0"/>
              <a:t>19</a:t>
            </a:fld>
            <a:endParaRPr lang="en-GB"/>
          </a:p>
        </p:txBody>
      </p:sp>
    </p:spTree>
    <p:extLst>
      <p:ext uri="{BB962C8B-B14F-4D97-AF65-F5344CB8AC3E}">
        <p14:creationId xmlns:p14="http://schemas.microsoft.com/office/powerpoint/2010/main" val="39804240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47BC301C-24B1-D0AB-5B32-F42F86A8017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70FB6895-BC43-91E0-A100-DF19175AD4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30AEC252-2B1D-2C70-8571-2F60763A99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8F62D7-E129-42F6-81F8-0CE58B35954C}"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337176F1-B882-31D7-7E34-CBBC56F257A5}"/>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56BEB6E-4790-D4D9-7AC6-FDD87307B0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We will have a specific lecture on poverty, but this emphasises the impact of poverty on health outcomes.</a:t>
            </a:r>
          </a:p>
        </p:txBody>
      </p:sp>
      <p:sp>
        <p:nvSpPr>
          <p:cNvPr id="45060" name="Slide Number Placeholder 3">
            <a:extLst>
              <a:ext uri="{FF2B5EF4-FFF2-40B4-BE49-F238E27FC236}">
                <a16:creationId xmlns:a16="http://schemas.microsoft.com/office/drawing/2014/main" id="{3CC165A6-CCE0-C48B-9683-AC34BD646A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36F1DF7-954B-4B8F-980B-977AA90245A6}"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838FE92F-FDF7-8311-D872-A7C8FF32996C}"/>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19BE81F8-4C0B-0F4E-8E8C-1FD0197483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 global perspective,</a:t>
            </a:r>
          </a:p>
        </p:txBody>
      </p:sp>
      <p:sp>
        <p:nvSpPr>
          <p:cNvPr id="53252" name="Slide Number Placeholder 3">
            <a:extLst>
              <a:ext uri="{FF2B5EF4-FFF2-40B4-BE49-F238E27FC236}">
                <a16:creationId xmlns:a16="http://schemas.microsoft.com/office/drawing/2014/main" id="{D0954433-1F44-1BD7-BA12-937FE20FC13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6F977E9-9AE3-4BE4-8B8E-387A40DFD95E}"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58917970-AEC9-999D-DE5E-BF09290F43F6}"/>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5C898F82-FFB7-B6E9-F2F0-2E44AA85C5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Global perspectives</a:t>
            </a:r>
          </a:p>
        </p:txBody>
      </p:sp>
      <p:sp>
        <p:nvSpPr>
          <p:cNvPr id="55300" name="Slide Number Placeholder 3">
            <a:extLst>
              <a:ext uri="{FF2B5EF4-FFF2-40B4-BE49-F238E27FC236}">
                <a16:creationId xmlns:a16="http://schemas.microsoft.com/office/drawing/2014/main" id="{4CBFF5E8-FEF9-C4E3-CC38-57DC67AA58B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3AAC477-99D6-4DFA-BB4E-B6DC7A27E177}"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7DCA336-58CF-A688-98AD-C95195585AF9}"/>
              </a:ext>
            </a:extLst>
          </p:cNvPr>
          <p:cNvSpPr>
            <a:spLocks noGrp="1" noRot="1" noChangeAspect="1" noChangeArrowheads="1" noTextEdit="1"/>
          </p:cNvSpPr>
          <p:nvPr>
            <p:ph type="sldImg"/>
          </p:nvPr>
        </p:nvSpPr>
        <p:spPr>
          <a:ln/>
        </p:spPr>
      </p:sp>
      <p:sp>
        <p:nvSpPr>
          <p:cNvPr id="59395" name="Notes Placeholder 2">
            <a:extLst>
              <a:ext uri="{FF2B5EF4-FFF2-40B4-BE49-F238E27FC236}">
                <a16:creationId xmlns:a16="http://schemas.microsoft.com/office/drawing/2014/main" id="{0CBEA1E8-90A4-101E-14DF-0AC3DE718E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59396" name="Slide Number Placeholder 3">
            <a:extLst>
              <a:ext uri="{FF2B5EF4-FFF2-40B4-BE49-F238E27FC236}">
                <a16:creationId xmlns:a16="http://schemas.microsoft.com/office/drawing/2014/main" id="{98414E5E-5E2D-8DA2-5FC1-628694840C5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D31F9C8-707F-4819-B4C1-835F2DD8C6C3}"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05405DE4-BABD-44CA-55ED-4DB96BA3698A}"/>
              </a:ext>
            </a:extLst>
          </p:cNvPr>
          <p:cNvSpPr>
            <a:spLocks noGrp="1" noRot="1" noChangeAspect="1" noChangeArrowheads="1" noTextEdit="1"/>
          </p:cNvSpPr>
          <p:nvPr>
            <p:ph type="sldImg"/>
          </p:nvPr>
        </p:nvSpPr>
        <p:spPr>
          <a:ln/>
        </p:spPr>
      </p:sp>
      <p:sp>
        <p:nvSpPr>
          <p:cNvPr id="61443" name="Notes Placeholder 2">
            <a:extLst>
              <a:ext uri="{FF2B5EF4-FFF2-40B4-BE49-F238E27FC236}">
                <a16:creationId xmlns:a16="http://schemas.microsoft.com/office/drawing/2014/main" id="{F90C0067-5A65-1815-88FD-8C921270CB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61444" name="Slide Number Placeholder 3">
            <a:extLst>
              <a:ext uri="{FF2B5EF4-FFF2-40B4-BE49-F238E27FC236}">
                <a16:creationId xmlns:a16="http://schemas.microsoft.com/office/drawing/2014/main" id="{8C75A592-C162-5C74-4A7C-61D7FE5DFF2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F1087EC-90EF-4CB5-91B6-259AFFCDB660}"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08/05/2024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08/05/2024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who.int/about/accountability/governance/constitution"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jrf.org.uk/report/poverty-wales-202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endchildpoverty.org.uk/wp-content/uploads/2023/06/Local-indicators-of-child-poverty-after-housing-costs_Final-Report-3.pdf"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p:txBody>
          <a:bodyPr>
            <a:normAutofit fontScale="90000"/>
          </a:bodyPr>
          <a:lstStyle/>
          <a:p>
            <a:br>
              <a:rPr lang="en-GB" dirty="0"/>
            </a:br>
            <a:br>
              <a:rPr lang="en-GB" dirty="0"/>
            </a:br>
            <a:br>
              <a:rPr lang="en-GB" dirty="0"/>
            </a:br>
            <a:br>
              <a:rPr lang="en-GB" dirty="0"/>
            </a:br>
            <a:br>
              <a:rPr lang="en-GB" dirty="0"/>
            </a:br>
            <a:br>
              <a:rPr lang="en-GB" dirty="0"/>
            </a:br>
            <a:r>
              <a:rPr lang="en-GB" dirty="0" err="1"/>
              <a:t>Lles</a:t>
            </a:r>
            <a:r>
              <a:rPr lang="en-GB" dirty="0"/>
              <a:t>, </a:t>
            </a:r>
            <a:r>
              <a:rPr lang="en-GB" dirty="0" err="1"/>
              <a:t>Gofal</a:t>
            </a:r>
            <a:r>
              <a:rPr lang="en-GB" dirty="0"/>
              <a:t> a </a:t>
            </a:r>
            <a:r>
              <a:rPr lang="en-GB" dirty="0" err="1"/>
              <a:t>ffyrdd</a:t>
            </a:r>
            <a:r>
              <a:rPr lang="en-GB" dirty="0"/>
              <a:t> </a:t>
            </a:r>
            <a:r>
              <a:rPr lang="en-GB" dirty="0" err="1"/>
              <a:t>iach</a:t>
            </a:r>
            <a:r>
              <a:rPr lang="en-GB" dirty="0"/>
              <a:t> o </a:t>
            </a:r>
            <a:r>
              <a:rPr lang="en-GB" dirty="0" err="1"/>
              <a:t>fyw</a:t>
            </a:r>
            <a:br>
              <a:rPr lang="en-GB" dirty="0"/>
            </a:br>
            <a:r>
              <a:rPr lang="en-GB" dirty="0"/>
              <a:t>Well-being, C</a:t>
            </a:r>
            <a:r>
              <a:rPr lang="en-GB" sz="5300" dirty="0"/>
              <a:t>are</a:t>
            </a:r>
            <a:r>
              <a:rPr lang="en-GB" dirty="0"/>
              <a:t> and Healthy lifestyles.</a:t>
            </a:r>
          </a:p>
        </p:txBody>
      </p:sp>
      <p:sp>
        <p:nvSpPr>
          <p:cNvPr id="3" name="Subtitle 2">
            <a:extLst>
              <a:ext uri="{FF2B5EF4-FFF2-40B4-BE49-F238E27FC236}">
                <a16:creationId xmlns:a16="http://schemas.microsoft.com/office/drawing/2014/main" id="{BBC4DB15-F31E-CA9B-AE87-97BF54FB4626}"/>
              </a:ext>
            </a:extLst>
          </p:cNvPr>
          <p:cNvSpPr>
            <a:spLocks noGrp="1"/>
          </p:cNvSpPr>
          <p:nvPr>
            <p:ph type="subTitle" idx="1"/>
          </p:nvPr>
        </p:nvSpPr>
        <p:spPr/>
        <p:txBody>
          <a:bodyPr>
            <a:normAutofit/>
          </a:bodyPr>
          <a:lstStyle/>
          <a:p>
            <a:endParaRPr lang="en-GB" sz="4800" dirty="0"/>
          </a:p>
          <a:p>
            <a:r>
              <a:rPr lang="en-GB" sz="4800" dirty="0"/>
              <a:t>ECEY5009/C</a:t>
            </a:r>
          </a:p>
        </p:txBody>
      </p:sp>
    </p:spTree>
    <p:extLst>
      <p:ext uri="{BB962C8B-B14F-4D97-AF65-F5344CB8AC3E}">
        <p14:creationId xmlns:p14="http://schemas.microsoft.com/office/powerpoint/2010/main" val="2100009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lstStyle/>
          <a:p>
            <a:r>
              <a:rPr lang="en-GB" dirty="0"/>
              <a:t>The Foundations of Health.</a:t>
            </a:r>
          </a:p>
        </p:txBody>
      </p:sp>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000" b="0" i="1" u="none" strike="noStrike" kern="1200" cap="none" spc="0" normalizeH="0" baseline="0" noProof="1">
                <a:ln>
                  <a:noFill/>
                </a:ln>
                <a:solidFill>
                  <a:srgbClr val="000000"/>
                </a:solidFill>
                <a:effectLst/>
                <a:uLnTx/>
                <a:uFillTx/>
                <a:latin typeface="Myriad Pro"/>
                <a:ea typeface="+mn-ea"/>
                <a:cs typeface="+mn-cs"/>
              </a:rPr>
              <a:t>“Mae’r sylfeini ar gyfer bron bob agwedd ar ddatblygiad dynol – corfforol, deallusol ac emosiynol – yn cael eu gosod yn ystod plentyndod cynnar. Mae’r hyn sy’n digwydd yn ystod y blynyddoedd cynnar hyn yn effeithio ar lawer o agweddau ar iechyd a lles drwy gydol oes – o ordewdra, clefyd y galon ac iechyd meddwl, i gyflawniad addysgol a statws economaidd” </a:t>
            </a:r>
            <a:endParaRPr kumimoji="0" lang="en-GB" altLang="en-US" sz="2000" b="1" i="1" u="none" strike="noStrike" kern="1200" cap="none" spc="0" normalizeH="0" baseline="0" noProof="1">
              <a:ln>
                <a:noFill/>
              </a:ln>
              <a:solidFill>
                <a:srgbClr val="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1800" b="1" i="1" u="none" strike="noStrike" kern="1200" cap="none" spc="0" normalizeH="0" baseline="0" noProof="1">
              <a:ln>
                <a:noFill/>
              </a:ln>
              <a:solidFill>
                <a:srgbClr val="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1800" b="1" i="0" u="none" strike="noStrike" kern="1200" cap="none" spc="0" normalizeH="0" baseline="0" noProof="1">
                <a:ln>
                  <a:noFill/>
                </a:ln>
                <a:solidFill>
                  <a:srgbClr val="000000"/>
                </a:solidFill>
                <a:effectLst/>
                <a:uLnTx/>
                <a:uFillTx/>
                <a:latin typeface="Myriad Pro"/>
                <a:ea typeface="+mn-ea"/>
                <a:cs typeface="+mn-cs"/>
              </a:rPr>
              <a:t>Syr Michael Marmot (2010)</a:t>
            </a:r>
            <a:endParaRPr kumimoji="0" lang="en-GB" altLang="en-US" sz="1800" b="0" i="0" u="none" strike="noStrike" kern="1200" cap="none" spc="0" normalizeH="0" baseline="0" noProof="1">
              <a:ln>
                <a:noFill/>
              </a:ln>
              <a:solidFill>
                <a:srgbClr val="000000"/>
              </a:solidFill>
              <a:effectLst/>
              <a:uLnTx/>
              <a:uFillTx/>
              <a:latin typeface="Myriad Pro"/>
              <a:ea typeface="+mn-ea"/>
              <a:cs typeface="+mn-cs"/>
            </a:endParaRPr>
          </a:p>
          <a:p>
            <a:endParaRPr lang="en-GB" dirty="0"/>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000" b="0" i="1" u="none" strike="noStrike" kern="1200" cap="none" spc="0" normalizeH="0" baseline="0" noProof="1">
                <a:ln>
                  <a:noFill/>
                </a:ln>
                <a:solidFill>
                  <a:prstClr val="black"/>
                </a:solidFill>
                <a:effectLst/>
                <a:uLnTx/>
                <a:uFillTx/>
                <a:latin typeface="Myriad Pro"/>
                <a:ea typeface="+mn-ea"/>
                <a:cs typeface="+mn-cs"/>
              </a:rPr>
              <a:t>“The foundations for virtually every aspect of human development  physical, intellectual and emotional – are laid in early childhood. What happens during these early years has lifelong effects on many aspects of health and wellbeing, from obesity, heart disease and mental health, to educational achievement and economic status” </a:t>
            </a:r>
            <a:endParaRPr kumimoji="0" lang="en-GB" altLang="en-US" sz="2000" b="1" i="1" u="none" strike="noStrike" kern="1200" cap="none" spc="0" normalizeH="0" baseline="0" noProof="1">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1800" b="1" i="1" u="none" strike="noStrike" kern="1200" cap="none" spc="0" normalizeH="0" baseline="0" noProof="1">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1800" b="1" i="0" u="none" strike="noStrike" kern="1200" cap="none" spc="0" normalizeH="0" baseline="0" noProof="1">
                <a:ln>
                  <a:noFill/>
                </a:ln>
                <a:solidFill>
                  <a:prstClr val="black"/>
                </a:solidFill>
                <a:effectLst/>
                <a:uLnTx/>
                <a:uFillTx/>
                <a:latin typeface="Myriad Pro"/>
                <a:ea typeface="+mn-ea"/>
                <a:cs typeface="+mn-cs"/>
              </a:rPr>
              <a:t>Sir Michael Marmot (2010)</a:t>
            </a:r>
            <a:endParaRPr kumimoji="0" lang="en-GB" altLang="en-US" sz="1800" b="0" i="0" u="none" strike="noStrike" kern="1200" cap="none" spc="0" normalizeH="0" baseline="0" noProof="1">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209283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B8A2D-15C3-E50A-2E05-E520954893FF}"/>
              </a:ext>
            </a:extLst>
          </p:cNvPr>
          <p:cNvSpPr>
            <a:spLocks noGrp="1"/>
          </p:cNvSpPr>
          <p:nvPr>
            <p:ph type="title"/>
          </p:nvPr>
        </p:nvSpPr>
        <p:spPr/>
        <p:txBody>
          <a:bodyPr/>
          <a:lstStyle/>
          <a:p>
            <a:r>
              <a:rPr kumimoji="0" lang="en-GB" altLang="en-US" sz="4400" b="0" i="0" u="none" strike="noStrike" kern="1200" cap="none" spc="0" normalizeH="0" baseline="0" noProof="1">
                <a:ln>
                  <a:noFill/>
                </a:ln>
                <a:solidFill>
                  <a:prstClr val="black"/>
                </a:solidFill>
                <a:effectLst/>
                <a:uLnTx/>
                <a:uFillTx/>
                <a:latin typeface="Myriad Pro"/>
                <a:ea typeface="+mj-ea"/>
                <a:cs typeface="+mj-cs"/>
              </a:rPr>
              <a:t>                       Iechyd?/Health?</a:t>
            </a:r>
            <a:endParaRPr lang="en-GB" dirty="0"/>
          </a:p>
        </p:txBody>
      </p:sp>
      <p:sp>
        <p:nvSpPr>
          <p:cNvPr id="3" name="Content Placeholder 2">
            <a:extLst>
              <a:ext uri="{FF2B5EF4-FFF2-40B4-BE49-F238E27FC236}">
                <a16:creationId xmlns:a16="http://schemas.microsoft.com/office/drawing/2014/main" id="{4825FBFD-7A17-1929-3B0C-CD82A7910E6F}"/>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Felly beth yw iechyd?</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Beth  mae’n ei olygu i fod yn iach?</a:t>
            </a:r>
          </a:p>
          <a:p>
            <a:r>
              <a:rPr lang="en-GB" dirty="0" err="1"/>
              <a:t>Bydd</a:t>
            </a:r>
            <a:r>
              <a:rPr lang="en-GB" dirty="0"/>
              <a:t> </a:t>
            </a:r>
            <a:r>
              <a:rPr lang="en-GB" dirty="0" err="1"/>
              <a:t>eich</a:t>
            </a:r>
            <a:r>
              <a:rPr lang="en-GB" dirty="0"/>
              <a:t> </a:t>
            </a:r>
            <a:r>
              <a:rPr lang="en-GB" dirty="0" err="1"/>
              <a:t>dealltwriaeth</a:t>
            </a:r>
            <a:r>
              <a:rPr lang="en-GB" dirty="0"/>
              <a:t> o iechyd a </a:t>
            </a:r>
            <a:r>
              <a:rPr lang="en-GB" dirty="0" err="1"/>
              <a:t>lles</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ffurfio</a:t>
            </a:r>
            <a:r>
              <a:rPr lang="en-GB" dirty="0"/>
              <a:t> </a:t>
            </a:r>
            <a:r>
              <a:rPr lang="en-GB" dirty="0" err="1"/>
              <a:t>gan</a:t>
            </a:r>
            <a:r>
              <a:rPr lang="en-GB" dirty="0"/>
              <a:t> </a:t>
            </a:r>
            <a:r>
              <a:rPr lang="en-GB" dirty="0" err="1"/>
              <a:t>eich</a:t>
            </a:r>
            <a:r>
              <a:rPr lang="en-GB" dirty="0"/>
              <a:t> </a:t>
            </a:r>
            <a:r>
              <a:rPr lang="en-GB" dirty="0" err="1"/>
              <a:t>profiadau</a:t>
            </a:r>
            <a:r>
              <a:rPr lang="en-GB" dirty="0"/>
              <a:t> </a:t>
            </a:r>
            <a:r>
              <a:rPr lang="en-GB" dirty="0" err="1"/>
              <a:t>a'ch</a:t>
            </a:r>
            <a:r>
              <a:rPr lang="en-GB" dirty="0"/>
              <a:t> </a:t>
            </a:r>
            <a:r>
              <a:rPr lang="en-GB" dirty="0" err="1"/>
              <a:t>rôl</a:t>
            </a:r>
            <a:r>
              <a:rPr lang="en-GB" dirty="0"/>
              <a:t> </a:t>
            </a:r>
            <a:r>
              <a:rPr lang="en-GB" dirty="0" err="1"/>
              <a:t>broffesiynol</a:t>
            </a:r>
            <a:r>
              <a:rPr lang="en-GB" dirty="0"/>
              <a:t>.</a:t>
            </a:r>
          </a:p>
        </p:txBody>
      </p:sp>
      <p:sp>
        <p:nvSpPr>
          <p:cNvPr id="4" name="Content Placeholder 3">
            <a:extLst>
              <a:ext uri="{FF2B5EF4-FFF2-40B4-BE49-F238E27FC236}">
                <a16:creationId xmlns:a16="http://schemas.microsoft.com/office/drawing/2014/main" id="{F3DBFEC4-8203-3948-9BCC-6436845AD945}"/>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So what is health?</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What does it mean to be healthy?</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Your understanding of health and wellbeing will be shaped by your experiences and your professional role.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1843088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38E2-BAB8-504E-0DF6-E28BC47F6337}"/>
              </a:ext>
            </a:extLst>
          </p:cNvPr>
          <p:cNvSpPr>
            <a:spLocks noGrp="1"/>
          </p:cNvSpPr>
          <p:nvPr>
            <p:ph type="title"/>
          </p:nvPr>
        </p:nvSpPr>
        <p:spPr/>
        <p:txBody>
          <a:bodyPr/>
          <a:lstStyle/>
          <a:p>
            <a:r>
              <a:rPr lang="en-GB" dirty="0"/>
              <a:t>World Health Organisation.</a:t>
            </a:r>
          </a:p>
        </p:txBody>
      </p:sp>
      <p:sp>
        <p:nvSpPr>
          <p:cNvPr id="3" name="Content Placeholder 2">
            <a:extLst>
              <a:ext uri="{FF2B5EF4-FFF2-40B4-BE49-F238E27FC236}">
                <a16:creationId xmlns:a16="http://schemas.microsoft.com/office/drawing/2014/main" id="{424ADB03-D90B-65E8-9208-63BE08658E6B}"/>
              </a:ext>
            </a:extLst>
          </p:cNvPr>
          <p:cNvSpPr>
            <a:spLocks noGrp="1"/>
          </p:cNvSpPr>
          <p:nvPr>
            <p:ph sz="half" idx="1"/>
          </p:nvPr>
        </p:nvSpPr>
        <p:spPr/>
        <p:txBody>
          <a:bodyPr>
            <a:normAutofit/>
          </a:bodyPr>
          <a:lstStyle/>
          <a:p>
            <a:r>
              <a:rPr lang="en-GB" sz="1600" dirty="0" err="1"/>
              <a:t>Nid</a:t>
            </a:r>
            <a:r>
              <a:rPr lang="en-GB" sz="1600" dirty="0"/>
              <a:t> </a:t>
            </a:r>
            <a:r>
              <a:rPr lang="en-GB" sz="1600" dirty="0" err="1"/>
              <a:t>yn</a:t>
            </a:r>
            <a:r>
              <a:rPr lang="en-GB" sz="1600" dirty="0"/>
              <a:t> </a:t>
            </a:r>
            <a:r>
              <a:rPr lang="en-GB" sz="1600" dirty="0" err="1"/>
              <a:t>unig</a:t>
            </a:r>
            <a:r>
              <a:rPr lang="en-GB" sz="1600" dirty="0"/>
              <a:t> </a:t>
            </a:r>
            <a:r>
              <a:rPr lang="en-GB" sz="1600" dirty="0" err="1"/>
              <a:t>yw</a:t>
            </a:r>
            <a:r>
              <a:rPr lang="en-GB" sz="1600" dirty="0"/>
              <a:t> iechyd </a:t>
            </a:r>
            <a:r>
              <a:rPr lang="en-GB" sz="1600" dirty="0" err="1"/>
              <a:t>yn</a:t>
            </a:r>
            <a:r>
              <a:rPr lang="en-GB" sz="1600" dirty="0"/>
              <a:t> </a:t>
            </a:r>
            <a:r>
              <a:rPr lang="en-GB" sz="1600" dirty="0" err="1"/>
              <a:t>ymwneud</a:t>
            </a:r>
            <a:r>
              <a:rPr lang="en-GB" sz="1600" dirty="0"/>
              <a:t> â bod </a:t>
            </a:r>
            <a:r>
              <a:rPr lang="en-GB" sz="1600" dirty="0" err="1"/>
              <a:t>yn</a:t>
            </a:r>
            <a:r>
              <a:rPr lang="en-GB" sz="1600" dirty="0"/>
              <a:t> </a:t>
            </a:r>
            <a:r>
              <a:rPr lang="en-GB" sz="1600" dirty="0" err="1"/>
              <a:t>rhydd</a:t>
            </a:r>
            <a:r>
              <a:rPr lang="en-GB" sz="1600" dirty="0"/>
              <a:t> o </a:t>
            </a:r>
            <a:r>
              <a:rPr lang="en-GB" sz="1600" dirty="0" err="1"/>
              <a:t>glefyd</a:t>
            </a:r>
            <a:r>
              <a:rPr lang="en-GB" sz="1600" dirty="0"/>
              <a:t> neu </a:t>
            </a:r>
            <a:r>
              <a:rPr lang="en-GB" sz="1600" dirty="0" err="1"/>
              <a:t>anabledd</a:t>
            </a:r>
            <a:r>
              <a:rPr lang="en-GB" sz="1600" dirty="0"/>
              <a:t>, </a:t>
            </a:r>
            <a:r>
              <a:rPr lang="en-GB" sz="1600" dirty="0" err="1"/>
              <a:t>ond</a:t>
            </a:r>
            <a:r>
              <a:rPr lang="en-GB" sz="1600" dirty="0"/>
              <a:t> </a:t>
            </a:r>
            <a:r>
              <a:rPr lang="en-GB" sz="1600" dirty="0" err="1"/>
              <a:t>hefyd</a:t>
            </a:r>
            <a:r>
              <a:rPr lang="en-GB" sz="1600" dirty="0"/>
              <a:t> </a:t>
            </a:r>
            <a:r>
              <a:rPr lang="en-GB" sz="1600" dirty="0" err="1"/>
              <a:t>yn</a:t>
            </a:r>
            <a:r>
              <a:rPr lang="en-GB" sz="1600" dirty="0"/>
              <a:t> </a:t>
            </a:r>
            <a:r>
              <a:rPr lang="en-GB" sz="1600" dirty="0" err="1"/>
              <a:t>ymwneud</a:t>
            </a:r>
            <a:r>
              <a:rPr lang="en-GB" sz="1600" dirty="0"/>
              <a:t> â bod </a:t>
            </a:r>
            <a:r>
              <a:rPr lang="en-GB" sz="1600" dirty="0" err="1"/>
              <a:t>mewn</a:t>
            </a:r>
            <a:r>
              <a:rPr lang="en-GB" sz="1600" dirty="0"/>
              <a:t> </a:t>
            </a:r>
            <a:r>
              <a:rPr lang="en-GB" sz="1600" dirty="0" err="1"/>
              <a:t>cyflwr</a:t>
            </a:r>
            <a:r>
              <a:rPr lang="en-GB" sz="1600" dirty="0"/>
              <a:t> o iechyd </a:t>
            </a:r>
            <a:r>
              <a:rPr lang="en-GB" sz="1600" dirty="0" err="1"/>
              <a:t>corfforol</a:t>
            </a:r>
            <a:r>
              <a:rPr lang="en-GB" sz="1600" dirty="0"/>
              <a:t>, </a:t>
            </a:r>
            <a:r>
              <a:rPr lang="en-GB" sz="1600" dirty="0" err="1"/>
              <a:t>meddyliol</a:t>
            </a:r>
            <a:r>
              <a:rPr lang="en-GB" sz="1600" dirty="0"/>
              <a:t> a </a:t>
            </a:r>
            <a:r>
              <a:rPr lang="en-GB" sz="1600" dirty="0" err="1"/>
              <a:t>chymdeithasol</a:t>
            </a:r>
            <a:r>
              <a:rPr lang="en-GB" sz="1600" dirty="0"/>
              <a:t> </a:t>
            </a:r>
            <a:r>
              <a:rPr lang="en-GB" sz="1600" dirty="0" err="1"/>
              <a:t>llawn</a:t>
            </a:r>
            <a:r>
              <a:rPr lang="en-GB" sz="1600" dirty="0"/>
              <a:t> </a:t>
            </a:r>
          </a:p>
          <a:p>
            <a:r>
              <a:rPr lang="en-GB" sz="1600" dirty="0"/>
              <a:t>Mae </a:t>
            </a:r>
            <a:r>
              <a:rPr lang="en-GB" sz="1600" dirty="0" err="1"/>
              <a:t>mwynhad</a:t>
            </a:r>
            <a:r>
              <a:rPr lang="en-GB" sz="1600" dirty="0"/>
              <a:t> y </a:t>
            </a:r>
            <a:r>
              <a:rPr lang="en-GB" sz="1600" dirty="0" err="1"/>
              <a:t>safon</a:t>
            </a:r>
            <a:r>
              <a:rPr lang="en-GB" sz="1600" dirty="0"/>
              <a:t> iechyd </a:t>
            </a:r>
            <a:r>
              <a:rPr lang="en-GB" sz="1600" dirty="0" err="1"/>
              <a:t>uchaf</a:t>
            </a:r>
            <a:r>
              <a:rPr lang="en-GB" sz="1600" dirty="0"/>
              <a:t> y </a:t>
            </a:r>
            <a:r>
              <a:rPr lang="en-GB" sz="1600" dirty="0" err="1"/>
              <a:t>gellir</a:t>
            </a:r>
            <a:r>
              <a:rPr lang="en-GB" sz="1600" dirty="0"/>
              <a:t> </a:t>
            </a:r>
            <a:r>
              <a:rPr lang="en-GB" sz="1600" dirty="0" err="1"/>
              <a:t>ei</a:t>
            </a:r>
            <a:r>
              <a:rPr lang="en-GB" sz="1600" dirty="0"/>
              <a:t> </a:t>
            </a:r>
            <a:r>
              <a:rPr lang="en-GB" sz="1600" dirty="0" err="1"/>
              <a:t>gyflawni</a:t>
            </a:r>
            <a:r>
              <a:rPr lang="en-GB" sz="1600" dirty="0"/>
              <a:t> </a:t>
            </a:r>
            <a:r>
              <a:rPr lang="en-GB" sz="1600" dirty="0" err="1"/>
              <a:t>yn</a:t>
            </a:r>
            <a:r>
              <a:rPr lang="en-GB" sz="1600" dirty="0"/>
              <a:t> un o </a:t>
            </a:r>
            <a:r>
              <a:rPr lang="en-GB" sz="1600" dirty="0" err="1"/>
              <a:t>hawliau</a:t>
            </a:r>
            <a:r>
              <a:rPr lang="en-GB" sz="1600" dirty="0"/>
              <a:t> </a:t>
            </a:r>
            <a:r>
              <a:rPr lang="en-GB" sz="1600" dirty="0" err="1"/>
              <a:t>sylfaenol</a:t>
            </a:r>
            <a:r>
              <a:rPr lang="en-GB" sz="1600" dirty="0"/>
              <a:t> </a:t>
            </a:r>
            <a:r>
              <a:rPr lang="en-GB" sz="1600" dirty="0" err="1"/>
              <a:t>pob</a:t>
            </a:r>
            <a:r>
              <a:rPr lang="en-GB" sz="1600" dirty="0"/>
              <a:t> </a:t>
            </a:r>
            <a:r>
              <a:rPr lang="en-GB" sz="1600" dirty="0" err="1"/>
              <a:t>unigolyn</a:t>
            </a:r>
            <a:r>
              <a:rPr lang="en-GB" sz="1600" dirty="0"/>
              <a:t>, </a:t>
            </a:r>
            <a:r>
              <a:rPr lang="en-GB" sz="1600" dirty="0" err="1"/>
              <a:t>heb</a:t>
            </a:r>
            <a:r>
              <a:rPr lang="en-GB" sz="1600" dirty="0"/>
              <a:t> </a:t>
            </a:r>
            <a:r>
              <a:rPr lang="en-GB" sz="1600" dirty="0" err="1"/>
              <a:t>wahaniaeth</a:t>
            </a:r>
            <a:r>
              <a:rPr lang="en-GB" sz="1600" dirty="0"/>
              <a:t> o ran </a:t>
            </a:r>
            <a:r>
              <a:rPr lang="en-GB" sz="1600" dirty="0" err="1"/>
              <a:t>hil</a:t>
            </a:r>
            <a:r>
              <a:rPr lang="en-GB" sz="1600" dirty="0"/>
              <a:t>, </a:t>
            </a:r>
            <a:r>
              <a:rPr lang="en-GB" sz="1600" dirty="0" err="1"/>
              <a:t>crefydd</a:t>
            </a:r>
            <a:r>
              <a:rPr lang="en-GB" sz="1600" dirty="0"/>
              <a:t>, cred </a:t>
            </a:r>
            <a:r>
              <a:rPr lang="en-GB" sz="1600" dirty="0" err="1"/>
              <a:t>gwleidyddol</a:t>
            </a:r>
            <a:r>
              <a:rPr lang="en-GB" sz="1600" dirty="0"/>
              <a:t>, neu </a:t>
            </a:r>
            <a:r>
              <a:rPr lang="en-GB" sz="1600" dirty="0" err="1"/>
              <a:t>gyflwr</a:t>
            </a:r>
            <a:r>
              <a:rPr lang="en-GB" sz="1600" dirty="0"/>
              <a:t> </a:t>
            </a:r>
            <a:r>
              <a:rPr lang="en-GB" sz="1600" dirty="0" err="1"/>
              <a:t>economaidd</a:t>
            </a:r>
            <a:r>
              <a:rPr lang="en-GB" sz="1600" dirty="0"/>
              <a:t> neu </a:t>
            </a:r>
            <a:r>
              <a:rPr lang="en-GB" sz="1600" dirty="0" err="1"/>
              <a:t>gymdeithasol</a:t>
            </a:r>
            <a:r>
              <a:rPr lang="en-GB" sz="1600" dirty="0"/>
              <a:t> </a:t>
            </a:r>
          </a:p>
          <a:p>
            <a:r>
              <a:rPr lang="en-GB" sz="1600" dirty="0"/>
              <a:t>Mae </a:t>
            </a:r>
            <a:r>
              <a:rPr lang="en-GB" sz="1600" dirty="0" err="1"/>
              <a:t>datblygiad</a:t>
            </a:r>
            <a:r>
              <a:rPr lang="en-GB" sz="1600" dirty="0"/>
              <a:t> </a:t>
            </a:r>
            <a:r>
              <a:rPr lang="en-GB" sz="1600" dirty="0" err="1"/>
              <a:t>iach</a:t>
            </a:r>
            <a:r>
              <a:rPr lang="en-GB" sz="1600" dirty="0"/>
              <a:t> y </a:t>
            </a:r>
            <a:r>
              <a:rPr lang="en-GB" sz="1600" dirty="0" err="1"/>
              <a:t>plentyn</a:t>
            </a:r>
            <a:r>
              <a:rPr lang="en-GB" sz="1600" dirty="0"/>
              <a:t> </a:t>
            </a:r>
            <a:r>
              <a:rPr lang="en-GB" sz="1600" dirty="0" err="1"/>
              <a:t>yn</a:t>
            </a:r>
            <a:r>
              <a:rPr lang="en-GB" sz="1600" dirty="0"/>
              <a:t> </a:t>
            </a:r>
            <a:r>
              <a:rPr lang="en-GB" sz="1600" dirty="0" err="1"/>
              <a:t>bwysig</a:t>
            </a:r>
            <a:r>
              <a:rPr lang="en-GB" sz="1600" dirty="0"/>
              <a:t> </a:t>
            </a:r>
            <a:r>
              <a:rPr lang="en-GB" sz="1600" dirty="0" err="1"/>
              <a:t>iawn</a:t>
            </a:r>
            <a:r>
              <a:rPr lang="en-GB" sz="1600" dirty="0"/>
              <a:t>; </a:t>
            </a:r>
            <a:r>
              <a:rPr lang="en-GB" sz="1600" dirty="0" err="1"/>
              <a:t>mae'r</a:t>
            </a:r>
            <a:r>
              <a:rPr lang="en-GB" sz="1600" dirty="0"/>
              <a:t> </a:t>
            </a:r>
            <a:r>
              <a:rPr lang="en-GB" sz="1600" dirty="0" err="1"/>
              <a:t>gallu</a:t>
            </a:r>
            <a:r>
              <a:rPr lang="en-GB" sz="1600" dirty="0"/>
              <a:t> </a:t>
            </a:r>
            <a:r>
              <a:rPr lang="en-GB" sz="1600" dirty="0" err="1"/>
              <a:t>i</a:t>
            </a:r>
            <a:r>
              <a:rPr lang="en-GB" sz="1600" dirty="0"/>
              <a:t> </a:t>
            </a:r>
            <a:r>
              <a:rPr lang="en-GB" sz="1600" dirty="0" err="1"/>
              <a:t>fyw</a:t>
            </a:r>
            <a:r>
              <a:rPr lang="en-GB" sz="1600" dirty="0"/>
              <a:t> </a:t>
            </a:r>
            <a:r>
              <a:rPr lang="en-GB" sz="1600" dirty="0" err="1"/>
              <a:t>mewn</a:t>
            </a:r>
            <a:r>
              <a:rPr lang="en-GB" sz="1600" dirty="0"/>
              <a:t> </a:t>
            </a:r>
            <a:r>
              <a:rPr lang="en-GB" sz="1600" dirty="0" err="1"/>
              <a:t>cytgord</a:t>
            </a:r>
            <a:r>
              <a:rPr lang="en-GB" sz="1600" dirty="0"/>
              <a:t> </a:t>
            </a:r>
            <a:r>
              <a:rPr lang="en-GB" sz="1600" dirty="0" err="1"/>
              <a:t>yn</a:t>
            </a:r>
            <a:r>
              <a:rPr lang="en-GB" sz="1600" dirty="0"/>
              <a:t> </a:t>
            </a:r>
            <a:r>
              <a:rPr lang="en-GB" sz="1600" dirty="0" err="1"/>
              <a:t>yr</a:t>
            </a:r>
            <a:r>
              <a:rPr lang="en-GB" sz="1600" dirty="0"/>
              <a:t> </a:t>
            </a:r>
            <a:r>
              <a:rPr lang="en-GB" sz="1600" dirty="0" err="1"/>
              <a:t>amgylchedd</a:t>
            </a:r>
            <a:r>
              <a:rPr lang="en-GB" sz="1600" dirty="0"/>
              <a:t> </a:t>
            </a:r>
            <a:r>
              <a:rPr lang="en-GB" sz="1600" dirty="0" err="1"/>
              <a:t>cyfan</a:t>
            </a:r>
            <a:r>
              <a:rPr lang="en-GB" sz="1600" dirty="0"/>
              <a:t> </a:t>
            </a:r>
            <a:r>
              <a:rPr lang="en-GB" sz="1600" dirty="0" err="1"/>
              <a:t>sy'n</a:t>
            </a:r>
            <a:r>
              <a:rPr lang="en-GB" sz="1600" dirty="0"/>
              <a:t> </a:t>
            </a:r>
            <a:r>
              <a:rPr lang="en-GB" sz="1600" dirty="0" err="1"/>
              <a:t>newid</a:t>
            </a:r>
            <a:r>
              <a:rPr lang="en-GB" sz="1600" dirty="0"/>
              <a:t> </a:t>
            </a:r>
            <a:r>
              <a:rPr lang="en-GB" sz="1600" dirty="0" err="1"/>
              <a:t>yn</a:t>
            </a:r>
            <a:r>
              <a:rPr lang="en-GB" sz="1600" dirty="0"/>
              <a:t> </a:t>
            </a:r>
            <a:r>
              <a:rPr lang="en-GB" sz="1600" dirty="0" err="1"/>
              <a:t>hanfodol</a:t>
            </a:r>
            <a:r>
              <a:rPr lang="en-GB" sz="1600" dirty="0"/>
              <a:t> </a:t>
            </a:r>
            <a:r>
              <a:rPr lang="en-GB" sz="1600" dirty="0" err="1"/>
              <a:t>i'r</a:t>
            </a:r>
            <a:r>
              <a:rPr lang="en-GB" sz="1600" dirty="0"/>
              <a:t> </a:t>
            </a:r>
            <a:r>
              <a:rPr lang="en-GB" sz="1600" dirty="0" err="1"/>
              <a:t>datblygiad</a:t>
            </a:r>
            <a:r>
              <a:rPr lang="en-GB" sz="1600" dirty="0"/>
              <a:t> </a:t>
            </a:r>
            <a:r>
              <a:rPr lang="en-GB" sz="1600" dirty="0" err="1"/>
              <a:t>hwn</a:t>
            </a:r>
            <a:endParaRPr lang="en-GB" sz="1600" dirty="0"/>
          </a:p>
        </p:txBody>
      </p:sp>
      <p:sp>
        <p:nvSpPr>
          <p:cNvPr id="4" name="Content Placeholder 3">
            <a:extLst>
              <a:ext uri="{FF2B5EF4-FFF2-40B4-BE49-F238E27FC236}">
                <a16:creationId xmlns:a16="http://schemas.microsoft.com/office/drawing/2014/main" id="{2B96BAF1-0C3B-EC8A-1F71-6021FCB34E54}"/>
              </a:ext>
            </a:extLst>
          </p:cNvPr>
          <p:cNvSpPr>
            <a:spLocks noGrp="1"/>
          </p:cNvSpPr>
          <p:nvPr>
            <p:ph sz="half" idx="2"/>
          </p:nvPr>
        </p:nvSpPr>
        <p:spPr/>
        <p:txBody>
          <a:bodyPr>
            <a:normAutofit/>
          </a:bodyPr>
          <a:lstStyle/>
          <a:p>
            <a:r>
              <a:rPr lang="en-GB" sz="1600" dirty="0"/>
              <a:t>Health is a state of complete physical, mental and social well-being and not merely the absence of disease or infirmity.</a:t>
            </a:r>
          </a:p>
          <a:p>
            <a:r>
              <a:rPr lang="en-GB" sz="1600" dirty="0"/>
              <a:t>The enjoyment of the highest attainable standard of health is one of the fundamental rights of every human being without distinction of race, religion, political belief, economic or social condition.</a:t>
            </a:r>
          </a:p>
          <a:p>
            <a:r>
              <a:rPr lang="en-GB" sz="1600" dirty="0"/>
              <a:t>Healthy development of the child is of basic importance; the ability to live harmoniously in a changing total environment is essential to such development.</a:t>
            </a:r>
          </a:p>
          <a:p>
            <a:r>
              <a:rPr lang="en-GB" sz="1600" dirty="0"/>
              <a:t>WHO (2024) </a:t>
            </a:r>
            <a:r>
              <a:rPr lang="en-GB" sz="1600" dirty="0">
                <a:hlinkClick r:id="rId3"/>
              </a:rPr>
              <a:t>https://www.who.int/about/accountability/governance/constitution</a:t>
            </a:r>
            <a:endParaRPr lang="en-GB" sz="1600" dirty="0"/>
          </a:p>
          <a:p>
            <a:endParaRPr lang="en-GB" sz="1600" dirty="0"/>
          </a:p>
        </p:txBody>
      </p:sp>
    </p:spTree>
    <p:extLst>
      <p:ext uri="{BB962C8B-B14F-4D97-AF65-F5344CB8AC3E}">
        <p14:creationId xmlns:p14="http://schemas.microsoft.com/office/powerpoint/2010/main" val="592776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B4C13-34E3-245A-F297-020235EEA4D5}"/>
              </a:ext>
            </a:extLst>
          </p:cNvPr>
          <p:cNvSpPr>
            <a:spLocks noGrp="1"/>
          </p:cNvSpPr>
          <p:nvPr>
            <p:ph type="title"/>
          </p:nvPr>
        </p:nvSpPr>
        <p:spPr/>
        <p:txBody>
          <a:bodyPr/>
          <a:lstStyle/>
          <a:p>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What is Health/Beth </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yw</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Iechyd</a:t>
            </a:r>
            <a:endParaRPr lang="en-GB" dirty="0"/>
          </a:p>
        </p:txBody>
      </p:sp>
      <p:sp>
        <p:nvSpPr>
          <p:cNvPr id="3" name="Content Placeholder 2">
            <a:extLst>
              <a:ext uri="{FF2B5EF4-FFF2-40B4-BE49-F238E27FC236}">
                <a16:creationId xmlns:a16="http://schemas.microsoft.com/office/drawing/2014/main" id="{F245A85E-5A39-DE38-6EAF-704A2BDCAC32}"/>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Mae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sawl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ffordd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wahanol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o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feddwl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am iechyd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lles</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sp>
        <p:nvSpPr>
          <p:cNvPr id="4" name="Content Placeholder 3">
            <a:extLst>
              <a:ext uri="{FF2B5EF4-FFF2-40B4-BE49-F238E27FC236}">
                <a16:creationId xmlns:a16="http://schemas.microsoft.com/office/drawing/2014/main" id="{5554CB80-81FE-591D-D13F-9B9EAA262998}"/>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There are several different ways of thinking about health.</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3767347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169E4-3536-9C66-2AF5-01199E58E7EB}"/>
              </a:ext>
            </a:extLst>
          </p:cNvPr>
          <p:cNvSpPr>
            <a:spLocks noGrp="1"/>
          </p:cNvSpPr>
          <p:nvPr>
            <p:ph type="title"/>
          </p:nvPr>
        </p:nvSpPr>
        <p:spPr/>
        <p:txBody>
          <a:bodyPr/>
          <a:lstStyle/>
          <a:p>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Negative Definition of Health/</a:t>
            </a:r>
            <a:b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b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Diffiniad</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Negyddol</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o Iechyd</a:t>
            </a:r>
            <a:endParaRPr lang="en-GB" dirty="0"/>
          </a:p>
        </p:txBody>
      </p:sp>
      <p:sp>
        <p:nvSpPr>
          <p:cNvPr id="3" name="Content Placeholder 2">
            <a:extLst>
              <a:ext uri="{FF2B5EF4-FFF2-40B4-BE49-F238E27FC236}">
                <a16:creationId xmlns:a16="http://schemas.microsoft.com/office/drawing/2014/main" id="{DE8481C9-88B7-835A-F391-9F251F927C99}"/>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Gellir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disgrifio</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iechyd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fel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absenoldeb</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salwch</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corfforol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clefyd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gofid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meddwl</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
        <p:nvSpPr>
          <p:cNvPr id="4" name="Content Placeholder 3">
            <a:extLst>
              <a:ext uri="{FF2B5EF4-FFF2-40B4-BE49-F238E27FC236}">
                <a16:creationId xmlns:a16="http://schemas.microsoft.com/office/drawing/2014/main" id="{01CB74A5-2222-7B6F-743E-01D19A30F303}"/>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Health can be described as the absence of physical illness, disease and mental distress</a:t>
            </a:r>
            <a:r>
              <a:rPr lang="en-GB" altLang="en-US" dirty="0">
                <a:solidFill>
                  <a:prstClr val="black"/>
                </a:solidFill>
                <a:latin typeface="Myriad Pro"/>
              </a:rPr>
              <a:t>.</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This can be linked to the medical model of health.</a:t>
            </a:r>
          </a:p>
          <a:p>
            <a:endParaRPr lang="en-GB" dirty="0"/>
          </a:p>
        </p:txBody>
      </p:sp>
    </p:spTree>
    <p:extLst>
      <p:ext uri="{BB962C8B-B14F-4D97-AF65-F5344CB8AC3E}">
        <p14:creationId xmlns:p14="http://schemas.microsoft.com/office/powerpoint/2010/main" val="2698656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9B5B7-8AB0-52CA-1313-4A15DAFD7DAC}"/>
              </a:ext>
            </a:extLst>
          </p:cNvPr>
          <p:cNvSpPr>
            <a:spLocks noGrp="1"/>
          </p:cNvSpPr>
          <p:nvPr>
            <p:ph type="title"/>
          </p:nvPr>
        </p:nvSpPr>
        <p:spPr/>
        <p:txBody>
          <a:bodyPr/>
          <a:lstStyle/>
          <a:p>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Positive Definition of health/</a:t>
            </a:r>
            <a:b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b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Diffiniad</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Cadarnhaol</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o iechyd</a:t>
            </a:r>
            <a:endParaRPr lang="en-GB" dirty="0"/>
          </a:p>
        </p:txBody>
      </p:sp>
      <p:sp>
        <p:nvSpPr>
          <p:cNvPr id="3" name="Content Placeholder 2">
            <a:extLst>
              <a:ext uri="{FF2B5EF4-FFF2-40B4-BE49-F238E27FC236}">
                <a16:creationId xmlns:a16="http://schemas.microsoft.com/office/drawing/2014/main" id="{843A4E56-07D8-D3EA-F15F-F604657ECC90}"/>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altLang="en-US" dirty="0">
                <a:solidFill>
                  <a:prstClr val="black"/>
                </a:solidFill>
                <a:latin typeface="Myriad Pro"/>
              </a:rPr>
              <a:t>G</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ellir</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disgrifio</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iechyd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lles</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fel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cyflawni</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chynnal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ffitrwydd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corfforol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sefydlogrwydd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meddyliol</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
        <p:nvSpPr>
          <p:cNvPr id="4" name="Content Placeholder 3">
            <a:extLst>
              <a:ext uri="{FF2B5EF4-FFF2-40B4-BE49-F238E27FC236}">
                <a16:creationId xmlns:a16="http://schemas.microsoft.com/office/drawing/2014/main" id="{A2FAAC4E-49F5-BB88-6011-E2890E9236C2}"/>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altLang="en-US" dirty="0">
                <a:solidFill>
                  <a:prstClr val="black"/>
                </a:solidFill>
                <a:latin typeface="Myriad Pro"/>
              </a:rPr>
              <a:t>H</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ealth</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and well-being can be described as the achievement and maintenance of physical fitness and mental stability.</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Musgrave, (2017)</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328393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CFCB3-944C-CED1-7056-904D7B989CBD}"/>
              </a:ext>
            </a:extLst>
          </p:cNvPr>
          <p:cNvSpPr>
            <a:spLocks noGrp="1"/>
          </p:cNvSpPr>
          <p:nvPr>
            <p:ph type="title"/>
          </p:nvPr>
        </p:nvSpPr>
        <p:spPr/>
        <p:txBody>
          <a:bodyPr/>
          <a:lstStyle/>
          <a:p>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Holistic definition/</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Diffiniad</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cyfannol</a:t>
            </a:r>
            <a:endParaRPr lang="en-GB" dirty="0"/>
          </a:p>
        </p:txBody>
      </p:sp>
      <p:sp>
        <p:nvSpPr>
          <p:cNvPr id="3" name="Content Placeholder 2">
            <a:extLst>
              <a:ext uri="{FF2B5EF4-FFF2-40B4-BE49-F238E27FC236}">
                <a16:creationId xmlns:a16="http://schemas.microsoft.com/office/drawing/2014/main" id="{953FE9F7-84FC-43B9-112B-D46F20100280}"/>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Iechyd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yn</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ganlyniad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i</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gyfuniad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o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ffactorau</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corfforol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cymdeithasol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deallusol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ac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emosiynol</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
        <p:nvSpPr>
          <p:cNvPr id="4" name="Content Placeholder 3">
            <a:extLst>
              <a:ext uri="{FF2B5EF4-FFF2-40B4-BE49-F238E27FC236}">
                <a16:creationId xmlns:a16="http://schemas.microsoft.com/office/drawing/2014/main" id="{66B95D89-05F9-4321-E9F3-4D2466363EE5}"/>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Health being the result of a combination of physical, social, intellectual and emotional factors.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lang="en-GB" altLang="en-US" dirty="0">
              <a:solidFill>
                <a:prstClr val="black"/>
              </a:solidFill>
              <a:latin typeface="Myriad Pro"/>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lang="en-GB" altLang="en-US" dirty="0">
                <a:solidFill>
                  <a:prstClr val="black"/>
                </a:solidFill>
                <a:latin typeface="Myriad Pro"/>
              </a:rPr>
              <a:t> Musgrave, (2017)</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3906665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93FCD-9214-4133-B35E-155D1BB932C0}"/>
              </a:ext>
            </a:extLst>
          </p:cNvPr>
          <p:cNvSpPr>
            <a:spLocks noGrp="1"/>
          </p:cNvSpPr>
          <p:nvPr>
            <p:ph type="title"/>
          </p:nvPr>
        </p:nvSpPr>
        <p:spPr>
          <a:xfrm>
            <a:off x="2152650" y="365127"/>
            <a:ext cx="7886700" cy="687610"/>
          </a:xfrm>
        </p:spPr>
        <p:txBody>
          <a:bodyPr>
            <a:normAutofit/>
          </a:bodyPr>
          <a:lstStyle/>
          <a:p>
            <a:pPr algn="ctr"/>
            <a:r>
              <a:rPr lang="en-GB" sz="3600" dirty="0">
                <a:latin typeface="Arial" panose="020B0604020202020204" pitchFamily="34" charset="0"/>
              </a:rPr>
              <a:t>Medical model vs Social model</a:t>
            </a:r>
          </a:p>
        </p:txBody>
      </p:sp>
      <p:pic>
        <p:nvPicPr>
          <p:cNvPr id="2050" name="Picture 2">
            <a:extLst>
              <a:ext uri="{FF2B5EF4-FFF2-40B4-BE49-F238E27FC236}">
                <a16:creationId xmlns:a16="http://schemas.microsoft.com/office/drawing/2014/main" id="{74D40866-E8F8-448C-8D97-E5D7DBCC1EE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58548" y="975632"/>
            <a:ext cx="8274904" cy="4772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1321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CEB8-398E-C5B8-D16B-7FA233C006D3}"/>
              </a:ext>
            </a:extLst>
          </p:cNvPr>
          <p:cNvSpPr>
            <a:spLocks noGrp="1"/>
          </p:cNvSpPr>
          <p:nvPr>
            <p:ph type="title"/>
          </p:nvPr>
        </p:nvSpPr>
        <p:spPr/>
        <p:txBody>
          <a:bodyPr/>
          <a:lstStyle/>
          <a:p>
            <a:r>
              <a:rPr kumimoji="0" lang="en-GB" altLang="en-US" sz="4400" b="0" i="0" u="none" strike="noStrike" kern="1200" cap="none" spc="0" normalizeH="0" baseline="0" noProof="1">
                <a:ln>
                  <a:noFill/>
                </a:ln>
                <a:solidFill>
                  <a:prstClr val="black"/>
                </a:solidFill>
                <a:effectLst/>
                <a:uLnTx/>
                <a:uFillTx/>
                <a:latin typeface="Myriad Pro"/>
                <a:ea typeface="+mj-ea"/>
                <a:cs typeface="+mj-cs"/>
              </a:rPr>
              <a:t>Penderfynyddion Iechyd. </a:t>
            </a:r>
            <a:br>
              <a:rPr kumimoji="0" lang="en-GB" altLang="en-US" sz="4400" b="0" i="0" u="none" strike="noStrike" kern="1200" cap="none" spc="0" normalizeH="0" baseline="0" noProof="1">
                <a:ln>
                  <a:noFill/>
                </a:ln>
                <a:solidFill>
                  <a:prstClr val="black"/>
                </a:solidFill>
                <a:effectLst/>
                <a:uLnTx/>
                <a:uFillTx/>
                <a:latin typeface="Myriad Pro"/>
                <a:ea typeface="+mj-ea"/>
                <a:cs typeface="+mj-cs"/>
              </a:rPr>
            </a:br>
            <a:r>
              <a:rPr kumimoji="0" lang="en-GB" altLang="en-US" sz="4400" b="0" i="0" u="none" strike="noStrike" kern="1200" cap="none" spc="0" normalizeH="0" baseline="0" noProof="1">
                <a:ln>
                  <a:noFill/>
                </a:ln>
                <a:solidFill>
                  <a:prstClr val="black"/>
                </a:solidFill>
                <a:effectLst/>
                <a:uLnTx/>
                <a:uFillTx/>
                <a:latin typeface="Myriad Pro"/>
                <a:ea typeface="+mj-ea"/>
                <a:cs typeface="+mj-cs"/>
              </a:rPr>
              <a:t>Determinants of Health.</a:t>
            </a:r>
            <a:endParaRPr lang="en-GB" dirty="0"/>
          </a:p>
        </p:txBody>
      </p:sp>
      <p:sp>
        <p:nvSpPr>
          <p:cNvPr id="3" name="Content Placeholder 2">
            <a:extLst>
              <a:ext uri="{FF2B5EF4-FFF2-40B4-BE49-F238E27FC236}">
                <a16:creationId xmlns:a16="http://schemas.microsoft.com/office/drawing/2014/main" id="{C567F95C-3151-1DF8-F168-E4FC1AA92615}"/>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Amgylchiadau</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Amgylchedd</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Ble rydyn ni’n byw</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Incwm</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Perthnasoedd</a:t>
            </a:r>
          </a:p>
          <a:p>
            <a:endParaRPr lang="en-GB" dirty="0"/>
          </a:p>
        </p:txBody>
      </p:sp>
      <p:sp>
        <p:nvSpPr>
          <p:cNvPr id="4" name="Content Placeholder 3">
            <a:extLst>
              <a:ext uri="{FF2B5EF4-FFF2-40B4-BE49-F238E27FC236}">
                <a16:creationId xmlns:a16="http://schemas.microsoft.com/office/drawing/2014/main" id="{507BDF8A-4917-345B-5CB3-9AC2FAF7FE07}"/>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Circumstances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Environment</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Where we live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Income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relationships</a:t>
            </a:r>
          </a:p>
          <a:p>
            <a:endParaRPr lang="en-GB" dirty="0"/>
          </a:p>
        </p:txBody>
      </p:sp>
    </p:spTree>
    <p:extLst>
      <p:ext uri="{BB962C8B-B14F-4D97-AF65-F5344CB8AC3E}">
        <p14:creationId xmlns:p14="http://schemas.microsoft.com/office/powerpoint/2010/main" val="1018707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80327E-5B68-05AA-BFE3-F1024DACC87A}"/>
              </a:ext>
            </a:extLst>
          </p:cNvPr>
          <p:cNvSpPr>
            <a:spLocks noGrp="1"/>
          </p:cNvSpPr>
          <p:nvPr>
            <p:ph type="title"/>
          </p:nvPr>
        </p:nvSpPr>
        <p:spPr/>
        <p:txBody>
          <a:bodyPr/>
          <a:lstStyle/>
          <a:p>
            <a:r>
              <a:rPr lang="en-GB" dirty="0"/>
              <a:t>A holistic approach.</a:t>
            </a:r>
          </a:p>
        </p:txBody>
      </p:sp>
      <p:pic>
        <p:nvPicPr>
          <p:cNvPr id="7" name="Content Placeholder 6">
            <a:extLst>
              <a:ext uri="{FF2B5EF4-FFF2-40B4-BE49-F238E27FC236}">
                <a16:creationId xmlns:a16="http://schemas.microsoft.com/office/drawing/2014/main" id="{422C8A07-0A5E-3E18-BAAF-5F9BC81DB45F}"/>
              </a:ext>
            </a:extLst>
          </p:cNvPr>
          <p:cNvPicPr>
            <a:picLocks noGrp="1" noChangeAspect="1"/>
          </p:cNvPicPr>
          <p:nvPr>
            <p:ph idx="1"/>
          </p:nvPr>
        </p:nvPicPr>
        <p:blipFill>
          <a:blip r:embed="rId3"/>
          <a:stretch>
            <a:fillRect/>
          </a:stretch>
        </p:blipFill>
        <p:spPr>
          <a:xfrm>
            <a:off x="1862919" y="1596789"/>
            <a:ext cx="8270544" cy="4114800"/>
          </a:xfrm>
          <a:prstGeom prst="rect">
            <a:avLst/>
          </a:prstGeom>
        </p:spPr>
      </p:pic>
    </p:spTree>
    <p:extLst>
      <p:ext uri="{BB962C8B-B14F-4D97-AF65-F5344CB8AC3E}">
        <p14:creationId xmlns:p14="http://schemas.microsoft.com/office/powerpoint/2010/main" val="3915307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a:extLst>
              <a:ext uri="{FF2B5EF4-FFF2-40B4-BE49-F238E27FC236}">
                <a16:creationId xmlns:a16="http://schemas.microsoft.com/office/drawing/2014/main" id="{A816D3CB-6E6A-E1CB-1C67-CD5AF24A41FC}"/>
              </a:ext>
            </a:extLst>
          </p:cNvPr>
          <p:cNvSpPr>
            <a:spLocks noGrp="1"/>
          </p:cNvSpPr>
          <p:nvPr>
            <p:ph type="title"/>
          </p:nvPr>
        </p:nvSpPr>
        <p:spPr/>
        <p:txBody>
          <a:bodyPr/>
          <a:lstStyle/>
          <a:p>
            <a:r>
              <a:rPr lang="en-GB" altLang="en-US" dirty="0"/>
              <a:t>Determinants of Health/</a:t>
            </a:r>
            <a:r>
              <a:rPr kumimoji="0" lang="en-GB" altLang="en-US" sz="4400" b="0" i="0" u="none" strike="noStrike" kern="1200" cap="none" spc="0" normalizeH="0" baseline="0" noProof="1">
                <a:ln>
                  <a:noFill/>
                </a:ln>
                <a:solidFill>
                  <a:prstClr val="black"/>
                </a:solidFill>
                <a:effectLst/>
                <a:uLnTx/>
                <a:uFillTx/>
                <a:latin typeface="Myriad Pro"/>
                <a:ea typeface="+mj-ea"/>
                <a:cs typeface="+mj-cs"/>
              </a:rPr>
              <a:t> Penderfynyddion Iechyd. </a:t>
            </a:r>
            <a:endParaRPr lang="en-GB" altLang="en-US" dirty="0"/>
          </a:p>
        </p:txBody>
      </p:sp>
      <p:pic>
        <p:nvPicPr>
          <p:cNvPr id="29699" name="Content Placeholder 6">
            <a:extLst>
              <a:ext uri="{FF2B5EF4-FFF2-40B4-BE49-F238E27FC236}">
                <a16:creationId xmlns:a16="http://schemas.microsoft.com/office/drawing/2014/main" id="{9CB9DADD-DA87-3553-9233-92EE0E1AFF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18456" y="1600201"/>
            <a:ext cx="11168743" cy="4016828"/>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356F39-34CA-C848-EDA0-12D7D4B87C6B}"/>
              </a:ext>
            </a:extLst>
          </p:cNvPr>
          <p:cNvSpPr>
            <a:spLocks noGrp="1"/>
          </p:cNvSpPr>
          <p:nvPr>
            <p:ph type="title"/>
          </p:nvPr>
        </p:nvSpPr>
        <p:spPr/>
        <p:txBody>
          <a:bodyPr/>
          <a:lstStyle/>
          <a:p>
            <a:r>
              <a:rPr lang="en-GB" dirty="0"/>
              <a:t>Dahlgren and Whitehead Model</a:t>
            </a:r>
          </a:p>
        </p:txBody>
      </p:sp>
      <p:sp>
        <p:nvSpPr>
          <p:cNvPr id="5" name="Content Placeholder 4">
            <a:extLst>
              <a:ext uri="{FF2B5EF4-FFF2-40B4-BE49-F238E27FC236}">
                <a16:creationId xmlns:a16="http://schemas.microsoft.com/office/drawing/2014/main" id="{41BC9BE8-76DF-B71A-F378-5750D6AC4788}"/>
              </a:ext>
            </a:extLst>
          </p:cNvPr>
          <p:cNvSpPr>
            <a:spLocks noGrp="1"/>
          </p:cNvSpPr>
          <p:nvPr>
            <p:ph sz="half" idx="1"/>
          </p:nvPr>
        </p:nvSpPr>
        <p:spPr/>
        <p:txBody>
          <a:bodyPr/>
          <a:lstStyle/>
          <a:p>
            <a:r>
              <a:rPr lang="en-GB" dirty="0"/>
              <a:t>Heddiw, </a:t>
            </a:r>
            <a:r>
              <a:rPr lang="en-GB" dirty="0" err="1"/>
              <a:t>mae</a:t>
            </a:r>
            <a:r>
              <a:rPr lang="en-GB" dirty="0"/>
              <a:t> 'model Dahlgren a Whitehead' </a:t>
            </a:r>
            <a:r>
              <a:rPr lang="en-GB" dirty="0" err="1"/>
              <a:t>prif</a:t>
            </a:r>
            <a:r>
              <a:rPr lang="en-GB" dirty="0"/>
              <a:t> </a:t>
            </a:r>
            <a:r>
              <a:rPr lang="en-GB" dirty="0" err="1"/>
              <a:t>benderfynyddion</a:t>
            </a:r>
            <a:r>
              <a:rPr lang="en-GB" dirty="0"/>
              <a:t> iechyd y </a:t>
            </a:r>
            <a:r>
              <a:rPr lang="en-GB" dirty="0" err="1"/>
              <a:t>boblogaeth</a:t>
            </a:r>
            <a:r>
              <a:rPr lang="en-GB" dirty="0"/>
              <a:t> </a:t>
            </a:r>
            <a:r>
              <a:rPr lang="en-GB" dirty="0" err="1"/>
              <a:t>wedi</a:t>
            </a:r>
            <a:r>
              <a:rPr lang="en-GB" dirty="0"/>
              <a:t> </a:t>
            </a:r>
            <a:r>
              <a:rPr lang="en-GB" dirty="0" err="1"/>
              <a:t>dod</a:t>
            </a:r>
            <a:r>
              <a:rPr lang="en-GB" dirty="0"/>
              <a:t> </a:t>
            </a:r>
            <a:r>
              <a:rPr lang="en-GB" dirty="0" err="1"/>
              <a:t>yn</a:t>
            </a:r>
            <a:r>
              <a:rPr lang="en-GB" dirty="0"/>
              <a:t> </a:t>
            </a:r>
            <a:r>
              <a:rPr lang="en-GB" dirty="0" err="1"/>
              <a:t>fodel</a:t>
            </a:r>
            <a:r>
              <a:rPr lang="en-GB" dirty="0"/>
              <a:t> a </a:t>
            </a:r>
            <a:r>
              <a:rPr lang="en-GB" dirty="0" err="1"/>
              <a:t>ddefnyddir</a:t>
            </a:r>
            <a:r>
              <a:rPr lang="en-GB" dirty="0"/>
              <a:t> </a:t>
            </a:r>
            <a:r>
              <a:rPr lang="en-GB" dirty="0" err="1"/>
              <a:t>fwyaf</a:t>
            </a:r>
            <a:r>
              <a:rPr lang="en-GB" dirty="0"/>
              <a:t> </a:t>
            </a:r>
            <a:r>
              <a:rPr lang="en-GB" dirty="0" err="1"/>
              <a:t>eang</a:t>
            </a:r>
            <a:r>
              <a:rPr lang="en-GB" dirty="0"/>
              <a:t> </a:t>
            </a:r>
            <a:r>
              <a:rPr lang="en-GB" dirty="0" err="1"/>
              <a:t>o'i</a:t>
            </a:r>
            <a:r>
              <a:rPr lang="en-GB" dirty="0"/>
              <a:t> </a:t>
            </a:r>
            <a:r>
              <a:rPr lang="en-GB" dirty="0" err="1"/>
              <a:t>fath</a:t>
            </a:r>
            <a:r>
              <a:rPr lang="en-GB" dirty="0"/>
              <a:t> </a:t>
            </a:r>
            <a:r>
              <a:rPr lang="en-GB" dirty="0" err="1"/>
              <a:t>ledled</a:t>
            </a:r>
            <a:r>
              <a:rPr lang="en-GB" dirty="0"/>
              <a:t> y </a:t>
            </a:r>
            <a:r>
              <a:rPr lang="en-GB" dirty="0" err="1"/>
              <a:t>byd</a:t>
            </a:r>
            <a:r>
              <a:rPr lang="en-GB" dirty="0"/>
              <a:t> (Dahlgren a Whitehead, 2021).</a:t>
            </a:r>
          </a:p>
          <a:p>
            <a:r>
              <a:rPr lang="en-GB" dirty="0"/>
              <a:t>Mae </a:t>
            </a:r>
            <a:r>
              <a:rPr lang="en-GB" dirty="0" err="1"/>
              <a:t>hwn</a:t>
            </a:r>
            <a:r>
              <a:rPr lang="en-GB" dirty="0"/>
              <a:t> </a:t>
            </a:r>
            <a:r>
              <a:rPr lang="en-GB" dirty="0" err="1"/>
              <a:t>yn</a:t>
            </a:r>
            <a:r>
              <a:rPr lang="en-GB" dirty="0"/>
              <a:t> </a:t>
            </a:r>
            <a:r>
              <a:rPr lang="en-GB" dirty="0" err="1"/>
              <a:t>fodel</a:t>
            </a:r>
            <a:r>
              <a:rPr lang="en-GB" dirty="0"/>
              <a:t> </a:t>
            </a:r>
            <a:r>
              <a:rPr lang="en-GB" dirty="0" err="1"/>
              <a:t>pwysig</a:t>
            </a:r>
            <a:r>
              <a:rPr lang="en-GB" dirty="0"/>
              <a:t> </a:t>
            </a:r>
            <a:r>
              <a:rPr lang="en-GB" dirty="0" err="1"/>
              <a:t>i'w</a:t>
            </a:r>
            <a:r>
              <a:rPr lang="en-GB" dirty="0"/>
              <a:t> </a:t>
            </a:r>
            <a:r>
              <a:rPr lang="en-GB" dirty="0" err="1"/>
              <a:t>ddeall</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aseiniad</a:t>
            </a:r>
            <a:r>
              <a:rPr lang="en-GB" dirty="0"/>
              <a:t>.</a:t>
            </a:r>
          </a:p>
          <a:p>
            <a:endParaRPr lang="en-GB" dirty="0"/>
          </a:p>
        </p:txBody>
      </p:sp>
      <p:sp>
        <p:nvSpPr>
          <p:cNvPr id="6" name="Content Placeholder 5">
            <a:extLst>
              <a:ext uri="{FF2B5EF4-FFF2-40B4-BE49-F238E27FC236}">
                <a16:creationId xmlns:a16="http://schemas.microsoft.com/office/drawing/2014/main" id="{EFFE7F53-695F-45B4-6113-2ACAEE043322}"/>
              </a:ext>
            </a:extLst>
          </p:cNvPr>
          <p:cNvSpPr>
            <a:spLocks noGrp="1"/>
          </p:cNvSpPr>
          <p:nvPr>
            <p:ph sz="half" idx="2"/>
          </p:nvPr>
        </p:nvSpPr>
        <p:spPr/>
        <p:txBody>
          <a:bodyPr/>
          <a:lstStyle/>
          <a:p>
            <a:r>
              <a:rPr lang="en-GB" dirty="0"/>
              <a:t>Today, the ‘Dahlgren and Whitehead model’ of the main determinants  of population health has become the most widely used model of its kind worldwide (Dahlgren and Whitehead, 2021).</a:t>
            </a:r>
          </a:p>
          <a:p>
            <a:r>
              <a:rPr lang="en-GB" dirty="0"/>
              <a:t>This is an important model to understand to support your assignment.</a:t>
            </a:r>
          </a:p>
          <a:p>
            <a:endParaRPr lang="en-GB" dirty="0"/>
          </a:p>
        </p:txBody>
      </p:sp>
    </p:spTree>
    <p:extLst>
      <p:ext uri="{BB962C8B-B14F-4D97-AF65-F5344CB8AC3E}">
        <p14:creationId xmlns:p14="http://schemas.microsoft.com/office/powerpoint/2010/main" val="1886935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44FF45D-35E9-2288-2C27-F8C2EB8BD531}"/>
              </a:ext>
            </a:extLst>
          </p:cNvPr>
          <p:cNvSpPr>
            <a:spLocks noGrp="1"/>
          </p:cNvSpPr>
          <p:nvPr>
            <p:ph type="title"/>
          </p:nvPr>
        </p:nvSpPr>
        <p:spPr/>
        <p:txBody>
          <a:bodyPr/>
          <a:lstStyle/>
          <a:p>
            <a:r>
              <a:rPr lang="en-GB" altLang="en-US"/>
              <a:t>Maslow</a:t>
            </a:r>
          </a:p>
        </p:txBody>
      </p:sp>
      <p:pic>
        <p:nvPicPr>
          <p:cNvPr id="31747" name="Content Placeholder 3">
            <a:extLst>
              <a:ext uri="{FF2B5EF4-FFF2-40B4-BE49-F238E27FC236}">
                <a16:creationId xmlns:a16="http://schemas.microsoft.com/office/drawing/2014/main" id="{EE47EA7D-FE1D-69A4-8554-32D229BE8E4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328989" y="1600201"/>
            <a:ext cx="5534025" cy="391636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F1EE735-D513-77D0-CC04-5F7B0F5B7743}"/>
              </a:ext>
            </a:extLst>
          </p:cNvPr>
          <p:cNvSpPr>
            <a:spLocks noGrp="1"/>
          </p:cNvSpPr>
          <p:nvPr>
            <p:ph type="title"/>
          </p:nvPr>
        </p:nvSpPr>
        <p:spPr>
          <a:xfrm>
            <a:off x="589560" y="856180"/>
            <a:ext cx="4560584" cy="1128068"/>
          </a:xfrm>
        </p:spPr>
        <p:txBody>
          <a:bodyPr anchor="ctr">
            <a:normAutofit/>
          </a:bodyPr>
          <a:lstStyle/>
          <a:p>
            <a:r>
              <a:rPr lang="en-GB" sz="4000" dirty="0"/>
              <a:t>Bronfenbrenner.</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3EEB3368-A503-B6DD-35D5-2B31E4CF4861}"/>
              </a:ext>
            </a:extLst>
          </p:cNvPr>
          <p:cNvSpPr>
            <a:spLocks noGrp="1"/>
          </p:cNvSpPr>
          <p:nvPr>
            <p:ph idx="1"/>
          </p:nvPr>
        </p:nvSpPr>
        <p:spPr>
          <a:xfrm>
            <a:off x="590719" y="2330505"/>
            <a:ext cx="4559425" cy="3979585"/>
          </a:xfrm>
        </p:spPr>
        <p:txBody>
          <a:bodyPr anchor="ctr">
            <a:normAutofit/>
          </a:bodyPr>
          <a:lstStyle/>
          <a:p>
            <a:r>
              <a:rPr lang="en-GB" sz="2000" dirty="0"/>
              <a:t>This model is an effective framework to explore the interconnected nature of health and influencing factors.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C0759A9-DA85-1B16-1161-5ABE1188C967}"/>
              </a:ext>
            </a:extLst>
          </p:cNvPr>
          <p:cNvPicPr>
            <a:picLocks noChangeAspect="1"/>
          </p:cNvPicPr>
          <p:nvPr/>
        </p:nvPicPr>
        <p:blipFill rotWithShape="1">
          <a:blip r:embed="rId3"/>
          <a:srcRect t="63" r="4" b="1276"/>
          <a:stretch/>
        </p:blipFill>
        <p:spPr>
          <a:xfrm>
            <a:off x="5977788" y="799352"/>
            <a:ext cx="5425410" cy="525929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50517-12F3-1FF2-309C-34EE1FE3FB2E}"/>
              </a:ext>
            </a:extLst>
          </p:cNvPr>
          <p:cNvSpPr>
            <a:spLocks noGrp="1"/>
          </p:cNvSpPr>
          <p:nvPr>
            <p:ph type="title"/>
          </p:nvPr>
        </p:nvSpPr>
        <p:spPr>
          <a:xfrm>
            <a:off x="589560" y="856180"/>
            <a:ext cx="4560584" cy="1128068"/>
          </a:xfrm>
        </p:spPr>
        <p:txBody>
          <a:bodyPr anchor="ctr">
            <a:normAutofit fontScale="90000"/>
          </a:bodyPr>
          <a:lstStyle/>
          <a:p>
            <a:r>
              <a:rPr lang="en-GB" sz="4000" dirty="0"/>
              <a:t>A series of interconnected systems</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C93A6A6-3FDC-B0C2-D6BD-E1611930E1AE}"/>
              </a:ext>
            </a:extLst>
          </p:cNvPr>
          <p:cNvSpPr>
            <a:spLocks noGrp="1"/>
          </p:cNvSpPr>
          <p:nvPr>
            <p:ph idx="1"/>
          </p:nvPr>
        </p:nvSpPr>
        <p:spPr>
          <a:xfrm>
            <a:off x="590719" y="2330505"/>
            <a:ext cx="4559425" cy="3979585"/>
          </a:xfrm>
        </p:spPr>
        <p:txBody>
          <a:bodyPr anchor="ctr">
            <a:normAutofit/>
          </a:bodyPr>
          <a:lstStyle/>
          <a:p>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BA2E323-3033-578E-3135-54AB0A3274BA}"/>
              </a:ext>
            </a:extLst>
          </p:cNvPr>
          <p:cNvPicPr>
            <a:picLocks noChangeAspect="1"/>
          </p:cNvPicPr>
          <p:nvPr/>
        </p:nvPicPr>
        <p:blipFill rotWithShape="1">
          <a:blip r:embed="rId2"/>
          <a:srcRect t="632" r="4" b="1206"/>
          <a:stretch/>
        </p:blipFill>
        <p:spPr>
          <a:xfrm>
            <a:off x="5977788" y="799352"/>
            <a:ext cx="5425410" cy="5259296"/>
          </a:xfrm>
          <a:prstGeom prst="rect">
            <a:avLst/>
          </a:prstGeom>
        </p:spPr>
      </p:pic>
    </p:spTree>
    <p:extLst>
      <p:ext uri="{BB962C8B-B14F-4D97-AF65-F5344CB8AC3E}">
        <p14:creationId xmlns:p14="http://schemas.microsoft.com/office/powerpoint/2010/main" val="3242280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39D6BD3F-0A1E-758D-706A-0C867E09B319}"/>
              </a:ext>
            </a:extLst>
          </p:cNvPr>
          <p:cNvSpPr>
            <a:spLocks noGrp="1"/>
          </p:cNvSpPr>
          <p:nvPr>
            <p:ph type="title"/>
          </p:nvPr>
        </p:nvSpPr>
        <p:spPr/>
        <p:txBody>
          <a:bodyPr/>
          <a:lstStyle/>
          <a:p>
            <a:r>
              <a:rPr lang="en-GB" altLang="en-US" noProof="1">
                <a:solidFill>
                  <a:srgbClr val="000000"/>
                </a:solidFill>
              </a:rPr>
              <a:t>Bronfenbrenner ac Iechyd </a:t>
            </a:r>
            <a:r>
              <a:rPr lang="en-GB" altLang="en-US" noProof="1"/>
              <a:t>Bronfenbrenner and Health</a:t>
            </a:r>
          </a:p>
        </p:txBody>
      </p:sp>
      <p:sp>
        <p:nvSpPr>
          <p:cNvPr id="33795" name="Content Placeholder 2">
            <a:extLst>
              <a:ext uri="{FF2B5EF4-FFF2-40B4-BE49-F238E27FC236}">
                <a16:creationId xmlns:a16="http://schemas.microsoft.com/office/drawing/2014/main" id="{CD45FCEC-5AA9-EFC2-94D7-E667345550DD}"/>
              </a:ext>
            </a:extLst>
          </p:cNvPr>
          <p:cNvSpPr>
            <a:spLocks noGrp="1"/>
          </p:cNvSpPr>
          <p:nvPr>
            <p:ph sz="half" idx="1"/>
          </p:nvPr>
        </p:nvSpPr>
        <p:spPr>
          <a:xfrm>
            <a:off x="1981200" y="1600200"/>
            <a:ext cx="4038600" cy="3989388"/>
          </a:xfrm>
        </p:spPr>
        <p:txBody>
          <a:bodyPr>
            <a:normAutofit/>
          </a:bodyPr>
          <a:lstStyle/>
          <a:p>
            <a:r>
              <a:rPr lang="en-GB" altLang="en-US" noProof="1">
                <a:solidFill>
                  <a:srgbClr val="000000"/>
                </a:solidFill>
              </a:rPr>
              <a:t>Cronosystem</a:t>
            </a:r>
          </a:p>
          <a:p>
            <a:endParaRPr lang="en-GB" altLang="en-US" noProof="1">
              <a:solidFill>
                <a:srgbClr val="000000"/>
              </a:solidFill>
            </a:endParaRPr>
          </a:p>
          <a:p>
            <a:r>
              <a:rPr lang="en-GB" altLang="en-US" noProof="1">
                <a:solidFill>
                  <a:srgbClr val="000000"/>
                </a:solidFill>
              </a:rPr>
              <a:t>Pa newidiadau hanesyddol sydd wedi effeithio ar iechyd plant</a:t>
            </a:r>
            <a:endParaRPr lang="en-GB" altLang="en-US" noProof="1"/>
          </a:p>
        </p:txBody>
      </p:sp>
      <p:sp>
        <p:nvSpPr>
          <p:cNvPr id="33796" name="Content Placeholder 3">
            <a:extLst>
              <a:ext uri="{FF2B5EF4-FFF2-40B4-BE49-F238E27FC236}">
                <a16:creationId xmlns:a16="http://schemas.microsoft.com/office/drawing/2014/main" id="{F2F7C944-6721-2977-6481-1D545AE70510}"/>
              </a:ext>
            </a:extLst>
          </p:cNvPr>
          <p:cNvSpPr>
            <a:spLocks noGrp="1"/>
          </p:cNvSpPr>
          <p:nvPr>
            <p:ph sz="half" idx="2"/>
          </p:nvPr>
        </p:nvSpPr>
        <p:spPr>
          <a:xfrm>
            <a:off x="6172200" y="1600200"/>
            <a:ext cx="4038600" cy="3989388"/>
          </a:xfrm>
        </p:spPr>
        <p:txBody>
          <a:bodyPr>
            <a:normAutofit/>
          </a:bodyPr>
          <a:lstStyle/>
          <a:p>
            <a:r>
              <a:rPr lang="en-GB" altLang="en-US" noProof="1"/>
              <a:t>Chronosystem</a:t>
            </a:r>
          </a:p>
          <a:p>
            <a:r>
              <a:rPr lang="en-GB" altLang="en-US" noProof="1"/>
              <a:t>The factors that influence the health of children change over time.</a:t>
            </a:r>
          </a:p>
          <a:p>
            <a:r>
              <a:rPr lang="en-GB" altLang="en-US" noProof="1"/>
              <a:t>What historical changes have impacted upon the health of children.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7EB865E3-F23C-F41A-8EF5-B98AFC4967BF}"/>
              </a:ext>
            </a:extLst>
          </p:cNvPr>
          <p:cNvSpPr>
            <a:spLocks noGrp="1"/>
          </p:cNvSpPr>
          <p:nvPr>
            <p:ph type="title"/>
          </p:nvPr>
        </p:nvSpPr>
        <p:spPr/>
        <p:txBody>
          <a:bodyPr/>
          <a:lstStyle/>
          <a:p>
            <a:r>
              <a:rPr lang="en-GB" altLang="en-US" noProof="1">
                <a:solidFill>
                  <a:srgbClr val="000000"/>
                </a:solidFill>
              </a:rPr>
              <a:t>Bronfenbrenner ac Iechyd </a:t>
            </a:r>
            <a:r>
              <a:rPr lang="en-GB" altLang="en-US" noProof="1"/>
              <a:t>Bronfenbrenner and Health</a:t>
            </a:r>
            <a:endParaRPr lang="en-GB" altLang="cy-GB" noProof="1"/>
          </a:p>
        </p:txBody>
      </p:sp>
      <p:sp>
        <p:nvSpPr>
          <p:cNvPr id="56323" name="Content Placeholder 2">
            <a:extLst>
              <a:ext uri="{FF2B5EF4-FFF2-40B4-BE49-F238E27FC236}">
                <a16:creationId xmlns:a16="http://schemas.microsoft.com/office/drawing/2014/main" id="{59AFCAB4-12FF-90F9-E49D-C61F64CC8500}"/>
              </a:ext>
            </a:extLst>
          </p:cNvPr>
          <p:cNvSpPr>
            <a:spLocks noGrp="1"/>
          </p:cNvSpPr>
          <p:nvPr>
            <p:ph sz="half" idx="1"/>
          </p:nvPr>
        </p:nvSpPr>
        <p:spPr>
          <a:xfrm>
            <a:off x="1981200" y="1600200"/>
            <a:ext cx="4038600" cy="3989388"/>
          </a:xfrm>
        </p:spPr>
        <p:txBody>
          <a:bodyPr/>
          <a:lstStyle/>
          <a:p>
            <a:r>
              <a:rPr lang="en-GB" altLang="cy-GB" noProof="1">
                <a:solidFill>
                  <a:srgbClr val="000000"/>
                </a:solidFill>
              </a:rPr>
              <a:t>Microsystemau</a:t>
            </a:r>
          </a:p>
          <a:p>
            <a:endParaRPr lang="en-GB" altLang="cy-GB" noProof="1">
              <a:solidFill>
                <a:srgbClr val="000000"/>
              </a:solidFill>
            </a:endParaRPr>
          </a:p>
          <a:p>
            <a:r>
              <a:rPr lang="en-GB" altLang="cy-GB" noProof="1">
                <a:solidFill>
                  <a:srgbClr val="000000"/>
                </a:solidFill>
              </a:rPr>
              <a:t>Mae plant yn treulio cyfnodau hir o amser mewn lleoliadau, a daw’r cartref a’r feithrinfa/Ysgol yn ficrosystemau’r plentyn.</a:t>
            </a:r>
          </a:p>
          <a:p>
            <a:endParaRPr lang="en-GB" altLang="cy-GB" noProof="1"/>
          </a:p>
        </p:txBody>
      </p:sp>
      <p:sp>
        <p:nvSpPr>
          <p:cNvPr id="56324" name="Content Placeholder 3">
            <a:extLst>
              <a:ext uri="{FF2B5EF4-FFF2-40B4-BE49-F238E27FC236}">
                <a16:creationId xmlns:a16="http://schemas.microsoft.com/office/drawing/2014/main" id="{AA586BCC-3666-BE73-9377-15DB8988C5BF}"/>
              </a:ext>
            </a:extLst>
          </p:cNvPr>
          <p:cNvSpPr>
            <a:spLocks noGrp="1"/>
          </p:cNvSpPr>
          <p:nvPr>
            <p:ph sz="half" idx="2"/>
          </p:nvPr>
        </p:nvSpPr>
        <p:spPr>
          <a:xfrm>
            <a:off x="6172200" y="1600200"/>
            <a:ext cx="4038600" cy="3989388"/>
          </a:xfrm>
        </p:spPr>
        <p:txBody>
          <a:bodyPr/>
          <a:lstStyle/>
          <a:p>
            <a:r>
              <a:rPr lang="en-GB" altLang="cy-GB" noProof="1"/>
              <a:t>Microsystems</a:t>
            </a:r>
          </a:p>
          <a:p>
            <a:endParaRPr lang="en-GB" altLang="cy-GB" noProof="1"/>
          </a:p>
          <a:p>
            <a:endParaRPr lang="en-GB" altLang="cy-GB" noProof="1"/>
          </a:p>
          <a:p>
            <a:r>
              <a:rPr lang="en-GB" altLang="cy-GB" noProof="1"/>
              <a:t>Children spend a large amount of time in settings, the home and the nursery/School become the child's microsystems.</a:t>
            </a:r>
          </a:p>
          <a:p>
            <a:endParaRPr lang="en-GB" altLang="cy-GB" noProof="1"/>
          </a:p>
          <a:p>
            <a:endParaRPr lang="en-GB" altLang="cy-GB" noProof="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669F829-F7B1-5D3A-F948-CAD469055A1E}"/>
              </a:ext>
            </a:extLst>
          </p:cNvPr>
          <p:cNvPicPr>
            <a:picLocks noChangeAspect="1"/>
          </p:cNvPicPr>
          <p:nvPr/>
        </p:nvPicPr>
        <p:blipFill>
          <a:blip r:embed="rId3"/>
          <a:stretch>
            <a:fillRect/>
          </a:stretch>
        </p:blipFill>
        <p:spPr>
          <a:xfrm>
            <a:off x="0" y="210938"/>
            <a:ext cx="12192000" cy="5568889"/>
          </a:xfrm>
          <a:prstGeom prst="rect">
            <a:avLst/>
          </a:prstGeom>
        </p:spPr>
      </p:pic>
    </p:spTree>
    <p:extLst>
      <p:ext uri="{BB962C8B-B14F-4D97-AF65-F5344CB8AC3E}">
        <p14:creationId xmlns:p14="http://schemas.microsoft.com/office/powerpoint/2010/main" val="2335345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75C96303-9357-24F2-4653-825D28C68F88}"/>
              </a:ext>
            </a:extLst>
          </p:cNvPr>
          <p:cNvSpPr>
            <a:spLocks noGrp="1"/>
          </p:cNvSpPr>
          <p:nvPr>
            <p:ph type="title"/>
          </p:nvPr>
        </p:nvSpPr>
        <p:spPr/>
        <p:txBody>
          <a:bodyPr/>
          <a:lstStyle/>
          <a:p>
            <a:r>
              <a:rPr lang="en-GB" altLang="en-US" noProof="1"/>
              <a:t>Y Sefyllfa Gyfredol</a:t>
            </a:r>
            <a:br>
              <a:rPr lang="en-GB" altLang="en-US" noProof="1"/>
            </a:br>
            <a:r>
              <a:rPr lang="en-GB" altLang="en-US" noProof="1"/>
              <a:t>The Current Situation.</a:t>
            </a:r>
          </a:p>
        </p:txBody>
      </p:sp>
      <p:sp>
        <p:nvSpPr>
          <p:cNvPr id="41987" name="Content Placeholder 2">
            <a:extLst>
              <a:ext uri="{FF2B5EF4-FFF2-40B4-BE49-F238E27FC236}">
                <a16:creationId xmlns:a16="http://schemas.microsoft.com/office/drawing/2014/main" id="{D774BD9E-3833-A6FA-B6CD-8C47F4FDC6F2}"/>
              </a:ext>
            </a:extLst>
          </p:cNvPr>
          <p:cNvSpPr>
            <a:spLocks noGrp="1"/>
          </p:cNvSpPr>
          <p:nvPr>
            <p:ph sz="half" idx="1"/>
          </p:nvPr>
        </p:nvSpPr>
        <p:spPr>
          <a:xfrm>
            <a:off x="1981200" y="1600200"/>
            <a:ext cx="4038600" cy="3989388"/>
          </a:xfrm>
        </p:spPr>
        <p:txBody>
          <a:bodyPr/>
          <a:lstStyle/>
          <a:p>
            <a:r>
              <a:rPr lang="en-GB" altLang="en-US" sz="2000" noProof="1"/>
              <a:t>Mae diffyg cynnydd o ran mynd i'r afael â </a:t>
            </a:r>
            <a:r>
              <a:rPr lang="en-GB" altLang="en-US" sz="2000" b="1" noProof="1"/>
              <a:t>thlodi yng Nghymru </a:t>
            </a:r>
            <a:r>
              <a:rPr lang="en-GB" altLang="en-US" sz="2000" noProof="1"/>
              <a:t>yn achos "pryder dwfn", mae aelodau'r cynulliad wedi rhybuddio. ... Mae 23% o bobl yn byw mewn </a:t>
            </a:r>
            <a:r>
              <a:rPr lang="en-GB" altLang="en-US" sz="2000" b="1" noProof="1"/>
              <a:t>tlodi yng Nghymru </a:t>
            </a:r>
            <a:r>
              <a:rPr lang="en-GB" altLang="en-US" sz="2000" noProof="1"/>
              <a:t>– y gyfran uchaf yn y DU y tu allan i Lundain. Mae ganddi hefyd y ganran uchaf o blant sy'n byw mewn </a:t>
            </a:r>
            <a:r>
              <a:rPr lang="en-GB" altLang="en-US" sz="2000" b="1" noProof="1"/>
              <a:t>tlodi </a:t>
            </a:r>
            <a:r>
              <a:rPr lang="en-GB" altLang="en-US" sz="2000" noProof="1"/>
              <a:t>- un o bob tri - o unrhyw genedl yn y DU.</a:t>
            </a:r>
          </a:p>
          <a:p>
            <a:r>
              <a:rPr lang="en-GB" altLang="en-US" sz="2000" noProof="1"/>
              <a:t> BBC, Mehefin 2015</a:t>
            </a:r>
          </a:p>
        </p:txBody>
      </p:sp>
      <p:sp>
        <p:nvSpPr>
          <p:cNvPr id="41988" name="Content Placeholder 3">
            <a:extLst>
              <a:ext uri="{FF2B5EF4-FFF2-40B4-BE49-F238E27FC236}">
                <a16:creationId xmlns:a16="http://schemas.microsoft.com/office/drawing/2014/main" id="{CF6F5EEC-A2F9-3298-5F7A-2FF4BA7163DD}"/>
              </a:ext>
            </a:extLst>
          </p:cNvPr>
          <p:cNvSpPr>
            <a:spLocks noGrp="1"/>
          </p:cNvSpPr>
          <p:nvPr>
            <p:ph sz="half" idx="2"/>
          </p:nvPr>
        </p:nvSpPr>
        <p:spPr>
          <a:xfrm>
            <a:off x="6172200" y="1600200"/>
            <a:ext cx="4038600" cy="3989388"/>
          </a:xfrm>
        </p:spPr>
        <p:txBody>
          <a:bodyPr/>
          <a:lstStyle/>
          <a:p>
            <a:r>
              <a:rPr lang="en-GB" altLang="en-US" sz="2000" noProof="1"/>
              <a:t>A lack of progress in tackling </a:t>
            </a:r>
            <a:r>
              <a:rPr lang="en-GB" altLang="en-US" sz="2000" b="1" noProof="1"/>
              <a:t>poverty in Wales</a:t>
            </a:r>
            <a:r>
              <a:rPr lang="en-GB" altLang="en-US" sz="2000" noProof="1"/>
              <a:t> is of "deep concern", assembly members have warned. ... The proportion of people living in  </a:t>
            </a:r>
            <a:r>
              <a:rPr lang="en-GB" altLang="en-US" sz="2000" b="1" noProof="1"/>
              <a:t>poverty in Wales</a:t>
            </a:r>
            <a:r>
              <a:rPr lang="en-GB" altLang="en-US" sz="2000" noProof="1"/>
              <a:t> - 23% - is the highest in the UK outside London. It also has the highest percentage of children living in </a:t>
            </a:r>
            <a:r>
              <a:rPr lang="en-GB" altLang="en-US" sz="2000" b="1" noProof="1"/>
              <a:t>poverty</a:t>
            </a:r>
            <a:r>
              <a:rPr lang="en-GB" altLang="en-US" sz="2000" noProof="1"/>
              <a:t> - one in three - of any nation in the UK. </a:t>
            </a:r>
          </a:p>
          <a:p>
            <a:r>
              <a:rPr lang="en-GB" altLang="en-US" sz="2000" noProof="1"/>
              <a:t>BBC, Jun 2015</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6CFF8681-F077-0007-521D-EF56185AE6BB}"/>
              </a:ext>
            </a:extLst>
          </p:cNvPr>
          <p:cNvSpPr>
            <a:spLocks noGrp="1"/>
          </p:cNvSpPr>
          <p:nvPr>
            <p:ph type="title"/>
          </p:nvPr>
        </p:nvSpPr>
        <p:spPr/>
        <p:txBody>
          <a:bodyPr/>
          <a:lstStyle/>
          <a:p>
            <a:r>
              <a:rPr lang="en-GB" altLang="en-US" dirty="0"/>
              <a:t>Poverty in statistics</a:t>
            </a:r>
            <a:br>
              <a:rPr lang="en-GB" altLang="en-US" dirty="0"/>
            </a:br>
            <a:endParaRPr lang="en-GB" altLang="en-US" dirty="0"/>
          </a:p>
        </p:txBody>
      </p:sp>
      <p:sp>
        <p:nvSpPr>
          <p:cNvPr id="44035" name="Content Placeholder 4">
            <a:extLst>
              <a:ext uri="{FF2B5EF4-FFF2-40B4-BE49-F238E27FC236}">
                <a16:creationId xmlns:a16="http://schemas.microsoft.com/office/drawing/2014/main" id="{9D860E56-DD26-4F56-1A59-347BD73A711A}"/>
              </a:ext>
            </a:extLst>
          </p:cNvPr>
          <p:cNvSpPr>
            <a:spLocks noGrp="1"/>
          </p:cNvSpPr>
          <p:nvPr>
            <p:ph idx="1"/>
          </p:nvPr>
        </p:nvSpPr>
        <p:spPr>
          <a:xfrm>
            <a:off x="1981200" y="1600201"/>
            <a:ext cx="8229600" cy="3916363"/>
          </a:xfrm>
        </p:spPr>
        <p:txBody>
          <a:bodyPr/>
          <a:lstStyle/>
          <a:p>
            <a:endParaRPr lang="en-GB" altLang="en-US" dirty="0">
              <a:hlinkClick r:id="rId3"/>
            </a:endParaRPr>
          </a:p>
          <a:p>
            <a:endParaRPr lang="en-GB" altLang="en-US" dirty="0">
              <a:hlinkClick r:id="rId3"/>
            </a:endParaRPr>
          </a:p>
          <a:p>
            <a:endParaRPr lang="en-GB" altLang="en-US" dirty="0">
              <a:hlinkClick r:id="rId3"/>
            </a:endParaRPr>
          </a:p>
          <a:p>
            <a:r>
              <a:rPr lang="en-GB" altLang="en-US" dirty="0">
                <a:hlinkClick r:id="rId3"/>
              </a:rPr>
              <a:t>https://www.jrf.org.uk/report/poverty-wales-2020</a:t>
            </a:r>
            <a:endParaRPr lang="en-GB" altLang="en-US" dirty="0"/>
          </a:p>
          <a:p>
            <a:endParaRPr lang="en-GB" altLang="en-US" dirty="0"/>
          </a:p>
        </p:txBody>
      </p:sp>
      <p:sp>
        <p:nvSpPr>
          <p:cNvPr id="44036" name="Text Placeholder 3">
            <a:extLst>
              <a:ext uri="{FF2B5EF4-FFF2-40B4-BE49-F238E27FC236}">
                <a16:creationId xmlns:a16="http://schemas.microsoft.com/office/drawing/2014/main" id="{163D5F1C-7D37-54C2-A33D-55834522D3C5}"/>
              </a:ext>
            </a:extLst>
          </p:cNvPr>
          <p:cNvSpPr>
            <a:spLocks noGrp="1"/>
          </p:cNvSpPr>
          <p:nvPr>
            <p:ph type="body" sz="half" idx="4294967295"/>
          </p:nvPr>
        </p:nvSpPr>
        <p:spPr>
          <a:xfrm>
            <a:off x="1523999" y="2565400"/>
            <a:ext cx="9775371" cy="3024188"/>
          </a:xfrm>
        </p:spPr>
        <p:txBody>
          <a:bodyPr/>
          <a:lstStyle/>
          <a:p>
            <a:endParaRPr lang="en-GB" altLang="en-US" dirty="0"/>
          </a:p>
          <a:p>
            <a:endParaRPr lang="en-GB" altLang="en-US" dirty="0"/>
          </a:p>
          <a:p>
            <a:endParaRPr lang="en-GB" altLang="en-US" dirty="0"/>
          </a:p>
          <a:p>
            <a:endParaRPr lang="en-GB" altLang="en-US" dirty="0"/>
          </a:p>
          <a:p>
            <a:r>
              <a:rPr lang="en-GB" dirty="0">
                <a:hlinkClick r:id="rId4"/>
              </a:rPr>
              <a:t>Local-indicators-of-child-poverty-after-housing-costs_Final-Report-3.pdf (endchildpoverty.org.uk)</a:t>
            </a:r>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1">
            <a:extLst>
              <a:ext uri="{FF2B5EF4-FFF2-40B4-BE49-F238E27FC236}">
                <a16:creationId xmlns:a16="http://schemas.microsoft.com/office/drawing/2014/main" id="{DC530377-AA97-5FA3-3EE1-F3D31E195D6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63751" y="765175"/>
            <a:ext cx="7993063" cy="475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1">
            <a:extLst>
              <a:ext uri="{FF2B5EF4-FFF2-40B4-BE49-F238E27FC236}">
                <a16:creationId xmlns:a16="http://schemas.microsoft.com/office/drawing/2014/main" id="{2C7128F4-6B42-F144-6342-FD0EBB339D0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908050"/>
            <a:ext cx="7488237" cy="446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3342E621-99DE-1AED-8486-AC7EAA4DF168}"/>
              </a:ext>
            </a:extLst>
          </p:cNvPr>
          <p:cNvSpPr>
            <a:spLocks noGrp="1"/>
          </p:cNvSpPr>
          <p:nvPr>
            <p:ph type="title"/>
          </p:nvPr>
        </p:nvSpPr>
        <p:spPr/>
        <p:txBody>
          <a:bodyPr/>
          <a:lstStyle/>
          <a:p>
            <a:r>
              <a:rPr lang="en-GB" altLang="cy-GB" noProof="1"/>
              <a:t>Gweithgaredd</a:t>
            </a:r>
            <a:br>
              <a:rPr lang="en-GB" altLang="cy-GB" noProof="1"/>
            </a:br>
            <a:r>
              <a:rPr lang="en-GB" altLang="cy-GB" noProof="1"/>
              <a:t>Activity.</a:t>
            </a:r>
          </a:p>
        </p:txBody>
      </p:sp>
      <p:sp>
        <p:nvSpPr>
          <p:cNvPr id="58371" name="Content Placeholder 2">
            <a:extLst>
              <a:ext uri="{FF2B5EF4-FFF2-40B4-BE49-F238E27FC236}">
                <a16:creationId xmlns:a16="http://schemas.microsoft.com/office/drawing/2014/main" id="{EBF90E49-7A5F-D81E-7547-FBBEBCC42F7F}"/>
              </a:ext>
            </a:extLst>
          </p:cNvPr>
          <p:cNvSpPr>
            <a:spLocks noGrp="1"/>
          </p:cNvSpPr>
          <p:nvPr>
            <p:ph sz="half" idx="1"/>
          </p:nvPr>
        </p:nvSpPr>
        <p:spPr>
          <a:xfrm>
            <a:off x="1981200" y="1600200"/>
            <a:ext cx="4038600" cy="3989388"/>
          </a:xfrm>
        </p:spPr>
        <p:txBody>
          <a:bodyPr/>
          <a:lstStyle/>
          <a:p>
            <a:r>
              <a:rPr lang="en-GB" altLang="cy-GB" noProof="1"/>
              <a:t>Meddyliwch am ddamcaniaeth Bronfenbrenners a'r rhyngberthnasau.</a:t>
            </a:r>
          </a:p>
          <a:p>
            <a:r>
              <a:rPr lang="en-GB" altLang="cy-GB" noProof="1"/>
              <a:t>Sut gall ymarferwyr blynyddoedd cynnar hyrwyddo iechyd y plant yn eu gofal?</a:t>
            </a:r>
          </a:p>
        </p:txBody>
      </p:sp>
      <p:sp>
        <p:nvSpPr>
          <p:cNvPr id="58372" name="Content Placeholder 3">
            <a:extLst>
              <a:ext uri="{FF2B5EF4-FFF2-40B4-BE49-F238E27FC236}">
                <a16:creationId xmlns:a16="http://schemas.microsoft.com/office/drawing/2014/main" id="{03D1959B-64E8-251C-D305-0A4D80C41034}"/>
              </a:ext>
            </a:extLst>
          </p:cNvPr>
          <p:cNvSpPr>
            <a:spLocks noGrp="1"/>
          </p:cNvSpPr>
          <p:nvPr>
            <p:ph sz="half" idx="2"/>
          </p:nvPr>
        </p:nvSpPr>
        <p:spPr>
          <a:xfrm>
            <a:off x="6172200" y="1600200"/>
            <a:ext cx="4038600" cy="3989388"/>
          </a:xfrm>
        </p:spPr>
        <p:txBody>
          <a:bodyPr/>
          <a:lstStyle/>
          <a:p>
            <a:r>
              <a:rPr lang="en-GB" altLang="cy-GB" noProof="1"/>
              <a:t>Think about Bronfenbrenners theory and the inter-relationships.</a:t>
            </a:r>
          </a:p>
          <a:p>
            <a:r>
              <a:rPr lang="en-GB" altLang="cy-GB" noProof="1"/>
              <a:t>How can early years practitioners promote health in the children in their care?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045FE343-564C-75BB-A7EF-2791414042D6}"/>
              </a:ext>
            </a:extLst>
          </p:cNvPr>
          <p:cNvSpPr>
            <a:spLocks noGrp="1"/>
          </p:cNvSpPr>
          <p:nvPr>
            <p:ph type="title"/>
          </p:nvPr>
        </p:nvSpPr>
        <p:spPr/>
        <p:txBody>
          <a:bodyPr/>
          <a:lstStyle/>
          <a:p>
            <a:r>
              <a:rPr lang="en-GB" altLang="cy-GB" noProof="1"/>
              <a:t>Crynodeb</a:t>
            </a:r>
            <a:br>
              <a:rPr lang="en-GB" altLang="cy-GB" noProof="1"/>
            </a:br>
            <a:r>
              <a:rPr lang="en-GB" altLang="cy-GB" noProof="1"/>
              <a:t>Summary</a:t>
            </a:r>
          </a:p>
        </p:txBody>
      </p:sp>
      <p:sp>
        <p:nvSpPr>
          <p:cNvPr id="60419" name="Content Placeholder 2">
            <a:extLst>
              <a:ext uri="{FF2B5EF4-FFF2-40B4-BE49-F238E27FC236}">
                <a16:creationId xmlns:a16="http://schemas.microsoft.com/office/drawing/2014/main" id="{FB65B653-5676-A1A9-69C2-80C13D2EAEA3}"/>
              </a:ext>
            </a:extLst>
          </p:cNvPr>
          <p:cNvSpPr>
            <a:spLocks noGrp="1"/>
          </p:cNvSpPr>
          <p:nvPr>
            <p:ph sz="half" idx="1"/>
          </p:nvPr>
        </p:nvSpPr>
        <p:spPr>
          <a:xfrm>
            <a:off x="1774826" y="1484314"/>
            <a:ext cx="4392613" cy="4105275"/>
          </a:xfrm>
        </p:spPr>
        <p:txBody>
          <a:bodyPr/>
          <a:lstStyle/>
          <a:p>
            <a:r>
              <a:rPr lang="en-GB" altLang="cy-GB" sz="2600" noProof="1">
                <a:solidFill>
                  <a:srgbClr val="000000"/>
                </a:solidFill>
              </a:rPr>
              <a:t>Mae iechyd yn gysyniad cymhleth i’w ddiffinio.</a:t>
            </a:r>
          </a:p>
          <a:p>
            <a:r>
              <a:rPr lang="en-GB" altLang="cy-GB" sz="2600" noProof="1">
                <a:solidFill>
                  <a:srgbClr val="000000"/>
                </a:solidFill>
              </a:rPr>
              <a:t>Dylanwadir ar iechyd gan amrywiaeth o ffactorau  rhyngberthynol. </a:t>
            </a:r>
          </a:p>
          <a:p>
            <a:r>
              <a:rPr lang="en-GB" altLang="cy-GB" sz="2600" noProof="1">
                <a:solidFill>
                  <a:srgbClr val="000000"/>
                </a:solidFill>
              </a:rPr>
              <a:t>Mae ymarferwyr blynyddoedd cynnar yn chwarae rhan ganolog wrth sicrhau canlyniadau iach i blant</a:t>
            </a:r>
            <a:endParaRPr lang="en-GB" altLang="cy-GB" sz="2600" noProof="1"/>
          </a:p>
        </p:txBody>
      </p:sp>
      <p:sp>
        <p:nvSpPr>
          <p:cNvPr id="60420" name="Content Placeholder 3">
            <a:extLst>
              <a:ext uri="{FF2B5EF4-FFF2-40B4-BE49-F238E27FC236}">
                <a16:creationId xmlns:a16="http://schemas.microsoft.com/office/drawing/2014/main" id="{A8AA1F7D-786D-2081-AB12-01FD79C03066}"/>
              </a:ext>
            </a:extLst>
          </p:cNvPr>
          <p:cNvSpPr>
            <a:spLocks noGrp="1"/>
          </p:cNvSpPr>
          <p:nvPr>
            <p:ph sz="half" idx="2"/>
          </p:nvPr>
        </p:nvSpPr>
        <p:spPr>
          <a:xfrm>
            <a:off x="6172200" y="1600200"/>
            <a:ext cx="4038600" cy="3989388"/>
          </a:xfrm>
        </p:spPr>
        <p:txBody>
          <a:bodyPr/>
          <a:lstStyle/>
          <a:p>
            <a:r>
              <a:rPr lang="en-GB" altLang="cy-GB" noProof="1"/>
              <a:t>Health is a complex concept to define.</a:t>
            </a:r>
          </a:p>
          <a:p>
            <a:r>
              <a:rPr lang="en-GB" altLang="cy-GB" noProof="1"/>
              <a:t>Health is influenced by a variety of interrelated factors. </a:t>
            </a:r>
          </a:p>
          <a:p>
            <a:r>
              <a:rPr lang="en-GB" altLang="cy-GB" noProof="1"/>
              <a:t>EYP’s play a central role in ensuring healthy outcomes for children. </a:t>
            </a:r>
          </a:p>
          <a:p>
            <a:endParaRPr lang="en-GB" altLang="cy-GB" noProof="1"/>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53F30D0F-2970-88BF-6376-0FB94D7D9C8C}"/>
              </a:ext>
            </a:extLst>
          </p:cNvPr>
          <p:cNvSpPr>
            <a:spLocks noGrp="1"/>
          </p:cNvSpPr>
          <p:nvPr>
            <p:ph type="title"/>
          </p:nvPr>
        </p:nvSpPr>
        <p:spPr/>
        <p:txBody>
          <a:bodyPr/>
          <a:lstStyle/>
          <a:p>
            <a:r>
              <a:rPr lang="en-GB" altLang="en-US" noProof="1"/>
              <a:t>Cyfeiriadau</a:t>
            </a:r>
            <a:br>
              <a:rPr lang="en-GB" altLang="en-US" noProof="1"/>
            </a:br>
            <a:r>
              <a:rPr lang="en-GB" altLang="en-US" noProof="1"/>
              <a:t>References</a:t>
            </a:r>
          </a:p>
        </p:txBody>
      </p:sp>
      <p:sp>
        <p:nvSpPr>
          <p:cNvPr id="62467" name="Content Placeholder 4">
            <a:extLst>
              <a:ext uri="{FF2B5EF4-FFF2-40B4-BE49-F238E27FC236}">
                <a16:creationId xmlns:a16="http://schemas.microsoft.com/office/drawing/2014/main" id="{98003D6A-9A29-8F94-A2BB-D14201EBA76E}"/>
              </a:ext>
            </a:extLst>
          </p:cNvPr>
          <p:cNvSpPr>
            <a:spLocks noGrp="1"/>
          </p:cNvSpPr>
          <p:nvPr>
            <p:ph idx="1"/>
          </p:nvPr>
        </p:nvSpPr>
        <p:spPr>
          <a:xfrm>
            <a:off x="1981200" y="1600201"/>
            <a:ext cx="8229600" cy="3916363"/>
          </a:xfrm>
        </p:spPr>
        <p:txBody>
          <a:bodyPr>
            <a:normAutofit fontScale="92500" lnSpcReduction="20000"/>
          </a:bodyPr>
          <a:lstStyle/>
          <a:p>
            <a:pPr marL="0" indent="0">
              <a:buNone/>
            </a:pPr>
            <a:endParaRPr lang="en-GB" altLang="en-US" sz="1200" noProof="1"/>
          </a:p>
          <a:p>
            <a:pPr marL="0" indent="0">
              <a:buNone/>
            </a:pPr>
            <a:r>
              <a:rPr lang="en-GB" altLang="en-US" sz="2000" b="1" noProof="1"/>
              <a:t>World Health Organisation  (1984) Ottawa Charter for health promotion. In: First International Conference on Health Promotion, 17–21</a:t>
            </a:r>
          </a:p>
          <a:p>
            <a:pPr marL="0" indent="0">
              <a:buNone/>
            </a:pPr>
            <a:r>
              <a:rPr lang="en-GB" altLang="cy-GB" sz="2000" b="1" noProof="1"/>
              <a:t>Dahlgren, G,. Whitehead, M. (1991) Policies and Strategies to Promote Social Equity in Health. Stockholm: Institute for the Futures Studies.</a:t>
            </a:r>
          </a:p>
          <a:p>
            <a:pPr marL="0" indent="0">
              <a:buNone/>
            </a:pPr>
            <a:r>
              <a:rPr lang="en-GB" altLang="en-US" sz="2000" b="1" noProof="1"/>
              <a:t>Dahlgren, G,. Whitehead, M. (2021) ‘The Dahlgren-Whitehead model of health determinants: 30 years on and still chasing rainbows. </a:t>
            </a:r>
            <a:r>
              <a:rPr lang="en-GB" altLang="en-US" sz="2000" b="1" i="1" noProof="1"/>
              <a:t>Public Health. Available on Moodle.</a:t>
            </a:r>
          </a:p>
          <a:p>
            <a:pPr marL="0" indent="0">
              <a:buNone/>
            </a:pPr>
            <a:r>
              <a:rPr lang="en-GB" altLang="en-US" sz="2000" b="1" noProof="1"/>
              <a:t>Marmot, M. (2010) </a:t>
            </a:r>
            <a:r>
              <a:rPr lang="en-GB" altLang="en-US" sz="2000" b="1" i="1" noProof="1"/>
              <a:t>Fair Society, Healthy Lives: Strategic review of health inequalities in England Post-2010, </a:t>
            </a:r>
            <a:r>
              <a:rPr lang="en-GB" altLang="en-US" sz="2000" b="1" noProof="1"/>
              <a:t>The Marmot Review</a:t>
            </a:r>
          </a:p>
          <a:p>
            <a:pPr marL="0" indent="0">
              <a:buNone/>
            </a:pPr>
            <a:r>
              <a:rPr lang="en-GB" altLang="en-US" sz="2000" b="1" noProof="1"/>
              <a:t>Mcdowall Clark, R. (2013) Childhood in society for the early years (2</a:t>
            </a:r>
            <a:r>
              <a:rPr lang="en-GB" altLang="en-US" sz="2000" b="1" baseline="30000" noProof="1"/>
              <a:t>nd</a:t>
            </a:r>
            <a:r>
              <a:rPr lang="en-GB" altLang="en-US" sz="2000" b="1" noProof="1"/>
              <a:t> edn). London: Sage. </a:t>
            </a:r>
          </a:p>
          <a:p>
            <a:pPr marL="0" indent="0">
              <a:buNone/>
            </a:pPr>
            <a:r>
              <a:rPr lang="en-GB" altLang="en-US" sz="2000" b="1" noProof="1"/>
              <a:t>Musgrave, J. (2017) Supporting children's health and wellbeing London: Sage. </a:t>
            </a:r>
          </a:p>
          <a:p>
            <a:pPr marL="0" indent="0">
              <a:buNone/>
            </a:pPr>
            <a:endParaRPr lang="en-GB" altLang="en-US" sz="1200" noProof="1"/>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307</TotalTime>
  <Words>1479</Words>
  <Application>Microsoft Office PowerPoint</Application>
  <PresentationFormat>Widescreen</PresentationFormat>
  <Paragraphs>150</Paragraphs>
  <Slides>26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Myriad Pro</vt:lpstr>
      <vt:lpstr>Arial</vt:lpstr>
      <vt:lpstr>Calibri</vt:lpstr>
      <vt:lpstr>Office Theme</vt:lpstr>
      <vt:lpstr>      Lles, Gofal a ffyrdd iach o fyw Well-being, Care and Healthy lifestyles.</vt:lpstr>
      <vt:lpstr>The Foundations of Health.</vt:lpstr>
      <vt:lpstr>                       Iechyd?/Health?</vt:lpstr>
      <vt:lpstr>World Health Organisation.</vt:lpstr>
      <vt:lpstr>What is Health/Beth yw Iechyd</vt:lpstr>
      <vt:lpstr>Negative Definition of Health/ Diffiniad Negyddol o Iechyd</vt:lpstr>
      <vt:lpstr>Positive Definition of health/ Diffiniad Cadarnhaol o iechyd</vt:lpstr>
      <vt:lpstr>Holistic definition/Diffiniad cyfannol</vt:lpstr>
      <vt:lpstr>Medical model vs Social model</vt:lpstr>
      <vt:lpstr>Penderfynyddion Iechyd.  Determinants of Health.</vt:lpstr>
      <vt:lpstr>A holistic approach.</vt:lpstr>
      <vt:lpstr>Determinants of Health/ Penderfynyddion Iechyd. </vt:lpstr>
      <vt:lpstr>Dahlgren and Whitehead Model</vt:lpstr>
      <vt:lpstr>Maslow</vt:lpstr>
      <vt:lpstr>Bronfenbrenner.</vt:lpstr>
      <vt:lpstr>A series of interconnected systems</vt:lpstr>
      <vt:lpstr>Bronfenbrenner ac Iechyd Bronfenbrenner and Health</vt:lpstr>
      <vt:lpstr>Bronfenbrenner ac Iechyd Bronfenbrenner and Health</vt:lpstr>
      <vt:lpstr>PowerPoint Presentation</vt:lpstr>
      <vt:lpstr>Y Sefyllfa Gyfredol The Current Situation.</vt:lpstr>
      <vt:lpstr>Poverty in statistics </vt:lpstr>
      <vt:lpstr>PowerPoint Presentation</vt:lpstr>
      <vt:lpstr>PowerPoint Presentation</vt:lpstr>
      <vt:lpstr>Gweithgaredd Activity.</vt:lpstr>
      <vt:lpstr>Crynodeb Summary</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Paul Darby</cp:lastModifiedBy>
  <cp:revision>5</cp:revision>
  <dcterms:created xsi:type="dcterms:W3CDTF">2022-07-11T13:19:46Z</dcterms:created>
  <dcterms:modified xsi:type="dcterms:W3CDTF">2024-05-08T12:38:24Z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