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65" r:id="rId3"/>
    <p:sldId id="267" r:id="rId4"/>
    <p:sldId id="266" r:id="rId5"/>
    <p:sldId id="257" r:id="rId6"/>
    <p:sldId id="268" r:id="rId7"/>
    <p:sldId id="258" r:id="rId8"/>
    <p:sldId id="270" r:id="rId9"/>
    <p:sldId id="272" r:id="rId10"/>
    <p:sldId id="271" r:id="rId11"/>
    <p:sldId id="273" r:id="rId12"/>
    <p:sldId id="261" r:id="rId13"/>
    <p:sldId id="274" r:id="rId14"/>
    <p:sldId id="262" r:id="rId15"/>
    <p:sldId id="276" r:id="rId16"/>
    <p:sldId id="275" r:id="rId17"/>
    <p:sldId id="263" r:id="rId18"/>
    <p:sldId id="26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031" autoAdjust="0"/>
  </p:normalViewPr>
  <p:slideViewPr>
    <p:cSldViewPr snapToGrid="0">
      <p:cViewPr varScale="1">
        <p:scale>
          <a:sx n="68" d="100"/>
          <a:sy n="68"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62EDC-E886-412E-8F0D-2073AD099BD5}" type="datetimeFigureOut">
              <a:rPr lang="en-GB" smtClean="0"/>
              <a:t>31/03/2019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D83AE1-96B7-42D9-942D-2A8C0F69EB07}" type="slidenum">
              <a:rPr lang="en-GB" smtClean="0"/>
              <a:t>‹#›</a:t>
            </a:fld>
            <a:endParaRPr lang="en-GB"/>
          </a:p>
        </p:txBody>
      </p:sp>
    </p:spTree>
    <p:extLst>
      <p:ext uri="{BB962C8B-B14F-4D97-AF65-F5344CB8AC3E}">
        <p14:creationId xmlns:p14="http://schemas.microsoft.com/office/powerpoint/2010/main" val="340485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I am Dee Jones and today I will be discussing</a:t>
            </a:r>
            <a:r>
              <a:rPr lang="en-GB" baseline="0" dirty="0"/>
              <a:t> about my experience in Disneyland Paris, as a travel review,  including a niche market that will be discussed during the presentation. </a:t>
            </a:r>
            <a:endParaRPr lang="en-GB" dirty="0"/>
          </a:p>
        </p:txBody>
      </p:sp>
      <p:sp>
        <p:nvSpPr>
          <p:cNvPr id="4" name="Slide Number Placeholder 3"/>
          <p:cNvSpPr>
            <a:spLocks noGrp="1"/>
          </p:cNvSpPr>
          <p:nvPr>
            <p:ph type="sldNum" sz="quarter" idx="10"/>
          </p:nvPr>
        </p:nvSpPr>
        <p:spPr/>
        <p:txBody>
          <a:bodyPr/>
          <a:lstStyle/>
          <a:p>
            <a:fld id="{CAD83AE1-96B7-42D9-942D-2A8C0F69EB07}" type="slidenum">
              <a:rPr lang="en-GB" smtClean="0"/>
              <a:t>1</a:t>
            </a:fld>
            <a:endParaRPr lang="en-GB"/>
          </a:p>
        </p:txBody>
      </p:sp>
    </p:spTree>
    <p:extLst>
      <p:ext uri="{BB962C8B-B14F-4D97-AF65-F5344CB8AC3E}">
        <p14:creationId xmlns:p14="http://schemas.microsoft.com/office/powerpoint/2010/main" val="552703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before we get talking about Disneyland Paris itself, let’s talk about the visiting numbers that actually visit Paris itself. According to </a:t>
            </a:r>
            <a:r>
              <a:rPr lang="en-GB" dirty="0" err="1"/>
              <a:t>Agencia</a:t>
            </a:r>
            <a:r>
              <a:rPr lang="en-GB" dirty="0"/>
              <a:t> EFE (2019), they discussed that France/Paris received almost 90 million tourists coming to visit, which is one million more visitors than 2017. As you can see from these figures, Paris is known across the globe that attracts many different types of tourists, demonstrating that tourists go to visit Paris for all different types of reasons. </a:t>
            </a:r>
          </a:p>
          <a:p>
            <a:endParaRPr lang="en-GB" dirty="0"/>
          </a:p>
        </p:txBody>
      </p:sp>
      <p:sp>
        <p:nvSpPr>
          <p:cNvPr id="4" name="Slide Number Placeholder 3"/>
          <p:cNvSpPr>
            <a:spLocks noGrp="1"/>
          </p:cNvSpPr>
          <p:nvPr>
            <p:ph type="sldNum" sz="quarter" idx="5"/>
          </p:nvPr>
        </p:nvSpPr>
        <p:spPr/>
        <p:txBody>
          <a:bodyPr/>
          <a:lstStyle/>
          <a:p>
            <a:fld id="{CAD83AE1-96B7-42D9-942D-2A8C0F69EB07}" type="slidenum">
              <a:rPr lang="en-GB" smtClean="0"/>
              <a:t>2</a:t>
            </a:fld>
            <a:endParaRPr lang="en-GB"/>
          </a:p>
        </p:txBody>
      </p:sp>
    </p:spTree>
    <p:extLst>
      <p:ext uri="{BB962C8B-B14F-4D97-AF65-F5344CB8AC3E}">
        <p14:creationId xmlns:p14="http://schemas.microsoft.com/office/powerpoint/2010/main" val="2550618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are few facts about Disneyland Paris. According to Disney News, (2019), they opened in 1992 and was known as Euro Disney Resort until in 1995, that is when it officially became known as Disneyland Paris. It is located in </a:t>
            </a:r>
            <a:r>
              <a:rPr lang="en-GB" dirty="0" err="1"/>
              <a:t>Mame</a:t>
            </a:r>
            <a:r>
              <a:rPr lang="en-GB" dirty="0"/>
              <a:t>-la-Vallee in France that takes a total of 5,510 acres. Disneyland Paris also own a total of 7 Disney-owned hotels, with adding a total value of £68 billion to the French economy. </a:t>
            </a:r>
          </a:p>
        </p:txBody>
      </p:sp>
      <p:sp>
        <p:nvSpPr>
          <p:cNvPr id="4" name="Slide Number Placeholder 3"/>
          <p:cNvSpPr>
            <a:spLocks noGrp="1"/>
          </p:cNvSpPr>
          <p:nvPr>
            <p:ph type="sldNum" sz="quarter" idx="5"/>
          </p:nvPr>
        </p:nvSpPr>
        <p:spPr/>
        <p:txBody>
          <a:bodyPr/>
          <a:lstStyle/>
          <a:p>
            <a:fld id="{CAD83AE1-96B7-42D9-942D-2A8C0F69EB07}" type="slidenum">
              <a:rPr lang="en-GB" smtClean="0"/>
              <a:t>3</a:t>
            </a:fld>
            <a:endParaRPr lang="en-GB"/>
          </a:p>
        </p:txBody>
      </p:sp>
    </p:spTree>
    <p:extLst>
      <p:ext uri="{BB962C8B-B14F-4D97-AF65-F5344CB8AC3E}">
        <p14:creationId xmlns:p14="http://schemas.microsoft.com/office/powerpoint/2010/main" val="3788669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diagram that I found that demonstrates the visiting numbers that attract visitors to go to Disneyland Paris. As you can see from these figures, millions of tourists do go to visit Disneyland Paris, whilst they are visiting Paris. This diagram also demonstrates that every year, they introduce a new ride or experience for tourists to see. </a:t>
            </a:r>
          </a:p>
        </p:txBody>
      </p:sp>
      <p:sp>
        <p:nvSpPr>
          <p:cNvPr id="4" name="Slide Number Placeholder 3"/>
          <p:cNvSpPr>
            <a:spLocks noGrp="1"/>
          </p:cNvSpPr>
          <p:nvPr>
            <p:ph type="sldNum" sz="quarter" idx="5"/>
          </p:nvPr>
        </p:nvSpPr>
        <p:spPr/>
        <p:txBody>
          <a:bodyPr/>
          <a:lstStyle/>
          <a:p>
            <a:fld id="{CAD83AE1-96B7-42D9-942D-2A8C0F69EB07}" type="slidenum">
              <a:rPr lang="en-GB" smtClean="0"/>
              <a:t>4</a:t>
            </a:fld>
            <a:endParaRPr lang="en-GB"/>
          </a:p>
        </p:txBody>
      </p:sp>
    </p:spTree>
    <p:extLst>
      <p:ext uri="{BB962C8B-B14F-4D97-AF65-F5344CB8AC3E}">
        <p14:creationId xmlns:p14="http://schemas.microsoft.com/office/powerpoint/2010/main" val="2068221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my</a:t>
            </a:r>
            <a:r>
              <a:rPr lang="en-GB" baseline="0" dirty="0"/>
              <a:t> travel review, I am also going to be discussing a niche tourism market that is related to Disneyland Paris, which is going to be Theme Park Tourism. As for any tourist/visitor, they are travelling to a destination for a reason. One of those reasons for travelling may be visiting an attraction or in this case a theme park. </a:t>
            </a:r>
            <a:r>
              <a:rPr lang="en-GB" baseline="0" dirty="0" err="1"/>
              <a:t>Swarbrooke</a:t>
            </a:r>
            <a:r>
              <a:rPr lang="en-GB" baseline="0" dirty="0"/>
              <a:t> (2002) stated that ‘attractions are arguably the most important component in the tourism system’. This represents the importance of attractions being at a destination, as going back to the facts that I discussed earlier regarding that Disneyland Paris adds 68 billion to the French economy, this demonstrates that Disneyland Paris is an significantly important attraction to the French economy, playing a special role within the tourism industry. </a:t>
            </a:r>
            <a:endParaRPr lang="en-GB" dirty="0"/>
          </a:p>
        </p:txBody>
      </p:sp>
      <p:sp>
        <p:nvSpPr>
          <p:cNvPr id="4" name="Slide Number Placeholder 3"/>
          <p:cNvSpPr>
            <a:spLocks noGrp="1"/>
          </p:cNvSpPr>
          <p:nvPr>
            <p:ph type="sldNum" sz="quarter" idx="10"/>
          </p:nvPr>
        </p:nvSpPr>
        <p:spPr/>
        <p:txBody>
          <a:bodyPr/>
          <a:lstStyle/>
          <a:p>
            <a:fld id="{CAD83AE1-96B7-42D9-942D-2A8C0F69EB07}" type="slidenum">
              <a:rPr lang="en-GB" smtClean="0"/>
              <a:t>5</a:t>
            </a:fld>
            <a:endParaRPr lang="en-GB"/>
          </a:p>
        </p:txBody>
      </p:sp>
    </p:spTree>
    <p:extLst>
      <p:ext uri="{BB962C8B-B14F-4D97-AF65-F5344CB8AC3E}">
        <p14:creationId xmlns:p14="http://schemas.microsoft.com/office/powerpoint/2010/main" val="2026366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Discuss the importance of theme/amusement parks market to the tourism industry</a:t>
            </a:r>
          </a:p>
          <a:p>
            <a:pPr marL="171450" indent="-171450">
              <a:buFontTx/>
              <a:buChar char="-"/>
            </a:pPr>
            <a:r>
              <a:rPr lang="en-GB" dirty="0"/>
              <a:t>On a steady growth path</a:t>
            </a:r>
          </a:p>
          <a:p>
            <a:pPr marL="171450" indent="-171450">
              <a:buFontTx/>
              <a:buChar char="-"/>
            </a:pPr>
            <a:r>
              <a:rPr lang="en-GB" dirty="0"/>
              <a:t>Demand on this niche market, new leisure opportunities as trends for consumers are to participate outdoor activities</a:t>
            </a:r>
          </a:p>
          <a:p>
            <a:pPr marL="171450" indent="-171450">
              <a:buFontTx/>
              <a:buChar char="-"/>
            </a:pPr>
            <a:r>
              <a:rPr lang="en-GB" dirty="0"/>
              <a:t>According to Global Industry Analyst, this niche market is expected to reach $44.3 billion dollars by 2020 (leisure spending, increase international tourism, growth of the middle class population in emerging countries</a:t>
            </a:r>
          </a:p>
          <a:p>
            <a:pPr marL="171450" indent="-171450">
              <a:buFontTx/>
              <a:buChar char="-"/>
            </a:pPr>
            <a:r>
              <a:rPr lang="en-GB" dirty="0"/>
              <a:t>Visiting numbers increasing over the years</a:t>
            </a:r>
          </a:p>
          <a:p>
            <a:pPr marL="171450" indent="-171450">
              <a:buFontTx/>
              <a:buChar char="-"/>
            </a:pPr>
            <a:r>
              <a:rPr lang="en-GB" dirty="0"/>
              <a:t>Mention that Disney is one of the top 5 players globally</a:t>
            </a:r>
          </a:p>
          <a:p>
            <a:pPr marL="0" indent="0">
              <a:buFontTx/>
              <a:buNone/>
            </a:pPr>
            <a:r>
              <a:rPr lang="en-GB" dirty="0"/>
              <a:t>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CAD83AE1-96B7-42D9-942D-2A8C0F69EB07}" type="slidenum">
              <a:rPr lang="en-GB" smtClean="0"/>
              <a:t>6</a:t>
            </a:fld>
            <a:endParaRPr lang="en-GB"/>
          </a:p>
        </p:txBody>
      </p:sp>
    </p:spTree>
    <p:extLst>
      <p:ext uri="{BB962C8B-B14F-4D97-AF65-F5344CB8AC3E}">
        <p14:creationId xmlns:p14="http://schemas.microsoft.com/office/powerpoint/2010/main" val="2464807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let’s talk about my personal experience within Disneyland Paris. Firstly, when me and my friends found out that we had free day in Paris, we knew immediately that we wanted to visit Disneyland Paris, as we felt that it would be an amazing opportunity to experience and explore the theme park, as well as go on the fun rides that they have to offer. The reasons were that is all love Disney and love everything about the brand. For me personally, I love Belle Beauty and the Beast, so I really wanted to experience being #</a:t>
            </a:r>
            <a:r>
              <a:rPr lang="en-GB" dirty="0" err="1"/>
              <a:t>BeOurGuest</a:t>
            </a:r>
            <a:r>
              <a:rPr lang="en-GB" dirty="0"/>
              <a:t>. Here is a video of different clips that I took whilst I was there with my friends.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p:txBody>
      </p:sp>
      <p:sp>
        <p:nvSpPr>
          <p:cNvPr id="4" name="Slide Number Placeholder 3"/>
          <p:cNvSpPr>
            <a:spLocks noGrp="1"/>
          </p:cNvSpPr>
          <p:nvPr>
            <p:ph type="sldNum" sz="quarter" idx="10"/>
          </p:nvPr>
        </p:nvSpPr>
        <p:spPr/>
        <p:txBody>
          <a:bodyPr/>
          <a:lstStyle/>
          <a:p>
            <a:fld id="{CAD83AE1-96B7-42D9-942D-2A8C0F69EB07}" type="slidenum">
              <a:rPr lang="en-GB" smtClean="0"/>
              <a:t>7</a:t>
            </a:fld>
            <a:endParaRPr lang="en-GB"/>
          </a:p>
        </p:txBody>
      </p:sp>
    </p:spTree>
    <p:extLst>
      <p:ext uri="{BB962C8B-B14F-4D97-AF65-F5344CB8AC3E}">
        <p14:creationId xmlns:p14="http://schemas.microsoft.com/office/powerpoint/2010/main" val="4007275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All photographs were taken by me</a:t>
            </a:r>
          </a:p>
          <a:p>
            <a:pPr marL="171450" indent="-171450">
              <a:buFontTx/>
              <a:buChar char="-"/>
            </a:pPr>
            <a:r>
              <a:rPr lang="en-GB" dirty="0"/>
              <a:t>Discuss how the day started</a:t>
            </a:r>
          </a:p>
          <a:p>
            <a:pPr marL="171450" indent="-171450">
              <a:buFontTx/>
              <a:buChar char="-"/>
            </a:pPr>
            <a:r>
              <a:rPr lang="en-GB" dirty="0"/>
              <a:t>Rude customer service</a:t>
            </a:r>
          </a:p>
          <a:p>
            <a:pPr marL="171450" indent="-171450">
              <a:buFontTx/>
              <a:buChar char="-"/>
            </a:pPr>
            <a:r>
              <a:rPr lang="en-GB" dirty="0"/>
              <a:t>Ticket machine broke </a:t>
            </a:r>
          </a:p>
          <a:p>
            <a:pPr marL="171450" indent="-171450">
              <a:buFontTx/>
              <a:buChar char="-"/>
            </a:pPr>
            <a:r>
              <a:rPr lang="en-GB" dirty="0"/>
              <a:t>Few people of the group had to go to a different station, as staff members could not speak English to help</a:t>
            </a:r>
          </a:p>
          <a:p>
            <a:pPr marL="171450" indent="-171450">
              <a:buFontTx/>
              <a:buChar char="-"/>
            </a:pPr>
            <a:r>
              <a:rPr lang="en-GB" dirty="0"/>
              <a:t>Would recommend for anyone in the hospitality/tourism industry to learn basic English phrases</a:t>
            </a:r>
          </a:p>
        </p:txBody>
      </p:sp>
      <p:sp>
        <p:nvSpPr>
          <p:cNvPr id="4" name="Slide Number Placeholder 3"/>
          <p:cNvSpPr>
            <a:spLocks noGrp="1"/>
          </p:cNvSpPr>
          <p:nvPr>
            <p:ph type="sldNum" sz="quarter" idx="5"/>
          </p:nvPr>
        </p:nvSpPr>
        <p:spPr/>
        <p:txBody>
          <a:bodyPr/>
          <a:lstStyle/>
          <a:p>
            <a:fld id="{CAD83AE1-96B7-42D9-942D-2A8C0F69EB07}" type="slidenum">
              <a:rPr lang="en-GB" smtClean="0"/>
              <a:t>8</a:t>
            </a:fld>
            <a:endParaRPr lang="en-GB"/>
          </a:p>
        </p:txBody>
      </p:sp>
    </p:spTree>
    <p:extLst>
      <p:ext uri="{BB962C8B-B14F-4D97-AF65-F5344CB8AC3E}">
        <p14:creationId xmlns:p14="http://schemas.microsoft.com/office/powerpoint/2010/main" val="3132927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Fun day (talk about how excited I was to be there, the atmosphere)</a:t>
            </a:r>
          </a:p>
          <a:p>
            <a:pPr marL="171450" indent="-171450">
              <a:buFontTx/>
              <a:buChar char="-"/>
            </a:pPr>
            <a:r>
              <a:rPr lang="en-GB" dirty="0"/>
              <a:t>However, talk about the weather</a:t>
            </a:r>
          </a:p>
          <a:p>
            <a:pPr marL="171450" indent="-171450">
              <a:buFontTx/>
              <a:buChar char="-"/>
            </a:pPr>
            <a:r>
              <a:rPr lang="en-GB" dirty="0"/>
              <a:t>Discuss the food and vibe within the restaurant ( Excellent service, the vibe was very positive )</a:t>
            </a:r>
          </a:p>
          <a:p>
            <a:pPr marL="171450" indent="-171450">
              <a:buFontTx/>
              <a:buChar char="-"/>
            </a:pPr>
            <a:r>
              <a:rPr lang="en-GB" dirty="0"/>
              <a:t>Also discuss the customer service </a:t>
            </a:r>
          </a:p>
          <a:p>
            <a:pPr marL="171450" indent="-171450">
              <a:buFontTx/>
              <a:buChar char="-"/>
            </a:pPr>
            <a:r>
              <a:rPr lang="en-GB" dirty="0"/>
              <a:t>Given information booklet about the 2 parks – no times given what time each park close</a:t>
            </a:r>
          </a:p>
          <a:p>
            <a:pPr marL="171450" indent="-171450">
              <a:buFontTx/>
              <a:buChar char="-"/>
            </a:pPr>
            <a:r>
              <a:rPr lang="en-GB" dirty="0"/>
              <a:t>Resulting in not going into one of the parks (Walt Disney)</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CAD83AE1-96B7-42D9-942D-2A8C0F69EB07}" type="slidenum">
              <a:rPr lang="en-GB" smtClean="0"/>
              <a:t>9</a:t>
            </a:fld>
            <a:endParaRPr lang="en-GB"/>
          </a:p>
        </p:txBody>
      </p:sp>
    </p:spTree>
    <p:extLst>
      <p:ext uri="{BB962C8B-B14F-4D97-AF65-F5344CB8AC3E}">
        <p14:creationId xmlns:p14="http://schemas.microsoft.com/office/powerpoint/2010/main" val="295222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photographs that I took whilst we were in Disneyland Paris, and of course a few photographs by the iconic Disney Castle, including a photograph of myself and Alicia on one of the rollercoasters. </a:t>
            </a:r>
          </a:p>
          <a:p>
            <a:pPr marL="171450" indent="-171450">
              <a:buFontTx/>
              <a:buChar char="-"/>
            </a:pPr>
            <a:r>
              <a:rPr lang="en-GB" dirty="0"/>
              <a:t>The day was magical</a:t>
            </a:r>
          </a:p>
          <a:p>
            <a:pPr marL="171450" indent="-171450">
              <a:buFontTx/>
              <a:buChar char="-"/>
            </a:pPr>
            <a:r>
              <a:rPr lang="en-GB" dirty="0"/>
              <a:t>Felt like a special guest</a:t>
            </a:r>
          </a:p>
          <a:p>
            <a:pPr marL="171450" indent="-171450">
              <a:buFontTx/>
              <a:buChar char="-"/>
            </a:pPr>
            <a:r>
              <a:rPr lang="en-GB" dirty="0"/>
              <a:t>Within little time, we got to on the rides that we wanted to go on </a:t>
            </a:r>
          </a:p>
          <a:p>
            <a:pPr marL="171450" indent="-171450">
              <a:buFontTx/>
              <a:buChar char="-"/>
            </a:pPr>
            <a:r>
              <a:rPr lang="en-GB" dirty="0"/>
              <a:t>Negative experience – the second park (Walt Disney closing at 18:30PM) – no information about this</a:t>
            </a:r>
          </a:p>
        </p:txBody>
      </p:sp>
      <p:sp>
        <p:nvSpPr>
          <p:cNvPr id="4" name="Slide Number Placeholder 3"/>
          <p:cNvSpPr>
            <a:spLocks noGrp="1"/>
          </p:cNvSpPr>
          <p:nvPr>
            <p:ph type="sldNum" sz="quarter" idx="5"/>
          </p:nvPr>
        </p:nvSpPr>
        <p:spPr/>
        <p:txBody>
          <a:bodyPr/>
          <a:lstStyle/>
          <a:p>
            <a:fld id="{CAD83AE1-96B7-42D9-942D-2A8C0F69EB07}" type="slidenum">
              <a:rPr lang="en-GB" smtClean="0"/>
              <a:t>10</a:t>
            </a:fld>
            <a:endParaRPr lang="en-GB"/>
          </a:p>
        </p:txBody>
      </p:sp>
    </p:spTree>
    <p:extLst>
      <p:ext uri="{BB962C8B-B14F-4D97-AF65-F5344CB8AC3E}">
        <p14:creationId xmlns:p14="http://schemas.microsoft.com/office/powerpoint/2010/main" val="3771187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Day trip (day and night)</a:t>
            </a:r>
          </a:p>
          <a:p>
            <a:pPr marL="171450" indent="-171450">
              <a:buFontTx/>
              <a:buChar char="-"/>
            </a:pPr>
            <a:r>
              <a:rPr lang="en-GB" dirty="0"/>
              <a:t>Stayed for the fireworks</a:t>
            </a:r>
          </a:p>
          <a:p>
            <a:pPr marL="171450" indent="-171450">
              <a:buFontTx/>
              <a:buChar char="-"/>
            </a:pPr>
            <a:r>
              <a:rPr lang="en-GB" dirty="0"/>
              <a:t>Seeing the lights during the night</a:t>
            </a:r>
          </a:p>
          <a:p>
            <a:pPr marL="171450" indent="-171450">
              <a:buFontTx/>
              <a:buChar char="-"/>
            </a:pPr>
            <a:r>
              <a:rPr lang="en-GB" dirty="0"/>
              <a:t>Discuss the weather in the night</a:t>
            </a:r>
          </a:p>
          <a:p>
            <a:pPr marL="171450" indent="-171450">
              <a:buFontTx/>
              <a:buChar char="-"/>
            </a:pPr>
            <a:r>
              <a:rPr lang="en-GB" dirty="0"/>
              <a:t>Is Disneyland Paris in the right location?</a:t>
            </a:r>
          </a:p>
          <a:p>
            <a:pPr marL="171450" indent="-171450">
              <a:buFontTx/>
              <a:buChar char="-"/>
            </a:pPr>
            <a:r>
              <a:rPr lang="en-GB" dirty="0"/>
              <a:t>Overall, the day and night was amazing</a:t>
            </a:r>
          </a:p>
          <a:p>
            <a:pPr marL="171450" indent="-171450">
              <a:buFontTx/>
              <a:buChar char="-"/>
            </a:pPr>
            <a:r>
              <a:rPr lang="en-GB" dirty="0"/>
              <a:t>Enjoyed with my friends, would go back again</a:t>
            </a:r>
          </a:p>
        </p:txBody>
      </p:sp>
      <p:sp>
        <p:nvSpPr>
          <p:cNvPr id="4" name="Slide Number Placeholder 3"/>
          <p:cNvSpPr>
            <a:spLocks noGrp="1"/>
          </p:cNvSpPr>
          <p:nvPr>
            <p:ph type="sldNum" sz="quarter" idx="5"/>
          </p:nvPr>
        </p:nvSpPr>
        <p:spPr/>
        <p:txBody>
          <a:bodyPr/>
          <a:lstStyle/>
          <a:p>
            <a:fld id="{CAD83AE1-96B7-42D9-942D-2A8C0F69EB07}" type="slidenum">
              <a:rPr lang="en-GB" smtClean="0"/>
              <a:t>11</a:t>
            </a:fld>
            <a:endParaRPr lang="en-GB"/>
          </a:p>
        </p:txBody>
      </p:sp>
    </p:spTree>
    <p:extLst>
      <p:ext uri="{BB962C8B-B14F-4D97-AF65-F5344CB8AC3E}">
        <p14:creationId xmlns:p14="http://schemas.microsoft.com/office/powerpoint/2010/main" val="1157797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positive reviews that I found on Trip Advisor (2019) about Disneyland. With these reviews, I agree that the whole park does create an magical atmosphere, which made my whole day and night amazing and thoroughly enjoyed my time. </a:t>
            </a:r>
          </a:p>
        </p:txBody>
      </p:sp>
      <p:sp>
        <p:nvSpPr>
          <p:cNvPr id="4" name="Slide Number Placeholder 3"/>
          <p:cNvSpPr>
            <a:spLocks noGrp="1"/>
          </p:cNvSpPr>
          <p:nvPr>
            <p:ph type="sldNum" sz="quarter" idx="5"/>
          </p:nvPr>
        </p:nvSpPr>
        <p:spPr/>
        <p:txBody>
          <a:bodyPr/>
          <a:lstStyle/>
          <a:p>
            <a:fld id="{CAD83AE1-96B7-42D9-942D-2A8C0F69EB07}" type="slidenum">
              <a:rPr lang="en-GB" smtClean="0"/>
              <a:t>12</a:t>
            </a:fld>
            <a:endParaRPr lang="en-GB"/>
          </a:p>
        </p:txBody>
      </p:sp>
    </p:spTree>
    <p:extLst>
      <p:ext uri="{BB962C8B-B14F-4D97-AF65-F5344CB8AC3E}">
        <p14:creationId xmlns:p14="http://schemas.microsoft.com/office/powerpoint/2010/main" val="4172508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negative reviews that I found on Mail Online (2018) and Trip Advisor (2019). I most certainly agree with this review that was provided on Trip Advisor that visiting Disneyland Paris when it’s cold and rainy can affected the experience. Where as, if visitors were to go to the Disneyland in Orlando, it is more likely the weather is going to be much better. One of the reviews that I found interesting on Mail Online (2018), is that one commented saying ‘Us Brits don’t need fancy parks like Disney, we have Alton Towers and Warwick Castle by comparison’. This review demonstrates that may be Disneyland Paris is not in the right location, and with the British weather being unpredictable, perhaps a theme park like Disney needs to be in the right location. Another example of the reviews from Mail Online (2018), one commented stating that ‘Much prefer the USA, better weather and people understand </a:t>
            </a:r>
            <a:r>
              <a:rPr lang="en-GB" dirty="0" err="1"/>
              <a:t>queing</a:t>
            </a:r>
            <a:r>
              <a:rPr lang="en-GB" dirty="0"/>
              <a:t>!’</a:t>
            </a:r>
          </a:p>
        </p:txBody>
      </p:sp>
      <p:sp>
        <p:nvSpPr>
          <p:cNvPr id="4" name="Slide Number Placeholder 3"/>
          <p:cNvSpPr>
            <a:spLocks noGrp="1"/>
          </p:cNvSpPr>
          <p:nvPr>
            <p:ph type="sldNum" sz="quarter" idx="5"/>
          </p:nvPr>
        </p:nvSpPr>
        <p:spPr/>
        <p:txBody>
          <a:bodyPr/>
          <a:lstStyle/>
          <a:p>
            <a:fld id="{CAD83AE1-96B7-42D9-942D-2A8C0F69EB07}" type="slidenum">
              <a:rPr lang="en-GB" smtClean="0"/>
              <a:t>13</a:t>
            </a:fld>
            <a:endParaRPr lang="en-GB"/>
          </a:p>
        </p:txBody>
      </p:sp>
    </p:spTree>
    <p:extLst>
      <p:ext uri="{BB962C8B-B14F-4D97-AF65-F5344CB8AC3E}">
        <p14:creationId xmlns:p14="http://schemas.microsoft.com/office/powerpoint/2010/main" val="3080069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the presentation, I represented an diagram found by DLP Today (2016) of the visiting numbers visiting Disneyland Paris. As we all seen, this was decrease within 2012-2016. This is because of the terrorist attacks that Paris and other cities such as Brussels and Nice have unfortunately experienced, with all the bombings and shooting, which has resulted in tourists being too frightened to visit the city. Mail Online (2017) discussed that terrorism has most certainly affected attractions such as Disneyland Paris, as the visitor numbers dropped from 9.8 million in 2015 to 8.4 million. Showing that Disneyland Paris has had an difficult and challenging time during these periods, as the market experienced a 65 per cent decline from 2015-2016, representing terrorism can have a significant impact on cities and attractions. In addition, Disneyland Paris has seen a decline of visitors due to the bad weather, as the River Seine went through the highest level of rainfall, resulting metro stations being closed.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AD83AE1-96B7-42D9-942D-2A8C0F69EB07}" type="slidenum">
              <a:rPr lang="en-GB" smtClean="0"/>
              <a:t>14</a:t>
            </a:fld>
            <a:endParaRPr lang="en-GB"/>
          </a:p>
        </p:txBody>
      </p:sp>
    </p:spTree>
    <p:extLst>
      <p:ext uri="{BB962C8B-B14F-4D97-AF65-F5344CB8AC3E}">
        <p14:creationId xmlns:p14="http://schemas.microsoft.com/office/powerpoint/2010/main" val="1848648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Disneyland Paris News (2018) announced that there is a total of 2 billion euros that is going to be invested into Disneyland Paris, as they are investing in creating three new areas for the park, which includes marvel superheroes the hulk and spider-man, frozen and star wars. Perhaps with this investment, this will be an opportunity for Disneyland Paris to attract visitors, as Travel Weekly (2017) state that Disneyland Paris is expecting a full recovery by 2021, after the terrorism causing a significant impact to the visiting numbers. </a:t>
            </a:r>
          </a:p>
          <a:p>
            <a:endParaRPr lang="en-GB" dirty="0"/>
          </a:p>
        </p:txBody>
      </p:sp>
      <p:sp>
        <p:nvSpPr>
          <p:cNvPr id="4" name="Slide Number Placeholder 3"/>
          <p:cNvSpPr>
            <a:spLocks noGrp="1"/>
          </p:cNvSpPr>
          <p:nvPr>
            <p:ph type="sldNum" sz="quarter" idx="5"/>
          </p:nvPr>
        </p:nvSpPr>
        <p:spPr/>
        <p:txBody>
          <a:bodyPr/>
          <a:lstStyle/>
          <a:p>
            <a:fld id="{CAD83AE1-96B7-42D9-942D-2A8C0F69EB07}" type="slidenum">
              <a:rPr lang="en-GB" smtClean="0"/>
              <a:t>15</a:t>
            </a:fld>
            <a:endParaRPr lang="en-GB"/>
          </a:p>
        </p:txBody>
      </p:sp>
    </p:spTree>
    <p:extLst>
      <p:ext uri="{BB962C8B-B14F-4D97-AF65-F5344CB8AC3E}">
        <p14:creationId xmlns:p14="http://schemas.microsoft.com/office/powerpoint/2010/main" val="3837406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 few recommendations to anyone out there who is interested in taking a trip to Disneyland Paris, I would ensure to have an early start to make the most of the whole experience, and most certainly visit the Walt Disney first as this is the park that closes at 18:30PM. In addition, I would recommend to make a 2 day trip to ensure that you get to see everything that you want to see from each park, however, if you only had the time to visit both parks in one day, I would definitely recommend spending the extra money of getting a fast pass. Furthermore, I would go in the summer season where the weather is warmer and brighter, as from my personal experience, it is not nice waiting in ques where weather conditions are not the greatest. </a:t>
            </a:r>
          </a:p>
        </p:txBody>
      </p:sp>
      <p:sp>
        <p:nvSpPr>
          <p:cNvPr id="4" name="Slide Number Placeholder 3"/>
          <p:cNvSpPr>
            <a:spLocks noGrp="1"/>
          </p:cNvSpPr>
          <p:nvPr>
            <p:ph type="sldNum" sz="quarter" idx="5"/>
          </p:nvPr>
        </p:nvSpPr>
        <p:spPr/>
        <p:txBody>
          <a:bodyPr/>
          <a:lstStyle/>
          <a:p>
            <a:fld id="{CAD83AE1-96B7-42D9-942D-2A8C0F69EB07}" type="slidenum">
              <a:rPr lang="en-GB" smtClean="0"/>
              <a:t>16</a:t>
            </a:fld>
            <a:endParaRPr lang="en-GB"/>
          </a:p>
        </p:txBody>
      </p:sp>
    </p:spTree>
    <p:extLst>
      <p:ext uri="{BB962C8B-B14F-4D97-AF65-F5344CB8AC3E}">
        <p14:creationId xmlns:p14="http://schemas.microsoft.com/office/powerpoint/2010/main" val="307559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taking the time to listen to my travel review, as a presentation. I am now open to answer any questions that you may have.</a:t>
            </a:r>
          </a:p>
        </p:txBody>
      </p:sp>
      <p:sp>
        <p:nvSpPr>
          <p:cNvPr id="4" name="Slide Number Placeholder 3"/>
          <p:cNvSpPr>
            <a:spLocks noGrp="1"/>
          </p:cNvSpPr>
          <p:nvPr>
            <p:ph type="sldNum" sz="quarter" idx="5"/>
          </p:nvPr>
        </p:nvSpPr>
        <p:spPr/>
        <p:txBody>
          <a:bodyPr/>
          <a:lstStyle/>
          <a:p>
            <a:fld id="{CAD83AE1-96B7-42D9-942D-2A8C0F69EB07}" type="slidenum">
              <a:rPr lang="en-GB" smtClean="0"/>
              <a:t>17</a:t>
            </a:fld>
            <a:endParaRPr lang="en-GB"/>
          </a:p>
        </p:txBody>
      </p:sp>
    </p:spTree>
    <p:extLst>
      <p:ext uri="{BB962C8B-B14F-4D97-AF65-F5344CB8AC3E}">
        <p14:creationId xmlns:p14="http://schemas.microsoft.com/office/powerpoint/2010/main" val="33816777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AD83AE1-96B7-42D9-942D-2A8C0F69EB07}" type="slidenum">
              <a:rPr lang="en-GB" smtClean="0"/>
              <a:t>18</a:t>
            </a:fld>
            <a:endParaRPr lang="en-GB"/>
          </a:p>
        </p:txBody>
      </p:sp>
    </p:spTree>
    <p:extLst>
      <p:ext uri="{BB962C8B-B14F-4D97-AF65-F5344CB8AC3E}">
        <p14:creationId xmlns:p14="http://schemas.microsoft.com/office/powerpoint/2010/main" val="184139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315B8CDB-9FD4-46BC-AFD8-DC460F9AC90D}" type="datetimeFigureOut">
              <a:rPr lang="en-GB" smtClean="0"/>
              <a:t>31/03/2019</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EB61E70C-0FB8-4DEC-AFC3-CD404E9CC0B9}"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291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B8CDB-9FD4-46BC-AFD8-DC460F9AC90D}" type="datetimeFigureOut">
              <a:rPr lang="en-GB" smtClean="0"/>
              <a:t>31/03/2019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229467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5B8CDB-9FD4-46BC-AFD8-DC460F9AC90D}" type="datetimeFigureOut">
              <a:rPr lang="en-GB" smtClean="0"/>
              <a:t>31/03/2019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3477918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1196002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5B8CDB-9FD4-46BC-AFD8-DC460F9AC90D}" type="datetimeFigureOut">
              <a:rPr lang="en-GB" smtClean="0"/>
              <a:t>31/03/2019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4254748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5B8CDB-9FD4-46BC-AFD8-DC460F9AC90D}" type="datetimeFigureOut">
              <a:rPr lang="en-GB" smtClean="0"/>
              <a:t>31/03/2019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370421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B8CDB-9FD4-46BC-AFD8-DC460F9AC90D}" type="datetimeFigureOut">
              <a:rPr lang="en-GB" smtClean="0"/>
              <a:t>31/03/2019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2141453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1458361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724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1684421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4277864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53920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5B8CDB-9FD4-46BC-AFD8-DC460F9AC90D}" type="datetimeFigureOut">
              <a:rPr lang="en-GB" smtClean="0"/>
              <a:t>31/03/2019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487519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5B8CDB-9FD4-46BC-AFD8-DC460F9AC90D}" type="datetimeFigureOut">
              <a:rPr lang="en-GB" smtClean="0"/>
              <a:t>31/03/2019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1083985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5B8CDB-9FD4-46BC-AFD8-DC460F9AC90D}" type="datetimeFigureOut">
              <a:rPr lang="en-GB" smtClean="0"/>
              <a:t>31/03/2019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2462916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B8CDB-9FD4-46BC-AFD8-DC460F9AC90D}" type="datetimeFigureOut">
              <a:rPr lang="en-GB" smtClean="0"/>
              <a:t>31/03/2019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2564662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B8CDB-9FD4-46BC-AFD8-DC460F9AC90D}" type="datetimeFigureOut">
              <a:rPr lang="en-GB" smtClean="0"/>
              <a:t>31/03/2019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61E70C-0FB8-4DEC-AFC3-CD404E9CC0B9}" type="slidenum">
              <a:rPr lang="en-GB" smtClean="0"/>
              <a:t>‹#›</a:t>
            </a:fld>
            <a:endParaRPr lang="en-GB"/>
          </a:p>
        </p:txBody>
      </p:sp>
    </p:spTree>
    <p:extLst>
      <p:ext uri="{BB962C8B-B14F-4D97-AF65-F5344CB8AC3E}">
        <p14:creationId xmlns:p14="http://schemas.microsoft.com/office/powerpoint/2010/main" val="4123783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315B8CDB-9FD4-46BC-AFD8-DC460F9AC90D}" type="datetimeFigureOut">
              <a:rPr lang="en-GB" smtClean="0"/>
              <a:t>31/03/2019</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EB61E70C-0FB8-4DEC-AFC3-CD404E9CC0B9}" type="slidenum">
              <a:rPr lang="en-GB" smtClean="0"/>
              <a:t>‹#›</a:t>
            </a:fld>
            <a:endParaRPr lang="en-GB"/>
          </a:p>
        </p:txBody>
      </p:sp>
    </p:spTree>
    <p:extLst>
      <p:ext uri="{BB962C8B-B14F-4D97-AF65-F5344CB8AC3E}">
        <p14:creationId xmlns:p14="http://schemas.microsoft.com/office/powerpoint/2010/main" val="35490340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AANyn3KlFz0&amp;feature=youtu.be&amp;fbclid=IwAR2WYElv86-N7uxSwEcClsoU75RIfbSqClrkdHeur0uYJnvHP4Vb-oMUUhU"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949193" y="939086"/>
            <a:ext cx="9755187" cy="2766528"/>
          </a:xfrm>
        </p:spPr>
        <p:txBody>
          <a:bodyPr/>
          <a:lstStyle/>
          <a:p>
            <a:r>
              <a:rPr lang="en-GB" dirty="0"/>
              <a:t>Travel Review </a:t>
            </a:r>
            <a:br>
              <a:rPr lang="en-GB" dirty="0"/>
            </a:br>
            <a:r>
              <a:rPr lang="en-GB" dirty="0"/>
              <a:t>Disneyland Paris</a:t>
            </a:r>
          </a:p>
        </p:txBody>
      </p:sp>
      <p:sp>
        <p:nvSpPr>
          <p:cNvPr id="3" name="Subtitle 2"/>
          <p:cNvSpPr>
            <a:spLocks noGrp="1"/>
          </p:cNvSpPr>
          <p:nvPr>
            <p:ph type="subTitle" idx="1"/>
          </p:nvPr>
        </p:nvSpPr>
        <p:spPr>
          <a:xfrm rot="21420000">
            <a:off x="949192" y="3876273"/>
            <a:ext cx="9755187" cy="550333"/>
          </a:xfrm>
        </p:spPr>
        <p:txBody>
          <a:bodyPr/>
          <a:lstStyle/>
          <a:p>
            <a:r>
              <a:rPr lang="en-GB" dirty="0"/>
              <a:t>By Dee Lee Jones</a:t>
            </a:r>
          </a:p>
        </p:txBody>
      </p:sp>
      <p:pic>
        <p:nvPicPr>
          <p:cNvPr id="4" name="Picture 3">
            <a:extLst>
              <a:ext uri="{FF2B5EF4-FFF2-40B4-BE49-F238E27FC236}">
                <a16:creationId xmlns:a16="http://schemas.microsoft.com/office/drawing/2014/main" id="{94F6122F-F36D-43EC-B800-BB99B7CEE8B1}"/>
              </a:ext>
            </a:extLst>
          </p:cNvPr>
          <p:cNvPicPr>
            <a:picLocks noChangeAspect="1"/>
          </p:cNvPicPr>
          <p:nvPr/>
        </p:nvPicPr>
        <p:blipFill>
          <a:blip r:embed="rId3"/>
          <a:stretch>
            <a:fillRect/>
          </a:stretch>
        </p:blipFill>
        <p:spPr>
          <a:xfrm rot="21207900">
            <a:off x="480289" y="643424"/>
            <a:ext cx="3293952" cy="2074739"/>
          </a:xfrm>
          <a:prstGeom prst="rect">
            <a:avLst/>
          </a:prstGeom>
        </p:spPr>
      </p:pic>
    </p:spTree>
    <p:extLst>
      <p:ext uri="{BB962C8B-B14F-4D97-AF65-F5344CB8AC3E}">
        <p14:creationId xmlns:p14="http://schemas.microsoft.com/office/powerpoint/2010/main" val="1193072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3905-F709-4D53-8D3E-11E657C2ADC3}"/>
              </a:ext>
            </a:extLst>
          </p:cNvPr>
          <p:cNvSpPr>
            <a:spLocks noGrp="1"/>
          </p:cNvSpPr>
          <p:nvPr>
            <p:ph type="title"/>
          </p:nvPr>
        </p:nvSpPr>
        <p:spPr/>
        <p:txBody>
          <a:bodyPr/>
          <a:lstStyle/>
          <a:p>
            <a:pPr algn="ctr"/>
            <a:r>
              <a:rPr lang="en-GB" u="sng" dirty="0"/>
              <a:t>Visiting numbers to Paris</a:t>
            </a:r>
          </a:p>
        </p:txBody>
      </p:sp>
      <p:sp>
        <p:nvSpPr>
          <p:cNvPr id="3" name="Content Placeholder 2">
            <a:extLst>
              <a:ext uri="{FF2B5EF4-FFF2-40B4-BE49-F238E27FC236}">
                <a16:creationId xmlns:a16="http://schemas.microsoft.com/office/drawing/2014/main" id="{F7D96675-0073-4521-991F-A16009177018}"/>
              </a:ext>
            </a:extLst>
          </p:cNvPr>
          <p:cNvSpPr>
            <a:spLocks noGrp="1"/>
          </p:cNvSpPr>
          <p:nvPr>
            <p:ph sz="quarter" idx="13"/>
          </p:nvPr>
        </p:nvSpPr>
        <p:spPr/>
        <p:txBody>
          <a:bodyPr>
            <a:normAutofit fontScale="92500" lnSpcReduction="10000"/>
          </a:bodyPr>
          <a:lstStyle/>
          <a:p>
            <a:pPr algn="ctr"/>
            <a:r>
              <a:rPr lang="en-GB" sz="2800" dirty="0">
                <a:latin typeface="Arial" panose="020B0604020202020204" pitchFamily="34" charset="0"/>
                <a:cs typeface="Arial" panose="020B0604020202020204" pitchFamily="34" charset="0"/>
              </a:rPr>
              <a:t>A total of 90 million visitors in 2018 – New world record</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One million more visitors than 2017</a:t>
            </a:r>
          </a:p>
          <a:p>
            <a:pPr algn="ctr"/>
            <a:endParaRPr lang="en-GB" sz="2800" dirty="0">
              <a:latin typeface="Arial" panose="020B0604020202020204" pitchFamily="34" charset="0"/>
              <a:cs typeface="Arial" panose="020B0604020202020204" pitchFamily="34" charset="0"/>
            </a:endParaRPr>
          </a:p>
          <a:p>
            <a:pPr marL="0" indent="0" algn="ctr">
              <a:buNone/>
            </a:pPr>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Agencia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efe</a:t>
            </a:r>
            <a:r>
              <a:rPr lang="en-GB" sz="28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1585572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AD388-FB69-438D-BE6E-2F7C390C33A6}"/>
              </a:ext>
            </a:extLst>
          </p:cNvPr>
          <p:cNvSpPr>
            <a:spLocks noGrp="1"/>
          </p:cNvSpPr>
          <p:nvPr>
            <p:ph type="title"/>
          </p:nvPr>
        </p:nvSpPr>
        <p:spPr>
          <a:xfrm>
            <a:off x="653717" y="331450"/>
            <a:ext cx="10396882" cy="1151965"/>
          </a:xfrm>
        </p:spPr>
        <p:txBody>
          <a:bodyPr/>
          <a:lstStyle/>
          <a:p>
            <a:pPr algn="ctr"/>
            <a:r>
              <a:rPr lang="en-GB" u="sng" dirty="0"/>
              <a:t>Disneyland Paris facts</a:t>
            </a:r>
          </a:p>
        </p:txBody>
      </p:sp>
      <p:sp>
        <p:nvSpPr>
          <p:cNvPr id="3" name="Content Placeholder 2">
            <a:extLst>
              <a:ext uri="{FF2B5EF4-FFF2-40B4-BE49-F238E27FC236}">
                <a16:creationId xmlns:a16="http://schemas.microsoft.com/office/drawing/2014/main" id="{8959AC2E-7DEE-49D2-BE8F-5F00816DF6FE}"/>
              </a:ext>
            </a:extLst>
          </p:cNvPr>
          <p:cNvSpPr>
            <a:spLocks noGrp="1"/>
          </p:cNvSpPr>
          <p:nvPr>
            <p:ph sz="quarter" idx="13"/>
          </p:nvPr>
        </p:nvSpPr>
        <p:spPr>
          <a:xfrm>
            <a:off x="898646" y="2063396"/>
            <a:ext cx="10394707" cy="3311189"/>
          </a:xfrm>
        </p:spPr>
        <p:txBody>
          <a:bodyPr>
            <a:normAutofit fontScale="92500" lnSpcReduction="20000"/>
          </a:bodyPr>
          <a:lstStyle/>
          <a:p>
            <a:pPr algn="ctr"/>
            <a:r>
              <a:rPr lang="en-GB" dirty="0">
                <a:latin typeface="Arial" panose="020B0604020202020204" pitchFamily="34" charset="0"/>
                <a:cs typeface="Arial" panose="020B0604020202020204" pitchFamily="34" charset="0"/>
              </a:rPr>
              <a:t>Opened in 1992 – as a Euro Disney resort</a:t>
            </a:r>
          </a:p>
          <a:p>
            <a:pPr algn="ctr"/>
            <a:r>
              <a:rPr lang="en-GB" dirty="0">
                <a:latin typeface="Arial" panose="020B0604020202020204" pitchFamily="34" charset="0"/>
                <a:cs typeface="Arial" panose="020B0604020202020204" pitchFamily="34" charset="0"/>
              </a:rPr>
              <a:t>Became Disneyland Paris in 1995</a:t>
            </a:r>
          </a:p>
          <a:p>
            <a:pPr algn="ctr"/>
            <a:r>
              <a:rPr lang="en-GB" dirty="0" err="1">
                <a:latin typeface="Arial" panose="020B0604020202020204" pitchFamily="34" charset="0"/>
                <a:cs typeface="Arial" panose="020B0604020202020204" pitchFamily="34" charset="0"/>
              </a:rPr>
              <a:t>Mame</a:t>
            </a:r>
            <a:r>
              <a:rPr lang="en-GB" dirty="0">
                <a:latin typeface="Arial" panose="020B0604020202020204" pitchFamily="34" charset="0"/>
                <a:cs typeface="Arial" panose="020B0604020202020204" pitchFamily="34" charset="0"/>
              </a:rPr>
              <a:t>-la-Vallee – France</a:t>
            </a:r>
          </a:p>
          <a:p>
            <a:pPr algn="ctr"/>
            <a:r>
              <a:rPr lang="en-GB" dirty="0">
                <a:latin typeface="Arial" panose="020B0604020202020204" pitchFamily="34" charset="0"/>
                <a:cs typeface="Arial" panose="020B0604020202020204" pitchFamily="34" charset="0"/>
              </a:rPr>
              <a:t>7 Disney-owned hotels that Disneyland Paris own</a:t>
            </a:r>
          </a:p>
          <a:p>
            <a:pPr algn="ctr"/>
            <a:r>
              <a:rPr lang="en-GB" dirty="0">
                <a:latin typeface="Arial" panose="020B0604020202020204" pitchFamily="34" charset="0"/>
                <a:cs typeface="Arial" panose="020B0604020202020204" pitchFamily="34" charset="0"/>
              </a:rPr>
              <a:t>5,510 acres</a:t>
            </a:r>
          </a:p>
          <a:p>
            <a:pPr algn="ctr"/>
            <a:r>
              <a:rPr lang="en-GB" dirty="0">
                <a:latin typeface="Arial" panose="020B0604020202020204" pitchFamily="34" charset="0"/>
                <a:cs typeface="Arial" panose="020B0604020202020204" pitchFamily="34" charset="0"/>
              </a:rPr>
              <a:t>Disneyland Paris - 68 billion to the French Economy (Last updated 6/12/17)</a:t>
            </a:r>
          </a:p>
          <a:p>
            <a:pPr marL="0" indent="0" algn="ctr">
              <a:buNone/>
            </a:pPr>
            <a:r>
              <a:rPr lang="en-GB" dirty="0">
                <a:latin typeface="Arial" panose="020B0604020202020204" pitchFamily="34" charset="0"/>
                <a:cs typeface="Arial" panose="020B0604020202020204" pitchFamily="34" charset="0"/>
              </a:rPr>
              <a:t>(Disney News, 2019)</a:t>
            </a:r>
          </a:p>
          <a:p>
            <a:endParaRPr lang="en-GB" dirty="0"/>
          </a:p>
          <a:p>
            <a:endParaRPr lang="en-GB" dirty="0"/>
          </a:p>
        </p:txBody>
      </p:sp>
    </p:spTree>
    <p:extLst>
      <p:ext uri="{BB962C8B-B14F-4D97-AF65-F5344CB8AC3E}">
        <p14:creationId xmlns:p14="http://schemas.microsoft.com/office/powerpoint/2010/main" val="3885499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88B0CA-EAD3-4BC2-9D15-453977AECD85}"/>
              </a:ext>
            </a:extLst>
          </p:cNvPr>
          <p:cNvPicPr>
            <a:picLocks noChangeAspect="1"/>
          </p:cNvPicPr>
          <p:nvPr/>
        </p:nvPicPr>
        <p:blipFill rotWithShape="1">
          <a:blip r:embed="rId3"/>
          <a:srcRect l="1549" t="7869" r="1549" b="9697"/>
          <a:stretch/>
        </p:blipFill>
        <p:spPr>
          <a:xfrm>
            <a:off x="2250256" y="1434662"/>
            <a:ext cx="7470770" cy="3181592"/>
          </a:xfrm>
          <a:prstGeom prst="rect">
            <a:avLst/>
          </a:prstGeom>
        </p:spPr>
      </p:pic>
      <p:sp>
        <p:nvSpPr>
          <p:cNvPr id="5" name="TextBox 4">
            <a:extLst>
              <a:ext uri="{FF2B5EF4-FFF2-40B4-BE49-F238E27FC236}">
                <a16:creationId xmlns:a16="http://schemas.microsoft.com/office/drawing/2014/main" id="{95164687-537D-4C98-B65B-42B7FA6DA2C8}"/>
              </a:ext>
            </a:extLst>
          </p:cNvPr>
          <p:cNvSpPr txBox="1"/>
          <p:nvPr/>
        </p:nvSpPr>
        <p:spPr>
          <a:xfrm>
            <a:off x="304800" y="5662499"/>
            <a:ext cx="3384884" cy="369332"/>
          </a:xfrm>
          <a:prstGeom prst="rect">
            <a:avLst/>
          </a:prstGeom>
          <a:noFill/>
        </p:spPr>
        <p:txBody>
          <a:bodyPr wrap="square" rtlCol="0">
            <a:spAutoFit/>
          </a:bodyPr>
          <a:lstStyle/>
          <a:p>
            <a:r>
              <a:rPr lang="en-GB" dirty="0"/>
              <a:t>(DLP TODAY, 2016)</a:t>
            </a:r>
          </a:p>
        </p:txBody>
      </p:sp>
    </p:spTree>
    <p:extLst>
      <p:ext uri="{BB962C8B-B14F-4D97-AF65-F5344CB8AC3E}">
        <p14:creationId xmlns:p14="http://schemas.microsoft.com/office/powerpoint/2010/main" val="3290909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32510"/>
            <a:ext cx="10396882" cy="1505256"/>
          </a:xfrm>
        </p:spPr>
        <p:txBody>
          <a:bodyPr>
            <a:normAutofit/>
          </a:bodyPr>
          <a:lstStyle/>
          <a:p>
            <a:pPr algn="ctr"/>
            <a:r>
              <a:rPr lang="en-GB" b="1" u="sng" dirty="0">
                <a:cs typeface="Arial" panose="020B0604020202020204" pitchFamily="34" charset="0"/>
              </a:rPr>
              <a:t>Niche tourism</a:t>
            </a:r>
          </a:p>
        </p:txBody>
      </p:sp>
      <p:sp>
        <p:nvSpPr>
          <p:cNvPr id="3" name="Content Placeholder 2"/>
          <p:cNvSpPr>
            <a:spLocks noGrp="1"/>
          </p:cNvSpPr>
          <p:nvPr>
            <p:ph sz="quarter" idx="13"/>
          </p:nvPr>
        </p:nvSpPr>
        <p:spPr>
          <a:xfrm>
            <a:off x="683625" y="2117558"/>
            <a:ext cx="10394707" cy="2182206"/>
          </a:xfrm>
        </p:spPr>
        <p:txBody>
          <a:bodyPr/>
          <a:lstStyle/>
          <a:p>
            <a:pPr marL="0" indent="0" algn="ctr">
              <a:buNone/>
            </a:pPr>
            <a:r>
              <a:rPr lang="en-GB" sz="3200" dirty="0">
                <a:latin typeface="Arial" panose="020B0604020202020204" pitchFamily="34" charset="0"/>
                <a:cs typeface="Arial" panose="020B0604020202020204" pitchFamily="34" charset="0"/>
              </a:rPr>
              <a:t>Theme/amusement Park Tourism</a:t>
            </a:r>
          </a:p>
          <a:p>
            <a:pPr marL="0" indent="0" algn="ctr">
              <a:buNone/>
            </a:pPr>
            <a:r>
              <a:rPr lang="en-GB" dirty="0">
                <a:latin typeface="Arial" panose="020B0604020202020204" pitchFamily="34" charset="0"/>
                <a:cs typeface="Arial" panose="020B0604020202020204" pitchFamily="34" charset="0"/>
              </a:rPr>
              <a:t>‘Attractions are arguably the most important component in the tourism system’- </a:t>
            </a:r>
            <a:r>
              <a:rPr lang="en-GB" dirty="0" err="1">
                <a:latin typeface="Arial" panose="020B0604020202020204" pitchFamily="34" charset="0"/>
                <a:cs typeface="Arial" panose="020B0604020202020204" pitchFamily="34" charset="0"/>
              </a:rPr>
              <a:t>Swarbrooke</a:t>
            </a:r>
            <a:r>
              <a:rPr lang="en-GB" dirty="0">
                <a:latin typeface="Arial" panose="020B0604020202020204" pitchFamily="34" charset="0"/>
                <a:cs typeface="Arial" panose="020B0604020202020204" pitchFamily="34" charset="0"/>
              </a:rPr>
              <a:t>, (2002). </a:t>
            </a:r>
          </a:p>
        </p:txBody>
      </p:sp>
    </p:spTree>
    <p:extLst>
      <p:ext uri="{BB962C8B-B14F-4D97-AF65-F5344CB8AC3E}">
        <p14:creationId xmlns:p14="http://schemas.microsoft.com/office/powerpoint/2010/main" val="2643581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DF96BD-1F91-4093-90C7-33FD8A4CAD04}"/>
              </a:ext>
            </a:extLst>
          </p:cNvPr>
          <p:cNvPicPr>
            <a:picLocks noChangeAspect="1"/>
          </p:cNvPicPr>
          <p:nvPr/>
        </p:nvPicPr>
        <p:blipFill rotWithShape="1">
          <a:blip r:embed="rId3"/>
          <a:srcRect l="16250" t="12204" r="17343" b="11092"/>
          <a:stretch/>
        </p:blipFill>
        <p:spPr>
          <a:xfrm>
            <a:off x="2660098" y="1261241"/>
            <a:ext cx="6623163" cy="3276600"/>
          </a:xfrm>
          <a:prstGeom prst="rect">
            <a:avLst/>
          </a:prstGeom>
        </p:spPr>
      </p:pic>
      <p:sp>
        <p:nvSpPr>
          <p:cNvPr id="5" name="TextBox 4">
            <a:extLst>
              <a:ext uri="{FF2B5EF4-FFF2-40B4-BE49-F238E27FC236}">
                <a16:creationId xmlns:a16="http://schemas.microsoft.com/office/drawing/2014/main" id="{024BD0A6-3134-4937-9C81-0B7397AC4C21}"/>
              </a:ext>
            </a:extLst>
          </p:cNvPr>
          <p:cNvSpPr txBox="1"/>
          <p:nvPr/>
        </p:nvSpPr>
        <p:spPr>
          <a:xfrm>
            <a:off x="685800" y="5829300"/>
            <a:ext cx="3257550" cy="369332"/>
          </a:xfrm>
          <a:prstGeom prst="rect">
            <a:avLst/>
          </a:prstGeom>
          <a:noFill/>
        </p:spPr>
        <p:txBody>
          <a:bodyPr wrap="square" rtlCol="0">
            <a:spAutoFit/>
          </a:bodyPr>
          <a:lstStyle/>
          <a:p>
            <a:r>
              <a:rPr lang="en-GB" dirty="0"/>
              <a:t>(Global Industry  Analyst , 2015)</a:t>
            </a:r>
          </a:p>
        </p:txBody>
      </p:sp>
    </p:spTree>
    <p:extLst>
      <p:ext uri="{BB962C8B-B14F-4D97-AF65-F5344CB8AC3E}">
        <p14:creationId xmlns:p14="http://schemas.microsoft.com/office/powerpoint/2010/main" val="2337744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cs typeface="Arial" panose="020B0604020202020204" pitchFamily="34" charset="0"/>
              </a:rPr>
              <a:t>Free day at Paris </a:t>
            </a:r>
            <a:endParaRPr lang="en-GB" dirty="0"/>
          </a:p>
        </p:txBody>
      </p:sp>
      <p:sp>
        <p:nvSpPr>
          <p:cNvPr id="3" name="Content Placeholder 2"/>
          <p:cNvSpPr>
            <a:spLocks noGrp="1"/>
          </p:cNvSpPr>
          <p:nvPr>
            <p:ph sz="quarter" idx="13"/>
          </p:nvPr>
        </p:nvSpPr>
        <p:spPr>
          <a:xfrm>
            <a:off x="685801" y="1709047"/>
            <a:ext cx="10394707" cy="3311189"/>
          </a:xfrm>
        </p:spPr>
        <p:txBody>
          <a:bodyPr/>
          <a:lstStyle/>
          <a:p>
            <a:r>
              <a:rPr lang="en-GB">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https://www.youtube.com/watch?v=AANyn3KlFz0&amp;feature=youtu.be&amp;fbclid=IwAR2WYElv86-N7uxSwEcClsoU75RIfbSqClrkdHeur0uYJnvHP4Vb-oMUUhU</a:t>
            </a:r>
            <a:r>
              <a:rPr lang="en-GB">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6968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FABD30-3738-4637-80C3-9BAAFFEE7CB6}"/>
              </a:ext>
            </a:extLst>
          </p:cNvPr>
          <p:cNvPicPr>
            <a:picLocks noChangeAspect="1"/>
          </p:cNvPicPr>
          <p:nvPr/>
        </p:nvPicPr>
        <p:blipFill rotWithShape="1">
          <a:blip r:embed="rId3"/>
          <a:srcRect t="18215" r="-1" b="41364"/>
          <a:stretch/>
        </p:blipFill>
        <p:spPr>
          <a:xfrm>
            <a:off x="739718" y="1277007"/>
            <a:ext cx="4657344" cy="3346704"/>
          </a:xfrm>
          <a:prstGeom prst="rect">
            <a:avLst/>
          </a:prstGeom>
        </p:spPr>
      </p:pic>
      <p:pic>
        <p:nvPicPr>
          <p:cNvPr id="4" name="Picture 3">
            <a:extLst>
              <a:ext uri="{FF2B5EF4-FFF2-40B4-BE49-F238E27FC236}">
                <a16:creationId xmlns:a16="http://schemas.microsoft.com/office/drawing/2014/main" id="{660C944A-7512-4BD6-949D-937295E06A09}"/>
              </a:ext>
            </a:extLst>
          </p:cNvPr>
          <p:cNvPicPr>
            <a:picLocks noChangeAspect="1"/>
          </p:cNvPicPr>
          <p:nvPr/>
        </p:nvPicPr>
        <p:blipFill rotWithShape="1">
          <a:blip r:embed="rId4"/>
          <a:srcRect t="4189" r="-3" b="-3"/>
          <a:stretch/>
        </p:blipFill>
        <p:spPr>
          <a:xfrm>
            <a:off x="6096000" y="1277007"/>
            <a:ext cx="4657346" cy="3346704"/>
          </a:xfrm>
          <a:prstGeom prst="rect">
            <a:avLst/>
          </a:prstGeom>
        </p:spPr>
      </p:pic>
    </p:spTree>
    <p:extLst>
      <p:ext uri="{BB962C8B-B14F-4D97-AF65-F5344CB8AC3E}">
        <p14:creationId xmlns:p14="http://schemas.microsoft.com/office/powerpoint/2010/main" val="2888661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306E5F-D892-49C9-9AFC-81718E57AF6A}"/>
              </a:ext>
            </a:extLst>
          </p:cNvPr>
          <p:cNvPicPr>
            <a:picLocks noChangeAspect="1"/>
          </p:cNvPicPr>
          <p:nvPr/>
        </p:nvPicPr>
        <p:blipFill rotWithShape="1">
          <a:blip r:embed="rId3"/>
          <a:srcRect t="24161" r="-3" b="12344"/>
          <a:stretch/>
        </p:blipFill>
        <p:spPr>
          <a:xfrm>
            <a:off x="20" y="10"/>
            <a:ext cx="4003019" cy="3388883"/>
          </a:xfrm>
          <a:prstGeom prst="rect">
            <a:avLst/>
          </a:prstGeom>
        </p:spPr>
      </p:pic>
      <p:pic>
        <p:nvPicPr>
          <p:cNvPr id="7" name="Picture 6">
            <a:extLst>
              <a:ext uri="{FF2B5EF4-FFF2-40B4-BE49-F238E27FC236}">
                <a16:creationId xmlns:a16="http://schemas.microsoft.com/office/drawing/2014/main" id="{2F9E8472-AAEA-482E-80E5-CC779B50ED5E}"/>
              </a:ext>
            </a:extLst>
          </p:cNvPr>
          <p:cNvPicPr>
            <a:picLocks noChangeAspect="1"/>
          </p:cNvPicPr>
          <p:nvPr/>
        </p:nvPicPr>
        <p:blipFill rotWithShape="1">
          <a:blip r:embed="rId4"/>
          <a:srcRect l="12655" r="20608" b="2"/>
          <a:stretch/>
        </p:blipFill>
        <p:spPr>
          <a:xfrm>
            <a:off x="4094479" y="10"/>
            <a:ext cx="4014047" cy="3383270"/>
          </a:xfrm>
          <a:prstGeom prst="rect">
            <a:avLst/>
          </a:prstGeom>
        </p:spPr>
      </p:pic>
      <p:pic>
        <p:nvPicPr>
          <p:cNvPr id="4" name="Picture 3">
            <a:extLst>
              <a:ext uri="{FF2B5EF4-FFF2-40B4-BE49-F238E27FC236}">
                <a16:creationId xmlns:a16="http://schemas.microsoft.com/office/drawing/2014/main" id="{F84D179F-3453-4CFF-8F33-DDF3406E60D5}"/>
              </a:ext>
            </a:extLst>
          </p:cNvPr>
          <p:cNvPicPr>
            <a:picLocks noChangeAspect="1"/>
          </p:cNvPicPr>
          <p:nvPr/>
        </p:nvPicPr>
        <p:blipFill rotWithShape="1">
          <a:blip r:embed="rId5"/>
          <a:srcRect l="6113" r="5152" b="4"/>
          <a:stretch/>
        </p:blipFill>
        <p:spPr>
          <a:xfrm>
            <a:off x="8188960" y="10"/>
            <a:ext cx="4003039" cy="3383270"/>
          </a:xfrm>
          <a:prstGeom prst="rect">
            <a:avLst/>
          </a:prstGeom>
        </p:spPr>
      </p:pic>
      <p:pic>
        <p:nvPicPr>
          <p:cNvPr id="9" name="Picture 8">
            <a:extLst>
              <a:ext uri="{FF2B5EF4-FFF2-40B4-BE49-F238E27FC236}">
                <a16:creationId xmlns:a16="http://schemas.microsoft.com/office/drawing/2014/main" id="{D25C37BB-37E0-4406-8EBE-1920527F0700}"/>
              </a:ext>
            </a:extLst>
          </p:cNvPr>
          <p:cNvPicPr>
            <a:picLocks noChangeAspect="1"/>
          </p:cNvPicPr>
          <p:nvPr/>
        </p:nvPicPr>
        <p:blipFill rotWithShape="1">
          <a:blip r:embed="rId6"/>
          <a:srcRect l="26469"/>
          <a:stretch/>
        </p:blipFill>
        <p:spPr>
          <a:xfrm>
            <a:off x="20" y="3469102"/>
            <a:ext cx="4003019" cy="3388893"/>
          </a:xfrm>
          <a:prstGeom prst="rect">
            <a:avLst/>
          </a:prstGeom>
        </p:spPr>
      </p:pic>
      <p:pic>
        <p:nvPicPr>
          <p:cNvPr id="8" name="Picture 7">
            <a:extLst>
              <a:ext uri="{FF2B5EF4-FFF2-40B4-BE49-F238E27FC236}">
                <a16:creationId xmlns:a16="http://schemas.microsoft.com/office/drawing/2014/main" id="{5004AC58-F790-4A91-9797-1C30A2E80A5A}"/>
              </a:ext>
            </a:extLst>
          </p:cNvPr>
          <p:cNvPicPr>
            <a:picLocks noChangeAspect="1"/>
          </p:cNvPicPr>
          <p:nvPr/>
        </p:nvPicPr>
        <p:blipFill rotWithShape="1">
          <a:blip r:embed="rId7"/>
          <a:srcRect l="5587" r="5433" b="4"/>
          <a:stretch/>
        </p:blipFill>
        <p:spPr>
          <a:xfrm>
            <a:off x="4094479" y="3469102"/>
            <a:ext cx="4014047" cy="3383280"/>
          </a:xfrm>
          <a:prstGeom prst="rect">
            <a:avLst/>
          </a:prstGeom>
        </p:spPr>
      </p:pic>
      <p:pic>
        <p:nvPicPr>
          <p:cNvPr id="6" name="Picture 5">
            <a:extLst>
              <a:ext uri="{FF2B5EF4-FFF2-40B4-BE49-F238E27FC236}">
                <a16:creationId xmlns:a16="http://schemas.microsoft.com/office/drawing/2014/main" id="{1893E577-A0CB-4735-8AC6-F2D36ABCBAEB}"/>
              </a:ext>
            </a:extLst>
          </p:cNvPr>
          <p:cNvPicPr>
            <a:picLocks noChangeAspect="1"/>
          </p:cNvPicPr>
          <p:nvPr/>
        </p:nvPicPr>
        <p:blipFill rotWithShape="1">
          <a:blip r:embed="rId8"/>
          <a:srcRect t="33577" r="2" b="2756"/>
          <a:stretch/>
        </p:blipFill>
        <p:spPr>
          <a:xfrm>
            <a:off x="8199966" y="3469102"/>
            <a:ext cx="3992034" cy="3388893"/>
          </a:xfrm>
          <a:prstGeom prst="rect">
            <a:avLst/>
          </a:prstGeom>
        </p:spPr>
      </p:pic>
    </p:spTree>
    <p:extLst>
      <p:ext uri="{BB962C8B-B14F-4D97-AF65-F5344CB8AC3E}">
        <p14:creationId xmlns:p14="http://schemas.microsoft.com/office/powerpoint/2010/main" val="2133597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EAC31A0-C3CB-4F03-9BAD-90EE1484E177}"/>
              </a:ext>
            </a:extLst>
          </p:cNvPr>
          <p:cNvPicPr>
            <a:picLocks noChangeAspect="1"/>
          </p:cNvPicPr>
          <p:nvPr/>
        </p:nvPicPr>
        <p:blipFill rotWithShape="1">
          <a:blip r:embed="rId3"/>
          <a:srcRect t="18301" r="-1" b="18484"/>
          <a:stretch/>
        </p:blipFill>
        <p:spPr>
          <a:xfrm>
            <a:off x="1125415" y="0"/>
            <a:ext cx="4014047" cy="3383270"/>
          </a:xfrm>
          <a:prstGeom prst="rect">
            <a:avLst/>
          </a:prstGeom>
        </p:spPr>
      </p:pic>
      <p:pic>
        <p:nvPicPr>
          <p:cNvPr id="5" name="Picture 4">
            <a:extLst>
              <a:ext uri="{FF2B5EF4-FFF2-40B4-BE49-F238E27FC236}">
                <a16:creationId xmlns:a16="http://schemas.microsoft.com/office/drawing/2014/main" id="{2AF5BE17-A665-4EF0-AA94-3746CE19990F}"/>
              </a:ext>
            </a:extLst>
          </p:cNvPr>
          <p:cNvPicPr>
            <a:picLocks noChangeAspect="1"/>
          </p:cNvPicPr>
          <p:nvPr/>
        </p:nvPicPr>
        <p:blipFill rotWithShape="1">
          <a:blip r:embed="rId4"/>
          <a:srcRect t="9608" r="-3" b="27001"/>
          <a:stretch/>
        </p:blipFill>
        <p:spPr>
          <a:xfrm>
            <a:off x="6096000" y="0"/>
            <a:ext cx="4003039" cy="3383270"/>
          </a:xfrm>
          <a:prstGeom prst="rect">
            <a:avLst/>
          </a:prstGeom>
        </p:spPr>
      </p:pic>
      <p:pic>
        <p:nvPicPr>
          <p:cNvPr id="9" name="Picture 8">
            <a:extLst>
              <a:ext uri="{FF2B5EF4-FFF2-40B4-BE49-F238E27FC236}">
                <a16:creationId xmlns:a16="http://schemas.microsoft.com/office/drawing/2014/main" id="{EF3CF462-4D30-4E92-AA35-051D0CA96B41}"/>
              </a:ext>
            </a:extLst>
          </p:cNvPr>
          <p:cNvPicPr>
            <a:picLocks noChangeAspect="1"/>
          </p:cNvPicPr>
          <p:nvPr/>
        </p:nvPicPr>
        <p:blipFill rotWithShape="1">
          <a:blip r:embed="rId5"/>
          <a:srcRect r="11406" b="-3"/>
          <a:stretch/>
        </p:blipFill>
        <p:spPr>
          <a:xfrm>
            <a:off x="1125415" y="3474732"/>
            <a:ext cx="4003019" cy="3235558"/>
          </a:xfrm>
          <a:prstGeom prst="rect">
            <a:avLst/>
          </a:prstGeom>
        </p:spPr>
      </p:pic>
      <p:pic>
        <p:nvPicPr>
          <p:cNvPr id="4" name="Picture 3">
            <a:extLst>
              <a:ext uri="{FF2B5EF4-FFF2-40B4-BE49-F238E27FC236}">
                <a16:creationId xmlns:a16="http://schemas.microsoft.com/office/drawing/2014/main" id="{E0F64077-8398-4841-B5AA-1D035251FC76}"/>
              </a:ext>
            </a:extLst>
          </p:cNvPr>
          <p:cNvPicPr>
            <a:picLocks noChangeAspect="1"/>
          </p:cNvPicPr>
          <p:nvPr/>
        </p:nvPicPr>
        <p:blipFill rotWithShape="1">
          <a:blip r:embed="rId6"/>
          <a:srcRect r="11020" b="4"/>
          <a:stretch/>
        </p:blipFill>
        <p:spPr>
          <a:xfrm>
            <a:off x="6096000" y="3454318"/>
            <a:ext cx="4014047" cy="3235558"/>
          </a:xfrm>
          <a:prstGeom prst="rect">
            <a:avLst/>
          </a:prstGeom>
        </p:spPr>
      </p:pic>
    </p:spTree>
    <p:extLst>
      <p:ext uri="{BB962C8B-B14F-4D97-AF65-F5344CB8AC3E}">
        <p14:creationId xmlns:p14="http://schemas.microsoft.com/office/powerpoint/2010/main" val="202638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C2046B-5239-4144-849B-36367357B22A}"/>
              </a:ext>
            </a:extLst>
          </p:cNvPr>
          <p:cNvPicPr>
            <a:picLocks noChangeAspect="1"/>
          </p:cNvPicPr>
          <p:nvPr/>
        </p:nvPicPr>
        <p:blipFill>
          <a:blip r:embed="rId3"/>
          <a:stretch>
            <a:fillRect/>
          </a:stretch>
        </p:blipFill>
        <p:spPr>
          <a:xfrm>
            <a:off x="1660018" y="160421"/>
            <a:ext cx="3274963" cy="5438274"/>
          </a:xfrm>
          <a:prstGeom prst="rect">
            <a:avLst/>
          </a:prstGeom>
        </p:spPr>
      </p:pic>
      <p:pic>
        <p:nvPicPr>
          <p:cNvPr id="5" name="Picture 4">
            <a:extLst>
              <a:ext uri="{FF2B5EF4-FFF2-40B4-BE49-F238E27FC236}">
                <a16:creationId xmlns:a16="http://schemas.microsoft.com/office/drawing/2014/main" id="{751CE1ED-337E-4D39-8A3D-5C769FEFD4A2}"/>
              </a:ext>
            </a:extLst>
          </p:cNvPr>
          <p:cNvPicPr>
            <a:picLocks noChangeAspect="1"/>
          </p:cNvPicPr>
          <p:nvPr/>
        </p:nvPicPr>
        <p:blipFill>
          <a:blip r:embed="rId4"/>
          <a:stretch>
            <a:fillRect/>
          </a:stretch>
        </p:blipFill>
        <p:spPr>
          <a:xfrm>
            <a:off x="5381785" y="160421"/>
            <a:ext cx="5150197" cy="5438274"/>
          </a:xfrm>
          <a:prstGeom prst="rect">
            <a:avLst/>
          </a:prstGeom>
        </p:spPr>
      </p:pic>
    </p:spTree>
    <p:extLst>
      <p:ext uri="{BB962C8B-B14F-4D97-AF65-F5344CB8AC3E}">
        <p14:creationId xmlns:p14="http://schemas.microsoft.com/office/powerpoint/2010/main" val="330108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075E7C-8DE4-4DFE-B84F-932B32CAAD63}"/>
              </a:ext>
            </a:extLst>
          </p:cNvPr>
          <p:cNvPicPr>
            <a:picLocks noChangeAspect="1"/>
          </p:cNvPicPr>
          <p:nvPr/>
        </p:nvPicPr>
        <p:blipFill rotWithShape="1">
          <a:blip r:embed="rId3"/>
          <a:srcRect l="6983" t="26397" r="41396" b="23088"/>
          <a:stretch/>
        </p:blipFill>
        <p:spPr>
          <a:xfrm>
            <a:off x="5312983" y="55179"/>
            <a:ext cx="6306204" cy="4258045"/>
          </a:xfrm>
          <a:prstGeom prst="rect">
            <a:avLst/>
          </a:prstGeom>
        </p:spPr>
      </p:pic>
      <p:pic>
        <p:nvPicPr>
          <p:cNvPr id="3" name="Picture 2">
            <a:extLst>
              <a:ext uri="{FF2B5EF4-FFF2-40B4-BE49-F238E27FC236}">
                <a16:creationId xmlns:a16="http://schemas.microsoft.com/office/drawing/2014/main" id="{824165A3-8B5A-47D4-8E72-38665CAE37D2}"/>
              </a:ext>
            </a:extLst>
          </p:cNvPr>
          <p:cNvPicPr>
            <a:picLocks noChangeAspect="1"/>
          </p:cNvPicPr>
          <p:nvPr/>
        </p:nvPicPr>
        <p:blipFill>
          <a:blip r:embed="rId4"/>
          <a:stretch>
            <a:fillRect/>
          </a:stretch>
        </p:blipFill>
        <p:spPr>
          <a:xfrm>
            <a:off x="0" y="236126"/>
            <a:ext cx="5312982" cy="4115157"/>
          </a:xfrm>
          <a:prstGeom prst="rect">
            <a:avLst/>
          </a:prstGeom>
        </p:spPr>
      </p:pic>
      <p:sp>
        <p:nvSpPr>
          <p:cNvPr id="6" name="TextBox 5">
            <a:extLst>
              <a:ext uri="{FF2B5EF4-FFF2-40B4-BE49-F238E27FC236}">
                <a16:creationId xmlns:a16="http://schemas.microsoft.com/office/drawing/2014/main" id="{DADA0663-3937-4423-A266-2C276F2D7AE3}"/>
              </a:ext>
            </a:extLst>
          </p:cNvPr>
          <p:cNvSpPr txBox="1"/>
          <p:nvPr/>
        </p:nvSpPr>
        <p:spPr>
          <a:xfrm>
            <a:off x="409903" y="5281989"/>
            <a:ext cx="3405352" cy="378373"/>
          </a:xfrm>
          <a:prstGeom prst="rect">
            <a:avLst/>
          </a:prstGeom>
          <a:noFill/>
        </p:spPr>
        <p:txBody>
          <a:bodyPr wrap="square" rtlCol="0">
            <a:spAutoFit/>
          </a:bodyPr>
          <a:lstStyle/>
          <a:p>
            <a:r>
              <a:rPr lang="en-GB" dirty="0"/>
              <a:t>(Trip Advisor, 2019)</a:t>
            </a:r>
          </a:p>
        </p:txBody>
      </p:sp>
      <p:pic>
        <p:nvPicPr>
          <p:cNvPr id="8" name="Picture 7">
            <a:extLst>
              <a:ext uri="{FF2B5EF4-FFF2-40B4-BE49-F238E27FC236}">
                <a16:creationId xmlns:a16="http://schemas.microsoft.com/office/drawing/2014/main" id="{68D7000F-9BC7-4103-879D-E33BF923CAEA}"/>
              </a:ext>
            </a:extLst>
          </p:cNvPr>
          <p:cNvPicPr>
            <a:picLocks noChangeAspect="1"/>
          </p:cNvPicPr>
          <p:nvPr/>
        </p:nvPicPr>
        <p:blipFill rotWithShape="1">
          <a:blip r:embed="rId5"/>
          <a:srcRect l="5819" t="37881" r="42457" b="27115"/>
          <a:stretch/>
        </p:blipFill>
        <p:spPr>
          <a:xfrm>
            <a:off x="5312982" y="4320479"/>
            <a:ext cx="6306204" cy="2301395"/>
          </a:xfrm>
          <a:prstGeom prst="rect">
            <a:avLst/>
          </a:prstGeom>
        </p:spPr>
      </p:pic>
    </p:spTree>
    <p:extLst>
      <p:ext uri="{BB962C8B-B14F-4D97-AF65-F5344CB8AC3E}">
        <p14:creationId xmlns:p14="http://schemas.microsoft.com/office/powerpoint/2010/main" val="3271473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95A60CE-C45D-4C4C-BB45-7C1415B28C9C}"/>
              </a:ext>
            </a:extLst>
          </p:cNvPr>
          <p:cNvPicPr>
            <a:picLocks noChangeAspect="1"/>
          </p:cNvPicPr>
          <p:nvPr/>
        </p:nvPicPr>
        <p:blipFill>
          <a:blip r:embed="rId3"/>
          <a:stretch>
            <a:fillRect/>
          </a:stretch>
        </p:blipFill>
        <p:spPr>
          <a:xfrm>
            <a:off x="396036" y="314210"/>
            <a:ext cx="4617398" cy="5045581"/>
          </a:xfrm>
          <a:prstGeom prst="rect">
            <a:avLst/>
          </a:prstGeom>
        </p:spPr>
      </p:pic>
      <p:sp>
        <p:nvSpPr>
          <p:cNvPr id="9" name="TextBox 8">
            <a:extLst>
              <a:ext uri="{FF2B5EF4-FFF2-40B4-BE49-F238E27FC236}">
                <a16:creationId xmlns:a16="http://schemas.microsoft.com/office/drawing/2014/main" id="{417E7E8C-81E1-46C0-94CF-4176CF336A38}"/>
              </a:ext>
            </a:extLst>
          </p:cNvPr>
          <p:cNvSpPr txBox="1"/>
          <p:nvPr/>
        </p:nvSpPr>
        <p:spPr>
          <a:xfrm>
            <a:off x="5131676" y="6028818"/>
            <a:ext cx="2501462" cy="369332"/>
          </a:xfrm>
          <a:prstGeom prst="rect">
            <a:avLst/>
          </a:prstGeom>
          <a:noFill/>
        </p:spPr>
        <p:txBody>
          <a:bodyPr wrap="square" rtlCol="0">
            <a:spAutoFit/>
          </a:bodyPr>
          <a:lstStyle/>
          <a:p>
            <a:r>
              <a:rPr lang="en-GB" dirty="0"/>
              <a:t>(Trip Advisor, 2019)</a:t>
            </a:r>
          </a:p>
        </p:txBody>
      </p:sp>
      <p:sp>
        <p:nvSpPr>
          <p:cNvPr id="10" name="TextBox 9">
            <a:extLst>
              <a:ext uri="{FF2B5EF4-FFF2-40B4-BE49-F238E27FC236}">
                <a16:creationId xmlns:a16="http://schemas.microsoft.com/office/drawing/2014/main" id="{9B3C4729-DD4F-41A3-BA56-4B1C3B120B32}"/>
              </a:ext>
            </a:extLst>
          </p:cNvPr>
          <p:cNvSpPr txBox="1"/>
          <p:nvPr/>
        </p:nvSpPr>
        <p:spPr>
          <a:xfrm>
            <a:off x="396036" y="6028818"/>
            <a:ext cx="1989812" cy="369332"/>
          </a:xfrm>
          <a:prstGeom prst="rect">
            <a:avLst/>
          </a:prstGeom>
          <a:noFill/>
        </p:spPr>
        <p:txBody>
          <a:bodyPr wrap="square" rtlCol="0">
            <a:spAutoFit/>
          </a:bodyPr>
          <a:lstStyle/>
          <a:p>
            <a:r>
              <a:rPr lang="en-GB" dirty="0"/>
              <a:t>(Mail Online, 2018)</a:t>
            </a:r>
          </a:p>
        </p:txBody>
      </p:sp>
      <p:pic>
        <p:nvPicPr>
          <p:cNvPr id="11" name="Picture 10">
            <a:extLst>
              <a:ext uri="{FF2B5EF4-FFF2-40B4-BE49-F238E27FC236}">
                <a16:creationId xmlns:a16="http://schemas.microsoft.com/office/drawing/2014/main" id="{F4E13880-EE32-477C-9A81-A809209EF3F1}"/>
              </a:ext>
            </a:extLst>
          </p:cNvPr>
          <p:cNvPicPr>
            <a:picLocks noChangeAspect="1"/>
          </p:cNvPicPr>
          <p:nvPr/>
        </p:nvPicPr>
        <p:blipFill rotWithShape="1">
          <a:blip r:embed="rId4"/>
          <a:srcRect l="7026" t="53105" r="40388" b="12395"/>
          <a:stretch/>
        </p:blipFill>
        <p:spPr>
          <a:xfrm>
            <a:off x="5131676" y="1843781"/>
            <a:ext cx="6411310" cy="2364828"/>
          </a:xfrm>
          <a:prstGeom prst="rect">
            <a:avLst/>
          </a:prstGeom>
        </p:spPr>
      </p:pic>
    </p:spTree>
    <p:extLst>
      <p:ext uri="{BB962C8B-B14F-4D97-AF65-F5344CB8AC3E}">
        <p14:creationId xmlns:p14="http://schemas.microsoft.com/office/powerpoint/2010/main" val="3464057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Why are the visiting numbers decreasing in DISNEYLAND Paris?</a:t>
            </a:r>
          </a:p>
        </p:txBody>
      </p:sp>
      <p:sp>
        <p:nvSpPr>
          <p:cNvPr id="3" name="Content Placeholder 2"/>
          <p:cNvSpPr>
            <a:spLocks noGrp="1"/>
          </p:cNvSpPr>
          <p:nvPr>
            <p:ph sz="quarter" idx="13"/>
          </p:nvPr>
        </p:nvSpPr>
        <p:spPr>
          <a:xfrm>
            <a:off x="685801" y="2520596"/>
            <a:ext cx="10886090" cy="3311189"/>
          </a:xfrm>
        </p:spPr>
        <p:txBody>
          <a:bodyPr>
            <a:normAutofit fontScale="62500" lnSpcReduction="20000"/>
          </a:bodyPr>
          <a:lstStyle/>
          <a:p>
            <a:r>
              <a:rPr lang="en-GB" sz="2800" b="1" dirty="0">
                <a:latin typeface="Arial" panose="020B0604020202020204" pitchFamily="34" charset="0"/>
                <a:cs typeface="Arial" panose="020B0604020202020204" pitchFamily="34" charset="0"/>
              </a:rPr>
              <a:t>Terrorism</a:t>
            </a:r>
          </a:p>
          <a:p>
            <a:pPr marL="0" indent="0">
              <a:buNone/>
            </a:pPr>
            <a:r>
              <a:rPr lang="en-GB" sz="2800" dirty="0">
                <a:latin typeface="Arial" panose="020B0604020202020204" pitchFamily="34" charset="0"/>
                <a:cs typeface="Arial" panose="020B0604020202020204" pitchFamily="34" charset="0"/>
              </a:rPr>
              <a:t>‘Disneyland Paris visitor numbers dropped from 9.8million in 2015 to 8.4million’</a:t>
            </a:r>
          </a:p>
          <a:p>
            <a:pPr marL="0" indent="0">
              <a:buNone/>
            </a:pPr>
            <a:r>
              <a:rPr lang="en-GB" sz="2800" dirty="0">
                <a:latin typeface="Arial" panose="020B0604020202020204" pitchFamily="34" charset="0"/>
                <a:cs typeface="Arial" panose="020B0604020202020204" pitchFamily="34" charset="0"/>
              </a:rPr>
              <a:t>decline from 2015-2016 by 65 per cent</a:t>
            </a:r>
          </a:p>
          <a:p>
            <a:r>
              <a:rPr lang="en-GB" sz="2800" b="1" dirty="0">
                <a:latin typeface="Arial" panose="020B0604020202020204" pitchFamily="34" charset="0"/>
                <a:cs typeface="Arial" panose="020B0604020202020204" pitchFamily="34" charset="0"/>
              </a:rPr>
              <a:t>Bad weather</a:t>
            </a:r>
          </a:p>
          <a:p>
            <a:pPr marL="0" indent="0">
              <a:buNone/>
            </a:pPr>
            <a:r>
              <a:rPr lang="en-GB" sz="2800" dirty="0">
                <a:latin typeface="Arial" panose="020B0604020202020204" pitchFamily="34" charset="0"/>
                <a:cs typeface="Arial" panose="020B0604020202020204" pitchFamily="34" charset="0"/>
              </a:rPr>
              <a:t>‘Along with terrorism, the bad weather also played a part in deterring tourists’</a:t>
            </a:r>
          </a:p>
          <a:p>
            <a:pPr marL="0" indent="0">
              <a:buNone/>
            </a:pPr>
            <a:r>
              <a:rPr lang="en-GB" sz="2800" dirty="0">
                <a:latin typeface="Arial" panose="020B0604020202020204" pitchFamily="34" charset="0"/>
                <a:cs typeface="Arial" panose="020B0604020202020204" pitchFamily="34" charset="0"/>
              </a:rPr>
              <a:t>Extreme Rainfall saw river seine = Closed metro stations</a:t>
            </a:r>
          </a:p>
          <a:p>
            <a:pPr marL="0" indent="0">
              <a:buNone/>
            </a:pPr>
            <a:r>
              <a:rPr lang="en-GB" sz="2800" dirty="0">
                <a:latin typeface="Arial" panose="020B0604020202020204" pitchFamily="34" charset="0"/>
                <a:cs typeface="Arial" panose="020B0604020202020204" pitchFamily="34" charset="0"/>
              </a:rPr>
              <a:t>(Mail Online, 2017)</a:t>
            </a:r>
          </a:p>
          <a:p>
            <a:endParaRPr lang="en-GB" dirty="0"/>
          </a:p>
          <a:p>
            <a:pPr marL="0" indent="0">
              <a:buNone/>
            </a:pPr>
            <a:endParaRPr lang="en-GB" dirty="0"/>
          </a:p>
        </p:txBody>
      </p:sp>
    </p:spTree>
    <p:extLst>
      <p:ext uri="{BB962C8B-B14F-4D97-AF65-F5344CB8AC3E}">
        <p14:creationId xmlns:p14="http://schemas.microsoft.com/office/powerpoint/2010/main" val="1248482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C5BD1-630A-4F74-B92F-AECE118817A0}"/>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CE7434FB-4D0A-49DD-B51B-51152C1B6EAD}"/>
              </a:ext>
            </a:extLst>
          </p:cNvPr>
          <p:cNvSpPr>
            <a:spLocks noGrp="1"/>
          </p:cNvSpPr>
          <p:nvPr>
            <p:ph sz="quarter" idx="13"/>
          </p:nvPr>
        </p:nvSpPr>
        <p:spPr/>
        <p:txBody>
          <a:bodyPr/>
          <a:lstStyle/>
          <a:p>
            <a:r>
              <a:rPr lang="en-GB" b="1" dirty="0">
                <a:latin typeface="Arial" panose="020B0604020202020204" pitchFamily="34" charset="0"/>
                <a:cs typeface="Arial" panose="020B0604020202020204" pitchFamily="34" charset="0"/>
              </a:rPr>
              <a:t>‘Disneyland Paris expects full recovery by 2021’ – (Travel weekly, 2017)</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2 billion euros invested into Disneyland Paris </a:t>
            </a:r>
          </a:p>
          <a:p>
            <a:pPr marL="0" indent="0">
              <a:buNone/>
            </a:pPr>
            <a:r>
              <a:rPr lang="en-GB" dirty="0">
                <a:latin typeface="Arial" panose="020B0604020202020204" pitchFamily="34" charset="0"/>
                <a:cs typeface="Arial" panose="020B0604020202020204" pitchFamily="34" charset="0"/>
              </a:rPr>
              <a:t>Beginning in 2021</a:t>
            </a:r>
          </a:p>
          <a:p>
            <a:pPr marL="0" indent="0">
              <a:buNone/>
            </a:pPr>
            <a:r>
              <a:rPr lang="en-GB" dirty="0">
                <a:latin typeface="Arial" panose="020B0604020202020204" pitchFamily="34" charset="0"/>
                <a:cs typeface="Arial" panose="020B0604020202020204" pitchFamily="34" charset="0"/>
              </a:rPr>
              <a:t>Three new areas to be created by 2021 (Marvel superheroes including the hulk and spider-man, frozen and star wars)</a:t>
            </a:r>
          </a:p>
          <a:p>
            <a:pPr marL="0" indent="0">
              <a:buNone/>
            </a:pPr>
            <a:r>
              <a:rPr lang="en-GB" dirty="0">
                <a:latin typeface="Arial" panose="020B0604020202020204" pitchFamily="34" charset="0"/>
                <a:cs typeface="Arial" panose="020B0604020202020204" pitchFamily="34" charset="0"/>
              </a:rPr>
              <a:t>(Disneyland Paris news, 2018)</a:t>
            </a:r>
          </a:p>
        </p:txBody>
      </p:sp>
    </p:spTree>
    <p:extLst>
      <p:ext uri="{BB962C8B-B14F-4D97-AF65-F5344CB8AC3E}">
        <p14:creationId xmlns:p14="http://schemas.microsoft.com/office/powerpoint/2010/main" val="3959814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AA514-56FA-4D29-BABF-18A6E7645D08}"/>
              </a:ext>
            </a:extLst>
          </p:cNvPr>
          <p:cNvSpPr>
            <a:spLocks noGrp="1"/>
          </p:cNvSpPr>
          <p:nvPr>
            <p:ph type="title"/>
          </p:nvPr>
        </p:nvSpPr>
        <p:spPr/>
        <p:txBody>
          <a:bodyPr>
            <a:normAutofit fontScale="90000"/>
          </a:bodyPr>
          <a:lstStyle/>
          <a:p>
            <a:pPr algn="ctr"/>
            <a:r>
              <a:rPr lang="en-GB" dirty="0"/>
              <a:t>What Would I do Differently if I had the opportunity to go again?</a:t>
            </a:r>
          </a:p>
        </p:txBody>
      </p:sp>
      <p:sp>
        <p:nvSpPr>
          <p:cNvPr id="3" name="Content Placeholder 2">
            <a:extLst>
              <a:ext uri="{FF2B5EF4-FFF2-40B4-BE49-F238E27FC236}">
                <a16:creationId xmlns:a16="http://schemas.microsoft.com/office/drawing/2014/main" id="{7DC164D0-0C32-4BD1-BB66-AC7CBC9559A0}"/>
              </a:ext>
            </a:extLst>
          </p:cNvPr>
          <p:cNvSpPr>
            <a:spLocks noGrp="1"/>
          </p:cNvSpPr>
          <p:nvPr>
            <p:ph sz="quarter" idx="13"/>
          </p:nvPr>
        </p:nvSpPr>
        <p:spPr>
          <a:xfrm>
            <a:off x="687975" y="2653522"/>
            <a:ext cx="10394707" cy="2366714"/>
          </a:xfrm>
        </p:spPr>
        <p:txBody>
          <a:bodyPr/>
          <a:lstStyle/>
          <a:p>
            <a:pPr algn="ctr"/>
            <a:r>
              <a:rPr lang="en-GB" dirty="0">
                <a:latin typeface="Arial" panose="020B0604020202020204" pitchFamily="34" charset="0"/>
                <a:cs typeface="Arial" panose="020B0604020202020204" pitchFamily="34" charset="0"/>
              </a:rPr>
              <a:t>Leave early to arrive</a:t>
            </a:r>
          </a:p>
          <a:p>
            <a:pPr algn="ctr"/>
            <a:r>
              <a:rPr lang="en-GB" dirty="0">
                <a:latin typeface="Arial" panose="020B0604020202020204" pitchFamily="34" charset="0"/>
                <a:cs typeface="Arial" panose="020B0604020202020204" pitchFamily="34" charset="0"/>
              </a:rPr>
              <a:t>Go to the Walt Disney Park first (Parked that closed early)</a:t>
            </a:r>
          </a:p>
          <a:p>
            <a:pPr algn="ctr"/>
            <a:r>
              <a:rPr lang="en-GB" dirty="0">
                <a:latin typeface="Arial" panose="020B0604020202020204" pitchFamily="34" charset="0"/>
                <a:cs typeface="Arial" panose="020B0604020202020204" pitchFamily="34" charset="0"/>
              </a:rPr>
              <a:t>2-day trip instead fitting it all in one day or get a fast pass</a:t>
            </a:r>
          </a:p>
          <a:p>
            <a:pPr algn="ctr"/>
            <a:r>
              <a:rPr lang="en-GB" dirty="0">
                <a:latin typeface="Arial" panose="020B0604020202020204" pitchFamily="34" charset="0"/>
                <a:cs typeface="Arial" panose="020B0604020202020204" pitchFamily="34" charset="0"/>
              </a:rPr>
              <a:t>Plan to go in the summer season </a:t>
            </a:r>
          </a:p>
          <a:p>
            <a:endParaRPr lang="en-GB" dirty="0"/>
          </a:p>
          <a:p>
            <a:endParaRPr lang="en-GB" dirty="0"/>
          </a:p>
        </p:txBody>
      </p:sp>
    </p:spTree>
    <p:extLst>
      <p:ext uri="{BB962C8B-B14F-4D97-AF65-F5344CB8AC3E}">
        <p14:creationId xmlns:p14="http://schemas.microsoft.com/office/powerpoint/2010/main" val="2947298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1560F25-D433-42D3-A8DA-71F7F660FC91}"/>
              </a:ext>
            </a:extLst>
          </p:cNvPr>
          <p:cNvSpPr/>
          <p:nvPr/>
        </p:nvSpPr>
        <p:spPr>
          <a:xfrm>
            <a:off x="1936849" y="1507504"/>
            <a:ext cx="8318303" cy="3139321"/>
          </a:xfrm>
          <a:prstGeom prst="rect">
            <a:avLst/>
          </a:prstGeom>
          <a:noFill/>
        </p:spPr>
        <p:txBody>
          <a:bodyPr wrap="none" lIns="91440" tIns="45720" rIns="91440" bIns="45720">
            <a:spAutoFit/>
          </a:bodyPr>
          <a:lstStyle/>
          <a:p>
            <a:pPr algn="ctr"/>
            <a:r>
              <a:rPr lang="en-US" sz="6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 for listening!</a:t>
            </a:r>
          </a:p>
          <a:p>
            <a:pPr algn="ctr"/>
            <a:endPar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r>
              <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p>
        </p:txBody>
      </p:sp>
    </p:spTree>
    <p:extLst>
      <p:ext uri="{BB962C8B-B14F-4D97-AF65-F5344CB8AC3E}">
        <p14:creationId xmlns:p14="http://schemas.microsoft.com/office/powerpoint/2010/main" val="607245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quarter" idx="13"/>
          </p:nvPr>
        </p:nvSpPr>
        <p:spPr/>
        <p:txBody>
          <a:bodyPr>
            <a:normAutofit fontScale="40000" lnSpcReduction="20000"/>
          </a:bodyPr>
          <a:lstStyle/>
          <a:p>
            <a:r>
              <a:rPr lang="en-GB" dirty="0" err="1"/>
              <a:t>Agencia</a:t>
            </a:r>
            <a:r>
              <a:rPr lang="en-GB" dirty="0"/>
              <a:t> EFE. (2019). ‘France was world’s top tourist destination in 2018 with 90 million visitors’, [Online]. Available: https://www.efe.com/efe/english/business/france-was-world-s-top-tourist-destination-in-2018-with-90-million-visitors/50000265-3870503 , Last Accessed: 30th March 2019.</a:t>
            </a:r>
          </a:p>
          <a:p>
            <a:r>
              <a:rPr lang="en-GB" dirty="0"/>
              <a:t>Disneyland Paris News. (2018). ‘Disney announces transformative year multi-year expansion for Disneyland Paris’ , [Online]. Available: http://disneylandparis-news.com/en/disney-announces-transformative-multi-year-expansion-for-disneyland-paris/ , Last Accessed: 28th March 2019. </a:t>
            </a:r>
          </a:p>
          <a:p>
            <a:r>
              <a:rPr lang="en-GB" dirty="0"/>
              <a:t>Disney News. (2019). ’30 Interesting Disneyland Paris Facts and Statistics (2019)’, [Online]. Available: https://disneynews.us/disneyland-paris-statistics-fun-facts/ , Last Accessed: 26th March 2019.</a:t>
            </a:r>
          </a:p>
          <a:p>
            <a:r>
              <a:rPr lang="en-GB" dirty="0"/>
              <a:t>DLP Today. (2016). ‘2016 Annual Results Disneyland Paris Park attendance down 10%, revenues fall 7%’ , [Online]. Available: https://www.dlptoday.com/2016/11/11/2016-annual-results-disneyland-paris-park-attendance-down-10-revenues-fall-7/ , Last Accessed: 27th March 2019. </a:t>
            </a:r>
          </a:p>
          <a:p>
            <a:r>
              <a:rPr lang="en-GB" dirty="0"/>
              <a:t>Global Industry Analysts, Inc. (2015). ‘The Global Theme/Amusement Parks | Trends, Drives &amp; Projections’ , [Online]. Available: https://strategyr.com/MarketResearch/Amusement_Parks_Theme_Parks_Market_Trends.asp , Last Accessed: 27th March 2019.  </a:t>
            </a:r>
          </a:p>
          <a:p>
            <a:r>
              <a:rPr lang="en-GB" dirty="0"/>
              <a:t>Mail Online. (2017). ‘Visitor numbers to Disneyland Paris and the Louvre drop by up to 15% in wake of terrorist attacks’ , [Online]. Available: https://www.dailymail.co.uk/travel/travel_news/article-4565770/Disneyland-Paris-hit-drop-visitor-numbers.html , Last Accessed: 26th March 2019. </a:t>
            </a:r>
          </a:p>
          <a:p>
            <a:r>
              <a:rPr lang="en-GB" dirty="0"/>
              <a:t>Mail Online. (2018). “Disneyland Paris may 'double its visitor capacity and build a third theme park' by 2030”, [Online]. Available: https://www.dailymail.co.uk/travel/travel_news/article-6438453/Disneyland-Paris-double-visitor-capacity-build-theme-park-2030.html , Last Accessed: 26th March 2019. </a:t>
            </a:r>
          </a:p>
          <a:p>
            <a:r>
              <a:rPr lang="en-GB" dirty="0" err="1"/>
              <a:t>Swarbrooke</a:t>
            </a:r>
            <a:r>
              <a:rPr lang="en-GB" dirty="0"/>
              <a:t>, J. (2002). "Factors Influencing the Success of Visitor Attractions-Chapter 7." Development and Management of Visitor Attractions. 2nd Edition. </a:t>
            </a:r>
            <a:r>
              <a:rPr lang="en-GB" dirty="0" err="1"/>
              <a:t>Buttersworth</a:t>
            </a:r>
            <a:r>
              <a:rPr lang="en-GB" dirty="0"/>
              <a:t>-Heinemann. Oxford. </a:t>
            </a:r>
          </a:p>
          <a:p>
            <a:r>
              <a:rPr lang="en-GB" dirty="0"/>
              <a:t>Travel Weekly. (2017). ‘Disneyland Paris expects full recovery by 2021’ , [Online]. Available: http://www.travelweekly.co.uk/articles/292131/disneyland-paris-expects-full-recovery-by-2021  , Last Accessed: 30th March 2019. </a:t>
            </a:r>
          </a:p>
          <a:p>
            <a:r>
              <a:rPr lang="en-GB" dirty="0"/>
              <a:t>TripAdvisor. (2019). ‘Disneyland Paris’ , [Online]. Available: https://www.tripadvisor.co.uk/Attraction_Review-g226865-d189258-Reviews-Disneyland_Paris-Marne_la_Vallee_Seine_et_Marne_Ile_de_France.html , Last Accessed: 31st March 2019. </a:t>
            </a:r>
          </a:p>
          <a:p>
            <a:endParaRPr lang="en-GB" dirty="0"/>
          </a:p>
        </p:txBody>
      </p:sp>
    </p:spTree>
    <p:extLst>
      <p:ext uri="{BB962C8B-B14F-4D97-AF65-F5344CB8AC3E}">
        <p14:creationId xmlns:p14="http://schemas.microsoft.com/office/powerpoint/2010/main" val="5177253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272</TotalTime>
  <Words>2438</Words>
  <Application>Microsoft Office PowerPoint</Application>
  <PresentationFormat>Widescreen</PresentationFormat>
  <Paragraphs>121</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Impact</vt:lpstr>
      <vt:lpstr>Main Event</vt:lpstr>
      <vt:lpstr>Travel Review  Disneyland Paris</vt:lpstr>
      <vt:lpstr>Visiting numbers to Paris</vt:lpstr>
      <vt:lpstr>Disneyland Paris facts</vt:lpstr>
      <vt:lpstr>PowerPoint Presentation</vt:lpstr>
      <vt:lpstr>Niche tourism</vt:lpstr>
      <vt:lpstr>PowerPoint Presentation</vt:lpstr>
      <vt:lpstr>Free day at Paris </vt:lpstr>
      <vt:lpstr>PowerPoint Presentation</vt:lpstr>
      <vt:lpstr>PowerPoint Presentation</vt:lpstr>
      <vt:lpstr>PowerPoint Presentation</vt:lpstr>
      <vt:lpstr>PowerPoint Presentation</vt:lpstr>
      <vt:lpstr>PowerPoint Presentation</vt:lpstr>
      <vt:lpstr>PowerPoint Presentation</vt:lpstr>
      <vt:lpstr>Why are the visiting numbers decreasing in DISNEYLAND Paris?</vt:lpstr>
      <vt:lpstr>HOWEVER..</vt:lpstr>
      <vt:lpstr>What Would I do Differently if I had the opportunity to go again?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Travel Review  Disneyland Paris</dc:title>
  <dc:creator>Dee Jones (1700521)</dc:creator>
  <cp:lastModifiedBy>Dee Jones (1700521)</cp:lastModifiedBy>
  <cp:revision>35</cp:revision>
  <dcterms:created xsi:type="dcterms:W3CDTF">2019-03-31T15:34:12Z</dcterms:created>
  <dcterms:modified xsi:type="dcterms:W3CDTF">2019-03-31T20:16:15Z</dcterms:modified>
</cp:coreProperties>
</file>