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Lst>
  <p:sldSz cx="15113000" cy="21374100"/>
  <p:notesSz cx="6858000" cy="9144000"/>
  <p:embeddedFontLst>
    <p:embeddedFont>
      <p:font typeface="Times New Roman Bold" charset="1" panose="02020803070505020304"/>
      <p:regular r:id="rId7"/>
    </p:embeddedFont>
    <p:embeddedFont>
      <p:font typeface="Times New Roman" charset="1" panose="02020603050405020304"/>
      <p:regular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fonts/font7.fntdata" Type="http://schemas.openxmlformats.org/officeDocument/2006/relationships/font"/><Relationship Id="rId8" Target="fonts/font8.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16" Target="../media/image15.png" Type="http://schemas.openxmlformats.org/officeDocument/2006/relationships/image"/><Relationship Id="rId17" Target="../media/image16.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DF8EE"/>
        </a:solidFill>
      </p:bgPr>
    </p:bg>
    <p:spTree>
      <p:nvGrpSpPr>
        <p:cNvPr id="1" name=""/>
        <p:cNvGrpSpPr/>
        <p:nvPr/>
      </p:nvGrpSpPr>
      <p:grpSpPr>
        <a:xfrm>
          <a:off x="0" y="0"/>
          <a:ext cx="0" cy="0"/>
          <a:chOff x="0" y="0"/>
          <a:chExt cx="0" cy="0"/>
        </a:xfrm>
      </p:grpSpPr>
      <p:sp>
        <p:nvSpPr>
          <p:cNvPr name="AutoShape 2" id="2"/>
          <p:cNvSpPr/>
          <p:nvPr/>
        </p:nvSpPr>
        <p:spPr>
          <a:xfrm flipV="true">
            <a:off x="5075920" y="4813210"/>
            <a:ext cx="0" cy="15293643"/>
          </a:xfrm>
          <a:prstGeom prst="line">
            <a:avLst/>
          </a:prstGeom>
          <a:ln cap="rnd" w="66675">
            <a:solidFill>
              <a:srgbClr val="756479"/>
            </a:solidFill>
            <a:prstDash val="sysDot"/>
            <a:headEnd type="none" len="sm" w="sm"/>
            <a:tailEnd type="none" len="sm" w="sm"/>
          </a:ln>
        </p:spPr>
      </p:sp>
      <p:sp>
        <p:nvSpPr>
          <p:cNvPr name="AutoShape 3" id="3"/>
          <p:cNvSpPr/>
          <p:nvPr/>
        </p:nvSpPr>
        <p:spPr>
          <a:xfrm flipV="true">
            <a:off x="10044080" y="4813210"/>
            <a:ext cx="0" cy="15293643"/>
          </a:xfrm>
          <a:prstGeom prst="line">
            <a:avLst/>
          </a:prstGeom>
          <a:ln cap="rnd" w="66675">
            <a:solidFill>
              <a:srgbClr val="756479"/>
            </a:solidFill>
            <a:prstDash val="sysDot"/>
            <a:headEnd type="none" len="sm" w="sm"/>
            <a:tailEnd type="none" len="sm" w="sm"/>
          </a:ln>
        </p:spPr>
      </p:sp>
      <p:sp>
        <p:nvSpPr>
          <p:cNvPr name="AutoShape 4" id="4"/>
          <p:cNvSpPr/>
          <p:nvPr/>
        </p:nvSpPr>
        <p:spPr>
          <a:xfrm>
            <a:off x="429957" y="10784917"/>
            <a:ext cx="4349281" cy="0"/>
          </a:xfrm>
          <a:prstGeom prst="line">
            <a:avLst/>
          </a:prstGeom>
          <a:ln cap="rnd" w="66675">
            <a:solidFill>
              <a:srgbClr val="756479"/>
            </a:solidFill>
            <a:prstDash val="sysDot"/>
            <a:headEnd type="none" len="sm" w="sm"/>
            <a:tailEnd type="none" len="sm" w="sm"/>
          </a:ln>
        </p:spPr>
      </p:sp>
      <p:sp>
        <p:nvSpPr>
          <p:cNvPr name="AutoShape 5" id="5"/>
          <p:cNvSpPr/>
          <p:nvPr/>
        </p:nvSpPr>
        <p:spPr>
          <a:xfrm>
            <a:off x="5385360" y="13567305"/>
            <a:ext cx="4349281" cy="0"/>
          </a:xfrm>
          <a:prstGeom prst="line">
            <a:avLst/>
          </a:prstGeom>
          <a:ln cap="rnd" w="66675">
            <a:solidFill>
              <a:srgbClr val="756479"/>
            </a:solidFill>
            <a:prstDash val="sysDot"/>
            <a:headEnd type="none" len="sm" w="sm"/>
            <a:tailEnd type="none" len="sm" w="sm"/>
          </a:ln>
        </p:spPr>
      </p:sp>
      <p:sp>
        <p:nvSpPr>
          <p:cNvPr name="AutoShape 6" id="6"/>
          <p:cNvSpPr/>
          <p:nvPr/>
        </p:nvSpPr>
        <p:spPr>
          <a:xfrm>
            <a:off x="10345829" y="11676503"/>
            <a:ext cx="4349281" cy="0"/>
          </a:xfrm>
          <a:prstGeom prst="line">
            <a:avLst/>
          </a:prstGeom>
          <a:ln cap="rnd" w="66675">
            <a:solidFill>
              <a:srgbClr val="756479"/>
            </a:solidFill>
            <a:prstDash val="sysDot"/>
            <a:headEnd type="none" len="sm" w="sm"/>
            <a:tailEnd type="none" len="sm" w="sm"/>
          </a:ln>
        </p:spPr>
      </p:sp>
      <p:sp>
        <p:nvSpPr>
          <p:cNvPr name="AutoShape 7" id="7"/>
          <p:cNvSpPr/>
          <p:nvPr/>
        </p:nvSpPr>
        <p:spPr>
          <a:xfrm>
            <a:off x="302391" y="4417525"/>
            <a:ext cx="14515218" cy="0"/>
          </a:xfrm>
          <a:prstGeom prst="line">
            <a:avLst/>
          </a:prstGeom>
          <a:ln cap="rnd" w="57150">
            <a:solidFill>
              <a:srgbClr val="756479"/>
            </a:solidFill>
            <a:prstDash val="solid"/>
            <a:headEnd type="none" len="sm" w="sm"/>
            <a:tailEnd type="none" len="sm" w="sm"/>
          </a:ln>
        </p:spPr>
      </p:sp>
      <p:grpSp>
        <p:nvGrpSpPr>
          <p:cNvPr name="Group 8" id="8"/>
          <p:cNvGrpSpPr/>
          <p:nvPr/>
        </p:nvGrpSpPr>
        <p:grpSpPr>
          <a:xfrm rot="0">
            <a:off x="429957" y="4813210"/>
            <a:ext cx="4349281" cy="5691707"/>
            <a:chOff x="0" y="0"/>
            <a:chExt cx="779342" cy="1019890"/>
          </a:xfrm>
        </p:grpSpPr>
        <p:sp>
          <p:nvSpPr>
            <p:cNvPr name="Freeform 9" id="9"/>
            <p:cNvSpPr/>
            <p:nvPr/>
          </p:nvSpPr>
          <p:spPr>
            <a:xfrm flipH="false" flipV="false" rot="0">
              <a:off x="0" y="0"/>
              <a:ext cx="779342" cy="1019890"/>
            </a:xfrm>
            <a:custGeom>
              <a:avLst/>
              <a:gdLst/>
              <a:ahLst/>
              <a:cxnLst/>
              <a:rect r="r" b="b" t="t" l="l"/>
              <a:pathLst>
                <a:path h="1019890" w="779342">
                  <a:moveTo>
                    <a:pt x="0" y="0"/>
                  </a:moveTo>
                  <a:lnTo>
                    <a:pt x="779342" y="0"/>
                  </a:lnTo>
                  <a:lnTo>
                    <a:pt x="779342" y="1019890"/>
                  </a:lnTo>
                  <a:lnTo>
                    <a:pt x="0" y="1019890"/>
                  </a:lnTo>
                  <a:close/>
                </a:path>
              </a:pathLst>
            </a:custGeom>
            <a:solidFill>
              <a:srgbClr val="C3ECDE"/>
            </a:solidFill>
          </p:spPr>
        </p:sp>
        <p:sp>
          <p:nvSpPr>
            <p:cNvPr name="TextBox 10" id="10"/>
            <p:cNvSpPr txBox="true"/>
            <p:nvPr/>
          </p:nvSpPr>
          <p:spPr>
            <a:xfrm>
              <a:off x="0" y="-66675"/>
              <a:ext cx="779342" cy="1086565"/>
            </a:xfrm>
            <a:prstGeom prst="rect">
              <a:avLst/>
            </a:prstGeom>
          </p:spPr>
          <p:txBody>
            <a:bodyPr anchor="ctr" rtlCol="false" tIns="46667" lIns="46667" bIns="46667" rIns="46667"/>
            <a:lstStyle/>
            <a:p>
              <a:pPr algn="ctr">
                <a:lnSpc>
                  <a:spcPts val="3986"/>
                </a:lnSpc>
                <a:spcBef>
                  <a:spcPct val="0"/>
                </a:spcBef>
              </a:pPr>
            </a:p>
          </p:txBody>
        </p:sp>
      </p:grpSp>
      <p:grpSp>
        <p:nvGrpSpPr>
          <p:cNvPr name="Group 11" id="11"/>
          <p:cNvGrpSpPr/>
          <p:nvPr/>
        </p:nvGrpSpPr>
        <p:grpSpPr>
          <a:xfrm rot="0">
            <a:off x="5437308" y="13706820"/>
            <a:ext cx="4349281" cy="7488453"/>
            <a:chOff x="0" y="0"/>
            <a:chExt cx="779342" cy="1341846"/>
          </a:xfrm>
        </p:grpSpPr>
        <p:sp>
          <p:nvSpPr>
            <p:cNvPr name="Freeform 12" id="12"/>
            <p:cNvSpPr/>
            <p:nvPr/>
          </p:nvSpPr>
          <p:spPr>
            <a:xfrm flipH="false" flipV="false" rot="0">
              <a:off x="0" y="0"/>
              <a:ext cx="779342" cy="1341846"/>
            </a:xfrm>
            <a:custGeom>
              <a:avLst/>
              <a:gdLst/>
              <a:ahLst/>
              <a:cxnLst/>
              <a:rect r="r" b="b" t="t" l="l"/>
              <a:pathLst>
                <a:path h="1341846" w="779342">
                  <a:moveTo>
                    <a:pt x="0" y="0"/>
                  </a:moveTo>
                  <a:lnTo>
                    <a:pt x="779342" y="0"/>
                  </a:lnTo>
                  <a:lnTo>
                    <a:pt x="779342" y="1341846"/>
                  </a:lnTo>
                  <a:lnTo>
                    <a:pt x="0" y="1341846"/>
                  </a:lnTo>
                  <a:close/>
                </a:path>
              </a:pathLst>
            </a:custGeom>
            <a:solidFill>
              <a:srgbClr val="F5D7CF"/>
            </a:solidFill>
          </p:spPr>
        </p:sp>
        <p:sp>
          <p:nvSpPr>
            <p:cNvPr name="TextBox 13" id="13"/>
            <p:cNvSpPr txBox="true"/>
            <p:nvPr/>
          </p:nvSpPr>
          <p:spPr>
            <a:xfrm>
              <a:off x="0" y="-66675"/>
              <a:ext cx="779342" cy="1408521"/>
            </a:xfrm>
            <a:prstGeom prst="rect">
              <a:avLst/>
            </a:prstGeom>
          </p:spPr>
          <p:txBody>
            <a:bodyPr anchor="ctr" rtlCol="false" tIns="46667" lIns="46667" bIns="46667" rIns="46667"/>
            <a:lstStyle/>
            <a:p>
              <a:pPr algn="ctr">
                <a:lnSpc>
                  <a:spcPts val="3986"/>
                </a:lnSpc>
                <a:spcBef>
                  <a:spcPct val="0"/>
                </a:spcBef>
              </a:pPr>
            </a:p>
          </p:txBody>
        </p:sp>
      </p:grpSp>
      <p:grpSp>
        <p:nvGrpSpPr>
          <p:cNvPr name="Group 14" id="14"/>
          <p:cNvGrpSpPr/>
          <p:nvPr/>
        </p:nvGrpSpPr>
        <p:grpSpPr>
          <a:xfrm rot="0">
            <a:off x="10341580" y="4813210"/>
            <a:ext cx="4349281" cy="6506960"/>
            <a:chOff x="0" y="0"/>
            <a:chExt cx="779342" cy="1165974"/>
          </a:xfrm>
        </p:grpSpPr>
        <p:sp>
          <p:nvSpPr>
            <p:cNvPr name="Freeform 15" id="15"/>
            <p:cNvSpPr/>
            <p:nvPr/>
          </p:nvSpPr>
          <p:spPr>
            <a:xfrm flipH="false" flipV="false" rot="0">
              <a:off x="0" y="0"/>
              <a:ext cx="779342" cy="1165974"/>
            </a:xfrm>
            <a:custGeom>
              <a:avLst/>
              <a:gdLst/>
              <a:ahLst/>
              <a:cxnLst/>
              <a:rect r="r" b="b" t="t" l="l"/>
              <a:pathLst>
                <a:path h="1165974" w="779342">
                  <a:moveTo>
                    <a:pt x="0" y="0"/>
                  </a:moveTo>
                  <a:lnTo>
                    <a:pt x="779342" y="0"/>
                  </a:lnTo>
                  <a:lnTo>
                    <a:pt x="779342" y="1165974"/>
                  </a:lnTo>
                  <a:lnTo>
                    <a:pt x="0" y="1165974"/>
                  </a:lnTo>
                  <a:close/>
                </a:path>
              </a:pathLst>
            </a:custGeom>
            <a:solidFill>
              <a:srgbClr val="E5D8DF"/>
            </a:solidFill>
          </p:spPr>
        </p:sp>
        <p:sp>
          <p:nvSpPr>
            <p:cNvPr name="TextBox 16" id="16"/>
            <p:cNvSpPr txBox="true"/>
            <p:nvPr/>
          </p:nvSpPr>
          <p:spPr>
            <a:xfrm>
              <a:off x="0" y="-66675"/>
              <a:ext cx="779342" cy="1232649"/>
            </a:xfrm>
            <a:prstGeom prst="rect">
              <a:avLst/>
            </a:prstGeom>
          </p:spPr>
          <p:txBody>
            <a:bodyPr anchor="ctr" rtlCol="false" tIns="46667" lIns="46667" bIns="46667" rIns="46667"/>
            <a:lstStyle/>
            <a:p>
              <a:pPr algn="ctr">
                <a:lnSpc>
                  <a:spcPts val="3986"/>
                </a:lnSpc>
                <a:spcBef>
                  <a:spcPct val="0"/>
                </a:spcBef>
              </a:pPr>
            </a:p>
          </p:txBody>
        </p:sp>
      </p:grpSp>
      <p:grpSp>
        <p:nvGrpSpPr>
          <p:cNvPr name="Group 17" id="17"/>
          <p:cNvGrpSpPr/>
          <p:nvPr/>
        </p:nvGrpSpPr>
        <p:grpSpPr>
          <a:xfrm rot="0">
            <a:off x="1242829" y="1358779"/>
            <a:ext cx="12948584" cy="2163396"/>
            <a:chOff x="0" y="0"/>
            <a:chExt cx="2320240" cy="387656"/>
          </a:xfrm>
        </p:grpSpPr>
        <p:sp>
          <p:nvSpPr>
            <p:cNvPr name="Freeform 18" id="18"/>
            <p:cNvSpPr/>
            <p:nvPr/>
          </p:nvSpPr>
          <p:spPr>
            <a:xfrm flipH="false" flipV="false" rot="0">
              <a:off x="0" y="0"/>
              <a:ext cx="2320240" cy="387656"/>
            </a:xfrm>
            <a:custGeom>
              <a:avLst/>
              <a:gdLst/>
              <a:ahLst/>
              <a:cxnLst/>
              <a:rect r="r" b="b" t="t" l="l"/>
              <a:pathLst>
                <a:path h="387656" w="2320240">
                  <a:moveTo>
                    <a:pt x="0" y="0"/>
                  </a:moveTo>
                  <a:lnTo>
                    <a:pt x="2320240" y="0"/>
                  </a:lnTo>
                  <a:lnTo>
                    <a:pt x="2320240" y="387656"/>
                  </a:lnTo>
                  <a:lnTo>
                    <a:pt x="0" y="387656"/>
                  </a:lnTo>
                  <a:close/>
                </a:path>
              </a:pathLst>
            </a:custGeom>
            <a:solidFill>
              <a:srgbClr val="E69925"/>
            </a:solidFill>
          </p:spPr>
        </p:sp>
        <p:sp>
          <p:nvSpPr>
            <p:cNvPr name="TextBox 19" id="19"/>
            <p:cNvSpPr txBox="true"/>
            <p:nvPr/>
          </p:nvSpPr>
          <p:spPr>
            <a:xfrm>
              <a:off x="0" y="-66675"/>
              <a:ext cx="2320240" cy="454331"/>
            </a:xfrm>
            <a:prstGeom prst="rect">
              <a:avLst/>
            </a:prstGeom>
          </p:spPr>
          <p:txBody>
            <a:bodyPr anchor="ctr" rtlCol="false" tIns="46667" lIns="46667" bIns="46667" rIns="46667"/>
            <a:lstStyle/>
            <a:p>
              <a:pPr algn="ctr">
                <a:lnSpc>
                  <a:spcPts val="3986"/>
                </a:lnSpc>
              </a:pPr>
            </a:p>
          </p:txBody>
        </p:sp>
      </p:grpSp>
      <p:sp>
        <p:nvSpPr>
          <p:cNvPr name="Freeform 20" id="20"/>
          <p:cNvSpPr/>
          <p:nvPr/>
        </p:nvSpPr>
        <p:spPr>
          <a:xfrm flipH="false" flipV="false" rot="0">
            <a:off x="5700708" y="8931444"/>
            <a:ext cx="684347" cy="918026"/>
          </a:xfrm>
          <a:custGeom>
            <a:avLst/>
            <a:gdLst/>
            <a:ahLst/>
            <a:cxnLst/>
            <a:rect r="r" b="b" t="t" l="l"/>
            <a:pathLst>
              <a:path h="918026" w="684347">
                <a:moveTo>
                  <a:pt x="0" y="0"/>
                </a:moveTo>
                <a:lnTo>
                  <a:pt x="684347" y="0"/>
                </a:lnTo>
                <a:lnTo>
                  <a:pt x="684347" y="918027"/>
                </a:lnTo>
                <a:lnTo>
                  <a:pt x="0" y="91802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1" id="21"/>
          <p:cNvSpPr/>
          <p:nvPr/>
        </p:nvSpPr>
        <p:spPr>
          <a:xfrm flipH="false" flipV="false" rot="0">
            <a:off x="683041" y="5168126"/>
            <a:ext cx="559789" cy="825426"/>
          </a:xfrm>
          <a:custGeom>
            <a:avLst/>
            <a:gdLst/>
            <a:ahLst/>
            <a:cxnLst/>
            <a:rect r="r" b="b" t="t" l="l"/>
            <a:pathLst>
              <a:path h="825426" w="559789">
                <a:moveTo>
                  <a:pt x="0" y="0"/>
                </a:moveTo>
                <a:lnTo>
                  <a:pt x="559788" y="0"/>
                </a:lnTo>
                <a:lnTo>
                  <a:pt x="559788" y="825426"/>
                </a:lnTo>
                <a:lnTo>
                  <a:pt x="0" y="82542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2" id="22"/>
          <p:cNvSpPr/>
          <p:nvPr/>
        </p:nvSpPr>
        <p:spPr>
          <a:xfrm flipH="false" flipV="false" rot="0">
            <a:off x="10664857" y="5293946"/>
            <a:ext cx="561891" cy="796495"/>
          </a:xfrm>
          <a:custGeom>
            <a:avLst/>
            <a:gdLst/>
            <a:ahLst/>
            <a:cxnLst/>
            <a:rect r="r" b="b" t="t" l="l"/>
            <a:pathLst>
              <a:path h="796495" w="561891">
                <a:moveTo>
                  <a:pt x="0" y="0"/>
                </a:moveTo>
                <a:lnTo>
                  <a:pt x="561892" y="0"/>
                </a:lnTo>
                <a:lnTo>
                  <a:pt x="561892" y="796495"/>
                </a:lnTo>
                <a:lnTo>
                  <a:pt x="0" y="796495"/>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23" id="23"/>
          <p:cNvSpPr/>
          <p:nvPr/>
        </p:nvSpPr>
        <p:spPr>
          <a:xfrm flipH="false" flipV="false" rot="0">
            <a:off x="683041" y="15456195"/>
            <a:ext cx="766135" cy="918026"/>
          </a:xfrm>
          <a:custGeom>
            <a:avLst/>
            <a:gdLst/>
            <a:ahLst/>
            <a:cxnLst/>
            <a:rect r="r" b="b" t="t" l="l"/>
            <a:pathLst>
              <a:path h="918026" w="766135">
                <a:moveTo>
                  <a:pt x="0" y="0"/>
                </a:moveTo>
                <a:lnTo>
                  <a:pt x="766134" y="0"/>
                </a:lnTo>
                <a:lnTo>
                  <a:pt x="766134" y="918026"/>
                </a:lnTo>
                <a:lnTo>
                  <a:pt x="0" y="91802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24" id="24"/>
          <p:cNvSpPr/>
          <p:nvPr/>
        </p:nvSpPr>
        <p:spPr>
          <a:xfrm flipH="false" flipV="false" rot="0">
            <a:off x="5752440" y="14610503"/>
            <a:ext cx="600898" cy="867438"/>
          </a:xfrm>
          <a:custGeom>
            <a:avLst/>
            <a:gdLst/>
            <a:ahLst/>
            <a:cxnLst/>
            <a:rect r="r" b="b" t="t" l="l"/>
            <a:pathLst>
              <a:path h="867438" w="600898">
                <a:moveTo>
                  <a:pt x="0" y="0"/>
                </a:moveTo>
                <a:lnTo>
                  <a:pt x="600898" y="0"/>
                </a:lnTo>
                <a:lnTo>
                  <a:pt x="600898" y="867437"/>
                </a:lnTo>
                <a:lnTo>
                  <a:pt x="0" y="86743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25" id="25"/>
          <p:cNvSpPr/>
          <p:nvPr/>
        </p:nvSpPr>
        <p:spPr>
          <a:xfrm flipH="false" flipV="false" rot="0">
            <a:off x="10345829" y="14714442"/>
            <a:ext cx="682678" cy="918026"/>
          </a:xfrm>
          <a:custGeom>
            <a:avLst/>
            <a:gdLst/>
            <a:ahLst/>
            <a:cxnLst/>
            <a:rect r="r" b="b" t="t" l="l"/>
            <a:pathLst>
              <a:path h="918026" w="682678">
                <a:moveTo>
                  <a:pt x="0" y="0"/>
                </a:moveTo>
                <a:lnTo>
                  <a:pt x="682677" y="0"/>
                </a:lnTo>
                <a:lnTo>
                  <a:pt x="682677" y="918027"/>
                </a:lnTo>
                <a:lnTo>
                  <a:pt x="0" y="918027"/>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26" id="26"/>
          <p:cNvSpPr/>
          <p:nvPr/>
        </p:nvSpPr>
        <p:spPr>
          <a:xfrm flipH="false" flipV="false" rot="0">
            <a:off x="5375958" y="5692194"/>
            <a:ext cx="4425051" cy="2374497"/>
          </a:xfrm>
          <a:custGeom>
            <a:avLst/>
            <a:gdLst/>
            <a:ahLst/>
            <a:cxnLst/>
            <a:rect r="r" b="b" t="t" l="l"/>
            <a:pathLst>
              <a:path h="2374497" w="4425051">
                <a:moveTo>
                  <a:pt x="0" y="0"/>
                </a:moveTo>
                <a:lnTo>
                  <a:pt x="4425051" y="0"/>
                </a:lnTo>
                <a:lnTo>
                  <a:pt x="4425051" y="2374496"/>
                </a:lnTo>
                <a:lnTo>
                  <a:pt x="0" y="2374496"/>
                </a:lnTo>
                <a:lnTo>
                  <a:pt x="0" y="0"/>
                </a:lnTo>
                <a:close/>
              </a:path>
            </a:pathLst>
          </a:custGeom>
          <a:blipFill>
            <a:blip r:embed="rId14"/>
            <a:stretch>
              <a:fillRect l="-791" t="-2698" r="-791" b="0"/>
            </a:stretch>
          </a:blipFill>
        </p:spPr>
      </p:sp>
      <p:sp>
        <p:nvSpPr>
          <p:cNvPr name="Freeform 27" id="27"/>
          <p:cNvSpPr/>
          <p:nvPr/>
        </p:nvSpPr>
        <p:spPr>
          <a:xfrm flipH="false" flipV="false" rot="0">
            <a:off x="461021" y="11685030"/>
            <a:ext cx="3657637" cy="1743956"/>
          </a:xfrm>
          <a:custGeom>
            <a:avLst/>
            <a:gdLst/>
            <a:ahLst/>
            <a:cxnLst/>
            <a:rect r="r" b="b" t="t" l="l"/>
            <a:pathLst>
              <a:path h="1743956" w="3657637">
                <a:moveTo>
                  <a:pt x="0" y="0"/>
                </a:moveTo>
                <a:lnTo>
                  <a:pt x="3657637" y="0"/>
                </a:lnTo>
                <a:lnTo>
                  <a:pt x="3657637" y="1743956"/>
                </a:lnTo>
                <a:lnTo>
                  <a:pt x="0" y="1743956"/>
                </a:lnTo>
                <a:lnTo>
                  <a:pt x="0" y="0"/>
                </a:lnTo>
                <a:close/>
              </a:path>
            </a:pathLst>
          </a:custGeom>
          <a:blipFill>
            <a:blip r:embed="rId15"/>
            <a:stretch>
              <a:fillRect l="0" t="-5579" r="0" b="-5579"/>
            </a:stretch>
          </a:blipFill>
        </p:spPr>
      </p:sp>
      <p:sp>
        <p:nvSpPr>
          <p:cNvPr name="Freeform 28" id="28"/>
          <p:cNvSpPr/>
          <p:nvPr/>
        </p:nvSpPr>
        <p:spPr>
          <a:xfrm flipH="false" flipV="false" rot="0">
            <a:off x="10664857" y="12226910"/>
            <a:ext cx="3640579" cy="1970463"/>
          </a:xfrm>
          <a:custGeom>
            <a:avLst/>
            <a:gdLst/>
            <a:ahLst/>
            <a:cxnLst/>
            <a:rect r="r" b="b" t="t" l="l"/>
            <a:pathLst>
              <a:path h="1970463" w="3640579">
                <a:moveTo>
                  <a:pt x="0" y="0"/>
                </a:moveTo>
                <a:lnTo>
                  <a:pt x="3640579" y="0"/>
                </a:lnTo>
                <a:lnTo>
                  <a:pt x="3640579" y="1970463"/>
                </a:lnTo>
                <a:lnTo>
                  <a:pt x="0" y="1970463"/>
                </a:lnTo>
                <a:lnTo>
                  <a:pt x="0" y="0"/>
                </a:lnTo>
                <a:close/>
              </a:path>
            </a:pathLst>
          </a:custGeom>
          <a:blipFill>
            <a:blip r:embed="rId16"/>
            <a:stretch>
              <a:fillRect l="0" t="0" r="0" b="0"/>
            </a:stretch>
          </a:blipFill>
        </p:spPr>
      </p:sp>
      <p:sp>
        <p:nvSpPr>
          <p:cNvPr name="Freeform 29" id="29"/>
          <p:cNvSpPr/>
          <p:nvPr/>
        </p:nvSpPr>
        <p:spPr>
          <a:xfrm flipH="false" flipV="false" rot="0">
            <a:off x="10472830" y="18081139"/>
            <a:ext cx="497748" cy="577937"/>
          </a:xfrm>
          <a:custGeom>
            <a:avLst/>
            <a:gdLst/>
            <a:ahLst/>
            <a:cxnLst/>
            <a:rect r="r" b="b" t="t" l="l"/>
            <a:pathLst>
              <a:path h="577937" w="497748">
                <a:moveTo>
                  <a:pt x="0" y="0"/>
                </a:moveTo>
                <a:lnTo>
                  <a:pt x="497747" y="0"/>
                </a:lnTo>
                <a:lnTo>
                  <a:pt x="497747" y="577936"/>
                </a:lnTo>
                <a:lnTo>
                  <a:pt x="0" y="577936"/>
                </a:lnTo>
                <a:lnTo>
                  <a:pt x="0" y="0"/>
                </a:lnTo>
                <a:close/>
              </a:path>
            </a:pathLst>
          </a:custGeom>
          <a:blipFill>
            <a:blip r:embed="rId17"/>
            <a:stretch>
              <a:fillRect l="0" t="0" r="0" b="0"/>
            </a:stretch>
          </a:blipFill>
        </p:spPr>
      </p:sp>
      <p:sp>
        <p:nvSpPr>
          <p:cNvPr name="TextBox 30" id="30"/>
          <p:cNvSpPr txBox="true"/>
          <p:nvPr/>
        </p:nvSpPr>
        <p:spPr>
          <a:xfrm rot="0">
            <a:off x="1488383" y="5056469"/>
            <a:ext cx="2971354" cy="1021829"/>
          </a:xfrm>
          <a:prstGeom prst="rect">
            <a:avLst/>
          </a:prstGeom>
        </p:spPr>
        <p:txBody>
          <a:bodyPr anchor="t" rtlCol="false" tIns="0" lIns="0" bIns="0" rIns="0">
            <a:spAutoFit/>
          </a:bodyPr>
          <a:lstStyle/>
          <a:p>
            <a:pPr algn="l">
              <a:lnSpc>
                <a:spcPts val="3930"/>
              </a:lnSpc>
            </a:pPr>
            <a:r>
              <a:rPr lang="en-US" sz="3417" b="true">
                <a:solidFill>
                  <a:srgbClr val="047157"/>
                </a:solidFill>
                <a:latin typeface="Times New Roman Bold"/>
                <a:ea typeface="Times New Roman Bold"/>
                <a:cs typeface="Times New Roman Bold"/>
                <a:sym typeface="Times New Roman Bold"/>
              </a:rPr>
              <a:t>What is PowerPoint?</a:t>
            </a:r>
          </a:p>
        </p:txBody>
      </p:sp>
      <p:sp>
        <p:nvSpPr>
          <p:cNvPr name="TextBox 31" id="31"/>
          <p:cNvSpPr txBox="true"/>
          <p:nvPr/>
        </p:nvSpPr>
        <p:spPr>
          <a:xfrm rot="0">
            <a:off x="745305" y="7037398"/>
            <a:ext cx="3718584" cy="3105150"/>
          </a:xfrm>
          <a:prstGeom prst="rect">
            <a:avLst/>
          </a:prstGeom>
        </p:spPr>
        <p:txBody>
          <a:bodyPr anchor="t" rtlCol="false" tIns="0" lIns="0" bIns="0" rIns="0">
            <a:spAutoFit/>
          </a:bodyPr>
          <a:lstStyle/>
          <a:p>
            <a:pPr algn="just">
              <a:lnSpc>
                <a:spcPts val="2040"/>
              </a:lnSpc>
            </a:pPr>
            <a:r>
              <a:rPr lang="en-US" sz="1700">
                <a:solidFill>
                  <a:srgbClr val="000000"/>
                </a:solidFill>
                <a:latin typeface="Times New Roman"/>
                <a:ea typeface="Times New Roman"/>
                <a:cs typeface="Times New Roman"/>
                <a:sym typeface="Times New Roman"/>
              </a:rPr>
              <a:t>Microsoft Pow</a:t>
            </a:r>
            <a:r>
              <a:rPr lang="en-US" sz="1700">
                <a:solidFill>
                  <a:srgbClr val="000000"/>
                </a:solidFill>
                <a:latin typeface="Times New Roman"/>
                <a:ea typeface="Times New Roman"/>
                <a:cs typeface="Times New Roman"/>
                <a:sym typeface="Times New Roman"/>
              </a:rPr>
              <a:t>erPoint is a presentation software which enables one to create slideshows of text, images, charts and multimedia (Das et al., 2025). It is common in the workplaces, schools, and professional meetings, where the visual and effective communication of ideas is possible. PowerPoint assists in the presentation of structured information in interactive and engaging slides by the presenter.</a:t>
            </a:r>
          </a:p>
          <a:p>
            <a:pPr algn="just">
              <a:lnSpc>
                <a:spcPts val="2040"/>
              </a:lnSpc>
            </a:pPr>
          </a:p>
        </p:txBody>
      </p:sp>
      <p:sp>
        <p:nvSpPr>
          <p:cNvPr name="TextBox 32" id="32"/>
          <p:cNvSpPr txBox="true"/>
          <p:nvPr/>
        </p:nvSpPr>
        <p:spPr>
          <a:xfrm rot="0">
            <a:off x="6646780" y="8870105"/>
            <a:ext cx="2833687" cy="1021829"/>
          </a:xfrm>
          <a:prstGeom prst="rect">
            <a:avLst/>
          </a:prstGeom>
        </p:spPr>
        <p:txBody>
          <a:bodyPr anchor="t" rtlCol="false" tIns="0" lIns="0" bIns="0" rIns="0">
            <a:spAutoFit/>
          </a:bodyPr>
          <a:lstStyle/>
          <a:p>
            <a:pPr algn="l">
              <a:lnSpc>
                <a:spcPts val="3930"/>
              </a:lnSpc>
            </a:pPr>
            <a:r>
              <a:rPr lang="en-US" sz="3417" b="true">
                <a:solidFill>
                  <a:srgbClr val="000000"/>
                </a:solidFill>
                <a:latin typeface="Times New Roman Bold"/>
                <a:ea typeface="Times New Roman Bold"/>
                <a:cs typeface="Times New Roman Bold"/>
                <a:sym typeface="Times New Roman Bold"/>
              </a:rPr>
              <a:t>Wh</a:t>
            </a:r>
            <a:r>
              <a:rPr lang="en-US" sz="3417" b="true">
                <a:solidFill>
                  <a:srgbClr val="000000"/>
                </a:solidFill>
                <a:latin typeface="Times New Roman Bold"/>
                <a:ea typeface="Times New Roman Bold"/>
                <a:cs typeface="Times New Roman Bold"/>
                <a:sym typeface="Times New Roman Bold"/>
              </a:rPr>
              <a:t>at is a Hyperlink?</a:t>
            </a:r>
          </a:p>
        </p:txBody>
      </p:sp>
      <p:sp>
        <p:nvSpPr>
          <p:cNvPr name="TextBox 33" id="33"/>
          <p:cNvSpPr txBox="true"/>
          <p:nvPr/>
        </p:nvSpPr>
        <p:spPr>
          <a:xfrm rot="0">
            <a:off x="5700708" y="10352284"/>
            <a:ext cx="3718584" cy="2076450"/>
          </a:xfrm>
          <a:prstGeom prst="rect">
            <a:avLst/>
          </a:prstGeom>
        </p:spPr>
        <p:txBody>
          <a:bodyPr anchor="t" rtlCol="false" tIns="0" lIns="0" bIns="0" rIns="0">
            <a:spAutoFit/>
          </a:bodyPr>
          <a:lstStyle/>
          <a:p>
            <a:pPr algn="just">
              <a:lnSpc>
                <a:spcPts val="2040"/>
              </a:lnSpc>
            </a:pPr>
            <a:r>
              <a:rPr lang="en-US" sz="1700">
                <a:solidFill>
                  <a:srgbClr val="000000"/>
                </a:solidFill>
                <a:latin typeface="Times New Roman"/>
                <a:ea typeface="Times New Roman"/>
                <a:cs typeface="Times New Roman"/>
                <a:sym typeface="Times New Roman"/>
              </a:rPr>
              <a:t>A hyperl</a:t>
            </a:r>
            <a:r>
              <a:rPr lang="en-US" sz="1700">
                <a:solidFill>
                  <a:srgbClr val="000000"/>
                </a:solidFill>
                <a:latin typeface="Times New Roman"/>
                <a:ea typeface="Times New Roman"/>
                <a:cs typeface="Times New Roman"/>
                <a:sym typeface="Times New Roman"/>
              </a:rPr>
              <a:t>ink is a text, picture, or object that can be clicked on to open up another slide, document, web address, or e-mail address. It enables you to interrelate various resources to one another thus ensuring easy navigation among your audiences. The hyperlinks tend to be blue and are underlined though you can customise them</a:t>
            </a:r>
          </a:p>
        </p:txBody>
      </p:sp>
      <p:sp>
        <p:nvSpPr>
          <p:cNvPr name="TextBox 34" id="34"/>
          <p:cNvSpPr txBox="true"/>
          <p:nvPr/>
        </p:nvSpPr>
        <p:spPr>
          <a:xfrm rot="0">
            <a:off x="11471749" y="5158601"/>
            <a:ext cx="2833687" cy="1021829"/>
          </a:xfrm>
          <a:prstGeom prst="rect">
            <a:avLst/>
          </a:prstGeom>
        </p:spPr>
        <p:txBody>
          <a:bodyPr anchor="t" rtlCol="false" tIns="0" lIns="0" bIns="0" rIns="0">
            <a:spAutoFit/>
          </a:bodyPr>
          <a:lstStyle/>
          <a:p>
            <a:pPr algn="l">
              <a:lnSpc>
                <a:spcPts val="3930"/>
              </a:lnSpc>
            </a:pPr>
            <a:r>
              <a:rPr lang="en-US" sz="3417" b="true">
                <a:solidFill>
                  <a:srgbClr val="9B70AE"/>
                </a:solidFill>
                <a:latin typeface="Times New Roman Bold"/>
                <a:ea typeface="Times New Roman Bold"/>
                <a:cs typeface="Times New Roman Bold"/>
                <a:sym typeface="Times New Roman Bold"/>
              </a:rPr>
              <a:t>How is it Used?</a:t>
            </a:r>
          </a:p>
        </p:txBody>
      </p:sp>
      <p:sp>
        <p:nvSpPr>
          <p:cNvPr name="TextBox 35" id="35"/>
          <p:cNvSpPr txBox="true"/>
          <p:nvPr/>
        </p:nvSpPr>
        <p:spPr>
          <a:xfrm rot="0">
            <a:off x="10664857" y="6538240"/>
            <a:ext cx="3718584" cy="3362325"/>
          </a:xfrm>
          <a:prstGeom prst="rect">
            <a:avLst/>
          </a:prstGeom>
        </p:spPr>
        <p:txBody>
          <a:bodyPr anchor="t" rtlCol="false" tIns="0" lIns="0" bIns="0" rIns="0">
            <a:spAutoFit/>
          </a:bodyPr>
          <a:lstStyle/>
          <a:p>
            <a:pPr algn="just">
              <a:lnSpc>
                <a:spcPts val="2040"/>
              </a:lnSpc>
            </a:pPr>
            <a:r>
              <a:rPr lang="en-US" sz="1700">
                <a:solidFill>
                  <a:srgbClr val="000000"/>
                </a:solidFill>
                <a:latin typeface="Times New Roman"/>
                <a:ea typeface="Times New Roman"/>
                <a:cs typeface="Times New Roman"/>
                <a:sym typeface="Times New Roman"/>
              </a:rPr>
              <a:t>Pow</a:t>
            </a:r>
            <a:r>
              <a:rPr lang="en-US" sz="1700">
                <a:solidFill>
                  <a:srgbClr val="000000"/>
                </a:solidFill>
                <a:latin typeface="Times New Roman"/>
                <a:ea typeface="Times New Roman"/>
                <a:cs typeface="Times New Roman"/>
                <a:sym typeface="Times New Roman"/>
              </a:rPr>
              <a:t>erPoint hyperlinks can guide the viewers to other slides, web pages, or access external files (e.g., pdfs, excel sheets, videos, etc.) (Kuroll, 2022).. As an example, you can hyperlink a word, such as Click Here, to open one of your company web pages, or make a button a link in another part of your presentation. It is a particularly helpful feature in professional or educational presentations which need to be interactive and offer the ability to access references fast.</a:t>
            </a:r>
          </a:p>
          <a:p>
            <a:pPr algn="just">
              <a:lnSpc>
                <a:spcPts val="2040"/>
              </a:lnSpc>
            </a:pPr>
          </a:p>
        </p:txBody>
      </p:sp>
      <p:sp>
        <p:nvSpPr>
          <p:cNvPr name="TextBox 36" id="36"/>
          <p:cNvSpPr txBox="true"/>
          <p:nvPr/>
        </p:nvSpPr>
        <p:spPr>
          <a:xfrm rot="0">
            <a:off x="1845658" y="15318823"/>
            <a:ext cx="2798781" cy="1517129"/>
          </a:xfrm>
          <a:prstGeom prst="rect">
            <a:avLst/>
          </a:prstGeom>
        </p:spPr>
        <p:txBody>
          <a:bodyPr anchor="t" rtlCol="false" tIns="0" lIns="0" bIns="0" rIns="0">
            <a:spAutoFit/>
          </a:bodyPr>
          <a:lstStyle/>
          <a:p>
            <a:pPr algn="l">
              <a:lnSpc>
                <a:spcPts val="3930"/>
              </a:lnSpc>
            </a:pPr>
            <a:r>
              <a:rPr lang="en-US" sz="3417" b="true">
                <a:solidFill>
                  <a:srgbClr val="000000"/>
                </a:solidFill>
                <a:latin typeface="Times New Roman Bold"/>
                <a:ea typeface="Times New Roman Bold"/>
                <a:cs typeface="Times New Roman Bold"/>
                <a:sym typeface="Times New Roman Bold"/>
              </a:rPr>
              <a:t>Why</a:t>
            </a:r>
            <a:r>
              <a:rPr lang="en-US" sz="3417" b="true">
                <a:solidFill>
                  <a:srgbClr val="000000"/>
                </a:solidFill>
                <a:latin typeface="Times New Roman Bold"/>
                <a:ea typeface="Times New Roman Bold"/>
                <a:cs typeface="Times New Roman Bold"/>
                <a:sym typeface="Times New Roman Bold"/>
              </a:rPr>
              <a:t> is it Important in PowerPoint?</a:t>
            </a:r>
          </a:p>
        </p:txBody>
      </p:sp>
      <p:sp>
        <p:nvSpPr>
          <p:cNvPr name="TextBox 37" id="37"/>
          <p:cNvSpPr txBox="true"/>
          <p:nvPr/>
        </p:nvSpPr>
        <p:spPr>
          <a:xfrm rot="0">
            <a:off x="577445" y="17074902"/>
            <a:ext cx="4018074" cy="3619500"/>
          </a:xfrm>
          <a:prstGeom prst="rect">
            <a:avLst/>
          </a:prstGeom>
        </p:spPr>
        <p:txBody>
          <a:bodyPr anchor="t" rtlCol="false" tIns="0" lIns="0" bIns="0" rIns="0">
            <a:spAutoFit/>
          </a:bodyPr>
          <a:lstStyle/>
          <a:p>
            <a:pPr algn="just">
              <a:lnSpc>
                <a:spcPts val="2040"/>
              </a:lnSpc>
            </a:pPr>
            <a:r>
              <a:rPr lang="en-US" sz="1700">
                <a:solidFill>
                  <a:srgbClr val="000000"/>
                </a:solidFill>
                <a:latin typeface="Times New Roman"/>
                <a:ea typeface="Times New Roman"/>
                <a:cs typeface="Times New Roman"/>
                <a:sym typeface="Times New Roman"/>
              </a:rPr>
              <a:t>Intera</a:t>
            </a:r>
            <a:r>
              <a:rPr lang="en-US" sz="1700">
                <a:solidFill>
                  <a:srgbClr val="000000"/>
                </a:solidFill>
                <a:latin typeface="Times New Roman"/>
                <a:ea typeface="Times New Roman"/>
                <a:cs typeface="Times New Roman"/>
                <a:sym typeface="Times New Roman"/>
              </a:rPr>
              <a:t>ctive and professional presentation is promoted with the help of hyperlinks. They assist in saving time in the delivery process, prevent the manual switch between programs, and design the flow in a more seamless manner. Hyperlinks also bring liveliness to your presentation - you can have non-linear presentation where you can skip around the slides or resources depending on the interest of the audience (Haines, 2023). Hyperlinks are used in work environments to link to the policies, documents, or training material within a short time.</a:t>
            </a:r>
          </a:p>
          <a:p>
            <a:pPr algn="just">
              <a:lnSpc>
                <a:spcPts val="2040"/>
              </a:lnSpc>
            </a:pPr>
          </a:p>
        </p:txBody>
      </p:sp>
      <p:sp>
        <p:nvSpPr>
          <p:cNvPr name="TextBox 38" id="38"/>
          <p:cNvSpPr txBox="true"/>
          <p:nvPr/>
        </p:nvSpPr>
        <p:spPr>
          <a:xfrm rot="0">
            <a:off x="6578421" y="14525094"/>
            <a:ext cx="2519877" cy="1169149"/>
          </a:xfrm>
          <a:prstGeom prst="rect">
            <a:avLst/>
          </a:prstGeom>
        </p:spPr>
        <p:txBody>
          <a:bodyPr anchor="t" rtlCol="false" tIns="0" lIns="0" bIns="0" rIns="0">
            <a:spAutoFit/>
          </a:bodyPr>
          <a:lstStyle/>
          <a:p>
            <a:pPr algn="l">
              <a:lnSpc>
                <a:spcPts val="3010"/>
              </a:lnSpc>
            </a:pPr>
            <a:r>
              <a:rPr lang="en-US" sz="2617" b="true">
                <a:solidFill>
                  <a:srgbClr val="E7514C"/>
                </a:solidFill>
                <a:latin typeface="Times New Roman Bold"/>
                <a:ea typeface="Times New Roman Bold"/>
                <a:cs typeface="Times New Roman Bold"/>
                <a:sym typeface="Times New Roman Bold"/>
              </a:rPr>
              <a:t>Steps to Insert a Hyperlink in PowerPoint</a:t>
            </a:r>
          </a:p>
        </p:txBody>
      </p:sp>
      <p:sp>
        <p:nvSpPr>
          <p:cNvPr name="TextBox 39" id="39"/>
          <p:cNvSpPr txBox="true"/>
          <p:nvPr/>
        </p:nvSpPr>
        <p:spPr>
          <a:xfrm rot="0">
            <a:off x="5700708" y="16068275"/>
            <a:ext cx="3718584" cy="5162550"/>
          </a:xfrm>
          <a:prstGeom prst="rect">
            <a:avLst/>
          </a:prstGeom>
        </p:spPr>
        <p:txBody>
          <a:bodyPr anchor="t" rtlCol="false" tIns="0" lIns="0" bIns="0" rIns="0">
            <a:spAutoFit/>
          </a:bodyPr>
          <a:lstStyle/>
          <a:p>
            <a:pPr algn="just">
              <a:lnSpc>
                <a:spcPts val="2040"/>
              </a:lnSpc>
            </a:pPr>
            <a:r>
              <a:rPr lang="en-US" sz="1700">
                <a:solidFill>
                  <a:srgbClr val="000000"/>
                </a:solidFill>
                <a:latin typeface="Times New Roman"/>
                <a:ea typeface="Times New Roman"/>
                <a:cs typeface="Times New Roman"/>
                <a:sym typeface="Times New Roman"/>
              </a:rPr>
              <a:t>1.M</a:t>
            </a:r>
            <a:r>
              <a:rPr lang="en-US" sz="1700">
                <a:solidFill>
                  <a:srgbClr val="000000"/>
                </a:solidFill>
                <a:latin typeface="Times New Roman"/>
                <a:ea typeface="Times New Roman"/>
                <a:cs typeface="Times New Roman"/>
                <a:sym typeface="Times New Roman"/>
              </a:rPr>
              <a:t>ark the text, picture or object to be clickable.</a:t>
            </a:r>
          </a:p>
          <a:p>
            <a:pPr algn="just">
              <a:lnSpc>
                <a:spcPts val="2040"/>
              </a:lnSpc>
            </a:pPr>
            <a:r>
              <a:rPr lang="en-US" sz="1700">
                <a:solidFill>
                  <a:srgbClr val="000000"/>
                </a:solidFill>
                <a:latin typeface="Times New Roman"/>
                <a:ea typeface="Times New Roman"/>
                <a:cs typeface="Times New Roman"/>
                <a:sym typeface="Times New Roman"/>
              </a:rPr>
              <a:t>2.Click on the insert tab on the top menu.</a:t>
            </a:r>
          </a:p>
          <a:p>
            <a:pPr algn="just">
              <a:lnSpc>
                <a:spcPts val="2040"/>
              </a:lnSpc>
            </a:pPr>
            <a:r>
              <a:rPr lang="en-US" sz="1700">
                <a:solidFill>
                  <a:srgbClr val="000000"/>
                </a:solidFill>
                <a:latin typeface="Times New Roman"/>
                <a:ea typeface="Times New Roman"/>
                <a:cs typeface="Times New Roman"/>
                <a:sym typeface="Times New Roman"/>
              </a:rPr>
              <a:t>3.Select the option of a Link or Hyperlink (chain icon).</a:t>
            </a:r>
          </a:p>
          <a:p>
            <a:pPr algn="just">
              <a:lnSpc>
                <a:spcPts val="2040"/>
              </a:lnSpc>
            </a:pPr>
            <a:r>
              <a:rPr lang="en-US" sz="1700">
                <a:solidFill>
                  <a:srgbClr val="000000"/>
                </a:solidFill>
                <a:latin typeface="Times New Roman"/>
                <a:ea typeface="Times New Roman"/>
                <a:cs typeface="Times New Roman"/>
                <a:sym typeface="Times New Roman"/>
              </a:rPr>
              <a:t>4.Select what you would like to be associated with:</a:t>
            </a:r>
          </a:p>
          <a:p>
            <a:pPr algn="just">
              <a:lnSpc>
                <a:spcPts val="2040"/>
              </a:lnSpc>
            </a:pPr>
            <a:r>
              <a:rPr lang="en-US" sz="1700">
                <a:solidFill>
                  <a:srgbClr val="000000"/>
                </a:solidFill>
                <a:latin typeface="Times New Roman"/>
                <a:ea typeface="Times New Roman"/>
                <a:cs typeface="Times New Roman"/>
                <a:sym typeface="Times New Roman"/>
              </a:rPr>
              <a:t>5.Webpage: Type the Webpage URL into the address box.</a:t>
            </a:r>
          </a:p>
          <a:p>
            <a:pPr algn="just">
              <a:lnSpc>
                <a:spcPts val="2040"/>
              </a:lnSpc>
            </a:pPr>
            <a:r>
              <a:rPr lang="en-US" sz="1700">
                <a:solidFill>
                  <a:srgbClr val="000000"/>
                </a:solidFill>
                <a:latin typeface="Times New Roman"/>
                <a:ea typeface="Times New Roman"/>
                <a:cs typeface="Times New Roman"/>
                <a:sym typeface="Times New Roman"/>
              </a:rPr>
              <a:t>6.Slide: Choose the option, Place in This Document and choose the slide you want to use.</a:t>
            </a:r>
          </a:p>
          <a:p>
            <a:pPr algn="just">
              <a:lnSpc>
                <a:spcPts val="2040"/>
              </a:lnSpc>
            </a:pPr>
            <a:r>
              <a:rPr lang="en-US" sz="1700">
                <a:solidFill>
                  <a:srgbClr val="000000"/>
                </a:solidFill>
                <a:latin typeface="Times New Roman"/>
                <a:ea typeface="Times New Roman"/>
                <a:cs typeface="Times New Roman"/>
                <a:sym typeface="Times New Roman"/>
              </a:rPr>
              <a:t>7.File: Open and choose the document that you want to open.</a:t>
            </a:r>
          </a:p>
          <a:p>
            <a:pPr algn="just">
              <a:lnSpc>
                <a:spcPts val="2040"/>
              </a:lnSpc>
            </a:pPr>
            <a:r>
              <a:rPr lang="en-US" sz="1700">
                <a:solidFill>
                  <a:srgbClr val="000000"/>
                </a:solidFill>
                <a:latin typeface="Times New Roman"/>
                <a:ea typeface="Times New Roman"/>
                <a:cs typeface="Times New Roman"/>
                <a:sym typeface="Times New Roman"/>
              </a:rPr>
              <a:t>8.Email: E-mail Address can be used to establish a mail.</a:t>
            </a:r>
          </a:p>
          <a:p>
            <a:pPr algn="just">
              <a:lnSpc>
                <a:spcPts val="2040"/>
              </a:lnSpc>
            </a:pPr>
            <a:r>
              <a:rPr lang="en-US" sz="1700">
                <a:solidFill>
                  <a:srgbClr val="000000"/>
                </a:solidFill>
                <a:latin typeface="Times New Roman"/>
                <a:ea typeface="Times New Roman"/>
                <a:cs typeface="Times New Roman"/>
                <a:sym typeface="Times New Roman"/>
              </a:rPr>
              <a:t>9.Click OK to apply.</a:t>
            </a:r>
          </a:p>
          <a:p>
            <a:pPr algn="just">
              <a:lnSpc>
                <a:spcPts val="2040"/>
              </a:lnSpc>
            </a:pPr>
            <a:r>
              <a:rPr lang="en-US" sz="1700">
                <a:solidFill>
                  <a:srgbClr val="000000"/>
                </a:solidFill>
                <a:latin typeface="Times New Roman"/>
                <a:ea typeface="Times New Roman"/>
                <a:cs typeface="Times New Roman"/>
                <a:sym typeface="Times New Roman"/>
              </a:rPr>
              <a:t>10. Check the hyperlink by the Ctrl +Click in presentation mode.</a:t>
            </a:r>
          </a:p>
          <a:p>
            <a:pPr algn="just">
              <a:lnSpc>
                <a:spcPts val="2040"/>
              </a:lnSpc>
            </a:pPr>
          </a:p>
        </p:txBody>
      </p:sp>
      <p:sp>
        <p:nvSpPr>
          <p:cNvPr name="TextBox 40" id="40"/>
          <p:cNvSpPr txBox="true"/>
          <p:nvPr/>
        </p:nvSpPr>
        <p:spPr>
          <a:xfrm rot="0">
            <a:off x="11352356" y="14704917"/>
            <a:ext cx="2833687" cy="526529"/>
          </a:xfrm>
          <a:prstGeom prst="rect">
            <a:avLst/>
          </a:prstGeom>
        </p:spPr>
        <p:txBody>
          <a:bodyPr anchor="t" rtlCol="false" tIns="0" lIns="0" bIns="0" rIns="0">
            <a:spAutoFit/>
          </a:bodyPr>
          <a:lstStyle/>
          <a:p>
            <a:pPr algn="l">
              <a:lnSpc>
                <a:spcPts val="3930"/>
              </a:lnSpc>
            </a:pPr>
            <a:r>
              <a:rPr lang="en-US" sz="3417" b="true">
                <a:solidFill>
                  <a:srgbClr val="000000"/>
                </a:solidFill>
                <a:latin typeface="Times New Roman Bold"/>
                <a:ea typeface="Times New Roman Bold"/>
                <a:cs typeface="Times New Roman Bold"/>
                <a:sym typeface="Times New Roman Bold"/>
              </a:rPr>
              <a:t>Conclusion</a:t>
            </a:r>
          </a:p>
        </p:txBody>
      </p:sp>
      <p:sp>
        <p:nvSpPr>
          <p:cNvPr name="TextBox 41" id="41"/>
          <p:cNvSpPr txBox="true"/>
          <p:nvPr/>
        </p:nvSpPr>
        <p:spPr>
          <a:xfrm rot="0">
            <a:off x="10472830" y="15994419"/>
            <a:ext cx="3424377" cy="2150501"/>
          </a:xfrm>
          <a:prstGeom prst="rect">
            <a:avLst/>
          </a:prstGeom>
        </p:spPr>
        <p:txBody>
          <a:bodyPr anchor="t" rtlCol="false" tIns="0" lIns="0" bIns="0" rIns="0">
            <a:spAutoFit/>
          </a:bodyPr>
          <a:lstStyle/>
          <a:p>
            <a:pPr algn="just">
              <a:lnSpc>
                <a:spcPts val="1878"/>
              </a:lnSpc>
            </a:pPr>
            <a:r>
              <a:rPr lang="en-US" sz="1565">
                <a:solidFill>
                  <a:srgbClr val="000000"/>
                </a:solidFill>
                <a:latin typeface="Times New Roman"/>
                <a:ea typeface="Times New Roman"/>
                <a:cs typeface="Times New Roman"/>
                <a:sym typeface="Times New Roman"/>
              </a:rPr>
              <a:t>Enhanc</a:t>
            </a:r>
            <a:r>
              <a:rPr lang="en-US" sz="1565">
                <a:solidFill>
                  <a:srgbClr val="000000"/>
                </a:solidFill>
                <a:latin typeface="Times New Roman"/>
                <a:ea typeface="Times New Roman"/>
                <a:cs typeface="Times New Roman"/>
                <a:sym typeface="Times New Roman"/>
              </a:rPr>
              <a:t>ed communication, time-saving, and engaging your audience Hyperlinks will turn a simple PowerPoint into an interactive tool that will improve communication and save time. This is a simple but powerful feature that should be mastered to make professional well-connected presentations.</a:t>
            </a:r>
          </a:p>
          <a:p>
            <a:pPr algn="just">
              <a:lnSpc>
                <a:spcPts val="1878"/>
              </a:lnSpc>
            </a:pPr>
          </a:p>
        </p:txBody>
      </p:sp>
      <p:sp>
        <p:nvSpPr>
          <p:cNvPr name="TextBox 42" id="42"/>
          <p:cNvSpPr txBox="true"/>
          <p:nvPr/>
        </p:nvSpPr>
        <p:spPr>
          <a:xfrm rot="0">
            <a:off x="1512000" y="2072793"/>
            <a:ext cx="12895252" cy="804795"/>
          </a:xfrm>
          <a:prstGeom prst="rect">
            <a:avLst/>
          </a:prstGeom>
        </p:spPr>
        <p:txBody>
          <a:bodyPr anchor="t" rtlCol="false" tIns="0" lIns="0" bIns="0" rIns="0">
            <a:spAutoFit/>
          </a:bodyPr>
          <a:lstStyle/>
          <a:p>
            <a:pPr algn="ctr">
              <a:lnSpc>
                <a:spcPts val="6025"/>
              </a:lnSpc>
            </a:pPr>
            <a:r>
              <a:rPr lang="en-US" sz="5239" b="true">
                <a:solidFill>
                  <a:srgbClr val="FFFFFF"/>
                </a:solidFill>
                <a:latin typeface="Times New Roman Bold"/>
                <a:ea typeface="Times New Roman Bold"/>
                <a:cs typeface="Times New Roman Bold"/>
                <a:sym typeface="Times New Roman Bold"/>
              </a:rPr>
              <a:t>How to Insert a Hyperlink in PowerPoint</a:t>
            </a:r>
          </a:p>
        </p:txBody>
      </p:sp>
      <p:sp>
        <p:nvSpPr>
          <p:cNvPr name="TextBox 43" id="43"/>
          <p:cNvSpPr txBox="true"/>
          <p:nvPr/>
        </p:nvSpPr>
        <p:spPr>
          <a:xfrm rot="0">
            <a:off x="11099376" y="18135394"/>
            <a:ext cx="2833687" cy="526529"/>
          </a:xfrm>
          <a:prstGeom prst="rect">
            <a:avLst/>
          </a:prstGeom>
        </p:spPr>
        <p:txBody>
          <a:bodyPr anchor="t" rtlCol="false" tIns="0" lIns="0" bIns="0" rIns="0">
            <a:spAutoFit/>
          </a:bodyPr>
          <a:lstStyle/>
          <a:p>
            <a:pPr algn="l">
              <a:lnSpc>
                <a:spcPts val="3930"/>
              </a:lnSpc>
            </a:pPr>
            <a:r>
              <a:rPr lang="en-US" sz="3417" b="true">
                <a:solidFill>
                  <a:srgbClr val="000000"/>
                </a:solidFill>
                <a:latin typeface="Times New Roman Bold"/>
                <a:ea typeface="Times New Roman Bold"/>
                <a:cs typeface="Times New Roman Bold"/>
                <a:sym typeface="Times New Roman Bold"/>
              </a:rPr>
              <a:t>References</a:t>
            </a:r>
          </a:p>
        </p:txBody>
      </p:sp>
      <p:sp>
        <p:nvSpPr>
          <p:cNvPr name="TextBox 44" id="44"/>
          <p:cNvSpPr txBox="true"/>
          <p:nvPr/>
        </p:nvSpPr>
        <p:spPr>
          <a:xfrm rot="0">
            <a:off x="10306017" y="18787448"/>
            <a:ext cx="4071088" cy="2114550"/>
          </a:xfrm>
          <a:prstGeom prst="rect">
            <a:avLst/>
          </a:prstGeom>
        </p:spPr>
        <p:txBody>
          <a:bodyPr anchor="t" rtlCol="false" tIns="0" lIns="0" bIns="0" rIns="0">
            <a:spAutoFit/>
          </a:bodyPr>
          <a:lstStyle/>
          <a:p>
            <a:pPr algn="just" marL="274975" indent="-137487" lvl="1">
              <a:lnSpc>
                <a:spcPts val="1528"/>
              </a:lnSpc>
              <a:buFont typeface="Arial"/>
              <a:buChar char="•"/>
            </a:pPr>
            <a:r>
              <a:rPr lang="en-US" sz="1273">
                <a:solidFill>
                  <a:srgbClr val="000000"/>
                </a:solidFill>
                <a:latin typeface="Times New Roman"/>
                <a:ea typeface="Times New Roman"/>
                <a:cs typeface="Times New Roman"/>
                <a:sym typeface="Times New Roman"/>
              </a:rPr>
              <a:t>Das,</a:t>
            </a:r>
            <a:r>
              <a:rPr lang="en-US" sz="1273">
                <a:solidFill>
                  <a:srgbClr val="000000"/>
                </a:solidFill>
                <a:latin typeface="Times New Roman"/>
                <a:ea typeface="Times New Roman"/>
                <a:cs typeface="Times New Roman"/>
                <a:sym typeface="Times New Roman"/>
              </a:rPr>
              <a:t> S., Malik, A., Tripathy, S.K. and Sahoo, M. (2025). How to Improve the Quality of PowerPoint Presentation to Achieve Maximum Learning. Research and reviews in pediatrics., 26(2), pp.31–36. doi:https://doi.org/10.4103/rrp.rrp_10_24.</a:t>
            </a:r>
          </a:p>
          <a:p>
            <a:pPr algn="just" marL="274975" indent="-137487" lvl="1">
              <a:lnSpc>
                <a:spcPts val="1528"/>
              </a:lnSpc>
              <a:buFont typeface="Arial"/>
              <a:buChar char="•"/>
            </a:pPr>
            <a:r>
              <a:rPr lang="en-US" sz="1273">
                <a:solidFill>
                  <a:srgbClr val="000000"/>
                </a:solidFill>
                <a:latin typeface="Times New Roman"/>
                <a:ea typeface="Times New Roman"/>
                <a:cs typeface="Times New Roman"/>
                <a:sym typeface="Times New Roman"/>
              </a:rPr>
              <a:t>Haines, N.D. (2023). Conducting with Multimedia in Live Performance.</a:t>
            </a:r>
          </a:p>
          <a:p>
            <a:pPr algn="just" marL="274975" indent="-137487" lvl="1">
              <a:lnSpc>
                <a:spcPts val="1528"/>
              </a:lnSpc>
              <a:buFont typeface="Arial"/>
              <a:buChar char="•"/>
            </a:pPr>
            <a:r>
              <a:rPr lang="en-US" sz="1273">
                <a:solidFill>
                  <a:srgbClr val="000000"/>
                </a:solidFill>
                <a:latin typeface="Times New Roman"/>
                <a:ea typeface="Times New Roman"/>
                <a:cs typeface="Times New Roman"/>
                <a:sym typeface="Times New Roman"/>
              </a:rPr>
              <a:t>Kuroll, A. (2022). A system for the automated creation of book-like documents from lecture slides. Tuwien.at. [online] doi:https://doi.org/10.34726/hss.2022.91345.</a:t>
            </a:r>
          </a:p>
          <a:p>
            <a:pPr algn="just">
              <a:lnSpc>
                <a:spcPts val="1528"/>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DAG2rm1Gyi4</dc:identifier>
  <dcterms:modified xsi:type="dcterms:W3CDTF">2011-08-01T06:04:30Z</dcterms:modified>
  <cp:revision>1</cp:revision>
  <dc:title>Yellow and Orange Illustrative Self-Improvement Infographic Poster</dc:title>
</cp:coreProperties>
</file>