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35"/>
  </p:notesMasterIdLst>
  <p:sldIdLst>
    <p:sldId id="256" r:id="rId2"/>
    <p:sldId id="260" r:id="rId3"/>
    <p:sldId id="261" r:id="rId4"/>
    <p:sldId id="263" r:id="rId5"/>
    <p:sldId id="305" r:id="rId6"/>
    <p:sldId id="289" r:id="rId7"/>
    <p:sldId id="262" r:id="rId8"/>
    <p:sldId id="280" r:id="rId9"/>
    <p:sldId id="265" r:id="rId10"/>
    <p:sldId id="291" r:id="rId11"/>
    <p:sldId id="292" r:id="rId12"/>
    <p:sldId id="288" r:id="rId13"/>
    <p:sldId id="264" r:id="rId14"/>
    <p:sldId id="281" r:id="rId15"/>
    <p:sldId id="268" r:id="rId16"/>
    <p:sldId id="267" r:id="rId17"/>
    <p:sldId id="287" r:id="rId18"/>
    <p:sldId id="269" r:id="rId19"/>
    <p:sldId id="299" r:id="rId20"/>
    <p:sldId id="270" r:id="rId21"/>
    <p:sldId id="306" r:id="rId22"/>
    <p:sldId id="298" r:id="rId23"/>
    <p:sldId id="295" r:id="rId24"/>
    <p:sldId id="307" r:id="rId25"/>
    <p:sldId id="285" r:id="rId26"/>
    <p:sldId id="293" r:id="rId27"/>
    <p:sldId id="308" r:id="rId28"/>
    <p:sldId id="273" r:id="rId29"/>
    <p:sldId id="290" r:id="rId30"/>
    <p:sldId id="275" r:id="rId31"/>
    <p:sldId id="276" r:id="rId32"/>
    <p:sldId id="278" r:id="rId33"/>
    <p:sldId id="29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73143" autoAdjust="0"/>
  </p:normalViewPr>
  <p:slideViewPr>
    <p:cSldViewPr>
      <p:cViewPr varScale="1">
        <p:scale>
          <a:sx n="46" d="100"/>
          <a:sy n="46" d="100"/>
        </p:scale>
        <p:origin x="1872" y="2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ather davies" userId="5f3fe59cb5a03f7b" providerId="LiveId" clId="{9ECC422D-7A20-40C4-952D-43250980E108}"/>
    <pc:docChg chg="delSld modSld">
      <pc:chgData name="heather davies" userId="5f3fe59cb5a03f7b" providerId="LiveId" clId="{9ECC422D-7A20-40C4-952D-43250980E108}" dt="2026-04-23T08:48:19.983" v="27" actId="20577"/>
      <pc:docMkLst>
        <pc:docMk/>
      </pc:docMkLst>
      <pc:sldChg chg="modSp mod">
        <pc:chgData name="heather davies" userId="5f3fe59cb5a03f7b" providerId="LiveId" clId="{9ECC422D-7A20-40C4-952D-43250980E108}" dt="2026-04-23T08:48:19.983" v="27" actId="20577"/>
        <pc:sldMkLst>
          <pc:docMk/>
          <pc:sldMk cId="966958633" sldId="256"/>
        </pc:sldMkLst>
        <pc:spChg chg="mod">
          <ac:chgData name="heather davies" userId="5f3fe59cb5a03f7b" providerId="LiveId" clId="{9ECC422D-7A20-40C4-952D-43250980E108}" dt="2026-04-23T08:48:19.983" v="27" actId="20577"/>
          <ac:spMkLst>
            <pc:docMk/>
            <pc:sldMk cId="966958633" sldId="256"/>
            <ac:spMk id="3" creationId="{00000000-0000-0000-0000-000000000000}"/>
          </ac:spMkLst>
        </pc:spChg>
      </pc:sldChg>
      <pc:sldChg chg="del">
        <pc:chgData name="heather davies" userId="5f3fe59cb5a03f7b" providerId="LiveId" clId="{9ECC422D-7A20-40C4-952D-43250980E108}" dt="2026-04-23T08:20:27.987" v="0" actId="2696"/>
        <pc:sldMkLst>
          <pc:docMk/>
          <pc:sldMk cId="1468648389" sldId="309"/>
        </pc:sldMkLst>
      </pc:sldChg>
      <pc:sldChg chg="del">
        <pc:chgData name="heather davies" userId="5f3fe59cb5a03f7b" providerId="LiveId" clId="{9ECC422D-7A20-40C4-952D-43250980E108}" dt="2026-04-23T08:20:28.910" v="1" actId="2696"/>
        <pc:sldMkLst>
          <pc:docMk/>
          <pc:sldMk cId="2224219193" sldId="310"/>
        </pc:sldMkLst>
      </pc:sldChg>
      <pc:sldChg chg="del">
        <pc:chgData name="heather davies" userId="5f3fe59cb5a03f7b" providerId="LiveId" clId="{9ECC422D-7A20-40C4-952D-43250980E108}" dt="2026-04-23T08:20:29.896" v="2" actId="2696"/>
        <pc:sldMkLst>
          <pc:docMk/>
          <pc:sldMk cId="910807066" sldId="311"/>
        </pc:sldMkLst>
      </pc:sldChg>
      <pc:sldChg chg="del">
        <pc:chgData name="heather davies" userId="5f3fe59cb5a03f7b" providerId="LiveId" clId="{9ECC422D-7A20-40C4-952D-43250980E108}" dt="2026-04-23T08:20:30.797" v="3" actId="2696"/>
        <pc:sldMkLst>
          <pc:docMk/>
          <pc:sldMk cId="180302752" sldId="312"/>
        </pc:sldMkLst>
      </pc:sldChg>
      <pc:sldChg chg="del">
        <pc:chgData name="heather davies" userId="5f3fe59cb5a03f7b" providerId="LiveId" clId="{9ECC422D-7A20-40C4-952D-43250980E108}" dt="2026-04-23T08:20:32.179" v="4" actId="2696"/>
        <pc:sldMkLst>
          <pc:docMk/>
          <pc:sldMk cId="2455133344" sldId="313"/>
        </pc:sldMkLst>
      </pc:sldChg>
      <pc:sldChg chg="del">
        <pc:chgData name="heather davies" userId="5f3fe59cb5a03f7b" providerId="LiveId" clId="{9ECC422D-7A20-40C4-952D-43250980E108}" dt="2026-04-23T08:20:34.331" v="5" actId="2696"/>
        <pc:sldMkLst>
          <pc:docMk/>
          <pc:sldMk cId="1731707074" sldId="31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CAFC89-23D1-48B2-B24D-0AC1E5E13171}"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GB"/>
        </a:p>
      </dgm:t>
    </dgm:pt>
    <dgm:pt modelId="{D7356CAE-7A5E-4758-8A96-D1FD1EFE4195}">
      <dgm:prSet phldrT="[Text]" custT="1"/>
      <dgm:spPr/>
      <dgm:t>
        <a:bodyPr/>
        <a:lstStyle/>
        <a:p>
          <a:r>
            <a:rPr lang="en-GB" sz="1800" b="1" dirty="0"/>
            <a:t>Intellectual Stimulation</a:t>
          </a:r>
          <a:r>
            <a:rPr lang="en-GB" sz="1800" dirty="0"/>
            <a:t> </a:t>
          </a:r>
        </a:p>
      </dgm:t>
    </dgm:pt>
    <dgm:pt modelId="{6C8FAC76-D14E-4FF8-8026-9F628D4C47BE}" type="parTrans" cxnId="{498C65D7-039C-4560-9752-99DB7EE02E68}">
      <dgm:prSet/>
      <dgm:spPr/>
      <dgm:t>
        <a:bodyPr/>
        <a:lstStyle/>
        <a:p>
          <a:endParaRPr lang="en-GB"/>
        </a:p>
      </dgm:t>
    </dgm:pt>
    <dgm:pt modelId="{4878E702-835D-48F0-928E-A9123B806F71}" type="sibTrans" cxnId="{498C65D7-039C-4560-9752-99DB7EE02E68}">
      <dgm:prSet/>
      <dgm:spPr/>
      <dgm:t>
        <a:bodyPr/>
        <a:lstStyle/>
        <a:p>
          <a:endParaRPr lang="en-GB"/>
        </a:p>
      </dgm:t>
    </dgm:pt>
    <dgm:pt modelId="{B4F9B7C3-E948-4368-98B1-977682461E31}">
      <dgm:prSet custT="1"/>
      <dgm:spPr/>
      <dgm:t>
        <a:bodyPr/>
        <a:lstStyle/>
        <a:p>
          <a:r>
            <a:rPr lang="en-GB" sz="1800" dirty="0"/>
            <a:t>Acting as a role model for followers allows followers to trust and respect the leader and so internalise the leaders vision and views</a:t>
          </a:r>
        </a:p>
      </dgm:t>
    </dgm:pt>
    <dgm:pt modelId="{1E01D40F-168A-40D1-81A0-423496744160}" type="parTrans" cxnId="{5121F8F4-1A93-4727-8998-C82E69349FF0}">
      <dgm:prSet/>
      <dgm:spPr/>
      <dgm:t>
        <a:bodyPr/>
        <a:lstStyle/>
        <a:p>
          <a:endParaRPr lang="en-GB"/>
        </a:p>
      </dgm:t>
    </dgm:pt>
    <dgm:pt modelId="{860B8D08-69F8-4F5A-9BE8-AAD8002C96A5}" type="sibTrans" cxnId="{5121F8F4-1A93-4727-8998-C82E69349FF0}">
      <dgm:prSet/>
      <dgm:spPr/>
      <dgm:t>
        <a:bodyPr/>
        <a:lstStyle/>
        <a:p>
          <a:endParaRPr lang="en-GB"/>
        </a:p>
      </dgm:t>
    </dgm:pt>
    <dgm:pt modelId="{1716541C-056A-462B-B281-10766495E4A8}">
      <dgm:prSet custT="1"/>
      <dgm:spPr/>
      <dgm:t>
        <a:bodyPr/>
        <a:lstStyle/>
        <a:p>
          <a:r>
            <a:rPr lang="en-GB" sz="1800" b="1" dirty="0"/>
            <a:t>Idealized Influence</a:t>
          </a:r>
          <a:r>
            <a:rPr lang="en-GB" sz="1800" dirty="0"/>
            <a:t> </a:t>
          </a:r>
        </a:p>
      </dgm:t>
    </dgm:pt>
    <dgm:pt modelId="{3A34E33A-FE16-4ACD-9CAF-C5DE29F27132}" type="parTrans" cxnId="{185A69DA-C09C-43B5-A51A-5FA1B462A6F1}">
      <dgm:prSet/>
      <dgm:spPr/>
      <dgm:t>
        <a:bodyPr/>
        <a:lstStyle/>
        <a:p>
          <a:endParaRPr lang="en-GB"/>
        </a:p>
      </dgm:t>
    </dgm:pt>
    <dgm:pt modelId="{9F5DCD5F-D3EF-449C-8282-3CDEFC076C23}" type="sibTrans" cxnId="{185A69DA-C09C-43B5-A51A-5FA1B462A6F1}">
      <dgm:prSet/>
      <dgm:spPr/>
      <dgm:t>
        <a:bodyPr/>
        <a:lstStyle/>
        <a:p>
          <a:endParaRPr lang="en-GB"/>
        </a:p>
      </dgm:t>
    </dgm:pt>
    <dgm:pt modelId="{F997AE50-A522-43C5-A2B7-513AC7E4BB95}">
      <dgm:prSet custT="1"/>
      <dgm:spPr/>
      <dgm:t>
        <a:bodyPr/>
        <a:lstStyle/>
        <a:p>
          <a:r>
            <a:rPr lang="en-GB" sz="1800" dirty="0"/>
            <a:t>Clear vision that can be articulated to followers and help followers experience the same desire and motivation to fulfil these goals. </a:t>
          </a:r>
        </a:p>
      </dgm:t>
    </dgm:pt>
    <dgm:pt modelId="{687780BD-1CEB-4FBD-AEDF-D26C2A7670CC}" type="parTrans" cxnId="{EC6AD796-7155-41D5-AADC-40386EF702BF}">
      <dgm:prSet/>
      <dgm:spPr/>
      <dgm:t>
        <a:bodyPr/>
        <a:lstStyle/>
        <a:p>
          <a:endParaRPr lang="en-GB"/>
        </a:p>
      </dgm:t>
    </dgm:pt>
    <dgm:pt modelId="{D55D0ABA-1491-465E-95A8-2A655AE0BC6D}" type="sibTrans" cxnId="{EC6AD796-7155-41D5-AADC-40386EF702BF}">
      <dgm:prSet/>
      <dgm:spPr/>
      <dgm:t>
        <a:bodyPr/>
        <a:lstStyle/>
        <a:p>
          <a:endParaRPr lang="en-GB"/>
        </a:p>
      </dgm:t>
    </dgm:pt>
    <dgm:pt modelId="{A0AF272D-43DC-4636-98C1-8145A84DC2E2}">
      <dgm:prSet custT="1"/>
      <dgm:spPr/>
      <dgm:t>
        <a:bodyPr/>
        <a:lstStyle/>
        <a:p>
          <a:r>
            <a:rPr lang="en-GB" sz="1800" b="1" dirty="0"/>
            <a:t>Inspirational Motivation</a:t>
          </a:r>
          <a:r>
            <a:rPr lang="en-GB" sz="1800" dirty="0"/>
            <a:t> </a:t>
          </a:r>
        </a:p>
      </dgm:t>
    </dgm:pt>
    <dgm:pt modelId="{1CD016D5-0620-4F6A-AB6A-D1D5418449E7}" type="parTrans" cxnId="{F0EC0E8E-7F8C-4944-A2F2-E747B610DFA1}">
      <dgm:prSet/>
      <dgm:spPr/>
      <dgm:t>
        <a:bodyPr/>
        <a:lstStyle/>
        <a:p>
          <a:endParaRPr lang="en-GB"/>
        </a:p>
      </dgm:t>
    </dgm:pt>
    <dgm:pt modelId="{DAFEE153-ED56-4E55-8D75-96F76CBD5693}" type="sibTrans" cxnId="{F0EC0E8E-7F8C-4944-A2F2-E747B610DFA1}">
      <dgm:prSet/>
      <dgm:spPr/>
      <dgm:t>
        <a:bodyPr/>
        <a:lstStyle/>
        <a:p>
          <a:endParaRPr lang="en-GB"/>
        </a:p>
      </dgm:t>
    </dgm:pt>
    <dgm:pt modelId="{44A04BFB-93AA-44EA-9D13-07E80CDD1408}">
      <dgm:prSet custT="1"/>
      <dgm:spPr/>
      <dgm:t>
        <a:bodyPr/>
        <a:lstStyle/>
        <a:p>
          <a:r>
            <a:rPr lang="en-GB" sz="1800" dirty="0"/>
            <a:t>Offering support and encouragement to individual followers to supportive relationships, transformational leaders. Individual communication is encouraged so followers can share ideas and leaders can  directly approach followers .</a:t>
          </a:r>
        </a:p>
      </dgm:t>
    </dgm:pt>
    <dgm:pt modelId="{0954AC96-5A8C-4B66-B5B3-576B2D2AFC30}" type="parTrans" cxnId="{C5A512FD-EE14-4560-BD41-687EBDA5F947}">
      <dgm:prSet/>
      <dgm:spPr/>
      <dgm:t>
        <a:bodyPr/>
        <a:lstStyle/>
        <a:p>
          <a:endParaRPr lang="en-GB"/>
        </a:p>
      </dgm:t>
    </dgm:pt>
    <dgm:pt modelId="{857EDCBE-9E57-4932-8753-BA12E957CAA7}" type="sibTrans" cxnId="{C5A512FD-EE14-4560-BD41-687EBDA5F947}">
      <dgm:prSet/>
      <dgm:spPr/>
      <dgm:t>
        <a:bodyPr/>
        <a:lstStyle/>
        <a:p>
          <a:endParaRPr lang="en-GB"/>
        </a:p>
      </dgm:t>
    </dgm:pt>
    <dgm:pt modelId="{E9C82296-C982-4A73-96F7-A1F77FE9332E}">
      <dgm:prSet phldrT="[Text]" custT="1"/>
      <dgm:spPr/>
      <dgm:t>
        <a:bodyPr/>
        <a:lstStyle/>
        <a:p>
          <a:r>
            <a:rPr lang="en-GB" sz="1800" b="1" dirty="0"/>
            <a:t>Individualized Consideration</a:t>
          </a:r>
          <a:r>
            <a:rPr lang="en-GB" sz="1800" dirty="0"/>
            <a:t> </a:t>
          </a:r>
        </a:p>
      </dgm:t>
    </dgm:pt>
    <dgm:pt modelId="{35A48C36-911F-49F2-A86A-ACBB5B202338}" type="parTrans" cxnId="{D829C608-E751-4DE5-80EB-9DF8281EBE3D}">
      <dgm:prSet/>
      <dgm:spPr/>
      <dgm:t>
        <a:bodyPr/>
        <a:lstStyle/>
        <a:p>
          <a:endParaRPr lang="en-GB"/>
        </a:p>
      </dgm:t>
    </dgm:pt>
    <dgm:pt modelId="{5583F672-6E0A-4BDD-9EB8-0B5FCA56EB16}" type="sibTrans" cxnId="{D829C608-E751-4DE5-80EB-9DF8281EBE3D}">
      <dgm:prSet/>
      <dgm:spPr/>
      <dgm:t>
        <a:bodyPr/>
        <a:lstStyle/>
        <a:p>
          <a:endParaRPr lang="en-GB"/>
        </a:p>
      </dgm:t>
    </dgm:pt>
    <dgm:pt modelId="{FD4DB415-D712-4A56-AC80-E3A41645BFA7}">
      <dgm:prSet phldrT="[Text]" custT="1"/>
      <dgm:spPr/>
      <dgm:t>
        <a:bodyPr/>
        <a:lstStyle/>
        <a:p>
          <a:r>
            <a:rPr lang="en-GB" sz="1800" dirty="0"/>
            <a:t>Challenge the existing norm and encourage creativity among followers. Followers are  encouraged to explore new ways of doing things and new opportunities to learn.</a:t>
          </a:r>
        </a:p>
      </dgm:t>
    </dgm:pt>
    <dgm:pt modelId="{68DABA33-E99A-4807-AA82-856C26035B4F}" type="parTrans" cxnId="{AFBE4783-9165-48C6-8B59-A830991D33DE}">
      <dgm:prSet/>
      <dgm:spPr/>
      <dgm:t>
        <a:bodyPr/>
        <a:lstStyle/>
        <a:p>
          <a:endParaRPr lang="en-GB"/>
        </a:p>
      </dgm:t>
    </dgm:pt>
    <dgm:pt modelId="{E9893282-0348-4987-A808-B5C27A977E96}" type="sibTrans" cxnId="{AFBE4783-9165-48C6-8B59-A830991D33DE}">
      <dgm:prSet/>
      <dgm:spPr/>
      <dgm:t>
        <a:bodyPr/>
        <a:lstStyle/>
        <a:p>
          <a:endParaRPr lang="en-GB"/>
        </a:p>
      </dgm:t>
    </dgm:pt>
    <dgm:pt modelId="{0FDAF1B9-ECF6-43FF-88F2-42FE1C1AAF26}" type="pres">
      <dgm:prSet presAssocID="{3FCAFC89-23D1-48B2-B24D-0AC1E5E13171}" presName="Name0" presStyleCnt="0">
        <dgm:presLayoutVars>
          <dgm:dir/>
          <dgm:animLvl val="lvl"/>
          <dgm:resizeHandles val="exact"/>
        </dgm:presLayoutVars>
      </dgm:prSet>
      <dgm:spPr/>
    </dgm:pt>
    <dgm:pt modelId="{5E870E70-714E-4620-BAD2-DB085DEB11DC}" type="pres">
      <dgm:prSet presAssocID="{D7356CAE-7A5E-4758-8A96-D1FD1EFE4195}" presName="composite" presStyleCnt="0"/>
      <dgm:spPr/>
    </dgm:pt>
    <dgm:pt modelId="{6F44B6DA-DD81-4C56-9010-5F3BC5F1ED30}" type="pres">
      <dgm:prSet presAssocID="{D7356CAE-7A5E-4758-8A96-D1FD1EFE4195}" presName="parTx" presStyleLbl="alignNode1" presStyleIdx="0" presStyleCnt="4" custScaleY="113406" custLinFactY="-186385" custLinFactNeighborX="-166" custLinFactNeighborY="-200000">
        <dgm:presLayoutVars>
          <dgm:chMax val="0"/>
          <dgm:chPref val="0"/>
          <dgm:bulletEnabled val="1"/>
        </dgm:presLayoutVars>
      </dgm:prSet>
      <dgm:spPr/>
    </dgm:pt>
    <dgm:pt modelId="{D5C3BDD9-80D4-49DF-9463-EF5E967ABB39}" type="pres">
      <dgm:prSet presAssocID="{D7356CAE-7A5E-4758-8A96-D1FD1EFE4195}" presName="desTx" presStyleLbl="alignAccFollowNode1" presStyleIdx="0" presStyleCnt="4" custScaleY="230024" custLinFactY="-2817575" custLinFactNeighborX="-166" custLinFactNeighborY="-2900000">
        <dgm:presLayoutVars>
          <dgm:bulletEnabled val="1"/>
        </dgm:presLayoutVars>
      </dgm:prSet>
      <dgm:spPr/>
    </dgm:pt>
    <dgm:pt modelId="{530B070E-4F82-4730-A39F-F698916EF830}" type="pres">
      <dgm:prSet presAssocID="{4878E702-835D-48F0-928E-A9123B806F71}" presName="space" presStyleCnt="0"/>
      <dgm:spPr/>
    </dgm:pt>
    <dgm:pt modelId="{4600C16B-7E4C-46D1-A656-7A8DD3D56AD4}" type="pres">
      <dgm:prSet presAssocID="{E9C82296-C982-4A73-96F7-A1F77FE9332E}" presName="composite" presStyleCnt="0"/>
      <dgm:spPr/>
    </dgm:pt>
    <dgm:pt modelId="{CDF75A17-7B71-4FE5-9353-19029B1D28D4}" type="pres">
      <dgm:prSet presAssocID="{E9C82296-C982-4A73-96F7-A1F77FE9332E}" presName="parTx" presStyleLbl="alignNode1" presStyleIdx="1" presStyleCnt="4" custScaleY="113406" custLinFactY="-186385" custLinFactNeighborX="-166" custLinFactNeighborY="-200000">
        <dgm:presLayoutVars>
          <dgm:chMax val="0"/>
          <dgm:chPref val="0"/>
          <dgm:bulletEnabled val="1"/>
        </dgm:presLayoutVars>
      </dgm:prSet>
      <dgm:spPr/>
    </dgm:pt>
    <dgm:pt modelId="{F5AB7162-F846-4EDD-9654-1A5A81FD2C4A}" type="pres">
      <dgm:prSet presAssocID="{E9C82296-C982-4A73-96F7-A1F77FE9332E}" presName="desTx" presStyleLbl="alignAccFollowNode1" presStyleIdx="1" presStyleCnt="4" custScaleY="230024" custLinFactY="-2817575" custLinFactNeighborX="-166" custLinFactNeighborY="-2900000">
        <dgm:presLayoutVars>
          <dgm:bulletEnabled val="1"/>
        </dgm:presLayoutVars>
      </dgm:prSet>
      <dgm:spPr/>
    </dgm:pt>
    <dgm:pt modelId="{FCCBDBD0-376B-428A-9609-9062748CE053}" type="pres">
      <dgm:prSet presAssocID="{5583F672-6E0A-4BDD-9EB8-0B5FCA56EB16}" presName="space" presStyleCnt="0"/>
      <dgm:spPr/>
    </dgm:pt>
    <dgm:pt modelId="{E5A25089-8719-406C-8EAB-90D05CD6A2CA}" type="pres">
      <dgm:prSet presAssocID="{A0AF272D-43DC-4636-98C1-8145A84DC2E2}" presName="composite" presStyleCnt="0"/>
      <dgm:spPr/>
    </dgm:pt>
    <dgm:pt modelId="{7B4EDBDE-4C82-44DC-A48E-1FEB05DBC076}" type="pres">
      <dgm:prSet presAssocID="{A0AF272D-43DC-4636-98C1-8145A84DC2E2}" presName="parTx" presStyleLbl="alignNode1" presStyleIdx="2" presStyleCnt="4" custScaleY="113406" custLinFactY="-186385" custLinFactNeighborX="-166" custLinFactNeighborY="-200000">
        <dgm:presLayoutVars>
          <dgm:chMax val="0"/>
          <dgm:chPref val="0"/>
          <dgm:bulletEnabled val="1"/>
        </dgm:presLayoutVars>
      </dgm:prSet>
      <dgm:spPr/>
    </dgm:pt>
    <dgm:pt modelId="{B4B87DDA-B1D5-46F0-B68E-78C006FA4329}" type="pres">
      <dgm:prSet presAssocID="{A0AF272D-43DC-4636-98C1-8145A84DC2E2}" presName="desTx" presStyleLbl="alignAccFollowNode1" presStyleIdx="2" presStyleCnt="4" custScaleY="230024" custLinFactY="-2817575" custLinFactNeighborX="-166" custLinFactNeighborY="-2900000">
        <dgm:presLayoutVars>
          <dgm:bulletEnabled val="1"/>
        </dgm:presLayoutVars>
      </dgm:prSet>
      <dgm:spPr/>
    </dgm:pt>
    <dgm:pt modelId="{B4C0CADC-048B-4DAF-A3C9-6D427842466A}" type="pres">
      <dgm:prSet presAssocID="{DAFEE153-ED56-4E55-8D75-96F76CBD5693}" presName="space" presStyleCnt="0"/>
      <dgm:spPr/>
    </dgm:pt>
    <dgm:pt modelId="{8832753D-B70F-414C-8101-3C40F2FDBFC5}" type="pres">
      <dgm:prSet presAssocID="{1716541C-056A-462B-B281-10766495E4A8}" presName="composite" presStyleCnt="0"/>
      <dgm:spPr/>
    </dgm:pt>
    <dgm:pt modelId="{310CE7D1-38B7-4710-AB2C-DEA4FFDB09BD}" type="pres">
      <dgm:prSet presAssocID="{1716541C-056A-462B-B281-10766495E4A8}" presName="parTx" presStyleLbl="alignNode1" presStyleIdx="3" presStyleCnt="4" custScaleY="113406" custLinFactY="-186385" custLinFactNeighborX="-166" custLinFactNeighborY="-200000">
        <dgm:presLayoutVars>
          <dgm:chMax val="0"/>
          <dgm:chPref val="0"/>
          <dgm:bulletEnabled val="1"/>
        </dgm:presLayoutVars>
      </dgm:prSet>
      <dgm:spPr/>
    </dgm:pt>
    <dgm:pt modelId="{2497664A-BAF9-4F09-920F-399D1BF558E5}" type="pres">
      <dgm:prSet presAssocID="{1716541C-056A-462B-B281-10766495E4A8}" presName="desTx" presStyleLbl="alignAccFollowNode1" presStyleIdx="3" presStyleCnt="4" custScaleY="230024" custLinFactY="-2817575" custLinFactNeighborX="-166" custLinFactNeighborY="-2900000">
        <dgm:presLayoutVars>
          <dgm:bulletEnabled val="1"/>
        </dgm:presLayoutVars>
      </dgm:prSet>
      <dgm:spPr/>
    </dgm:pt>
  </dgm:ptLst>
  <dgm:cxnLst>
    <dgm:cxn modelId="{D829C608-E751-4DE5-80EB-9DF8281EBE3D}" srcId="{3FCAFC89-23D1-48B2-B24D-0AC1E5E13171}" destId="{E9C82296-C982-4A73-96F7-A1F77FE9332E}" srcOrd="1" destOrd="0" parTransId="{35A48C36-911F-49F2-A86A-ACBB5B202338}" sibTransId="{5583F672-6E0A-4BDD-9EB8-0B5FCA56EB16}"/>
    <dgm:cxn modelId="{7AE74426-8EB4-4A88-A147-928170361A44}" type="presOf" srcId="{44A04BFB-93AA-44EA-9D13-07E80CDD1408}" destId="{F5AB7162-F846-4EDD-9654-1A5A81FD2C4A}" srcOrd="0" destOrd="0" presId="urn:microsoft.com/office/officeart/2005/8/layout/hList1"/>
    <dgm:cxn modelId="{C2DA8A60-9D89-406C-A93E-F5787E0AD771}" type="presOf" srcId="{1716541C-056A-462B-B281-10766495E4A8}" destId="{310CE7D1-38B7-4710-AB2C-DEA4FFDB09BD}" srcOrd="0" destOrd="0" presId="urn:microsoft.com/office/officeart/2005/8/layout/hList1"/>
    <dgm:cxn modelId="{F495B271-7412-473E-BF7A-548853F38DE3}" type="presOf" srcId="{B4F9B7C3-E948-4368-98B1-977682461E31}" destId="{2497664A-BAF9-4F09-920F-399D1BF558E5}" srcOrd="0" destOrd="0" presId="urn:microsoft.com/office/officeart/2005/8/layout/hList1"/>
    <dgm:cxn modelId="{06538059-1534-4401-83F6-2C4013E3E314}" type="presOf" srcId="{F997AE50-A522-43C5-A2B7-513AC7E4BB95}" destId="{B4B87DDA-B1D5-46F0-B68E-78C006FA4329}" srcOrd="0" destOrd="0" presId="urn:microsoft.com/office/officeart/2005/8/layout/hList1"/>
    <dgm:cxn modelId="{AFBE4783-9165-48C6-8B59-A830991D33DE}" srcId="{D7356CAE-7A5E-4758-8A96-D1FD1EFE4195}" destId="{FD4DB415-D712-4A56-AC80-E3A41645BFA7}" srcOrd="0" destOrd="0" parTransId="{68DABA33-E99A-4807-AA82-856C26035B4F}" sibTransId="{E9893282-0348-4987-A808-B5C27A977E96}"/>
    <dgm:cxn modelId="{D4F65486-9E70-474C-A7CB-C97D210671FF}" type="presOf" srcId="{D7356CAE-7A5E-4758-8A96-D1FD1EFE4195}" destId="{6F44B6DA-DD81-4C56-9010-5F3BC5F1ED30}" srcOrd="0" destOrd="0" presId="urn:microsoft.com/office/officeart/2005/8/layout/hList1"/>
    <dgm:cxn modelId="{F0EC0E8E-7F8C-4944-A2F2-E747B610DFA1}" srcId="{3FCAFC89-23D1-48B2-B24D-0AC1E5E13171}" destId="{A0AF272D-43DC-4636-98C1-8145A84DC2E2}" srcOrd="2" destOrd="0" parTransId="{1CD016D5-0620-4F6A-AB6A-D1D5418449E7}" sibTransId="{DAFEE153-ED56-4E55-8D75-96F76CBD5693}"/>
    <dgm:cxn modelId="{EC6AD796-7155-41D5-AADC-40386EF702BF}" srcId="{A0AF272D-43DC-4636-98C1-8145A84DC2E2}" destId="{F997AE50-A522-43C5-A2B7-513AC7E4BB95}" srcOrd="0" destOrd="0" parTransId="{687780BD-1CEB-4FBD-AEDF-D26C2A7670CC}" sibTransId="{D55D0ABA-1491-465E-95A8-2A655AE0BC6D}"/>
    <dgm:cxn modelId="{A6C7FE9A-C9C9-4B62-96CB-6578C4A67D2E}" type="presOf" srcId="{FD4DB415-D712-4A56-AC80-E3A41645BFA7}" destId="{D5C3BDD9-80D4-49DF-9463-EF5E967ABB39}" srcOrd="0" destOrd="0" presId="urn:microsoft.com/office/officeart/2005/8/layout/hList1"/>
    <dgm:cxn modelId="{7E17C29E-F839-4D82-A4D8-8236DC60897A}" type="presOf" srcId="{A0AF272D-43DC-4636-98C1-8145A84DC2E2}" destId="{7B4EDBDE-4C82-44DC-A48E-1FEB05DBC076}" srcOrd="0" destOrd="0" presId="urn:microsoft.com/office/officeart/2005/8/layout/hList1"/>
    <dgm:cxn modelId="{498C65D7-039C-4560-9752-99DB7EE02E68}" srcId="{3FCAFC89-23D1-48B2-B24D-0AC1E5E13171}" destId="{D7356CAE-7A5E-4758-8A96-D1FD1EFE4195}" srcOrd="0" destOrd="0" parTransId="{6C8FAC76-D14E-4FF8-8026-9F628D4C47BE}" sibTransId="{4878E702-835D-48F0-928E-A9123B806F71}"/>
    <dgm:cxn modelId="{185A69DA-C09C-43B5-A51A-5FA1B462A6F1}" srcId="{3FCAFC89-23D1-48B2-B24D-0AC1E5E13171}" destId="{1716541C-056A-462B-B281-10766495E4A8}" srcOrd="3" destOrd="0" parTransId="{3A34E33A-FE16-4ACD-9CAF-C5DE29F27132}" sibTransId="{9F5DCD5F-D3EF-449C-8282-3CDEFC076C23}"/>
    <dgm:cxn modelId="{350E38E0-9411-43D7-B367-7C48025EC9B3}" type="presOf" srcId="{E9C82296-C982-4A73-96F7-A1F77FE9332E}" destId="{CDF75A17-7B71-4FE5-9353-19029B1D28D4}" srcOrd="0" destOrd="0" presId="urn:microsoft.com/office/officeart/2005/8/layout/hList1"/>
    <dgm:cxn modelId="{494498F4-E75D-47A7-BA66-34718007E2E6}" type="presOf" srcId="{3FCAFC89-23D1-48B2-B24D-0AC1E5E13171}" destId="{0FDAF1B9-ECF6-43FF-88F2-42FE1C1AAF26}" srcOrd="0" destOrd="0" presId="urn:microsoft.com/office/officeart/2005/8/layout/hList1"/>
    <dgm:cxn modelId="{5121F8F4-1A93-4727-8998-C82E69349FF0}" srcId="{1716541C-056A-462B-B281-10766495E4A8}" destId="{B4F9B7C3-E948-4368-98B1-977682461E31}" srcOrd="0" destOrd="0" parTransId="{1E01D40F-168A-40D1-81A0-423496744160}" sibTransId="{860B8D08-69F8-4F5A-9BE8-AAD8002C96A5}"/>
    <dgm:cxn modelId="{C5A512FD-EE14-4560-BD41-687EBDA5F947}" srcId="{E9C82296-C982-4A73-96F7-A1F77FE9332E}" destId="{44A04BFB-93AA-44EA-9D13-07E80CDD1408}" srcOrd="0" destOrd="0" parTransId="{0954AC96-5A8C-4B66-B5B3-576B2D2AFC30}" sibTransId="{857EDCBE-9E57-4932-8753-BA12E957CAA7}"/>
    <dgm:cxn modelId="{2151E8D7-F849-4232-8906-90A193B6A278}" type="presParOf" srcId="{0FDAF1B9-ECF6-43FF-88F2-42FE1C1AAF26}" destId="{5E870E70-714E-4620-BAD2-DB085DEB11DC}" srcOrd="0" destOrd="0" presId="urn:microsoft.com/office/officeart/2005/8/layout/hList1"/>
    <dgm:cxn modelId="{429D6539-49D7-4E6E-B8D2-07CC0F9F4AA2}" type="presParOf" srcId="{5E870E70-714E-4620-BAD2-DB085DEB11DC}" destId="{6F44B6DA-DD81-4C56-9010-5F3BC5F1ED30}" srcOrd="0" destOrd="0" presId="urn:microsoft.com/office/officeart/2005/8/layout/hList1"/>
    <dgm:cxn modelId="{C15D8CF9-6662-44C7-BD76-0166BF7EB4BD}" type="presParOf" srcId="{5E870E70-714E-4620-BAD2-DB085DEB11DC}" destId="{D5C3BDD9-80D4-49DF-9463-EF5E967ABB39}" srcOrd="1" destOrd="0" presId="urn:microsoft.com/office/officeart/2005/8/layout/hList1"/>
    <dgm:cxn modelId="{4E0C2E3B-FEA2-49E4-A68B-3AEE917951C6}" type="presParOf" srcId="{0FDAF1B9-ECF6-43FF-88F2-42FE1C1AAF26}" destId="{530B070E-4F82-4730-A39F-F698916EF830}" srcOrd="1" destOrd="0" presId="urn:microsoft.com/office/officeart/2005/8/layout/hList1"/>
    <dgm:cxn modelId="{768DB059-C1A2-4557-B2A6-0781D3481BD9}" type="presParOf" srcId="{0FDAF1B9-ECF6-43FF-88F2-42FE1C1AAF26}" destId="{4600C16B-7E4C-46D1-A656-7A8DD3D56AD4}" srcOrd="2" destOrd="0" presId="urn:microsoft.com/office/officeart/2005/8/layout/hList1"/>
    <dgm:cxn modelId="{D190C707-8383-46D3-A969-B9464A394051}" type="presParOf" srcId="{4600C16B-7E4C-46D1-A656-7A8DD3D56AD4}" destId="{CDF75A17-7B71-4FE5-9353-19029B1D28D4}" srcOrd="0" destOrd="0" presId="urn:microsoft.com/office/officeart/2005/8/layout/hList1"/>
    <dgm:cxn modelId="{0EB9A232-302D-4E66-830E-C2AA772546B9}" type="presParOf" srcId="{4600C16B-7E4C-46D1-A656-7A8DD3D56AD4}" destId="{F5AB7162-F846-4EDD-9654-1A5A81FD2C4A}" srcOrd="1" destOrd="0" presId="urn:microsoft.com/office/officeart/2005/8/layout/hList1"/>
    <dgm:cxn modelId="{D99389FF-4BF9-4759-AF47-C91718C0CC20}" type="presParOf" srcId="{0FDAF1B9-ECF6-43FF-88F2-42FE1C1AAF26}" destId="{FCCBDBD0-376B-428A-9609-9062748CE053}" srcOrd="3" destOrd="0" presId="urn:microsoft.com/office/officeart/2005/8/layout/hList1"/>
    <dgm:cxn modelId="{E6284176-A0FE-4840-922B-496BA775DEA5}" type="presParOf" srcId="{0FDAF1B9-ECF6-43FF-88F2-42FE1C1AAF26}" destId="{E5A25089-8719-406C-8EAB-90D05CD6A2CA}" srcOrd="4" destOrd="0" presId="urn:microsoft.com/office/officeart/2005/8/layout/hList1"/>
    <dgm:cxn modelId="{BBEEA6D4-BC5F-4709-AC13-3CED40262336}" type="presParOf" srcId="{E5A25089-8719-406C-8EAB-90D05CD6A2CA}" destId="{7B4EDBDE-4C82-44DC-A48E-1FEB05DBC076}" srcOrd="0" destOrd="0" presId="urn:microsoft.com/office/officeart/2005/8/layout/hList1"/>
    <dgm:cxn modelId="{13058254-4838-4977-ADEF-05E3DDCDCF67}" type="presParOf" srcId="{E5A25089-8719-406C-8EAB-90D05CD6A2CA}" destId="{B4B87DDA-B1D5-46F0-B68E-78C006FA4329}" srcOrd="1" destOrd="0" presId="urn:microsoft.com/office/officeart/2005/8/layout/hList1"/>
    <dgm:cxn modelId="{CFDE6D9F-3BA1-4ED8-8B2E-D9EAE7F9B997}" type="presParOf" srcId="{0FDAF1B9-ECF6-43FF-88F2-42FE1C1AAF26}" destId="{B4C0CADC-048B-4DAF-A3C9-6D427842466A}" srcOrd="5" destOrd="0" presId="urn:microsoft.com/office/officeart/2005/8/layout/hList1"/>
    <dgm:cxn modelId="{76721482-7AAA-430F-91A0-602CAFFB620B}" type="presParOf" srcId="{0FDAF1B9-ECF6-43FF-88F2-42FE1C1AAF26}" destId="{8832753D-B70F-414C-8101-3C40F2FDBFC5}" srcOrd="6" destOrd="0" presId="urn:microsoft.com/office/officeart/2005/8/layout/hList1"/>
    <dgm:cxn modelId="{23AF23C7-BD51-499C-8E5D-FAB516D9EE95}" type="presParOf" srcId="{8832753D-B70F-414C-8101-3C40F2FDBFC5}" destId="{310CE7D1-38B7-4710-AB2C-DEA4FFDB09BD}" srcOrd="0" destOrd="0" presId="urn:microsoft.com/office/officeart/2005/8/layout/hList1"/>
    <dgm:cxn modelId="{AACE00A6-FBC8-42F3-B4FC-0E533FE95B08}" type="presParOf" srcId="{8832753D-B70F-414C-8101-3C40F2FDBFC5}" destId="{2497664A-BAF9-4F09-920F-399D1BF558E5}"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46881C-6913-434A-ABBD-76FA3B2B68EC}" type="doc">
      <dgm:prSet loTypeId="urn:microsoft.com/office/officeart/2008/layout/VerticalCurvedList" loCatId="list" qsTypeId="urn:microsoft.com/office/officeart/2005/8/quickstyle/3d1" qsCatId="3D" csTypeId="urn:microsoft.com/office/officeart/2005/8/colors/accent1_2" csCatId="accent1" phldr="1"/>
      <dgm:spPr/>
      <dgm:t>
        <a:bodyPr/>
        <a:lstStyle/>
        <a:p>
          <a:endParaRPr lang="en-GB"/>
        </a:p>
      </dgm:t>
    </dgm:pt>
    <dgm:pt modelId="{64E57702-9E20-4A71-AC18-57A975F50ABA}">
      <dgm:prSet phldrT="[Text]"/>
      <dgm:spPr/>
      <dgm:t>
        <a:bodyPr/>
        <a:lstStyle/>
        <a:p>
          <a:r>
            <a:rPr lang="en-GB"/>
            <a:t>create an appealing vision; </a:t>
          </a:r>
          <a:endParaRPr lang="en-GB" dirty="0"/>
        </a:p>
      </dgm:t>
    </dgm:pt>
    <dgm:pt modelId="{64DFA09A-57EA-4FD3-99FA-685EF9BF4AB9}" type="parTrans" cxnId="{AFAD3202-D1C8-4897-8E45-49CA5BE7E315}">
      <dgm:prSet/>
      <dgm:spPr/>
      <dgm:t>
        <a:bodyPr/>
        <a:lstStyle/>
        <a:p>
          <a:endParaRPr lang="en-GB"/>
        </a:p>
      </dgm:t>
    </dgm:pt>
    <dgm:pt modelId="{89B874F7-9353-453B-89A5-3E373F25801E}" type="sibTrans" cxnId="{AFAD3202-D1C8-4897-8E45-49CA5BE7E315}">
      <dgm:prSet/>
      <dgm:spPr/>
      <dgm:t>
        <a:bodyPr/>
        <a:lstStyle/>
        <a:p>
          <a:endParaRPr lang="en-GB"/>
        </a:p>
      </dgm:t>
    </dgm:pt>
    <dgm:pt modelId="{3E410B20-121A-442D-A33D-26C4CB9F95D9}">
      <dgm:prSet/>
      <dgm:spPr/>
      <dgm:t>
        <a:bodyPr/>
        <a:lstStyle/>
        <a:p>
          <a:r>
            <a:rPr lang="en-GB"/>
            <a:t>are unconventional; </a:t>
          </a:r>
          <a:endParaRPr lang="en-GB" dirty="0"/>
        </a:p>
      </dgm:t>
    </dgm:pt>
    <dgm:pt modelId="{03ECFE5C-D710-4DFE-831D-BDCB63474CF7}" type="parTrans" cxnId="{3A6970BF-6558-40F9-8604-6008465DBDE1}">
      <dgm:prSet/>
      <dgm:spPr/>
      <dgm:t>
        <a:bodyPr/>
        <a:lstStyle/>
        <a:p>
          <a:endParaRPr lang="en-GB"/>
        </a:p>
      </dgm:t>
    </dgm:pt>
    <dgm:pt modelId="{4FF425E1-199F-4617-8AA5-11637738DAEA}" type="sibTrans" cxnId="{3A6970BF-6558-40F9-8604-6008465DBDE1}">
      <dgm:prSet/>
      <dgm:spPr/>
      <dgm:t>
        <a:bodyPr/>
        <a:lstStyle/>
        <a:p>
          <a:endParaRPr lang="en-GB"/>
        </a:p>
      </dgm:t>
    </dgm:pt>
    <dgm:pt modelId="{72F21835-0A3A-4B7F-97BA-84EF84FAEBA6}">
      <dgm:prSet/>
      <dgm:spPr/>
      <dgm:t>
        <a:bodyPr/>
        <a:lstStyle/>
        <a:p>
          <a:r>
            <a:rPr lang="en-GB"/>
            <a:t>take risks and make sacrifices; </a:t>
          </a:r>
          <a:endParaRPr lang="en-GB" dirty="0"/>
        </a:p>
      </dgm:t>
    </dgm:pt>
    <dgm:pt modelId="{E68F008F-5316-43B6-94FD-9283E27A3E5D}" type="parTrans" cxnId="{68CEFC94-D3E1-49B2-8E4E-FA53F5C3AB0F}">
      <dgm:prSet/>
      <dgm:spPr/>
      <dgm:t>
        <a:bodyPr/>
        <a:lstStyle/>
        <a:p>
          <a:endParaRPr lang="en-GB"/>
        </a:p>
      </dgm:t>
    </dgm:pt>
    <dgm:pt modelId="{CC4F3F5F-A1A5-40B3-B718-E3CBF6D9020A}" type="sibTrans" cxnId="{68CEFC94-D3E1-49B2-8E4E-FA53F5C3AB0F}">
      <dgm:prSet/>
      <dgm:spPr/>
      <dgm:t>
        <a:bodyPr/>
        <a:lstStyle/>
        <a:p>
          <a:endParaRPr lang="en-GB"/>
        </a:p>
      </dgm:t>
    </dgm:pt>
    <dgm:pt modelId="{5F129ECF-3B19-4802-A9A2-357B20588955}">
      <dgm:prSet/>
      <dgm:spPr/>
      <dgm:t>
        <a:bodyPr/>
        <a:lstStyle/>
        <a:p>
          <a:r>
            <a:rPr lang="en-GB"/>
            <a:t>are confident; </a:t>
          </a:r>
          <a:endParaRPr lang="en-GB" dirty="0"/>
        </a:p>
      </dgm:t>
    </dgm:pt>
    <dgm:pt modelId="{815D10CB-D689-4FA8-B26C-1779D6F24437}" type="parTrans" cxnId="{A3BF1C8A-600A-426B-82F4-6D3F1EFFC3E7}">
      <dgm:prSet/>
      <dgm:spPr/>
      <dgm:t>
        <a:bodyPr/>
        <a:lstStyle/>
        <a:p>
          <a:endParaRPr lang="en-GB"/>
        </a:p>
      </dgm:t>
    </dgm:pt>
    <dgm:pt modelId="{34C4E08C-AE56-456B-88D2-3A53AA5D41CC}" type="sibTrans" cxnId="{A3BF1C8A-600A-426B-82F4-6D3F1EFFC3E7}">
      <dgm:prSet/>
      <dgm:spPr/>
      <dgm:t>
        <a:bodyPr/>
        <a:lstStyle/>
        <a:p>
          <a:endParaRPr lang="en-GB"/>
        </a:p>
      </dgm:t>
    </dgm:pt>
    <dgm:pt modelId="{0229D57D-49D9-4878-AA95-7870AEEF019E}">
      <dgm:prSet/>
      <dgm:spPr/>
      <dgm:t>
        <a:bodyPr/>
        <a:lstStyle/>
        <a:p>
          <a:r>
            <a:rPr lang="en-GB"/>
            <a:t>inspire through emotional appeals.</a:t>
          </a:r>
          <a:endParaRPr lang="en-GB" dirty="0"/>
        </a:p>
      </dgm:t>
    </dgm:pt>
    <dgm:pt modelId="{3417AE46-CD29-4C4B-9904-C77BD44E2BBE}" type="parTrans" cxnId="{3E88B756-463C-45A8-B116-4BCFB22D6EC6}">
      <dgm:prSet/>
      <dgm:spPr/>
      <dgm:t>
        <a:bodyPr/>
        <a:lstStyle/>
        <a:p>
          <a:endParaRPr lang="en-GB"/>
        </a:p>
      </dgm:t>
    </dgm:pt>
    <dgm:pt modelId="{C6C7F6BE-163F-4278-8707-CC3489A128E8}" type="sibTrans" cxnId="{3E88B756-463C-45A8-B116-4BCFB22D6EC6}">
      <dgm:prSet/>
      <dgm:spPr/>
      <dgm:t>
        <a:bodyPr/>
        <a:lstStyle/>
        <a:p>
          <a:endParaRPr lang="en-GB"/>
        </a:p>
      </dgm:t>
    </dgm:pt>
    <dgm:pt modelId="{946BBE6C-4EC1-471C-B455-A42B10C8BD42}" type="pres">
      <dgm:prSet presAssocID="{BD46881C-6913-434A-ABBD-76FA3B2B68EC}" presName="Name0" presStyleCnt="0">
        <dgm:presLayoutVars>
          <dgm:chMax val="7"/>
          <dgm:chPref val="7"/>
          <dgm:dir/>
        </dgm:presLayoutVars>
      </dgm:prSet>
      <dgm:spPr/>
    </dgm:pt>
    <dgm:pt modelId="{692C06FC-9123-4CB7-86EB-EEDDE794FD8E}" type="pres">
      <dgm:prSet presAssocID="{BD46881C-6913-434A-ABBD-76FA3B2B68EC}" presName="Name1" presStyleCnt="0"/>
      <dgm:spPr/>
    </dgm:pt>
    <dgm:pt modelId="{452CDAF9-4048-4984-B130-A1C7B0284C82}" type="pres">
      <dgm:prSet presAssocID="{BD46881C-6913-434A-ABBD-76FA3B2B68EC}" presName="cycle" presStyleCnt="0"/>
      <dgm:spPr/>
    </dgm:pt>
    <dgm:pt modelId="{D770A686-90A0-4B71-8AC4-F632223C3B75}" type="pres">
      <dgm:prSet presAssocID="{BD46881C-6913-434A-ABBD-76FA3B2B68EC}" presName="srcNode" presStyleLbl="node1" presStyleIdx="0" presStyleCnt="5"/>
      <dgm:spPr/>
    </dgm:pt>
    <dgm:pt modelId="{CB546634-C0CF-468C-BA1A-9DF9D750FA22}" type="pres">
      <dgm:prSet presAssocID="{BD46881C-6913-434A-ABBD-76FA3B2B68EC}" presName="conn" presStyleLbl="parChTrans1D2" presStyleIdx="0" presStyleCnt="1"/>
      <dgm:spPr/>
    </dgm:pt>
    <dgm:pt modelId="{18D61468-26F3-4458-8D3B-39E0ACEB0DEF}" type="pres">
      <dgm:prSet presAssocID="{BD46881C-6913-434A-ABBD-76FA3B2B68EC}" presName="extraNode" presStyleLbl="node1" presStyleIdx="0" presStyleCnt="5"/>
      <dgm:spPr/>
    </dgm:pt>
    <dgm:pt modelId="{60988FCA-28F9-4D68-9949-84018FCB00A9}" type="pres">
      <dgm:prSet presAssocID="{BD46881C-6913-434A-ABBD-76FA3B2B68EC}" presName="dstNode" presStyleLbl="node1" presStyleIdx="0" presStyleCnt="5"/>
      <dgm:spPr/>
    </dgm:pt>
    <dgm:pt modelId="{30B4A71D-4931-484B-B111-F7B5C7356CBD}" type="pres">
      <dgm:prSet presAssocID="{64E57702-9E20-4A71-AC18-57A975F50ABA}" presName="text_1" presStyleLbl="node1" presStyleIdx="0" presStyleCnt="5">
        <dgm:presLayoutVars>
          <dgm:bulletEnabled val="1"/>
        </dgm:presLayoutVars>
      </dgm:prSet>
      <dgm:spPr/>
    </dgm:pt>
    <dgm:pt modelId="{EA2762B9-4BB5-49C5-9909-D14C645F5FC5}" type="pres">
      <dgm:prSet presAssocID="{64E57702-9E20-4A71-AC18-57A975F50ABA}" presName="accent_1" presStyleCnt="0"/>
      <dgm:spPr/>
    </dgm:pt>
    <dgm:pt modelId="{0B212606-509C-464F-9A75-A4FCE941184E}" type="pres">
      <dgm:prSet presAssocID="{64E57702-9E20-4A71-AC18-57A975F50ABA}" presName="accentRepeatNode" presStyleLbl="solidFgAcc1" presStyleIdx="0" presStyleCnt="5"/>
      <dgm:spPr/>
    </dgm:pt>
    <dgm:pt modelId="{758D0E56-0B60-4CA6-95A3-B82CCF05FFDB}" type="pres">
      <dgm:prSet presAssocID="{3E410B20-121A-442D-A33D-26C4CB9F95D9}" presName="text_2" presStyleLbl="node1" presStyleIdx="1" presStyleCnt="5">
        <dgm:presLayoutVars>
          <dgm:bulletEnabled val="1"/>
        </dgm:presLayoutVars>
      </dgm:prSet>
      <dgm:spPr/>
    </dgm:pt>
    <dgm:pt modelId="{B0DE080F-1009-48AC-8A4D-B9DBF1B7A5FD}" type="pres">
      <dgm:prSet presAssocID="{3E410B20-121A-442D-A33D-26C4CB9F95D9}" presName="accent_2" presStyleCnt="0"/>
      <dgm:spPr/>
    </dgm:pt>
    <dgm:pt modelId="{61B3543E-069D-49A8-9989-5012389368B4}" type="pres">
      <dgm:prSet presAssocID="{3E410B20-121A-442D-A33D-26C4CB9F95D9}" presName="accentRepeatNode" presStyleLbl="solidFgAcc1" presStyleIdx="1" presStyleCnt="5"/>
      <dgm:spPr/>
    </dgm:pt>
    <dgm:pt modelId="{32700C94-6D8B-48AA-9BA3-75594C487235}" type="pres">
      <dgm:prSet presAssocID="{72F21835-0A3A-4B7F-97BA-84EF84FAEBA6}" presName="text_3" presStyleLbl="node1" presStyleIdx="2" presStyleCnt="5">
        <dgm:presLayoutVars>
          <dgm:bulletEnabled val="1"/>
        </dgm:presLayoutVars>
      </dgm:prSet>
      <dgm:spPr/>
    </dgm:pt>
    <dgm:pt modelId="{9AEF11B5-907C-4218-B543-350B9115D01D}" type="pres">
      <dgm:prSet presAssocID="{72F21835-0A3A-4B7F-97BA-84EF84FAEBA6}" presName="accent_3" presStyleCnt="0"/>
      <dgm:spPr/>
    </dgm:pt>
    <dgm:pt modelId="{C807BA07-4728-4638-BD9B-6D057EF430E2}" type="pres">
      <dgm:prSet presAssocID="{72F21835-0A3A-4B7F-97BA-84EF84FAEBA6}" presName="accentRepeatNode" presStyleLbl="solidFgAcc1" presStyleIdx="2" presStyleCnt="5"/>
      <dgm:spPr/>
    </dgm:pt>
    <dgm:pt modelId="{E2C53885-F769-422B-A262-0A3D4FA378B1}" type="pres">
      <dgm:prSet presAssocID="{5F129ECF-3B19-4802-A9A2-357B20588955}" presName="text_4" presStyleLbl="node1" presStyleIdx="3" presStyleCnt="5">
        <dgm:presLayoutVars>
          <dgm:bulletEnabled val="1"/>
        </dgm:presLayoutVars>
      </dgm:prSet>
      <dgm:spPr/>
    </dgm:pt>
    <dgm:pt modelId="{123781B4-1226-40F9-9781-D5CFDB57D8F7}" type="pres">
      <dgm:prSet presAssocID="{5F129ECF-3B19-4802-A9A2-357B20588955}" presName="accent_4" presStyleCnt="0"/>
      <dgm:spPr/>
    </dgm:pt>
    <dgm:pt modelId="{84E9A883-7265-48B7-A5E1-B20E4E330FA6}" type="pres">
      <dgm:prSet presAssocID="{5F129ECF-3B19-4802-A9A2-357B20588955}" presName="accentRepeatNode" presStyleLbl="solidFgAcc1" presStyleIdx="3" presStyleCnt="5"/>
      <dgm:spPr/>
    </dgm:pt>
    <dgm:pt modelId="{194BFF54-D2F3-49E9-BB42-B18A360924FE}" type="pres">
      <dgm:prSet presAssocID="{0229D57D-49D9-4878-AA95-7870AEEF019E}" presName="text_5" presStyleLbl="node1" presStyleIdx="4" presStyleCnt="5">
        <dgm:presLayoutVars>
          <dgm:bulletEnabled val="1"/>
        </dgm:presLayoutVars>
      </dgm:prSet>
      <dgm:spPr/>
    </dgm:pt>
    <dgm:pt modelId="{959953C5-2ED2-4B25-95E0-742F1C2D89C8}" type="pres">
      <dgm:prSet presAssocID="{0229D57D-49D9-4878-AA95-7870AEEF019E}" presName="accent_5" presStyleCnt="0"/>
      <dgm:spPr/>
    </dgm:pt>
    <dgm:pt modelId="{42FC7CDB-9A19-4DC6-B2DD-059ED09FCCFD}" type="pres">
      <dgm:prSet presAssocID="{0229D57D-49D9-4878-AA95-7870AEEF019E}" presName="accentRepeatNode" presStyleLbl="solidFgAcc1" presStyleIdx="4" presStyleCnt="5"/>
      <dgm:spPr/>
    </dgm:pt>
  </dgm:ptLst>
  <dgm:cxnLst>
    <dgm:cxn modelId="{AFAD3202-D1C8-4897-8E45-49CA5BE7E315}" srcId="{BD46881C-6913-434A-ABBD-76FA3B2B68EC}" destId="{64E57702-9E20-4A71-AC18-57A975F50ABA}" srcOrd="0" destOrd="0" parTransId="{64DFA09A-57EA-4FD3-99FA-685EF9BF4AB9}" sibTransId="{89B874F7-9353-453B-89A5-3E373F25801E}"/>
    <dgm:cxn modelId="{961B3111-B067-4457-883F-817FEB085ABE}" type="presOf" srcId="{89B874F7-9353-453B-89A5-3E373F25801E}" destId="{CB546634-C0CF-468C-BA1A-9DF9D750FA22}" srcOrd="0" destOrd="0" presId="urn:microsoft.com/office/officeart/2008/layout/VerticalCurvedList"/>
    <dgm:cxn modelId="{922AD512-A0A6-4F4D-87F9-4F75A9B198F1}" type="presOf" srcId="{64E57702-9E20-4A71-AC18-57A975F50ABA}" destId="{30B4A71D-4931-484B-B111-F7B5C7356CBD}" srcOrd="0" destOrd="0" presId="urn:microsoft.com/office/officeart/2008/layout/VerticalCurvedList"/>
    <dgm:cxn modelId="{C79FDA28-D421-4B61-9436-B9A47DA8AB26}" type="presOf" srcId="{72F21835-0A3A-4B7F-97BA-84EF84FAEBA6}" destId="{32700C94-6D8B-48AA-9BA3-75594C487235}" srcOrd="0" destOrd="0" presId="urn:microsoft.com/office/officeart/2008/layout/VerticalCurvedList"/>
    <dgm:cxn modelId="{3E88B756-463C-45A8-B116-4BCFB22D6EC6}" srcId="{BD46881C-6913-434A-ABBD-76FA3B2B68EC}" destId="{0229D57D-49D9-4878-AA95-7870AEEF019E}" srcOrd="4" destOrd="0" parTransId="{3417AE46-CD29-4C4B-9904-C77BD44E2BBE}" sibTransId="{C6C7F6BE-163F-4278-8707-CC3489A128E8}"/>
    <dgm:cxn modelId="{A3BF1C8A-600A-426B-82F4-6D3F1EFFC3E7}" srcId="{BD46881C-6913-434A-ABBD-76FA3B2B68EC}" destId="{5F129ECF-3B19-4802-A9A2-357B20588955}" srcOrd="3" destOrd="0" parTransId="{815D10CB-D689-4FA8-B26C-1779D6F24437}" sibTransId="{34C4E08C-AE56-456B-88D2-3A53AA5D41CC}"/>
    <dgm:cxn modelId="{68CEFC94-D3E1-49B2-8E4E-FA53F5C3AB0F}" srcId="{BD46881C-6913-434A-ABBD-76FA3B2B68EC}" destId="{72F21835-0A3A-4B7F-97BA-84EF84FAEBA6}" srcOrd="2" destOrd="0" parTransId="{E68F008F-5316-43B6-94FD-9283E27A3E5D}" sibTransId="{CC4F3F5F-A1A5-40B3-B718-E3CBF6D9020A}"/>
    <dgm:cxn modelId="{9F76B2A5-0F91-4E1C-B9E9-1F8D9C7EC4B7}" type="presOf" srcId="{0229D57D-49D9-4878-AA95-7870AEEF019E}" destId="{194BFF54-D2F3-49E9-BB42-B18A360924FE}" srcOrd="0" destOrd="0" presId="urn:microsoft.com/office/officeart/2008/layout/VerticalCurvedList"/>
    <dgm:cxn modelId="{C41FCFB6-9668-4889-80AB-1544048393D7}" type="presOf" srcId="{5F129ECF-3B19-4802-A9A2-357B20588955}" destId="{E2C53885-F769-422B-A262-0A3D4FA378B1}" srcOrd="0" destOrd="0" presId="urn:microsoft.com/office/officeart/2008/layout/VerticalCurvedList"/>
    <dgm:cxn modelId="{80A242BC-AFE8-49AC-A24D-D7C03E9590D1}" type="presOf" srcId="{BD46881C-6913-434A-ABBD-76FA3B2B68EC}" destId="{946BBE6C-4EC1-471C-B455-A42B10C8BD42}" srcOrd="0" destOrd="0" presId="urn:microsoft.com/office/officeart/2008/layout/VerticalCurvedList"/>
    <dgm:cxn modelId="{3A6970BF-6558-40F9-8604-6008465DBDE1}" srcId="{BD46881C-6913-434A-ABBD-76FA3B2B68EC}" destId="{3E410B20-121A-442D-A33D-26C4CB9F95D9}" srcOrd="1" destOrd="0" parTransId="{03ECFE5C-D710-4DFE-831D-BDCB63474CF7}" sibTransId="{4FF425E1-199F-4617-8AA5-11637738DAEA}"/>
    <dgm:cxn modelId="{F07C43F3-2E1A-4FBE-B171-DBE780DFC9FA}" type="presOf" srcId="{3E410B20-121A-442D-A33D-26C4CB9F95D9}" destId="{758D0E56-0B60-4CA6-95A3-B82CCF05FFDB}" srcOrd="0" destOrd="0" presId="urn:microsoft.com/office/officeart/2008/layout/VerticalCurvedList"/>
    <dgm:cxn modelId="{CA7AD875-256D-4245-8DF5-A629AD306454}" type="presParOf" srcId="{946BBE6C-4EC1-471C-B455-A42B10C8BD42}" destId="{692C06FC-9123-4CB7-86EB-EEDDE794FD8E}" srcOrd="0" destOrd="0" presId="urn:microsoft.com/office/officeart/2008/layout/VerticalCurvedList"/>
    <dgm:cxn modelId="{D0360549-D116-40A2-9BAA-67C30D72DF3D}" type="presParOf" srcId="{692C06FC-9123-4CB7-86EB-EEDDE794FD8E}" destId="{452CDAF9-4048-4984-B130-A1C7B0284C82}" srcOrd="0" destOrd="0" presId="urn:microsoft.com/office/officeart/2008/layout/VerticalCurvedList"/>
    <dgm:cxn modelId="{377F73F5-327D-4EA5-A634-F1E8274A2AA4}" type="presParOf" srcId="{452CDAF9-4048-4984-B130-A1C7B0284C82}" destId="{D770A686-90A0-4B71-8AC4-F632223C3B75}" srcOrd="0" destOrd="0" presId="urn:microsoft.com/office/officeart/2008/layout/VerticalCurvedList"/>
    <dgm:cxn modelId="{77876FB3-F644-45F3-85AF-4D7DAE5973A9}" type="presParOf" srcId="{452CDAF9-4048-4984-B130-A1C7B0284C82}" destId="{CB546634-C0CF-468C-BA1A-9DF9D750FA22}" srcOrd="1" destOrd="0" presId="urn:microsoft.com/office/officeart/2008/layout/VerticalCurvedList"/>
    <dgm:cxn modelId="{EB4D5533-1D07-44E0-A14B-E58FFE210C25}" type="presParOf" srcId="{452CDAF9-4048-4984-B130-A1C7B0284C82}" destId="{18D61468-26F3-4458-8D3B-39E0ACEB0DEF}" srcOrd="2" destOrd="0" presId="urn:microsoft.com/office/officeart/2008/layout/VerticalCurvedList"/>
    <dgm:cxn modelId="{1685CC23-FCC2-4037-B81E-F9DA9E1BE6AE}" type="presParOf" srcId="{452CDAF9-4048-4984-B130-A1C7B0284C82}" destId="{60988FCA-28F9-4D68-9949-84018FCB00A9}" srcOrd="3" destOrd="0" presId="urn:microsoft.com/office/officeart/2008/layout/VerticalCurvedList"/>
    <dgm:cxn modelId="{84F97EB3-2D8D-4105-907A-0D9E6B509EB7}" type="presParOf" srcId="{692C06FC-9123-4CB7-86EB-EEDDE794FD8E}" destId="{30B4A71D-4931-484B-B111-F7B5C7356CBD}" srcOrd="1" destOrd="0" presId="urn:microsoft.com/office/officeart/2008/layout/VerticalCurvedList"/>
    <dgm:cxn modelId="{064F305C-F807-4ACC-AB6C-887D438105FE}" type="presParOf" srcId="{692C06FC-9123-4CB7-86EB-EEDDE794FD8E}" destId="{EA2762B9-4BB5-49C5-9909-D14C645F5FC5}" srcOrd="2" destOrd="0" presId="urn:microsoft.com/office/officeart/2008/layout/VerticalCurvedList"/>
    <dgm:cxn modelId="{1FED49DA-7C95-4BD3-B290-560AB086D7C9}" type="presParOf" srcId="{EA2762B9-4BB5-49C5-9909-D14C645F5FC5}" destId="{0B212606-509C-464F-9A75-A4FCE941184E}" srcOrd="0" destOrd="0" presId="urn:microsoft.com/office/officeart/2008/layout/VerticalCurvedList"/>
    <dgm:cxn modelId="{8BDD0759-8061-4329-B9FF-C499BA5600BB}" type="presParOf" srcId="{692C06FC-9123-4CB7-86EB-EEDDE794FD8E}" destId="{758D0E56-0B60-4CA6-95A3-B82CCF05FFDB}" srcOrd="3" destOrd="0" presId="urn:microsoft.com/office/officeart/2008/layout/VerticalCurvedList"/>
    <dgm:cxn modelId="{168312B9-2F8F-4F56-AF75-41B348BCA6DA}" type="presParOf" srcId="{692C06FC-9123-4CB7-86EB-EEDDE794FD8E}" destId="{B0DE080F-1009-48AC-8A4D-B9DBF1B7A5FD}" srcOrd="4" destOrd="0" presId="urn:microsoft.com/office/officeart/2008/layout/VerticalCurvedList"/>
    <dgm:cxn modelId="{7DDD6A70-2721-4F70-9E07-FA255F15DB0A}" type="presParOf" srcId="{B0DE080F-1009-48AC-8A4D-B9DBF1B7A5FD}" destId="{61B3543E-069D-49A8-9989-5012389368B4}" srcOrd="0" destOrd="0" presId="urn:microsoft.com/office/officeart/2008/layout/VerticalCurvedList"/>
    <dgm:cxn modelId="{99AB2351-3CF7-4077-8546-370926646AB5}" type="presParOf" srcId="{692C06FC-9123-4CB7-86EB-EEDDE794FD8E}" destId="{32700C94-6D8B-48AA-9BA3-75594C487235}" srcOrd="5" destOrd="0" presId="urn:microsoft.com/office/officeart/2008/layout/VerticalCurvedList"/>
    <dgm:cxn modelId="{A1DA50CC-AB5A-4BFE-ADAA-2467181D69DE}" type="presParOf" srcId="{692C06FC-9123-4CB7-86EB-EEDDE794FD8E}" destId="{9AEF11B5-907C-4218-B543-350B9115D01D}" srcOrd="6" destOrd="0" presId="urn:microsoft.com/office/officeart/2008/layout/VerticalCurvedList"/>
    <dgm:cxn modelId="{CB1AEB83-22FE-49F6-94E0-A6316AE7A4C9}" type="presParOf" srcId="{9AEF11B5-907C-4218-B543-350B9115D01D}" destId="{C807BA07-4728-4638-BD9B-6D057EF430E2}" srcOrd="0" destOrd="0" presId="urn:microsoft.com/office/officeart/2008/layout/VerticalCurvedList"/>
    <dgm:cxn modelId="{6BA89D61-43A8-4699-85F4-67ED8023BCBF}" type="presParOf" srcId="{692C06FC-9123-4CB7-86EB-EEDDE794FD8E}" destId="{E2C53885-F769-422B-A262-0A3D4FA378B1}" srcOrd="7" destOrd="0" presId="urn:microsoft.com/office/officeart/2008/layout/VerticalCurvedList"/>
    <dgm:cxn modelId="{33AFE029-E8C7-4FF4-BBC0-A99B2041B6A8}" type="presParOf" srcId="{692C06FC-9123-4CB7-86EB-EEDDE794FD8E}" destId="{123781B4-1226-40F9-9781-D5CFDB57D8F7}" srcOrd="8" destOrd="0" presId="urn:microsoft.com/office/officeart/2008/layout/VerticalCurvedList"/>
    <dgm:cxn modelId="{A0B3E1B4-0E88-4EEF-A35C-433BFD8AC8BA}" type="presParOf" srcId="{123781B4-1226-40F9-9781-D5CFDB57D8F7}" destId="{84E9A883-7265-48B7-A5E1-B20E4E330FA6}" srcOrd="0" destOrd="0" presId="urn:microsoft.com/office/officeart/2008/layout/VerticalCurvedList"/>
    <dgm:cxn modelId="{9133C00D-C0BD-4A89-80E8-75EDA1CB22F6}" type="presParOf" srcId="{692C06FC-9123-4CB7-86EB-EEDDE794FD8E}" destId="{194BFF54-D2F3-49E9-BB42-B18A360924FE}" srcOrd="9" destOrd="0" presId="urn:microsoft.com/office/officeart/2008/layout/VerticalCurvedList"/>
    <dgm:cxn modelId="{15402567-E83D-4078-A9C4-D273458531AC}" type="presParOf" srcId="{692C06FC-9123-4CB7-86EB-EEDDE794FD8E}" destId="{959953C5-2ED2-4B25-95E0-742F1C2D89C8}" srcOrd="10" destOrd="0" presId="urn:microsoft.com/office/officeart/2008/layout/VerticalCurvedList"/>
    <dgm:cxn modelId="{0803B7F9-D6F2-46DD-95EE-6F50237CD861}" type="presParOf" srcId="{959953C5-2ED2-4B25-95E0-742F1C2D89C8}" destId="{42FC7CDB-9A19-4DC6-B2DD-059ED09FCCFD}"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4B6DA-DD81-4C56-9010-5F3BC5F1ED30}">
      <dsp:nvSpPr>
        <dsp:cNvPr id="0" name=""/>
        <dsp:cNvSpPr/>
      </dsp:nvSpPr>
      <dsp:spPr>
        <a:xfrm>
          <a:off x="6" y="0"/>
          <a:ext cx="1963861" cy="78554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dirty="0"/>
            <a:t>Intellectual Stimulation</a:t>
          </a:r>
          <a:r>
            <a:rPr lang="en-GB" sz="1800" kern="1200" dirty="0"/>
            <a:t> </a:t>
          </a:r>
        </a:p>
      </dsp:txBody>
      <dsp:txXfrm>
        <a:off x="6" y="0"/>
        <a:ext cx="1963861" cy="785544"/>
      </dsp:txXfrm>
    </dsp:sp>
    <dsp:sp modelId="{D5C3BDD9-80D4-49DF-9463-EF5E967ABB39}">
      <dsp:nvSpPr>
        <dsp:cNvPr id="0" name=""/>
        <dsp:cNvSpPr/>
      </dsp:nvSpPr>
      <dsp:spPr>
        <a:xfrm>
          <a:off x="6" y="942315"/>
          <a:ext cx="1963861" cy="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Challenge the existing norm and encourage creativity among followers. Followers are  encouraged to explore new ways of doing things and new opportunities to learn.</a:t>
          </a:r>
        </a:p>
      </dsp:txBody>
      <dsp:txXfrm>
        <a:off x="6" y="942315"/>
        <a:ext cx="1963861" cy="1"/>
      </dsp:txXfrm>
    </dsp:sp>
    <dsp:sp modelId="{CDF75A17-7B71-4FE5-9353-19029B1D28D4}">
      <dsp:nvSpPr>
        <dsp:cNvPr id="0" name=""/>
        <dsp:cNvSpPr/>
      </dsp:nvSpPr>
      <dsp:spPr>
        <a:xfrm>
          <a:off x="2238808" y="0"/>
          <a:ext cx="1963861" cy="78554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dirty="0"/>
            <a:t>Individualized Consideration</a:t>
          </a:r>
          <a:r>
            <a:rPr lang="en-GB" sz="1800" kern="1200" dirty="0"/>
            <a:t> </a:t>
          </a:r>
        </a:p>
      </dsp:txBody>
      <dsp:txXfrm>
        <a:off x="2238808" y="0"/>
        <a:ext cx="1963861" cy="785544"/>
      </dsp:txXfrm>
    </dsp:sp>
    <dsp:sp modelId="{F5AB7162-F846-4EDD-9654-1A5A81FD2C4A}">
      <dsp:nvSpPr>
        <dsp:cNvPr id="0" name=""/>
        <dsp:cNvSpPr/>
      </dsp:nvSpPr>
      <dsp:spPr>
        <a:xfrm>
          <a:off x="2238808" y="942315"/>
          <a:ext cx="1963861" cy="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Offering support and encouragement to individual followers to supportive relationships, transformational leaders. Individual communication is encouraged so followers can share ideas and leaders can  directly approach followers .</a:t>
          </a:r>
        </a:p>
      </dsp:txBody>
      <dsp:txXfrm>
        <a:off x="2238808" y="942315"/>
        <a:ext cx="1963861" cy="1"/>
      </dsp:txXfrm>
    </dsp:sp>
    <dsp:sp modelId="{7B4EDBDE-4C82-44DC-A48E-1FEB05DBC076}">
      <dsp:nvSpPr>
        <dsp:cNvPr id="0" name=""/>
        <dsp:cNvSpPr/>
      </dsp:nvSpPr>
      <dsp:spPr>
        <a:xfrm>
          <a:off x="4477610" y="0"/>
          <a:ext cx="1963861" cy="78554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dirty="0"/>
            <a:t>Inspirational Motivation</a:t>
          </a:r>
          <a:r>
            <a:rPr lang="en-GB" sz="1800" kern="1200" dirty="0"/>
            <a:t> </a:t>
          </a:r>
        </a:p>
      </dsp:txBody>
      <dsp:txXfrm>
        <a:off x="4477610" y="0"/>
        <a:ext cx="1963861" cy="785544"/>
      </dsp:txXfrm>
    </dsp:sp>
    <dsp:sp modelId="{B4B87DDA-B1D5-46F0-B68E-78C006FA4329}">
      <dsp:nvSpPr>
        <dsp:cNvPr id="0" name=""/>
        <dsp:cNvSpPr/>
      </dsp:nvSpPr>
      <dsp:spPr>
        <a:xfrm>
          <a:off x="4477610" y="942315"/>
          <a:ext cx="1963861" cy="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Clear vision that can be articulated to followers and help followers experience the same desire and motivation to fulfil these goals. </a:t>
          </a:r>
        </a:p>
      </dsp:txBody>
      <dsp:txXfrm>
        <a:off x="4477610" y="942315"/>
        <a:ext cx="1963861" cy="1"/>
      </dsp:txXfrm>
    </dsp:sp>
    <dsp:sp modelId="{310CE7D1-38B7-4710-AB2C-DEA4FFDB09BD}">
      <dsp:nvSpPr>
        <dsp:cNvPr id="0" name=""/>
        <dsp:cNvSpPr/>
      </dsp:nvSpPr>
      <dsp:spPr>
        <a:xfrm>
          <a:off x="6716412" y="0"/>
          <a:ext cx="1963861" cy="78554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dirty="0"/>
            <a:t>Idealized Influence</a:t>
          </a:r>
          <a:r>
            <a:rPr lang="en-GB" sz="1800" kern="1200" dirty="0"/>
            <a:t> </a:t>
          </a:r>
        </a:p>
      </dsp:txBody>
      <dsp:txXfrm>
        <a:off x="6716412" y="0"/>
        <a:ext cx="1963861" cy="785544"/>
      </dsp:txXfrm>
    </dsp:sp>
    <dsp:sp modelId="{2497664A-BAF9-4F09-920F-399D1BF558E5}">
      <dsp:nvSpPr>
        <dsp:cNvPr id="0" name=""/>
        <dsp:cNvSpPr/>
      </dsp:nvSpPr>
      <dsp:spPr>
        <a:xfrm>
          <a:off x="6716412" y="942315"/>
          <a:ext cx="1963861" cy="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Acting as a role model for followers allows followers to trust and respect the leader and so internalise the leaders vision and views</a:t>
          </a:r>
        </a:p>
      </dsp:txBody>
      <dsp:txXfrm>
        <a:off x="6716412" y="942315"/>
        <a:ext cx="1963861" cy="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46634-C0CF-468C-BA1A-9DF9D750FA22}">
      <dsp:nvSpPr>
        <dsp:cNvPr id="0" name=""/>
        <dsp:cNvSpPr/>
      </dsp:nvSpPr>
      <dsp:spPr>
        <a:xfrm>
          <a:off x="-4594335" y="-704407"/>
          <a:ext cx="5472816" cy="5472816"/>
        </a:xfrm>
        <a:prstGeom prst="blockArc">
          <a:avLst>
            <a:gd name="adj1" fmla="val 18900000"/>
            <a:gd name="adj2" fmla="val 2700000"/>
            <a:gd name="adj3" fmla="val 395"/>
          </a:avLst>
        </a:pr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30B4A71D-4931-484B-B111-F7B5C7356CBD}">
      <dsp:nvSpPr>
        <dsp:cNvPr id="0" name=""/>
        <dsp:cNvSpPr/>
      </dsp:nvSpPr>
      <dsp:spPr>
        <a:xfrm>
          <a:off x="384538" y="253918"/>
          <a:ext cx="5656275" cy="508162"/>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a:t>create an appealing vision; </a:t>
          </a:r>
          <a:endParaRPr lang="en-GB" sz="2600" kern="1200" dirty="0"/>
        </a:p>
      </dsp:txBody>
      <dsp:txXfrm>
        <a:off x="384538" y="253918"/>
        <a:ext cx="5656275" cy="508162"/>
      </dsp:txXfrm>
    </dsp:sp>
    <dsp:sp modelId="{0B212606-509C-464F-9A75-A4FCE941184E}">
      <dsp:nvSpPr>
        <dsp:cNvPr id="0" name=""/>
        <dsp:cNvSpPr/>
      </dsp:nvSpPr>
      <dsp:spPr>
        <a:xfrm>
          <a:off x="66936" y="190398"/>
          <a:ext cx="635203" cy="63520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758D0E56-0B60-4CA6-95A3-B82CCF05FFDB}">
      <dsp:nvSpPr>
        <dsp:cNvPr id="0" name=""/>
        <dsp:cNvSpPr/>
      </dsp:nvSpPr>
      <dsp:spPr>
        <a:xfrm>
          <a:off x="748672" y="1015918"/>
          <a:ext cx="5292140" cy="508162"/>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a:t>are unconventional; </a:t>
          </a:r>
          <a:endParaRPr lang="en-GB" sz="2600" kern="1200" dirty="0"/>
        </a:p>
      </dsp:txBody>
      <dsp:txXfrm>
        <a:off x="748672" y="1015918"/>
        <a:ext cx="5292140" cy="508162"/>
      </dsp:txXfrm>
    </dsp:sp>
    <dsp:sp modelId="{61B3543E-069D-49A8-9989-5012389368B4}">
      <dsp:nvSpPr>
        <dsp:cNvPr id="0" name=""/>
        <dsp:cNvSpPr/>
      </dsp:nvSpPr>
      <dsp:spPr>
        <a:xfrm>
          <a:off x="431071" y="952398"/>
          <a:ext cx="635203" cy="63520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32700C94-6D8B-48AA-9BA3-75594C487235}">
      <dsp:nvSpPr>
        <dsp:cNvPr id="0" name=""/>
        <dsp:cNvSpPr/>
      </dsp:nvSpPr>
      <dsp:spPr>
        <a:xfrm>
          <a:off x="860432" y="1777918"/>
          <a:ext cx="5180380" cy="508162"/>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a:t>take risks and make sacrifices; </a:t>
          </a:r>
          <a:endParaRPr lang="en-GB" sz="2600" kern="1200" dirty="0"/>
        </a:p>
      </dsp:txBody>
      <dsp:txXfrm>
        <a:off x="860432" y="1777918"/>
        <a:ext cx="5180380" cy="508162"/>
      </dsp:txXfrm>
    </dsp:sp>
    <dsp:sp modelId="{C807BA07-4728-4638-BD9B-6D057EF430E2}">
      <dsp:nvSpPr>
        <dsp:cNvPr id="0" name=""/>
        <dsp:cNvSpPr/>
      </dsp:nvSpPr>
      <dsp:spPr>
        <a:xfrm>
          <a:off x="542831" y="1714398"/>
          <a:ext cx="635203" cy="63520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E2C53885-F769-422B-A262-0A3D4FA378B1}">
      <dsp:nvSpPr>
        <dsp:cNvPr id="0" name=""/>
        <dsp:cNvSpPr/>
      </dsp:nvSpPr>
      <dsp:spPr>
        <a:xfrm>
          <a:off x="748672" y="2539918"/>
          <a:ext cx="5292140" cy="508162"/>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a:t>are confident; </a:t>
          </a:r>
          <a:endParaRPr lang="en-GB" sz="2600" kern="1200" dirty="0"/>
        </a:p>
      </dsp:txBody>
      <dsp:txXfrm>
        <a:off x="748672" y="2539918"/>
        <a:ext cx="5292140" cy="508162"/>
      </dsp:txXfrm>
    </dsp:sp>
    <dsp:sp modelId="{84E9A883-7265-48B7-A5E1-B20E4E330FA6}">
      <dsp:nvSpPr>
        <dsp:cNvPr id="0" name=""/>
        <dsp:cNvSpPr/>
      </dsp:nvSpPr>
      <dsp:spPr>
        <a:xfrm>
          <a:off x="431071" y="2476398"/>
          <a:ext cx="635203" cy="63520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194BFF54-D2F3-49E9-BB42-B18A360924FE}">
      <dsp:nvSpPr>
        <dsp:cNvPr id="0" name=""/>
        <dsp:cNvSpPr/>
      </dsp:nvSpPr>
      <dsp:spPr>
        <a:xfrm>
          <a:off x="384538" y="3301918"/>
          <a:ext cx="5656275" cy="508162"/>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a:t>inspire through emotional appeals.</a:t>
          </a:r>
          <a:endParaRPr lang="en-GB" sz="2600" kern="1200" dirty="0"/>
        </a:p>
      </dsp:txBody>
      <dsp:txXfrm>
        <a:off x="384538" y="3301918"/>
        <a:ext cx="5656275" cy="508162"/>
      </dsp:txXfrm>
    </dsp:sp>
    <dsp:sp modelId="{42FC7CDB-9A19-4DC6-B2DD-059ED09FCCFD}">
      <dsp:nvSpPr>
        <dsp:cNvPr id="0" name=""/>
        <dsp:cNvSpPr/>
      </dsp:nvSpPr>
      <dsp:spPr>
        <a:xfrm>
          <a:off x="66936" y="3238398"/>
          <a:ext cx="635203" cy="63520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6F2CF5-547D-44F0-934B-6D7533E391C8}" type="datetimeFigureOut">
              <a:rPr lang="en-GB" smtClean="0"/>
              <a:t>23/04/2026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D12BEA-2973-4631-A68D-2CFD88DEFE8A}" type="slidenum">
              <a:rPr lang="en-GB" smtClean="0"/>
              <a:t>‹#›</a:t>
            </a:fld>
            <a:endParaRPr lang="en-GB"/>
          </a:p>
        </p:txBody>
      </p:sp>
    </p:spTree>
    <p:extLst>
      <p:ext uri="{BB962C8B-B14F-4D97-AF65-F5344CB8AC3E}">
        <p14:creationId xmlns:p14="http://schemas.microsoft.com/office/powerpoint/2010/main" val="1752448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mindtools.com/pages/article/newLDR_47.htm"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www.mindtools.com/pages/article/supporting-your-people.htm"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psychology.about.com/od/cognitivepsychology/tp/how-to-boost-creativity.htm"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Print LPC</a:t>
            </a:r>
            <a:r>
              <a:rPr lang="en-GB" baseline="0" dirty="0"/>
              <a:t> questionnaire</a:t>
            </a:r>
          </a:p>
          <a:p>
            <a:r>
              <a:rPr lang="en-GB" baseline="0" dirty="0"/>
              <a:t>Print leadership research questionnaire</a:t>
            </a:r>
            <a:endParaRPr lang="en-GB" dirty="0"/>
          </a:p>
          <a:p>
            <a:endParaRPr lang="en-GB" dirty="0"/>
          </a:p>
          <a:p>
            <a:r>
              <a:rPr lang="en-GB" dirty="0"/>
              <a:t>Interesting link http://infed.org/mobi/classical-models-of-managerial-leadership-trait-behavioural-contingency-and-transformational-theory/</a:t>
            </a:r>
          </a:p>
          <a:p>
            <a:endParaRPr lang="en-GB" dirty="0"/>
          </a:p>
          <a:p>
            <a:r>
              <a:rPr lang="en-GB" dirty="0"/>
              <a:t>LPC http://people.uncw.edu/nottinghamj/documents/slides6/Northouse6e%20Ch6%20ContingencyLPC%20Scale.pdf</a:t>
            </a:r>
          </a:p>
        </p:txBody>
      </p:sp>
      <p:sp>
        <p:nvSpPr>
          <p:cNvPr id="4" name="Slide Number Placeholder 3"/>
          <p:cNvSpPr>
            <a:spLocks noGrp="1"/>
          </p:cNvSpPr>
          <p:nvPr>
            <p:ph type="sldNum" sz="quarter" idx="10"/>
          </p:nvPr>
        </p:nvSpPr>
        <p:spPr/>
        <p:txBody>
          <a:bodyPr/>
          <a:lstStyle/>
          <a:p>
            <a:fld id="{82D12BEA-2973-4631-A68D-2CFD88DEFE8A}" type="slidenum">
              <a:rPr lang="en-GB" smtClean="0"/>
              <a:t>1</a:t>
            </a:fld>
            <a:endParaRPr lang="en-GB"/>
          </a:p>
        </p:txBody>
      </p:sp>
    </p:spTree>
    <p:extLst>
      <p:ext uri="{BB962C8B-B14F-4D97-AF65-F5344CB8AC3E}">
        <p14:creationId xmlns:p14="http://schemas.microsoft.com/office/powerpoint/2010/main" val="2761006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Many ways to look at</a:t>
            </a:r>
            <a:r>
              <a:rPr lang="en-GB" baseline="0" dirty="0"/>
              <a:t> leadership – </a:t>
            </a:r>
          </a:p>
          <a:p>
            <a:r>
              <a:rPr lang="en-GB" baseline="0" dirty="0"/>
              <a:t>Classical leadership theories</a:t>
            </a:r>
          </a:p>
          <a:p>
            <a:r>
              <a:rPr lang="en-GB" baseline="0" dirty="0"/>
              <a:t>timeline</a:t>
            </a:r>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2</a:t>
            </a:fld>
            <a:endParaRPr lang="en-GB"/>
          </a:p>
        </p:txBody>
      </p:sp>
    </p:spTree>
    <p:extLst>
      <p:ext uri="{BB962C8B-B14F-4D97-AF65-F5344CB8AC3E}">
        <p14:creationId xmlns:p14="http://schemas.microsoft.com/office/powerpoint/2010/main" val="34130770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228600" indent="-228600">
              <a:buAutoNum type="arabicPeriod"/>
            </a:pPr>
            <a:r>
              <a:rPr lang="en-GB" dirty="0"/>
              <a:t>THE TRAIT APPROACH TO LEADERSHIP</a:t>
            </a:r>
          </a:p>
          <a:p>
            <a:r>
              <a:rPr lang="en-GB" dirty="0"/>
              <a:t>2 THE BEHAVIOURAL SCHOOL</a:t>
            </a:r>
          </a:p>
          <a:p>
            <a:r>
              <a:rPr lang="en-GB" dirty="0"/>
              <a:t>McGregor’s Theory X &amp; Theory Y Managers </a:t>
            </a:r>
          </a:p>
          <a:p>
            <a:r>
              <a:rPr lang="en-GB" dirty="0"/>
              <a:t>Blake and Mouton's Managerial Grid</a:t>
            </a:r>
          </a:p>
          <a:p>
            <a:r>
              <a:rPr lang="en-GB" dirty="0"/>
              <a:t>3 THE CONTINGENCY OR SITUATIONAL SCHOOL</a:t>
            </a:r>
          </a:p>
          <a:p>
            <a:r>
              <a:rPr lang="en-GB" dirty="0"/>
              <a:t>Fiedler's Contingency Model </a:t>
            </a:r>
          </a:p>
          <a:p>
            <a:r>
              <a:rPr lang="en-GB" dirty="0"/>
              <a:t>The Hersey-Blanchard Model of Leadership</a:t>
            </a:r>
          </a:p>
          <a:p>
            <a:r>
              <a:rPr lang="en-GB" dirty="0"/>
              <a:t>Tannenbaum &amp; Schmidt’s Leadership Continuum </a:t>
            </a:r>
          </a:p>
          <a:p>
            <a:r>
              <a:rPr lang="en-GB" dirty="0"/>
              <a:t>Adair’s Action-Centred Leadership Model</a:t>
            </a:r>
          </a:p>
          <a:p>
            <a:r>
              <a:rPr lang="en-GB" dirty="0"/>
              <a:t>4</a:t>
            </a:r>
            <a:r>
              <a:rPr lang="en-GB" baseline="0" dirty="0"/>
              <a:t> </a:t>
            </a:r>
            <a:r>
              <a:rPr lang="en-GB" dirty="0"/>
              <a:t>LEADERS AND FOLLOWERS </a:t>
            </a:r>
          </a:p>
          <a:p>
            <a:r>
              <a:rPr lang="en-GB" dirty="0"/>
              <a:t>Servant Leadership</a:t>
            </a:r>
          </a:p>
          <a:p>
            <a:r>
              <a:rPr lang="en-GB" dirty="0"/>
              <a:t>The Following Part of Leading</a:t>
            </a:r>
          </a:p>
          <a:p>
            <a:r>
              <a:rPr lang="en-GB" dirty="0"/>
              <a:t>Team Leadership</a:t>
            </a:r>
          </a:p>
          <a:p>
            <a:r>
              <a:rPr lang="en-GB" dirty="0"/>
              <a:t>Transactional and Transformational Leadership</a:t>
            </a:r>
          </a:p>
          <a:p>
            <a:r>
              <a:rPr lang="en-GB" dirty="0"/>
              <a:t>4.5 DISPERSED LEADERSHIP</a:t>
            </a:r>
          </a:p>
          <a:p>
            <a:r>
              <a:rPr lang="en-GB" dirty="0"/>
              <a:t>http://www2.fcsh.unl.pt/docentes/luisrodrigues/textos/Lideran%C3%A7a.pdf</a:t>
            </a:r>
          </a:p>
        </p:txBody>
      </p:sp>
      <p:sp>
        <p:nvSpPr>
          <p:cNvPr id="4" name="Slide Number Placeholder 3"/>
          <p:cNvSpPr>
            <a:spLocks noGrp="1"/>
          </p:cNvSpPr>
          <p:nvPr>
            <p:ph type="sldNum" sz="quarter" idx="10"/>
          </p:nvPr>
        </p:nvSpPr>
        <p:spPr/>
        <p:txBody>
          <a:bodyPr/>
          <a:lstStyle/>
          <a:p>
            <a:fld id="{82D12BEA-2973-4631-A68D-2CFD88DEFE8A}" type="slidenum">
              <a:rPr lang="en-GB" smtClean="0"/>
              <a:t>3</a:t>
            </a:fld>
            <a:endParaRPr lang="en-GB"/>
          </a:p>
        </p:txBody>
      </p:sp>
    </p:spTree>
    <p:extLst>
      <p:ext uri="{BB962C8B-B14F-4D97-AF65-F5344CB8AC3E}">
        <p14:creationId xmlns:p14="http://schemas.microsoft.com/office/powerpoint/2010/main" val="1556905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Think of</a:t>
            </a:r>
            <a:r>
              <a:rPr lang="en-GB" baseline="0" dirty="0"/>
              <a:t> people who are typically thought of being good leaders</a:t>
            </a:r>
          </a:p>
          <a:p>
            <a:endParaRPr lang="en-GB" baseline="0" dirty="0"/>
          </a:p>
          <a:p>
            <a:r>
              <a:rPr lang="en-GB" baseline="0" dirty="0"/>
              <a:t>1920s onwards</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Leaders are born not made</a:t>
            </a:r>
          </a:p>
          <a:p>
            <a:endParaRPr lang="en-GB" baseline="0" dirty="0"/>
          </a:p>
          <a:p>
            <a:pPr algn="just" eaLnBrk="1" hangingPunct="1">
              <a:lnSpc>
                <a:spcPct val="80000"/>
              </a:lnSpc>
              <a:buFontTx/>
              <a:buBlip>
                <a:blip r:embed="rId3"/>
              </a:buBlip>
            </a:pPr>
            <a:r>
              <a:rPr lang="en-US" altLang="en-US" sz="1200" b="1" u="sng" dirty="0">
                <a:solidFill>
                  <a:srgbClr val="000066"/>
                </a:solidFill>
              </a:rPr>
              <a:t>Leadership Traits Approach</a:t>
            </a:r>
            <a:r>
              <a:rPr lang="en-US" altLang="en-US" sz="1200" dirty="0">
                <a:solidFill>
                  <a:srgbClr val="800000"/>
                </a:solidFill>
              </a:rPr>
              <a:t> analyzed the personal, psychological and physical traits of strong leaders.</a:t>
            </a:r>
          </a:p>
          <a:p>
            <a:pPr algn="just" eaLnBrk="1" hangingPunct="1">
              <a:lnSpc>
                <a:spcPct val="80000"/>
              </a:lnSpc>
              <a:buFontTx/>
              <a:buBlip>
                <a:blip r:embed="rId3"/>
              </a:buBlip>
            </a:pPr>
            <a:r>
              <a:rPr lang="en-US" altLang="en-US" sz="1200" dirty="0">
                <a:solidFill>
                  <a:srgbClr val="800000"/>
                </a:solidFill>
              </a:rPr>
              <a:t>This approach assumed that some basic trait or set of traits existed that differentiated leaders from non-leaders.</a:t>
            </a:r>
          </a:p>
          <a:p>
            <a:pPr algn="just" eaLnBrk="1" hangingPunct="1">
              <a:lnSpc>
                <a:spcPct val="80000"/>
              </a:lnSpc>
              <a:buFontTx/>
              <a:buBlip>
                <a:blip r:embed="rId3"/>
              </a:buBlip>
            </a:pPr>
            <a:r>
              <a:rPr lang="en-US" altLang="en-US" sz="1200" dirty="0">
                <a:solidFill>
                  <a:srgbClr val="800000"/>
                </a:solidFill>
              </a:rPr>
              <a:t>Researchers thought that leadership traits </a:t>
            </a:r>
            <a:r>
              <a:rPr lang="en-US" altLang="en-US" sz="1200" b="1" u="sng" dirty="0">
                <a:solidFill>
                  <a:srgbClr val="000066"/>
                </a:solidFill>
              </a:rPr>
              <a:t>might include</a:t>
            </a:r>
            <a:r>
              <a:rPr lang="en-US" altLang="en-US" sz="1200" dirty="0">
                <a:solidFill>
                  <a:srgbClr val="800000"/>
                </a:solidFill>
              </a:rPr>
              <a:t>: intelligence, assertiveness, above-average height, good vocabulary, attractiveness, self-confidence and similar attributes.</a:t>
            </a:r>
            <a:endParaRPr lang="en-US" altLang="en-US" sz="1000" dirty="0">
              <a:solidFill>
                <a:srgbClr val="800000"/>
              </a:solidFill>
            </a:endParaRPr>
          </a:p>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4</a:t>
            </a:fld>
            <a:endParaRPr lang="en-GB"/>
          </a:p>
        </p:txBody>
      </p:sp>
    </p:spTree>
    <p:extLst>
      <p:ext uri="{BB962C8B-B14F-4D97-AF65-F5344CB8AC3E}">
        <p14:creationId xmlns:p14="http://schemas.microsoft.com/office/powerpoint/2010/main" val="627230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Think of</a:t>
            </a:r>
            <a:r>
              <a:rPr lang="en-GB" baseline="0" dirty="0"/>
              <a:t> people who are typically thought of being good leaders</a:t>
            </a:r>
          </a:p>
          <a:p>
            <a:endParaRPr lang="en-GB" baseline="0" dirty="0"/>
          </a:p>
          <a:p>
            <a:r>
              <a:rPr lang="en-GB" baseline="0" dirty="0"/>
              <a:t>1920s onwards</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Leaders are born not made</a:t>
            </a:r>
          </a:p>
          <a:p>
            <a:endParaRPr lang="en-GB" baseline="0" dirty="0"/>
          </a:p>
          <a:p>
            <a:pPr algn="just" eaLnBrk="1" hangingPunct="1">
              <a:lnSpc>
                <a:spcPct val="80000"/>
              </a:lnSpc>
              <a:buFontTx/>
              <a:buBlip>
                <a:blip r:embed="rId3"/>
              </a:buBlip>
            </a:pPr>
            <a:r>
              <a:rPr lang="en-US" altLang="en-US" sz="1200" b="1" u="sng" dirty="0">
                <a:solidFill>
                  <a:srgbClr val="000066"/>
                </a:solidFill>
              </a:rPr>
              <a:t>Leadership Traits Approach</a:t>
            </a:r>
            <a:r>
              <a:rPr lang="en-US" altLang="en-US" sz="1200" dirty="0">
                <a:solidFill>
                  <a:srgbClr val="800000"/>
                </a:solidFill>
              </a:rPr>
              <a:t> analyzed the personal, psychological and physical traits of strong leaders.</a:t>
            </a:r>
          </a:p>
          <a:p>
            <a:pPr algn="just" eaLnBrk="1" hangingPunct="1">
              <a:lnSpc>
                <a:spcPct val="80000"/>
              </a:lnSpc>
              <a:buFontTx/>
              <a:buBlip>
                <a:blip r:embed="rId3"/>
              </a:buBlip>
            </a:pPr>
            <a:r>
              <a:rPr lang="en-US" altLang="en-US" sz="1200" dirty="0">
                <a:solidFill>
                  <a:srgbClr val="800000"/>
                </a:solidFill>
              </a:rPr>
              <a:t>This approach assumed that some basic trait or set of traits existed that differentiated leaders from non-leaders.</a:t>
            </a:r>
          </a:p>
          <a:p>
            <a:pPr algn="just" eaLnBrk="1" hangingPunct="1">
              <a:lnSpc>
                <a:spcPct val="80000"/>
              </a:lnSpc>
              <a:buFontTx/>
              <a:buBlip>
                <a:blip r:embed="rId3"/>
              </a:buBlip>
            </a:pPr>
            <a:r>
              <a:rPr lang="en-US" altLang="en-US" sz="1200" dirty="0">
                <a:solidFill>
                  <a:srgbClr val="800000"/>
                </a:solidFill>
              </a:rPr>
              <a:t>Researchers thought that leadership traits </a:t>
            </a:r>
            <a:r>
              <a:rPr lang="en-US" altLang="en-US" sz="1200" b="1" u="sng" dirty="0">
                <a:solidFill>
                  <a:srgbClr val="000066"/>
                </a:solidFill>
              </a:rPr>
              <a:t>might include</a:t>
            </a:r>
            <a:r>
              <a:rPr lang="en-US" altLang="en-US" sz="1200" dirty="0">
                <a:solidFill>
                  <a:srgbClr val="800000"/>
                </a:solidFill>
              </a:rPr>
              <a:t>: intelligence, assertiveness, above-average height, good vocabulary, attractiveness, self-confidence and similar attributes.</a:t>
            </a:r>
            <a:endParaRPr lang="en-US" altLang="en-US" sz="1000" dirty="0">
              <a:solidFill>
                <a:srgbClr val="800000"/>
              </a:solidFill>
            </a:endParaRPr>
          </a:p>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5</a:t>
            </a:fld>
            <a:endParaRPr lang="en-GB"/>
          </a:p>
        </p:txBody>
      </p:sp>
    </p:spTree>
    <p:extLst>
      <p:ext uri="{BB962C8B-B14F-4D97-AF65-F5344CB8AC3E}">
        <p14:creationId xmlns:p14="http://schemas.microsoft.com/office/powerpoint/2010/main" val="627230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D12BEA-2973-4631-A68D-2CFD88DEFE8A}" type="slidenum">
              <a:rPr lang="en-GB" smtClean="0"/>
              <a:t>6</a:t>
            </a:fld>
            <a:endParaRPr lang="en-GB"/>
          </a:p>
        </p:txBody>
      </p:sp>
    </p:spTree>
    <p:extLst>
      <p:ext uri="{BB962C8B-B14F-4D97-AF65-F5344CB8AC3E}">
        <p14:creationId xmlns:p14="http://schemas.microsoft.com/office/powerpoint/2010/main" val="1375718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Robert Blake and Jane Mouton created their 'Managerial Grid' model in 1964, in their book, The Managerial Grid: The Key to Leadership Excellence.</a:t>
            </a:r>
          </a:p>
          <a:p>
            <a:r>
              <a:rPr lang="en-GB" sz="1200" b="0" i="0" kern="1200" dirty="0">
                <a:solidFill>
                  <a:schemeClr val="tx1"/>
                </a:solidFill>
                <a:effectLst/>
                <a:latin typeface="+mn-lt"/>
                <a:ea typeface="+mn-ea"/>
                <a:cs typeface="+mn-cs"/>
              </a:rPr>
              <a:t>Blake and Mouton depicted their model as a grid with two axes:</a:t>
            </a:r>
          </a:p>
          <a:p>
            <a:r>
              <a:rPr lang="en-GB" sz="1200" b="1" i="0" kern="1200" dirty="0">
                <a:solidFill>
                  <a:schemeClr val="tx1"/>
                </a:solidFill>
                <a:effectLst/>
                <a:latin typeface="+mn-lt"/>
                <a:ea typeface="+mn-ea"/>
                <a:cs typeface="+mn-cs"/>
              </a:rPr>
              <a:t>Concern for People.</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Concern for Production.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Note: 'Concern for Production' might be replaced with 'Concern for Task'.</a:t>
            </a:r>
          </a:p>
          <a:p>
            <a:r>
              <a:rPr lang="en-GB" sz="1200" b="0" i="0" kern="1200" dirty="0">
                <a:solidFill>
                  <a:schemeClr val="tx1"/>
                </a:solidFill>
                <a:effectLst/>
                <a:latin typeface="+mn-lt"/>
                <a:ea typeface="+mn-ea"/>
                <a:cs typeface="+mn-cs"/>
              </a:rPr>
              <a:t>The Blake and Mouton Managerial Grid identified five kinds of leadership behaviour.</a:t>
            </a:r>
          </a:p>
          <a:p>
            <a:r>
              <a:rPr lang="en-GB" sz="1200" b="0" i="0" kern="1200" dirty="0">
                <a:solidFill>
                  <a:schemeClr val="tx1"/>
                </a:solidFill>
                <a:effectLst/>
                <a:latin typeface="+mn-lt"/>
                <a:ea typeface="+mn-ea"/>
                <a:cs typeface="+mn-cs"/>
              </a:rPr>
              <a:t>They suggested that the Team Style (below) is the ideal leadership behaviour.</a:t>
            </a:r>
          </a:p>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7</a:t>
            </a:fld>
            <a:endParaRPr lang="en-GB"/>
          </a:p>
        </p:txBody>
      </p:sp>
    </p:spTree>
    <p:extLst>
      <p:ext uri="{BB962C8B-B14F-4D97-AF65-F5344CB8AC3E}">
        <p14:creationId xmlns:p14="http://schemas.microsoft.com/office/powerpoint/2010/main" val="2384483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However, as James </a:t>
            </a:r>
            <a:r>
              <a:rPr lang="en-GB" sz="1200" b="0" i="0" kern="1200" dirty="0" err="1">
                <a:solidFill>
                  <a:schemeClr val="tx1"/>
                </a:solidFill>
                <a:effectLst/>
                <a:latin typeface="+mn-lt"/>
                <a:ea typeface="+mn-ea"/>
                <a:cs typeface="+mn-cs"/>
              </a:rPr>
              <a:t>Scouller</a:t>
            </a:r>
            <a:r>
              <a:rPr lang="en-GB" sz="1200" b="0" i="0" kern="1200" dirty="0">
                <a:solidFill>
                  <a:schemeClr val="tx1"/>
                </a:solidFill>
                <a:effectLst/>
                <a:latin typeface="+mn-lt"/>
                <a:ea typeface="+mn-ea"/>
                <a:cs typeface="+mn-cs"/>
              </a:rPr>
              <a:t> and others have noted, the model does not naturally or fully address two particularly important dimensions of leadership:</a:t>
            </a:r>
          </a:p>
          <a:p>
            <a:r>
              <a:rPr lang="en-GB" sz="1200" b="0" i="0" kern="1200" dirty="0">
                <a:solidFill>
                  <a:schemeClr val="tx1"/>
                </a:solidFill>
                <a:effectLst/>
                <a:latin typeface="+mn-lt"/>
                <a:ea typeface="+mn-ea"/>
                <a:cs typeface="+mn-cs"/>
              </a:rPr>
              <a:t>the need to adapt behaviour/style/methods according to different situations, and</a:t>
            </a:r>
          </a:p>
          <a:p>
            <a:r>
              <a:rPr lang="en-GB" sz="1200" b="0" i="0" kern="1200" dirty="0">
                <a:solidFill>
                  <a:schemeClr val="tx1"/>
                </a:solidFill>
                <a:effectLst/>
                <a:latin typeface="+mn-lt"/>
                <a:ea typeface="+mn-ea"/>
                <a:cs typeface="+mn-cs"/>
              </a:rPr>
              <a:t>the psychological make-up of the leader.</a:t>
            </a:r>
          </a:p>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8</a:t>
            </a:fld>
            <a:endParaRPr lang="en-GB"/>
          </a:p>
        </p:txBody>
      </p:sp>
    </p:spTree>
    <p:extLst>
      <p:ext uri="{BB962C8B-B14F-4D97-AF65-F5344CB8AC3E}">
        <p14:creationId xmlns:p14="http://schemas.microsoft.com/office/powerpoint/2010/main" val="26947090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Lewin's Leadership Styles</a:t>
            </a:r>
          </a:p>
          <a:p>
            <a:pPr fontAlgn="base"/>
            <a:r>
              <a:rPr lang="en-GB" sz="1200" b="0" i="0" kern="1200" dirty="0">
                <a:solidFill>
                  <a:schemeClr val="tx1"/>
                </a:solidFill>
                <a:effectLst/>
                <a:latin typeface="+mn-lt"/>
                <a:ea typeface="+mn-ea"/>
                <a:cs typeface="+mn-cs"/>
              </a:rPr>
              <a:t>Psychologist Kurt </a:t>
            </a:r>
            <a:r>
              <a:rPr lang="en-GB" sz="1200" b="0" i="0" kern="1200" dirty="0" err="1">
                <a:solidFill>
                  <a:schemeClr val="tx1"/>
                </a:solidFill>
                <a:effectLst/>
                <a:latin typeface="+mn-lt"/>
                <a:ea typeface="+mn-ea"/>
                <a:cs typeface="+mn-cs"/>
              </a:rPr>
              <a:t>Lewin</a:t>
            </a:r>
            <a:r>
              <a:rPr lang="en-GB" sz="1200" b="0" i="0" kern="1200" dirty="0">
                <a:solidFill>
                  <a:schemeClr val="tx1"/>
                </a:solidFill>
                <a:effectLst/>
                <a:latin typeface="+mn-lt"/>
                <a:ea typeface="+mn-ea"/>
                <a:cs typeface="+mn-cs"/>
              </a:rPr>
              <a:t> developed his leadership styles framework in the 1930s, and it provided the foundation of many of the approaches that followed afterwards. He argued that there are three major leadership styles:</a:t>
            </a:r>
          </a:p>
          <a:p>
            <a:pPr fontAlgn="base"/>
            <a:r>
              <a:rPr lang="en-GB" sz="1200" b="1" i="0" kern="1200" dirty="0">
                <a:solidFill>
                  <a:schemeClr val="tx1"/>
                </a:solidFill>
                <a:effectLst/>
                <a:latin typeface="+mn-lt"/>
                <a:ea typeface="+mn-ea"/>
                <a:cs typeface="+mn-cs"/>
              </a:rPr>
              <a:t>Autocratic leaders</a:t>
            </a:r>
            <a:r>
              <a:rPr lang="en-GB" sz="1200" b="0" i="0" kern="1200" dirty="0">
                <a:solidFill>
                  <a:schemeClr val="tx1"/>
                </a:solidFill>
                <a:effectLst/>
                <a:latin typeface="+mn-lt"/>
                <a:ea typeface="+mn-ea"/>
                <a:cs typeface="+mn-cs"/>
              </a:rPr>
              <a:t> make decisions without consulting their team members, even if their input would be useful. This can be appropriate when you need to make decisions quickly, when there's no need for team input, and when team agreement isn't necessary for a successful outcome. However, this style can be demoralizing, and it can lead to high levels of absenteeism and staff turnover.</a:t>
            </a:r>
          </a:p>
          <a:p>
            <a:pPr fontAlgn="base"/>
            <a:r>
              <a:rPr lang="en-GB" sz="1200" b="1" i="0" kern="1200" dirty="0">
                <a:solidFill>
                  <a:schemeClr val="tx1"/>
                </a:solidFill>
                <a:effectLst/>
                <a:latin typeface="+mn-lt"/>
                <a:ea typeface="+mn-ea"/>
                <a:cs typeface="+mn-cs"/>
              </a:rPr>
              <a:t>Democratic leaders</a:t>
            </a:r>
            <a:r>
              <a:rPr lang="en-GB" sz="1200" b="0" i="0" kern="1200" dirty="0">
                <a:solidFill>
                  <a:schemeClr val="tx1"/>
                </a:solidFill>
                <a:effectLst/>
                <a:latin typeface="+mn-lt"/>
                <a:ea typeface="+mn-ea"/>
                <a:cs typeface="+mn-cs"/>
              </a:rPr>
              <a:t> make the final decisions, but they include team members in the decision-making process. They encourage creativity, and people are often highly engaged in projects and decisions. As a result, team members tend to have high job satisfaction and high productivity. This is not always an effective style to use, though, when you need to make a quick decision.</a:t>
            </a:r>
          </a:p>
          <a:p>
            <a:pPr fontAlgn="base"/>
            <a:r>
              <a:rPr lang="en-GB" sz="1200" b="1" i="0" u="none" strike="noStrike" kern="1200" dirty="0">
                <a:solidFill>
                  <a:schemeClr val="tx1"/>
                </a:solidFill>
                <a:effectLst/>
                <a:latin typeface="+mn-lt"/>
                <a:ea typeface="+mn-ea"/>
                <a:cs typeface="+mn-cs"/>
                <a:hlinkClick r:id="rId3"/>
              </a:rPr>
              <a:t>Laissez-faire</a:t>
            </a:r>
            <a:r>
              <a:rPr lang="en-GB" sz="1200" b="0" i="0" kern="1200" dirty="0">
                <a:solidFill>
                  <a:schemeClr val="tx1"/>
                </a:solidFill>
                <a:effectLst/>
                <a:latin typeface="+mn-lt"/>
                <a:ea typeface="+mn-ea"/>
                <a:cs typeface="+mn-cs"/>
              </a:rPr>
              <a:t>   leaders give their team members a lot of freedom in how they do their work, and how they set their deadlines. They provide </a:t>
            </a:r>
            <a:r>
              <a:rPr lang="en-GB" sz="1200" b="1" i="0" u="none" strike="noStrike" kern="1200" dirty="0">
                <a:solidFill>
                  <a:schemeClr val="tx1"/>
                </a:solidFill>
                <a:effectLst/>
                <a:latin typeface="+mn-lt"/>
                <a:ea typeface="+mn-ea"/>
                <a:cs typeface="+mn-cs"/>
                <a:hlinkClick r:id="rId4"/>
              </a:rPr>
              <a:t>support</a:t>
            </a:r>
            <a:r>
              <a:rPr lang="en-GB" sz="1200" b="0" i="0" kern="1200" dirty="0">
                <a:solidFill>
                  <a:schemeClr val="tx1"/>
                </a:solidFill>
                <a:effectLst/>
                <a:latin typeface="+mn-lt"/>
                <a:ea typeface="+mn-ea"/>
                <a:cs typeface="+mn-cs"/>
              </a:rPr>
              <a:t>  with resources and advice if needed, but otherwise they don't get involved. This autonomy can lead to high job satisfaction, but it can be damaging if team members don't manage their time well, or if they don't have the knowledge, skills, or self motivation to do their work effectively. (Laissez-faire leadership can also occur when managers don't have control over their work and their people.)</a:t>
            </a:r>
          </a:p>
          <a:p>
            <a:pPr fontAlgn="base"/>
            <a:r>
              <a:rPr lang="en-GB" sz="1200" b="0" i="0" kern="1200" dirty="0">
                <a:solidFill>
                  <a:schemeClr val="tx1"/>
                </a:solidFill>
                <a:effectLst/>
                <a:latin typeface="+mn-lt"/>
                <a:ea typeface="+mn-ea"/>
                <a:cs typeface="+mn-cs"/>
              </a:rPr>
              <a:t>Lewin's framework is popular and useful, because it encourages managers to be less autocratic than they might instinctively be.</a:t>
            </a:r>
          </a:p>
        </p:txBody>
      </p:sp>
      <p:sp>
        <p:nvSpPr>
          <p:cNvPr id="4" name="Slide Number Placeholder 3"/>
          <p:cNvSpPr>
            <a:spLocks noGrp="1"/>
          </p:cNvSpPr>
          <p:nvPr>
            <p:ph type="sldNum" sz="quarter" idx="10"/>
          </p:nvPr>
        </p:nvSpPr>
        <p:spPr/>
        <p:txBody>
          <a:bodyPr/>
          <a:lstStyle/>
          <a:p>
            <a:fld id="{82D12BEA-2973-4631-A68D-2CFD88DEFE8A}" type="slidenum">
              <a:rPr lang="en-GB" smtClean="0"/>
              <a:t>9</a:t>
            </a:fld>
            <a:endParaRPr lang="en-GB"/>
          </a:p>
        </p:txBody>
      </p:sp>
    </p:spTree>
    <p:extLst>
      <p:ext uri="{BB962C8B-B14F-4D97-AF65-F5344CB8AC3E}">
        <p14:creationId xmlns:p14="http://schemas.microsoft.com/office/powerpoint/2010/main" val="31324063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10</a:t>
            </a:fld>
            <a:endParaRPr lang="en-GB"/>
          </a:p>
        </p:txBody>
      </p:sp>
    </p:spTree>
    <p:extLst>
      <p:ext uri="{BB962C8B-B14F-4D97-AF65-F5344CB8AC3E}">
        <p14:creationId xmlns:p14="http://schemas.microsoft.com/office/powerpoint/2010/main" val="2822732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11</a:t>
            </a:fld>
            <a:endParaRPr lang="en-GB"/>
          </a:p>
        </p:txBody>
      </p:sp>
    </p:spTree>
    <p:extLst>
      <p:ext uri="{BB962C8B-B14F-4D97-AF65-F5344CB8AC3E}">
        <p14:creationId xmlns:p14="http://schemas.microsoft.com/office/powerpoint/2010/main" val="4289643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Start to see some acknowledgement</a:t>
            </a:r>
            <a:r>
              <a:rPr lang="en-GB" baseline="0" dirty="0"/>
              <a:t> of followers </a:t>
            </a:r>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12</a:t>
            </a:fld>
            <a:endParaRPr lang="en-GB"/>
          </a:p>
        </p:txBody>
      </p:sp>
    </p:spTree>
    <p:extLst>
      <p:ext uri="{BB962C8B-B14F-4D97-AF65-F5344CB8AC3E}">
        <p14:creationId xmlns:p14="http://schemas.microsoft.com/office/powerpoint/2010/main" val="9078563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13</a:t>
            </a:fld>
            <a:endParaRPr lang="en-GB"/>
          </a:p>
        </p:txBody>
      </p:sp>
    </p:spTree>
    <p:extLst>
      <p:ext uri="{BB962C8B-B14F-4D97-AF65-F5344CB8AC3E}">
        <p14:creationId xmlns:p14="http://schemas.microsoft.com/office/powerpoint/2010/main" val="2136020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http://www.lindsay-sherwin.co.uk/guide_team_leadership/html_leadership_styles/4_tannenbaum_schmidt.htm</a:t>
            </a:r>
          </a:p>
          <a:p>
            <a:r>
              <a:rPr lang="en-GB" dirty="0"/>
              <a:t>Tannenbaum and Schmidt suggested Four such leadership styles located at points along </a:t>
            </a:r>
          </a:p>
          <a:p>
            <a:r>
              <a:rPr lang="en-GB" dirty="0"/>
              <a:t>such a continuum:</a:t>
            </a:r>
          </a:p>
          <a:p>
            <a:r>
              <a:rPr lang="en-GB" dirty="0"/>
              <a:t>Autocratic: (the Telling style) </a:t>
            </a:r>
          </a:p>
          <a:p>
            <a:r>
              <a:rPr lang="en-GB" dirty="0"/>
              <a:t>Persuasive: (the Selling style)</a:t>
            </a:r>
          </a:p>
          <a:p>
            <a:r>
              <a:rPr lang="en-GB" dirty="0"/>
              <a:t>Consultative: (the Consulting style)</a:t>
            </a:r>
          </a:p>
          <a:p>
            <a:r>
              <a:rPr lang="en-GB" dirty="0"/>
              <a:t>Democratic: (the Joining style) </a:t>
            </a:r>
          </a:p>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14</a:t>
            </a:fld>
            <a:endParaRPr lang="en-GB"/>
          </a:p>
        </p:txBody>
      </p:sp>
    </p:spTree>
    <p:extLst>
      <p:ext uri="{BB962C8B-B14F-4D97-AF65-F5344CB8AC3E}">
        <p14:creationId xmlns:p14="http://schemas.microsoft.com/office/powerpoint/2010/main" val="36179775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sz="1200" dirty="0">
                <a:solidFill>
                  <a:srgbClr val="0070C0"/>
                </a:solidFill>
              </a:rPr>
              <a:t>Contingency approach </a:t>
            </a:r>
            <a:r>
              <a:rPr lang="en-GB" sz="1200" dirty="0">
                <a:solidFill>
                  <a:schemeClr val="tx1">
                    <a:lumMod val="95000"/>
                    <a:lumOff val="5000"/>
                  </a:schemeClr>
                </a:solidFill>
              </a:rPr>
              <a:t>(Late 1960s on)</a:t>
            </a:r>
          </a:p>
          <a:p>
            <a:r>
              <a:rPr lang="en-GB" sz="1200" b="1" dirty="0">
                <a:solidFill>
                  <a:schemeClr val="tx1">
                    <a:lumMod val="95000"/>
                    <a:lumOff val="5000"/>
                  </a:schemeClr>
                </a:solidFill>
              </a:rPr>
              <a:t>Leader style depends on the readiness of followers </a:t>
            </a:r>
            <a:r>
              <a:rPr lang="en-GB" sz="1200" dirty="0">
                <a:solidFill>
                  <a:schemeClr val="tx1">
                    <a:lumMod val="95000"/>
                    <a:lumOff val="5000"/>
                  </a:schemeClr>
                </a:solidFill>
              </a:rPr>
              <a:t>as defined by their:</a:t>
            </a:r>
          </a:p>
          <a:p>
            <a:r>
              <a:rPr lang="en-GB" sz="1200" dirty="0">
                <a:solidFill>
                  <a:schemeClr val="tx1">
                    <a:lumMod val="95000"/>
                    <a:lumOff val="5000"/>
                  </a:schemeClr>
                </a:solidFill>
              </a:rPr>
              <a:t>– Ability</a:t>
            </a:r>
          </a:p>
          <a:p>
            <a:r>
              <a:rPr lang="en-GB" sz="1200" dirty="0">
                <a:solidFill>
                  <a:schemeClr val="tx1">
                    <a:lumMod val="95000"/>
                    <a:lumOff val="5000"/>
                  </a:schemeClr>
                </a:solidFill>
              </a:rPr>
              <a:t>– Willingness</a:t>
            </a:r>
          </a:p>
          <a:p>
            <a:r>
              <a:rPr lang="en-GB" sz="1200" dirty="0">
                <a:solidFill>
                  <a:schemeClr val="tx1">
                    <a:lumMod val="95000"/>
                    <a:lumOff val="5000"/>
                  </a:schemeClr>
                </a:solidFill>
              </a:rPr>
              <a:t>Style takes the form of four leader behaviours</a:t>
            </a:r>
          </a:p>
          <a:p>
            <a:r>
              <a:rPr lang="en-GB" sz="1200" dirty="0">
                <a:solidFill>
                  <a:schemeClr val="tx1">
                    <a:lumMod val="95000"/>
                    <a:lumOff val="5000"/>
                  </a:schemeClr>
                </a:solidFill>
              </a:rPr>
              <a:t>– Telling</a:t>
            </a:r>
          </a:p>
          <a:p>
            <a:r>
              <a:rPr lang="en-GB" sz="1200" dirty="0">
                <a:solidFill>
                  <a:schemeClr val="tx1">
                    <a:lumMod val="95000"/>
                    <a:lumOff val="5000"/>
                  </a:schemeClr>
                </a:solidFill>
              </a:rPr>
              <a:t>– Selling</a:t>
            </a:r>
          </a:p>
          <a:p>
            <a:r>
              <a:rPr lang="en-GB" sz="1200" dirty="0">
                <a:solidFill>
                  <a:schemeClr val="tx1">
                    <a:lumMod val="95000"/>
                    <a:lumOff val="5000"/>
                  </a:schemeClr>
                </a:solidFill>
              </a:rPr>
              <a:t>– Participating</a:t>
            </a:r>
          </a:p>
          <a:p>
            <a:r>
              <a:rPr lang="en-GB" sz="1200" dirty="0">
                <a:solidFill>
                  <a:schemeClr val="tx1">
                    <a:lumMod val="95000"/>
                    <a:lumOff val="5000"/>
                  </a:schemeClr>
                </a:solidFill>
              </a:rPr>
              <a:t>– Delegating </a:t>
            </a:r>
          </a:p>
          <a:p>
            <a:r>
              <a:rPr lang="en-GB" sz="1200" dirty="0">
                <a:solidFill>
                  <a:schemeClr val="tx1">
                    <a:lumMod val="95000"/>
                    <a:lumOff val="5000"/>
                  </a:schemeClr>
                </a:solidFill>
              </a:rPr>
              <a:t>Their theory is based on the amount of direction (task behaviour) and socio-emotional support (relationship behaviour) a leader must provide given the situation and the "level of maturity" of the followers. </a:t>
            </a:r>
          </a:p>
          <a:p>
            <a:r>
              <a:rPr lang="en-GB" sz="1200" dirty="0">
                <a:solidFill>
                  <a:schemeClr val="tx1">
                    <a:lumMod val="95000"/>
                    <a:lumOff val="5000"/>
                  </a:schemeClr>
                </a:solidFill>
              </a:rPr>
              <a:t>Therefore leader behaviours fall along two continua: </a:t>
            </a:r>
          </a:p>
          <a:p>
            <a:r>
              <a:rPr lang="en-GB" sz="1200" b="1" dirty="0">
                <a:solidFill>
                  <a:schemeClr val="tx1">
                    <a:lumMod val="95000"/>
                    <a:lumOff val="5000"/>
                  </a:schemeClr>
                </a:solidFill>
              </a:rPr>
              <a:t>Directive Behaviour</a:t>
            </a:r>
          </a:p>
          <a:p>
            <a:r>
              <a:rPr lang="en-GB" sz="1200" dirty="0">
                <a:solidFill>
                  <a:schemeClr val="tx1">
                    <a:lumMod val="95000"/>
                    <a:lumOff val="5000"/>
                  </a:schemeClr>
                </a:solidFill>
              </a:rPr>
              <a:t>• One-Way Communication </a:t>
            </a:r>
          </a:p>
          <a:p>
            <a:r>
              <a:rPr lang="en-GB" sz="1200" dirty="0">
                <a:solidFill>
                  <a:schemeClr val="tx1">
                    <a:lumMod val="95000"/>
                    <a:lumOff val="5000"/>
                  </a:schemeClr>
                </a:solidFill>
              </a:rPr>
              <a:t>• Followers' Roles Clearly Communicated </a:t>
            </a:r>
          </a:p>
          <a:p>
            <a:r>
              <a:rPr lang="en-GB" sz="1200" dirty="0">
                <a:solidFill>
                  <a:schemeClr val="tx1">
                    <a:lumMod val="95000"/>
                    <a:lumOff val="5000"/>
                  </a:schemeClr>
                </a:solidFill>
              </a:rPr>
              <a:t>• Close Supervision of Performance </a:t>
            </a:r>
          </a:p>
          <a:p>
            <a:r>
              <a:rPr lang="en-GB" sz="1200" b="1" dirty="0">
                <a:solidFill>
                  <a:schemeClr val="tx1">
                    <a:lumMod val="95000"/>
                    <a:lumOff val="5000"/>
                  </a:schemeClr>
                </a:solidFill>
              </a:rPr>
              <a:t>Supportive Behaviour </a:t>
            </a:r>
          </a:p>
          <a:p>
            <a:r>
              <a:rPr lang="en-GB" sz="1200" dirty="0">
                <a:solidFill>
                  <a:schemeClr val="tx1">
                    <a:lumMod val="95000"/>
                    <a:lumOff val="5000"/>
                  </a:schemeClr>
                </a:solidFill>
              </a:rPr>
              <a:t>• Two-Way Communication </a:t>
            </a:r>
          </a:p>
          <a:p>
            <a:r>
              <a:rPr lang="en-GB" sz="1200" dirty="0">
                <a:solidFill>
                  <a:schemeClr val="tx1">
                    <a:lumMod val="95000"/>
                    <a:lumOff val="5000"/>
                  </a:schemeClr>
                </a:solidFill>
              </a:rPr>
              <a:t>• Listening, providing support and encouragement </a:t>
            </a:r>
          </a:p>
          <a:p>
            <a:r>
              <a:rPr lang="en-GB" sz="1200" dirty="0">
                <a:solidFill>
                  <a:schemeClr val="tx1">
                    <a:lumMod val="95000"/>
                    <a:lumOff val="5000"/>
                  </a:schemeClr>
                </a:solidFill>
              </a:rPr>
              <a:t>• Facilitate interaction (Involve follower in decision-making)</a:t>
            </a:r>
          </a:p>
        </p:txBody>
      </p:sp>
      <p:sp>
        <p:nvSpPr>
          <p:cNvPr id="4" name="Slide Number Placeholder 3"/>
          <p:cNvSpPr>
            <a:spLocks noGrp="1"/>
          </p:cNvSpPr>
          <p:nvPr>
            <p:ph type="sldNum" sz="quarter" idx="10"/>
          </p:nvPr>
        </p:nvSpPr>
        <p:spPr/>
        <p:txBody>
          <a:bodyPr/>
          <a:lstStyle/>
          <a:p>
            <a:fld id="{82D12BEA-2973-4631-A68D-2CFD88DEFE8A}" type="slidenum">
              <a:rPr lang="en-GB" smtClean="0"/>
              <a:t>15</a:t>
            </a:fld>
            <a:endParaRPr lang="en-GB"/>
          </a:p>
        </p:txBody>
      </p:sp>
    </p:spTree>
    <p:extLst>
      <p:ext uri="{BB962C8B-B14F-4D97-AF65-F5344CB8AC3E}">
        <p14:creationId xmlns:p14="http://schemas.microsoft.com/office/powerpoint/2010/main" val="3001428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sz="1200" dirty="0">
                <a:solidFill>
                  <a:srgbClr val="0070C0"/>
                </a:solidFill>
              </a:rPr>
              <a:t>Contingency approach </a:t>
            </a:r>
            <a:r>
              <a:rPr lang="en-GB" sz="1200" dirty="0">
                <a:solidFill>
                  <a:schemeClr val="tx1">
                    <a:lumMod val="95000"/>
                    <a:lumOff val="5000"/>
                  </a:schemeClr>
                </a:solidFill>
              </a:rPr>
              <a:t>(Late 1960s on) (sometimes</a:t>
            </a:r>
            <a:r>
              <a:rPr lang="en-GB" sz="1200" baseline="0" dirty="0">
                <a:solidFill>
                  <a:schemeClr val="tx1">
                    <a:lumMod val="95000"/>
                    <a:lumOff val="5000"/>
                  </a:schemeClr>
                </a:solidFill>
              </a:rPr>
              <a:t> Fielder and House’s path goal are split out from situational leadership into contingency)</a:t>
            </a:r>
            <a:endParaRPr lang="en-GB" sz="1200" dirty="0">
              <a:solidFill>
                <a:schemeClr val="tx1">
                  <a:lumMod val="95000"/>
                  <a:lumOff val="5000"/>
                </a:schemeClr>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dirty="0">
                <a:solidFill>
                  <a:srgbClr val="800000"/>
                </a:solidFill>
              </a:rPr>
              <a:t>Situational approaches to understanding leadership came about because researchers realized that, although interpersonal and task-oriented dimensions might be useful </a:t>
            </a:r>
            <a:r>
              <a:rPr lang="en-US" altLang="en-US" sz="1200" b="1" i="1" dirty="0">
                <a:solidFill>
                  <a:srgbClr val="000066"/>
                </a:solidFill>
              </a:rPr>
              <a:t>to describe</a:t>
            </a:r>
            <a:r>
              <a:rPr lang="en-US" altLang="en-US" sz="1200" dirty="0">
                <a:solidFill>
                  <a:srgbClr val="800000"/>
                </a:solidFill>
              </a:rPr>
              <a:t> the behavior of leaders, they were not useful </a:t>
            </a:r>
            <a:r>
              <a:rPr lang="en-US" altLang="en-US" sz="1200" b="1" i="1" dirty="0">
                <a:solidFill>
                  <a:srgbClr val="000066"/>
                </a:solidFill>
              </a:rPr>
              <a:t>to predict or prescribe</a:t>
            </a:r>
            <a:r>
              <a:rPr lang="en-US" altLang="en-US" sz="1200" dirty="0">
                <a:solidFill>
                  <a:srgbClr val="800000"/>
                </a:solidFill>
              </a:rPr>
              <a:t> it.</a:t>
            </a:r>
          </a:p>
          <a:p>
            <a:pPr marL="0" marR="0" indent="0" algn="l" defTabSz="914400" rtl="0" eaLnBrk="1" fontAlgn="auto" latinLnBrk="0" hangingPunct="1">
              <a:lnSpc>
                <a:spcPct val="100000"/>
              </a:lnSpc>
              <a:spcBef>
                <a:spcPts val="0"/>
              </a:spcBef>
              <a:spcAft>
                <a:spcPts val="0"/>
              </a:spcAft>
              <a:buClrTx/>
              <a:buSzTx/>
              <a:buFontTx/>
              <a:buNone/>
              <a:tabLst/>
              <a:defRPr/>
            </a:pPr>
            <a:endParaRPr lang="en-GB" altLang="en-US" sz="1200" dirty="0">
              <a:solidFill>
                <a:srgbClr val="800000"/>
              </a:solidFill>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sz="1200" dirty="0">
              <a:solidFill>
                <a:srgbClr val="800000"/>
              </a:solidFill>
            </a:endParaRPr>
          </a:p>
          <a:p>
            <a:r>
              <a:rPr lang="en-GB" sz="1200" b="1" dirty="0">
                <a:solidFill>
                  <a:schemeClr val="tx1">
                    <a:lumMod val="95000"/>
                    <a:lumOff val="5000"/>
                  </a:schemeClr>
                </a:solidFill>
              </a:rPr>
              <a:t>Least-Preferred </a:t>
            </a:r>
            <a:r>
              <a:rPr lang="en-GB" sz="1200" b="1" dirty="0" err="1">
                <a:solidFill>
                  <a:schemeClr val="tx1">
                    <a:lumMod val="95000"/>
                    <a:lumOff val="5000"/>
                  </a:schemeClr>
                </a:solidFill>
              </a:rPr>
              <a:t>Coworker</a:t>
            </a:r>
            <a:r>
              <a:rPr lang="en-GB" sz="1200" b="1" dirty="0">
                <a:solidFill>
                  <a:schemeClr val="tx1">
                    <a:lumMod val="95000"/>
                    <a:lumOff val="5000"/>
                  </a:schemeClr>
                </a:solidFill>
              </a:rPr>
              <a:t> [LPC] Theory</a:t>
            </a:r>
          </a:p>
          <a:p>
            <a:pPr fontAlgn="base"/>
            <a:r>
              <a:rPr lang="en-GB" sz="1200" dirty="0">
                <a:solidFill>
                  <a:schemeClr val="tx1">
                    <a:lumMod val="95000"/>
                    <a:lumOff val="5000"/>
                  </a:schemeClr>
                </a:solidFill>
              </a:rPr>
              <a:t>Developed by Fred Fiedler: </a:t>
            </a:r>
            <a:r>
              <a:rPr lang="en-GB" sz="1200" b="0" i="0" kern="1200" dirty="0">
                <a:solidFill>
                  <a:schemeClr val="tx1"/>
                </a:solidFill>
                <a:effectLst/>
                <a:latin typeface="+mn-lt"/>
                <a:ea typeface="+mn-ea"/>
                <a:cs typeface="+mn-cs"/>
              </a:rPr>
              <a:t> Fiedler believed that leadership style is fixed, and it can be measured using a scale he developed called Least-Preferred Co-Worker (LPC) Scale (see Figure 1).</a:t>
            </a:r>
          </a:p>
          <a:p>
            <a:pPr fontAlgn="base"/>
            <a:r>
              <a:rPr lang="en-GB" sz="1200" b="0" i="0" kern="1200" dirty="0">
                <a:solidFill>
                  <a:schemeClr val="tx1"/>
                </a:solidFill>
                <a:effectLst/>
                <a:latin typeface="+mn-lt"/>
                <a:ea typeface="+mn-ea"/>
                <a:cs typeface="+mn-cs"/>
              </a:rPr>
              <a:t>The scale asks you to think about the person who you've least enjoyed working with. This can be a person who you've worked with in your job, or in education or training.</a:t>
            </a:r>
          </a:p>
          <a:p>
            <a:pPr fontAlgn="base"/>
            <a:r>
              <a:rPr lang="en-GB" sz="1200" b="0" i="0" kern="1200" dirty="0">
                <a:solidFill>
                  <a:schemeClr val="tx1"/>
                </a:solidFill>
                <a:effectLst/>
                <a:latin typeface="+mn-lt"/>
                <a:ea typeface="+mn-ea"/>
                <a:cs typeface="+mn-cs"/>
              </a:rPr>
              <a:t>You then rate how you feel about this person for each factor, and add up your scores. If your total score is high, you're likely to be a relationship-orientated leader. If your total score is low, you're more likely to be task-orientated leader.</a:t>
            </a:r>
          </a:p>
          <a:p>
            <a:pPr fontAlgn="base"/>
            <a:r>
              <a:rPr lang="en-GB" sz="1200" b="0" i="0" kern="1200" dirty="0">
                <a:solidFill>
                  <a:schemeClr val="tx1"/>
                </a:solidFill>
                <a:effectLst/>
                <a:latin typeface="+mn-lt"/>
                <a:ea typeface="+mn-ea"/>
                <a:cs typeface="+mn-cs"/>
              </a:rPr>
              <a:t>The model says that task-oriented leaders usually view their LPCs more negatively, resulting in a lower score. Fiedler called these low LPC-leaders. He said that low LPCs are very effective at completing tasks. They're quick to organize a group to get tasks and projects done. Relationship-building is a low priority.</a:t>
            </a:r>
          </a:p>
          <a:p>
            <a:pPr fontAlgn="base"/>
            <a:r>
              <a:rPr lang="en-GB" sz="1200" b="0" i="0" kern="1200" dirty="0">
                <a:solidFill>
                  <a:schemeClr val="tx1"/>
                </a:solidFill>
                <a:effectLst/>
                <a:latin typeface="+mn-lt"/>
                <a:ea typeface="+mn-ea"/>
                <a:cs typeface="+mn-cs"/>
              </a:rPr>
              <a:t>However, relationship-oriented leaders usually view their LPCs more positively, giving them a higher score. These are high-LPC leaders. High LPCs focus more on personal connections, and they're good at avoiding and managing conflict. They're better able to make complex decisions</a:t>
            </a:r>
          </a:p>
          <a:p>
            <a:endParaRPr lang="en-GB" sz="1200" dirty="0">
              <a:solidFill>
                <a:schemeClr val="tx1">
                  <a:lumMod val="95000"/>
                  <a:lumOff val="5000"/>
                </a:schemeClr>
              </a:solidFill>
            </a:endParaRPr>
          </a:p>
          <a:p>
            <a:r>
              <a:rPr lang="en-GB" sz="1200" dirty="0">
                <a:solidFill>
                  <a:schemeClr val="tx1">
                    <a:lumMod val="95000"/>
                    <a:lumOff val="5000"/>
                  </a:schemeClr>
                </a:solidFill>
              </a:rPr>
              <a:t>First truly situational theory of leadership.</a:t>
            </a:r>
          </a:p>
          <a:p>
            <a:r>
              <a:rPr lang="en-GB" sz="1200" dirty="0">
                <a:solidFill>
                  <a:schemeClr val="tx1">
                    <a:lumMod val="95000"/>
                    <a:lumOff val="5000"/>
                  </a:schemeClr>
                </a:solidFill>
              </a:rPr>
              <a:t>Using a trait and behavioural approach, Fiedler identified two styles of leadership – task oriented and relationship oriented.</a:t>
            </a:r>
          </a:p>
          <a:p>
            <a:r>
              <a:rPr lang="en-GB" sz="1200" dirty="0">
                <a:solidFill>
                  <a:schemeClr val="tx1">
                    <a:lumMod val="95000"/>
                    <a:lumOff val="5000"/>
                  </a:schemeClr>
                </a:solidFill>
              </a:rPr>
              <a:t>Uses a questionnaire to measure a manager’s answers to 16 scales which contain a positive and negative adjective describing the person with whom the manager would be least likely to want to work.</a:t>
            </a:r>
          </a:p>
          <a:p>
            <a:r>
              <a:rPr lang="en-GB" sz="1200" dirty="0">
                <a:solidFill>
                  <a:schemeClr val="tx1">
                    <a:lumMod val="95000"/>
                    <a:lumOff val="5000"/>
                  </a:schemeClr>
                </a:solidFill>
              </a:rPr>
              <a:t>The leader’s LPC score is then calculated by adding up the numbers.  </a:t>
            </a:r>
          </a:p>
          <a:p>
            <a:r>
              <a:rPr lang="en-GB" sz="1200" dirty="0">
                <a:solidFill>
                  <a:schemeClr val="tx1">
                    <a:lumMod val="95000"/>
                    <a:lumOff val="5000"/>
                  </a:schemeClr>
                </a:solidFill>
              </a:rPr>
              <a:t>High score = relationship-oriented</a:t>
            </a:r>
          </a:p>
          <a:p>
            <a:r>
              <a:rPr lang="en-GB" sz="1200" dirty="0">
                <a:solidFill>
                  <a:schemeClr val="tx1">
                    <a:lumMod val="95000"/>
                    <a:lumOff val="5000"/>
                  </a:schemeClr>
                </a:solidFill>
              </a:rPr>
              <a:t>Low score = task-related</a:t>
            </a:r>
          </a:p>
          <a:p>
            <a:endParaRPr lang="en-GB" sz="1200" dirty="0">
              <a:solidFill>
                <a:schemeClr val="tx1">
                  <a:lumMod val="95000"/>
                  <a:lumOff val="5000"/>
                </a:schemeClr>
              </a:solidFill>
            </a:endParaRPr>
          </a:p>
          <a:p>
            <a:r>
              <a:rPr lang="en-GB" sz="1200" dirty="0">
                <a:solidFill>
                  <a:schemeClr val="tx1">
                    <a:lumMod val="95000"/>
                    <a:lumOff val="5000"/>
                  </a:schemeClr>
                </a:solidFill>
              </a:rPr>
              <a:t>Lots of </a:t>
            </a:r>
            <a:r>
              <a:rPr lang="en-GB" sz="1200" dirty="0" err="1">
                <a:solidFill>
                  <a:schemeClr val="tx1">
                    <a:lumMod val="95000"/>
                    <a:lumOff val="5000"/>
                  </a:schemeClr>
                </a:solidFill>
              </a:rPr>
              <a:t>critcism</a:t>
            </a:r>
            <a:r>
              <a:rPr lang="en-GB" sz="1200" dirty="0">
                <a:solidFill>
                  <a:schemeClr val="tx1">
                    <a:lumMod val="95000"/>
                    <a:lumOff val="5000"/>
                  </a:schemeClr>
                </a:solidFill>
              </a:rPr>
              <a:t> - </a:t>
            </a:r>
            <a:r>
              <a:rPr lang="en-GB" sz="1200" b="0" i="0" kern="1200" dirty="0">
                <a:solidFill>
                  <a:schemeClr val="tx1"/>
                </a:solidFill>
                <a:effectLst/>
                <a:latin typeface="+mn-lt"/>
                <a:ea typeface="+mn-ea"/>
                <a:cs typeface="+mn-cs"/>
              </a:rPr>
              <a:t>"The Contingency Model: Criticisms and Suggestions," published in the Academy of Management Journal, Vol. 13, No. 3</a:t>
            </a:r>
            <a:endParaRPr lang="en-GB" sz="1200" dirty="0">
              <a:solidFill>
                <a:schemeClr val="tx1">
                  <a:lumMod val="95000"/>
                  <a:lumOff val="5000"/>
                </a:schemeClr>
              </a:solidFill>
            </a:endParaRPr>
          </a:p>
        </p:txBody>
      </p:sp>
      <p:sp>
        <p:nvSpPr>
          <p:cNvPr id="4" name="Slide Number Placeholder 3"/>
          <p:cNvSpPr>
            <a:spLocks noGrp="1"/>
          </p:cNvSpPr>
          <p:nvPr>
            <p:ph type="sldNum" sz="quarter" idx="10"/>
          </p:nvPr>
        </p:nvSpPr>
        <p:spPr/>
        <p:txBody>
          <a:bodyPr/>
          <a:lstStyle/>
          <a:p>
            <a:fld id="{82D12BEA-2973-4631-A68D-2CFD88DEFE8A}" type="slidenum">
              <a:rPr lang="en-GB" smtClean="0"/>
              <a:t>16</a:t>
            </a:fld>
            <a:endParaRPr lang="en-GB"/>
          </a:p>
        </p:txBody>
      </p:sp>
    </p:spTree>
    <p:extLst>
      <p:ext uri="{BB962C8B-B14F-4D97-AF65-F5344CB8AC3E}">
        <p14:creationId xmlns:p14="http://schemas.microsoft.com/office/powerpoint/2010/main" val="3001428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D12BEA-2973-4631-A68D-2CFD88DEFE8A}" type="slidenum">
              <a:rPr lang="en-GB" smtClean="0"/>
              <a:t>17</a:t>
            </a:fld>
            <a:endParaRPr lang="en-GB"/>
          </a:p>
        </p:txBody>
      </p:sp>
    </p:spTree>
    <p:extLst>
      <p:ext uri="{BB962C8B-B14F-4D97-AF65-F5344CB8AC3E}">
        <p14:creationId xmlns:p14="http://schemas.microsoft.com/office/powerpoint/2010/main" val="27059676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sz="1200" dirty="0">
                <a:solidFill>
                  <a:srgbClr val="0070C0"/>
                </a:solidFill>
              </a:rPr>
              <a:t>Contingency approach </a:t>
            </a:r>
            <a:r>
              <a:rPr lang="en-GB" sz="1200" dirty="0">
                <a:solidFill>
                  <a:schemeClr val="tx1">
                    <a:lumMod val="95000"/>
                    <a:lumOff val="5000"/>
                  </a:schemeClr>
                </a:solidFill>
              </a:rPr>
              <a:t>(Late 1960s on)</a:t>
            </a:r>
          </a:p>
          <a:p>
            <a:r>
              <a:rPr lang="en-GB" sz="1200" dirty="0">
                <a:solidFill>
                  <a:schemeClr val="tx1">
                    <a:lumMod val="95000"/>
                    <a:lumOff val="5000"/>
                  </a:schemeClr>
                </a:solidFill>
              </a:rPr>
              <a:t>House (1971)</a:t>
            </a:r>
          </a:p>
          <a:p>
            <a:r>
              <a:rPr lang="en-GB" sz="1200" dirty="0">
                <a:solidFill>
                  <a:schemeClr val="tx1">
                    <a:lumMod val="95000"/>
                    <a:lumOff val="5000"/>
                  </a:schemeClr>
                </a:solidFill>
              </a:rPr>
              <a:t>Situational Factors to be considered</a:t>
            </a:r>
          </a:p>
          <a:p>
            <a:r>
              <a:rPr lang="en-GB" sz="1200" dirty="0">
                <a:solidFill>
                  <a:schemeClr val="tx1">
                    <a:lumMod val="95000"/>
                    <a:lumOff val="5000"/>
                  </a:schemeClr>
                </a:solidFill>
              </a:rPr>
              <a:t>• Subordinate factors</a:t>
            </a:r>
          </a:p>
          <a:p>
            <a:r>
              <a:rPr lang="en-GB" sz="1200" dirty="0">
                <a:solidFill>
                  <a:schemeClr val="tx1">
                    <a:lumMod val="95000"/>
                    <a:lumOff val="5000"/>
                  </a:schemeClr>
                </a:solidFill>
              </a:rPr>
              <a:t>• Characteristics of environment</a:t>
            </a:r>
          </a:p>
          <a:p>
            <a:r>
              <a:rPr lang="en-GB" sz="1200" b="1" dirty="0">
                <a:solidFill>
                  <a:schemeClr val="tx1">
                    <a:lumMod val="95000"/>
                    <a:lumOff val="5000"/>
                  </a:schemeClr>
                </a:solidFill>
              </a:rPr>
              <a:t>Multiple Leadership Behaviours which can be selected</a:t>
            </a:r>
          </a:p>
          <a:p>
            <a:r>
              <a:rPr lang="en-GB" sz="1200" dirty="0">
                <a:solidFill>
                  <a:schemeClr val="tx1">
                    <a:lumMod val="95000"/>
                    <a:lumOff val="5000"/>
                  </a:schemeClr>
                </a:solidFill>
              </a:rPr>
              <a:t>• Directive: focuses on the work to be done</a:t>
            </a:r>
          </a:p>
          <a:p>
            <a:r>
              <a:rPr lang="en-GB" sz="1200" dirty="0">
                <a:solidFill>
                  <a:schemeClr val="tx1">
                    <a:lumMod val="95000"/>
                    <a:lumOff val="5000"/>
                  </a:schemeClr>
                </a:solidFill>
              </a:rPr>
              <a:t>• Supportive: focuses on the well-being of the worker</a:t>
            </a:r>
          </a:p>
          <a:p>
            <a:r>
              <a:rPr lang="en-GB" sz="1200" dirty="0">
                <a:solidFill>
                  <a:schemeClr val="tx1">
                    <a:lumMod val="95000"/>
                    <a:lumOff val="5000"/>
                  </a:schemeClr>
                </a:solidFill>
              </a:rPr>
              <a:t>• Participative: consults with employees in decision-making</a:t>
            </a:r>
          </a:p>
          <a:p>
            <a:r>
              <a:rPr lang="en-GB" sz="1200" dirty="0">
                <a:solidFill>
                  <a:schemeClr val="tx1">
                    <a:lumMod val="95000"/>
                    <a:lumOff val="5000"/>
                  </a:schemeClr>
                </a:solidFill>
              </a:rPr>
              <a:t>• Achievement-Oriented: sets challenging goals</a:t>
            </a:r>
          </a:p>
          <a:p>
            <a:r>
              <a:rPr lang="en-GB" sz="1200" b="1" dirty="0">
                <a:solidFill>
                  <a:schemeClr val="tx1">
                    <a:lumMod val="95000"/>
                    <a:lumOff val="5000"/>
                  </a:schemeClr>
                </a:solidFill>
              </a:rPr>
              <a:t>Situational Factors</a:t>
            </a:r>
          </a:p>
          <a:p>
            <a:r>
              <a:rPr lang="en-GB" sz="1200" dirty="0">
                <a:solidFill>
                  <a:schemeClr val="tx1">
                    <a:lumMod val="95000"/>
                    <a:lumOff val="5000"/>
                  </a:schemeClr>
                </a:solidFill>
              </a:rPr>
              <a:t>• Subordinate factors</a:t>
            </a:r>
          </a:p>
          <a:p>
            <a:r>
              <a:rPr lang="en-GB" sz="1200" dirty="0">
                <a:solidFill>
                  <a:schemeClr val="tx1">
                    <a:lumMod val="95000"/>
                    <a:lumOff val="5000"/>
                  </a:schemeClr>
                </a:solidFill>
              </a:rPr>
              <a:t>- locus of control</a:t>
            </a:r>
          </a:p>
          <a:p>
            <a:r>
              <a:rPr lang="en-GB" sz="1200" dirty="0">
                <a:solidFill>
                  <a:schemeClr val="tx1">
                    <a:lumMod val="95000"/>
                    <a:lumOff val="5000"/>
                  </a:schemeClr>
                </a:solidFill>
              </a:rPr>
              <a:t>- experience</a:t>
            </a:r>
          </a:p>
          <a:p>
            <a:r>
              <a:rPr lang="en-GB" sz="1200" dirty="0">
                <a:solidFill>
                  <a:schemeClr val="tx1">
                    <a:lumMod val="95000"/>
                    <a:lumOff val="5000"/>
                  </a:schemeClr>
                </a:solidFill>
              </a:rPr>
              <a:t>- perceived ability </a:t>
            </a:r>
          </a:p>
          <a:p>
            <a:r>
              <a:rPr lang="en-GB" sz="1200" dirty="0">
                <a:solidFill>
                  <a:schemeClr val="tx1">
                    <a:lumMod val="95000"/>
                    <a:lumOff val="5000"/>
                  </a:schemeClr>
                </a:solidFill>
              </a:rPr>
              <a:t>• Characteristics of environment</a:t>
            </a:r>
          </a:p>
          <a:p>
            <a:r>
              <a:rPr lang="en-GB" sz="1200" dirty="0">
                <a:solidFill>
                  <a:schemeClr val="tx1">
                    <a:lumMod val="95000"/>
                    <a:lumOff val="5000"/>
                  </a:schemeClr>
                </a:solidFill>
              </a:rPr>
              <a:t>- task structure</a:t>
            </a:r>
          </a:p>
          <a:p>
            <a:r>
              <a:rPr lang="en-GB" sz="1200" dirty="0">
                <a:solidFill>
                  <a:schemeClr val="tx1">
                    <a:lumMod val="95000"/>
                    <a:lumOff val="5000"/>
                  </a:schemeClr>
                </a:solidFill>
              </a:rPr>
              <a:t>- formal authority system</a:t>
            </a:r>
          </a:p>
          <a:p>
            <a:pPr marL="0" indent="0">
              <a:buFontTx/>
              <a:buNone/>
            </a:pPr>
            <a:r>
              <a:rPr lang="en-GB" sz="1200" dirty="0">
                <a:solidFill>
                  <a:schemeClr val="tx1">
                    <a:lumMod val="95000"/>
                    <a:lumOff val="5000"/>
                  </a:schemeClr>
                </a:solidFill>
              </a:rPr>
              <a:t>- work group</a:t>
            </a:r>
          </a:p>
        </p:txBody>
      </p:sp>
      <p:sp>
        <p:nvSpPr>
          <p:cNvPr id="4" name="Slide Number Placeholder 3"/>
          <p:cNvSpPr>
            <a:spLocks noGrp="1"/>
          </p:cNvSpPr>
          <p:nvPr>
            <p:ph type="sldNum" sz="quarter" idx="10"/>
          </p:nvPr>
        </p:nvSpPr>
        <p:spPr/>
        <p:txBody>
          <a:bodyPr/>
          <a:lstStyle/>
          <a:p>
            <a:fld id="{82D12BEA-2973-4631-A68D-2CFD88DEFE8A}" type="slidenum">
              <a:rPr lang="en-GB" smtClean="0"/>
              <a:t>18</a:t>
            </a:fld>
            <a:endParaRPr lang="en-GB"/>
          </a:p>
        </p:txBody>
      </p:sp>
    </p:spTree>
    <p:extLst>
      <p:ext uri="{BB962C8B-B14F-4D97-AF65-F5344CB8AC3E}">
        <p14:creationId xmlns:p14="http://schemas.microsoft.com/office/powerpoint/2010/main" val="3001428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19</a:t>
            </a:fld>
            <a:endParaRPr lang="en-GB"/>
          </a:p>
        </p:txBody>
      </p:sp>
    </p:spTree>
    <p:extLst>
      <p:ext uri="{BB962C8B-B14F-4D97-AF65-F5344CB8AC3E}">
        <p14:creationId xmlns:p14="http://schemas.microsoft.com/office/powerpoint/2010/main" val="27406121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sz="1200" dirty="0">
                <a:solidFill>
                  <a:srgbClr val="0070C0"/>
                </a:solidFill>
              </a:rPr>
              <a:t>Contingency approach </a:t>
            </a:r>
            <a:r>
              <a:rPr lang="en-GB" sz="1200" dirty="0">
                <a:solidFill>
                  <a:schemeClr val="tx1">
                    <a:lumMod val="95000"/>
                    <a:lumOff val="5000"/>
                  </a:schemeClr>
                </a:solidFill>
              </a:rPr>
              <a:t>(Late 1960s on)</a:t>
            </a:r>
          </a:p>
          <a:p>
            <a:r>
              <a:rPr lang="en-GB" sz="1200" dirty="0">
                <a:solidFill>
                  <a:schemeClr val="tx1">
                    <a:lumMod val="95000"/>
                    <a:lumOff val="5000"/>
                  </a:schemeClr>
                </a:solidFill>
              </a:rPr>
              <a:t>Transactional Lx based on legitimate power given to a leader within a bureaucratic</a:t>
            </a:r>
            <a:r>
              <a:rPr lang="en-GB" sz="1200" baseline="0" dirty="0">
                <a:solidFill>
                  <a:schemeClr val="tx1">
                    <a:lumMod val="95000"/>
                    <a:lumOff val="5000"/>
                  </a:schemeClr>
                </a:solidFill>
              </a:rPr>
              <a:t> structure (Mullen, 2002; Burns 1978). Heavy </a:t>
            </a:r>
            <a:r>
              <a:rPr lang="en-GB" sz="1200" baseline="0" dirty="0" err="1">
                <a:solidFill>
                  <a:schemeClr val="tx1">
                    <a:lumMod val="95000"/>
                    <a:lumOff val="5000"/>
                  </a:schemeClr>
                </a:solidFill>
              </a:rPr>
              <a:t>emphsis</a:t>
            </a:r>
            <a:r>
              <a:rPr lang="en-GB" sz="1200" baseline="0" dirty="0">
                <a:solidFill>
                  <a:schemeClr val="tx1">
                    <a:lumMod val="95000"/>
                    <a:lumOff val="5000"/>
                  </a:schemeClr>
                </a:solidFill>
              </a:rPr>
              <a:t> on end result such as work tasks, outcomes, rewards and punishments. Focus on </a:t>
            </a:r>
            <a:r>
              <a:rPr lang="en-GB" sz="1200" baseline="0" dirty="0" err="1">
                <a:solidFill>
                  <a:schemeClr val="tx1">
                    <a:lumMod val="95000"/>
                    <a:lumOff val="5000"/>
                  </a:schemeClr>
                </a:solidFill>
              </a:rPr>
              <a:t>manageing</a:t>
            </a:r>
            <a:r>
              <a:rPr lang="en-GB" sz="1200" baseline="0" dirty="0">
                <a:solidFill>
                  <a:schemeClr val="tx1">
                    <a:lumMod val="95000"/>
                    <a:lumOff val="5000"/>
                  </a:schemeClr>
                </a:solidFill>
              </a:rPr>
              <a:t> workers with strict rules and regulation to avoid making changes an avoid </a:t>
            </a:r>
            <a:r>
              <a:rPr lang="en-GB" sz="1200" baseline="0" dirty="0" err="1">
                <a:solidFill>
                  <a:schemeClr val="tx1">
                    <a:lumMod val="95000"/>
                    <a:lumOff val="5000"/>
                  </a:schemeClr>
                </a:solidFill>
              </a:rPr>
              <a:t>decicsions</a:t>
            </a:r>
            <a:r>
              <a:rPr lang="en-GB" sz="1200" baseline="0" dirty="0">
                <a:solidFill>
                  <a:schemeClr val="tx1">
                    <a:lumMod val="95000"/>
                    <a:lumOff val="5000"/>
                  </a:schemeClr>
                </a:solidFill>
              </a:rPr>
              <a:t> that may alter the status quo</a:t>
            </a:r>
          </a:p>
          <a:p>
            <a:r>
              <a:rPr lang="en-GB" sz="1200" baseline="0" dirty="0">
                <a:solidFill>
                  <a:schemeClr val="tx1">
                    <a:lumMod val="95000"/>
                    <a:lumOff val="5000"/>
                  </a:schemeClr>
                </a:solidFill>
              </a:rPr>
              <a:t>Transformational sits more with an </a:t>
            </a:r>
            <a:r>
              <a:rPr lang="en-GB" sz="1200" baseline="0" dirty="0" err="1">
                <a:solidFill>
                  <a:schemeClr val="tx1">
                    <a:lumMod val="95000"/>
                    <a:lumOff val="5000"/>
                  </a:schemeClr>
                </a:solidFill>
              </a:rPr>
              <a:t>entreprenurial</a:t>
            </a:r>
            <a:r>
              <a:rPr lang="en-GB" sz="1200" baseline="0" dirty="0">
                <a:solidFill>
                  <a:schemeClr val="tx1">
                    <a:lumMod val="95000"/>
                    <a:lumOff val="5000"/>
                  </a:schemeClr>
                </a:solidFill>
              </a:rPr>
              <a:t> model portraying leaders a charismatics or visionaries who can energise workers and </a:t>
            </a:r>
            <a:r>
              <a:rPr lang="en-GB" sz="1200" baseline="0" dirty="0" err="1">
                <a:solidFill>
                  <a:schemeClr val="tx1">
                    <a:lumMod val="95000"/>
                    <a:lumOff val="5000"/>
                  </a:schemeClr>
                </a:solidFill>
              </a:rPr>
              <a:t>therby</a:t>
            </a:r>
            <a:r>
              <a:rPr lang="en-GB" sz="1200" baseline="0" dirty="0">
                <a:solidFill>
                  <a:schemeClr val="tx1">
                    <a:lumMod val="95000"/>
                    <a:lumOff val="5000"/>
                  </a:schemeClr>
                </a:solidFill>
              </a:rPr>
              <a:t> </a:t>
            </a:r>
            <a:r>
              <a:rPr lang="en-GB" sz="1200" baseline="0" dirty="0" err="1">
                <a:solidFill>
                  <a:schemeClr val="tx1">
                    <a:lumMod val="95000"/>
                    <a:lumOff val="5000"/>
                  </a:schemeClr>
                </a:solidFill>
              </a:rPr>
              <a:t>transcent</a:t>
            </a:r>
            <a:r>
              <a:rPr lang="en-GB" sz="1200" baseline="0" dirty="0">
                <a:solidFill>
                  <a:schemeClr val="tx1">
                    <a:lumMod val="95000"/>
                    <a:lumOff val="5000"/>
                  </a:schemeClr>
                </a:solidFill>
              </a:rPr>
              <a:t> self interest for the good of the organisation</a:t>
            </a:r>
            <a:endParaRPr lang="en-GB" sz="1200" dirty="0">
              <a:solidFill>
                <a:schemeClr val="tx1">
                  <a:lumMod val="95000"/>
                  <a:lumOff val="5000"/>
                </a:schemeClr>
              </a:solidFill>
            </a:endParaRPr>
          </a:p>
          <a:p>
            <a:endParaRPr lang="en-GB" sz="1200" dirty="0">
              <a:solidFill>
                <a:schemeClr val="tx1">
                  <a:lumMod val="95000"/>
                  <a:lumOff val="5000"/>
                </a:schemeClr>
              </a:solidFill>
            </a:endParaRPr>
          </a:p>
          <a:p>
            <a:r>
              <a:rPr lang="en-GB" sz="1200" b="1" dirty="0">
                <a:solidFill>
                  <a:schemeClr val="tx1">
                    <a:lumMod val="95000"/>
                    <a:lumOff val="5000"/>
                  </a:schemeClr>
                </a:solidFill>
              </a:rPr>
              <a:t>Transactional Leadership </a:t>
            </a:r>
          </a:p>
          <a:p>
            <a:r>
              <a:rPr lang="en-GB" sz="1200" dirty="0">
                <a:solidFill>
                  <a:schemeClr val="tx1">
                    <a:lumMod val="95000"/>
                    <a:lumOff val="5000"/>
                  </a:schemeClr>
                </a:solidFill>
              </a:rPr>
              <a:t>• Builds on man’s need to get a job done and make a living </a:t>
            </a:r>
          </a:p>
          <a:p>
            <a:r>
              <a:rPr lang="en-GB" sz="1200" dirty="0">
                <a:solidFill>
                  <a:schemeClr val="tx1">
                    <a:lumMod val="95000"/>
                    <a:lumOff val="5000"/>
                  </a:schemeClr>
                </a:solidFill>
              </a:rPr>
              <a:t>• Is preoccupied with power and </a:t>
            </a:r>
            <a:r>
              <a:rPr lang="en-GB" sz="1200" dirty="0" err="1">
                <a:solidFill>
                  <a:schemeClr val="tx1">
                    <a:lumMod val="95000"/>
                    <a:lumOff val="5000"/>
                  </a:schemeClr>
                </a:solidFill>
              </a:rPr>
              <a:t>position,politics</a:t>
            </a:r>
            <a:r>
              <a:rPr lang="en-GB" sz="1200" dirty="0">
                <a:solidFill>
                  <a:schemeClr val="tx1">
                    <a:lumMod val="95000"/>
                    <a:lumOff val="5000"/>
                  </a:schemeClr>
                </a:solidFill>
              </a:rPr>
              <a:t> and perks </a:t>
            </a:r>
          </a:p>
          <a:p>
            <a:r>
              <a:rPr lang="en-GB" sz="1200" dirty="0">
                <a:solidFill>
                  <a:schemeClr val="tx1">
                    <a:lumMod val="95000"/>
                    <a:lumOff val="5000"/>
                  </a:schemeClr>
                </a:solidFill>
              </a:rPr>
              <a:t>• Is mired in daily affairs </a:t>
            </a:r>
          </a:p>
          <a:p>
            <a:r>
              <a:rPr lang="en-GB" sz="1200" dirty="0">
                <a:solidFill>
                  <a:schemeClr val="tx1">
                    <a:lumMod val="95000"/>
                    <a:lumOff val="5000"/>
                  </a:schemeClr>
                </a:solidFill>
              </a:rPr>
              <a:t>• Is short-term and hard data orientated </a:t>
            </a:r>
          </a:p>
          <a:p>
            <a:r>
              <a:rPr lang="en-GB" sz="1200" dirty="0">
                <a:solidFill>
                  <a:schemeClr val="tx1">
                    <a:lumMod val="95000"/>
                    <a:lumOff val="5000"/>
                  </a:schemeClr>
                </a:solidFill>
              </a:rPr>
              <a:t>• Focuses on tactical issues </a:t>
            </a:r>
          </a:p>
          <a:p>
            <a:r>
              <a:rPr lang="en-GB" sz="1200" dirty="0">
                <a:solidFill>
                  <a:schemeClr val="tx1">
                    <a:lumMod val="95000"/>
                    <a:lumOff val="5000"/>
                  </a:schemeClr>
                </a:solidFill>
              </a:rPr>
              <a:t>• Relies on human relations to lubricate human interactions </a:t>
            </a:r>
          </a:p>
          <a:p>
            <a:r>
              <a:rPr lang="en-GB" sz="1200" dirty="0">
                <a:solidFill>
                  <a:schemeClr val="tx1">
                    <a:lumMod val="95000"/>
                    <a:lumOff val="5000"/>
                  </a:schemeClr>
                </a:solidFill>
              </a:rPr>
              <a:t>• Follows and fulfils role expectations by striving to work effectively within </a:t>
            </a:r>
            <a:r>
              <a:rPr lang="en-GB" sz="1200" dirty="0" err="1">
                <a:solidFill>
                  <a:schemeClr val="tx1">
                    <a:lumMod val="95000"/>
                    <a:lumOff val="5000"/>
                  </a:schemeClr>
                </a:solidFill>
              </a:rPr>
              <a:t>currentsystems</a:t>
            </a:r>
            <a:r>
              <a:rPr lang="en-GB" sz="1200" dirty="0">
                <a:solidFill>
                  <a:schemeClr val="tx1">
                    <a:lumMod val="95000"/>
                    <a:lumOff val="5000"/>
                  </a:schemeClr>
                </a:solidFill>
              </a:rPr>
              <a:t> </a:t>
            </a:r>
          </a:p>
          <a:p>
            <a:r>
              <a:rPr lang="en-GB" sz="1200" dirty="0">
                <a:solidFill>
                  <a:schemeClr val="tx1">
                    <a:lumMod val="95000"/>
                    <a:lumOff val="5000"/>
                  </a:schemeClr>
                </a:solidFill>
              </a:rPr>
              <a:t>• Supports structures and systems that reinforce the bottom line, maximise </a:t>
            </a:r>
            <a:r>
              <a:rPr lang="en-GB" sz="1200" dirty="0" err="1">
                <a:solidFill>
                  <a:schemeClr val="tx1">
                    <a:lumMod val="95000"/>
                    <a:lumOff val="5000"/>
                  </a:schemeClr>
                </a:solidFill>
              </a:rPr>
              <a:t>efficiency,and</a:t>
            </a:r>
            <a:r>
              <a:rPr lang="en-GB" sz="1200" dirty="0">
                <a:solidFill>
                  <a:schemeClr val="tx1">
                    <a:lumMod val="95000"/>
                    <a:lumOff val="5000"/>
                  </a:schemeClr>
                </a:solidFill>
              </a:rPr>
              <a:t> guarantee short-term profits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lumMod val="95000"/>
                    <a:lumOff val="5000"/>
                  </a:schemeClr>
                </a:solidFill>
              </a:rPr>
              <a:t>Transformational Leadership </a:t>
            </a:r>
          </a:p>
          <a:p>
            <a:r>
              <a:rPr lang="en-GB" sz="1200" dirty="0">
                <a:solidFill>
                  <a:schemeClr val="tx1">
                    <a:lumMod val="95000"/>
                    <a:lumOff val="5000"/>
                  </a:schemeClr>
                </a:solidFill>
              </a:rPr>
              <a:t>• Builds on a man’s need for meaning </a:t>
            </a:r>
          </a:p>
          <a:p>
            <a:r>
              <a:rPr lang="en-GB" sz="1200" dirty="0">
                <a:solidFill>
                  <a:schemeClr val="tx1">
                    <a:lumMod val="95000"/>
                    <a:lumOff val="5000"/>
                  </a:schemeClr>
                </a:solidFill>
              </a:rPr>
              <a:t>• Is preoccupied with purposes and </a:t>
            </a:r>
            <a:r>
              <a:rPr lang="en-GB" sz="1200" dirty="0" err="1">
                <a:solidFill>
                  <a:schemeClr val="tx1">
                    <a:lumMod val="95000"/>
                    <a:lumOff val="5000"/>
                  </a:schemeClr>
                </a:solidFill>
              </a:rPr>
              <a:t>values,morals</a:t>
            </a:r>
            <a:r>
              <a:rPr lang="en-GB" sz="1200" dirty="0">
                <a:solidFill>
                  <a:schemeClr val="tx1">
                    <a:lumMod val="95000"/>
                    <a:lumOff val="5000"/>
                  </a:schemeClr>
                </a:solidFill>
              </a:rPr>
              <a:t>, and ethics </a:t>
            </a:r>
          </a:p>
          <a:p>
            <a:r>
              <a:rPr lang="en-GB" sz="1200" dirty="0">
                <a:solidFill>
                  <a:schemeClr val="tx1">
                    <a:lumMod val="95000"/>
                    <a:lumOff val="5000"/>
                  </a:schemeClr>
                </a:solidFill>
              </a:rPr>
              <a:t>• Transcends daily affairs </a:t>
            </a:r>
          </a:p>
          <a:p>
            <a:r>
              <a:rPr lang="en-GB" sz="1200" dirty="0">
                <a:solidFill>
                  <a:schemeClr val="tx1">
                    <a:lumMod val="95000"/>
                    <a:lumOff val="5000"/>
                  </a:schemeClr>
                </a:solidFill>
              </a:rPr>
              <a:t>• Is orientated toward long-term goals without compromising human values and principles </a:t>
            </a:r>
          </a:p>
          <a:p>
            <a:r>
              <a:rPr lang="en-GB" sz="1200" dirty="0">
                <a:solidFill>
                  <a:schemeClr val="tx1">
                    <a:lumMod val="95000"/>
                    <a:lumOff val="5000"/>
                  </a:schemeClr>
                </a:solidFill>
              </a:rPr>
              <a:t>• Focuses more on missions and strategies </a:t>
            </a:r>
          </a:p>
          <a:p>
            <a:r>
              <a:rPr lang="en-GB" sz="1200" dirty="0">
                <a:solidFill>
                  <a:schemeClr val="tx1">
                    <a:lumMod val="95000"/>
                    <a:lumOff val="5000"/>
                  </a:schemeClr>
                </a:solidFill>
              </a:rPr>
              <a:t>• Releases human potential – identifying and developing new talent </a:t>
            </a:r>
          </a:p>
          <a:p>
            <a:r>
              <a:rPr lang="en-GB" sz="1200" dirty="0">
                <a:solidFill>
                  <a:schemeClr val="tx1">
                    <a:lumMod val="95000"/>
                    <a:lumOff val="5000"/>
                  </a:schemeClr>
                </a:solidFill>
              </a:rPr>
              <a:t>• Designs and redesigns jobs to make them meaningful and challenging </a:t>
            </a:r>
          </a:p>
          <a:p>
            <a:r>
              <a:rPr lang="en-GB" sz="1200" dirty="0">
                <a:solidFill>
                  <a:schemeClr val="tx1">
                    <a:lumMod val="95000"/>
                    <a:lumOff val="5000"/>
                  </a:schemeClr>
                </a:solidFill>
              </a:rPr>
              <a:t>• Aligns internal structures and systems to reinforce overarching values and goals </a:t>
            </a:r>
          </a:p>
          <a:p>
            <a:r>
              <a:rPr lang="en-GB" sz="1200" dirty="0">
                <a:solidFill>
                  <a:schemeClr val="tx1">
                    <a:lumMod val="95000"/>
                    <a:lumOff val="5000"/>
                  </a:schemeClr>
                </a:solidFill>
              </a:rPr>
              <a:t>Comparison of Transactional and Transformational Leadership (Covey, 1992) </a:t>
            </a:r>
          </a:p>
        </p:txBody>
      </p:sp>
      <p:sp>
        <p:nvSpPr>
          <p:cNvPr id="4" name="Slide Number Placeholder 3"/>
          <p:cNvSpPr>
            <a:spLocks noGrp="1"/>
          </p:cNvSpPr>
          <p:nvPr>
            <p:ph type="sldNum" sz="quarter" idx="10"/>
          </p:nvPr>
        </p:nvSpPr>
        <p:spPr/>
        <p:txBody>
          <a:bodyPr/>
          <a:lstStyle/>
          <a:p>
            <a:fld id="{82D12BEA-2973-4631-A68D-2CFD88DEFE8A}" type="slidenum">
              <a:rPr lang="en-GB" smtClean="0"/>
              <a:t>20</a:t>
            </a:fld>
            <a:endParaRPr lang="en-GB"/>
          </a:p>
        </p:txBody>
      </p:sp>
    </p:spTree>
    <p:extLst>
      <p:ext uri="{BB962C8B-B14F-4D97-AF65-F5344CB8AC3E}">
        <p14:creationId xmlns:p14="http://schemas.microsoft.com/office/powerpoint/2010/main" val="3001428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t>Rewards and punishments are contingent upon the performance of the followers. The leader views the relationship between managers and subordinates as an exchange - you give me something for something in return. When subordinates perform well, they receive a reward. When they perform poorly, they will be punished in some way.</a:t>
            </a:r>
          </a:p>
          <a:p>
            <a:pPr fontAlgn="base"/>
            <a:r>
              <a:rPr lang="en-GB" dirty="0"/>
              <a:t>Rules, procedures, and standards are essential in transactional leadership.</a:t>
            </a:r>
          </a:p>
          <a:p>
            <a:pPr fontAlgn="base"/>
            <a:r>
              <a:rPr lang="en-GB" dirty="0"/>
              <a:t>Transactional leaders monitor followers carefully to enforce rules, reward success and punish failure. They do not, however, act as catalysts for growth and change within an organization. Instead, they are focused on maintaining this as they are and enforcing current rules and expectations.</a:t>
            </a:r>
          </a:p>
          <a:p>
            <a:pPr fontAlgn="base"/>
            <a:r>
              <a:rPr lang="en-GB" dirty="0"/>
              <a:t>These leaders do tend to be good at setting expectations and standards that maximize the efficiency and productivity of an organization. They tend to give constructive feedback regarding follower performance that allows group members to improve their output to obtain better feedback and reinforcement.</a:t>
            </a:r>
          </a:p>
          <a:p>
            <a:pPr fontAlgn="base"/>
            <a:r>
              <a:rPr lang="en-GB" dirty="0"/>
              <a:t>Followers are not encouraged to be creative or to find new solutions to problems. Research has found that transactional leadership tends to be most effective in situations where problems are simple and clearly defined.</a:t>
            </a:r>
          </a:p>
          <a:p>
            <a:pPr fontAlgn="base"/>
            <a:r>
              <a:rPr lang="en-GB" dirty="0"/>
              <a:t>It can also work well in crisis situations where the focus needs to be on accomplishing certain tasks. By assigning clearly defined duties to particular individuals, leaders can ensure that those things get done. In times of crisis, transactional leaders can help maintain the status quo and “keep the ship afloat,” so to speak.</a:t>
            </a:r>
          </a:p>
          <a:p>
            <a:pPr fontAlgn="base"/>
            <a:r>
              <a:rPr lang="en-GB" dirty="0"/>
              <a:t>Transactional leaders focus on the maintenance of the structure of the group. They are tasked with letting group members know exactly what is expected, articulating the rewards of performing tasks well, explaining the consequences of failure, and offering feedback designed to keep workers on task.</a:t>
            </a:r>
          </a:p>
          <a:p>
            <a:pPr fontAlgn="base"/>
            <a:r>
              <a:rPr lang="en-GB" dirty="0"/>
              <a:t>While transactional leadership can be useful in some situations, it is considered insufficient in many cases and may prevent both leaders and followers from achieving their full potential.</a:t>
            </a:r>
          </a:p>
          <a:p>
            <a:endParaRPr lang="en-GB" dirty="0"/>
          </a:p>
          <a:p>
            <a:r>
              <a:rPr lang="en-GB" sz="1200" b="0" i="0" kern="1200" dirty="0">
                <a:solidFill>
                  <a:schemeClr val="tx1"/>
                </a:solidFill>
                <a:effectLst/>
                <a:latin typeface="+mn-lt"/>
                <a:ea typeface="+mn-ea"/>
                <a:cs typeface="+mn-cs"/>
              </a:rPr>
              <a:t>People are motivated by reward and punishment.</a:t>
            </a:r>
          </a:p>
          <a:p>
            <a:r>
              <a:rPr lang="en-GB" sz="1200" b="0" i="0" kern="1200" dirty="0">
                <a:solidFill>
                  <a:schemeClr val="tx1"/>
                </a:solidFill>
                <a:effectLst/>
                <a:latin typeface="+mn-lt"/>
                <a:ea typeface="+mn-ea"/>
                <a:cs typeface="+mn-cs"/>
              </a:rPr>
              <a:t>Social systems work best with a clear chain of command.</a:t>
            </a:r>
          </a:p>
          <a:p>
            <a:r>
              <a:rPr lang="en-GB" sz="1200" b="0" i="0" kern="1200" dirty="0">
                <a:solidFill>
                  <a:schemeClr val="tx1"/>
                </a:solidFill>
                <a:effectLst/>
                <a:latin typeface="+mn-lt"/>
                <a:ea typeface="+mn-ea"/>
                <a:cs typeface="+mn-cs"/>
              </a:rPr>
              <a:t>When people have agreed to do a job, a part of the deal is that they cede all authority to their manager.</a:t>
            </a:r>
          </a:p>
          <a:p>
            <a:r>
              <a:rPr lang="en-GB" sz="1200" b="0" i="0" kern="1200" dirty="0">
                <a:solidFill>
                  <a:schemeClr val="tx1"/>
                </a:solidFill>
                <a:effectLst/>
                <a:latin typeface="+mn-lt"/>
                <a:ea typeface="+mn-ea"/>
                <a:cs typeface="+mn-cs"/>
              </a:rPr>
              <a:t>The prime purpose of a subordinate is to do what their manager tells them to do</a:t>
            </a:r>
          </a:p>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21</a:t>
            </a:fld>
            <a:endParaRPr lang="en-GB"/>
          </a:p>
        </p:txBody>
      </p:sp>
    </p:spTree>
    <p:extLst>
      <p:ext uri="{BB962C8B-B14F-4D97-AF65-F5344CB8AC3E}">
        <p14:creationId xmlns:p14="http://schemas.microsoft.com/office/powerpoint/2010/main" val="12750800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indent="0">
              <a:buNone/>
            </a:pPr>
            <a:r>
              <a:rPr lang="en-GB" dirty="0"/>
              <a:t>‘…</a:t>
            </a:r>
            <a:r>
              <a:rPr lang="en-GB" i="1" dirty="0"/>
              <a:t>leaders and their followers raise one another to higher levels of morality and motivation…’</a:t>
            </a:r>
            <a:r>
              <a:rPr lang="en-GB" dirty="0"/>
              <a:t>  </a:t>
            </a:r>
          </a:p>
          <a:p>
            <a:pPr marL="0" indent="0" algn="r">
              <a:buNone/>
            </a:pPr>
            <a:r>
              <a:rPr lang="en-GB" sz="1000" dirty="0"/>
              <a:t>(Burns, 1978)</a:t>
            </a:r>
          </a:p>
          <a:p>
            <a:pPr fontAlgn="base"/>
            <a:endParaRPr lang="en-GB" sz="1200" b="0" dirty="0"/>
          </a:p>
          <a:p>
            <a:pPr fontAlgn="base"/>
            <a:r>
              <a:rPr lang="en-GB" sz="1200" b="0" dirty="0"/>
              <a:t>Transactional Lx "give and take“</a:t>
            </a:r>
          </a:p>
          <a:p>
            <a:pPr fontAlgn="base"/>
            <a:endParaRPr lang="en-GB" sz="1200" b="1" dirty="0"/>
          </a:p>
          <a:p>
            <a:pPr fontAlgn="base"/>
            <a:r>
              <a:rPr lang="en-GB" sz="1200" b="1" dirty="0"/>
              <a:t>Intellectual Stimulation</a:t>
            </a:r>
            <a:r>
              <a:rPr lang="en-GB" sz="1200" dirty="0"/>
              <a:t> – Transformational leaders not only challenge the status quo; they also encourage </a:t>
            </a:r>
            <a:r>
              <a:rPr lang="en-GB" sz="1200" u="sng" dirty="0">
                <a:hlinkClick r:id="rId3"/>
              </a:rPr>
              <a:t>creativity</a:t>
            </a:r>
            <a:r>
              <a:rPr lang="en-GB" sz="1200" dirty="0"/>
              <a:t> among followers. The leader encourages followers to explore new ways of doing things and new opportunities to learn.</a:t>
            </a:r>
          </a:p>
          <a:p>
            <a:pPr fontAlgn="base"/>
            <a:br>
              <a:rPr lang="en-GB" sz="1200" dirty="0"/>
            </a:br>
            <a:r>
              <a:rPr lang="en-GB" sz="1200" b="1" dirty="0"/>
              <a:t>Individualized Consideration</a:t>
            </a:r>
            <a:r>
              <a:rPr lang="en-GB" sz="1200" dirty="0"/>
              <a:t> – Transformational leadership also involves offering support and encouragement to individual followers. In order to foster supportive relationships, transformational leaders keep lines of communication open so that followers feel free to share ideas and so that leaders can offer direct recognition of the unique contributions of each follower.</a:t>
            </a:r>
          </a:p>
          <a:p>
            <a:pPr fontAlgn="base"/>
            <a:br>
              <a:rPr lang="en-GB" sz="1200" dirty="0"/>
            </a:br>
            <a:r>
              <a:rPr lang="en-GB" sz="1200" b="1" dirty="0"/>
              <a:t>Inspirational Motivation</a:t>
            </a:r>
            <a:r>
              <a:rPr lang="en-GB" sz="1200" dirty="0"/>
              <a:t> – Transformational leaders have a clear vision that they are able to articulate to followers. These leaders are also able to help followers experience the same passion and motivation to </a:t>
            </a:r>
            <a:r>
              <a:rPr lang="en-GB" sz="1200" dirty="0" err="1"/>
              <a:t>fulfill</a:t>
            </a:r>
            <a:r>
              <a:rPr lang="en-GB" sz="1200" dirty="0"/>
              <a:t> these goals.</a:t>
            </a:r>
          </a:p>
          <a:p>
            <a:pPr fontAlgn="base"/>
            <a:br>
              <a:rPr lang="en-GB" sz="1200" dirty="0"/>
            </a:br>
            <a:r>
              <a:rPr lang="en-GB" sz="1200" b="1" dirty="0"/>
              <a:t>Idealized Influence</a:t>
            </a:r>
            <a:r>
              <a:rPr lang="en-GB" sz="1200" dirty="0"/>
              <a:t> – The transformational leader serve as a role model for followers. Because followers trust and respect the leader, they emulate this individual and internalize his or her ideals.</a:t>
            </a:r>
          </a:p>
          <a:p>
            <a:pPr fontAlgn="base"/>
            <a:endParaRPr lang="en-GB" sz="1200" dirty="0"/>
          </a:p>
          <a:p>
            <a:pPr fontAlgn="base"/>
            <a:r>
              <a:rPr lang="en-GB" sz="1200" dirty="0"/>
              <a:t>Questionnaire</a:t>
            </a:r>
            <a:r>
              <a:rPr lang="en-GB" sz="1200" baseline="0" dirty="0"/>
              <a:t> http://www.swansea.ac.uk/media/LeadershipStyle.pdf</a:t>
            </a:r>
            <a:endParaRPr lang="en-GB" sz="1200" dirty="0"/>
          </a:p>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22</a:t>
            </a:fld>
            <a:endParaRPr lang="en-GB"/>
          </a:p>
        </p:txBody>
      </p:sp>
    </p:spTree>
    <p:extLst>
      <p:ext uri="{BB962C8B-B14F-4D97-AF65-F5344CB8AC3E}">
        <p14:creationId xmlns:p14="http://schemas.microsoft.com/office/powerpoint/2010/main" val="28826699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Transformational leaders share many common competencies. They inspire others by being:</a:t>
            </a:r>
          </a:p>
          <a:p>
            <a:pPr fontAlgn="base"/>
            <a:r>
              <a:rPr lang="en-GB" sz="1200" b="1" i="0" kern="1200" dirty="0">
                <a:solidFill>
                  <a:schemeClr val="tx1"/>
                </a:solidFill>
                <a:effectLst/>
                <a:latin typeface="+mn-lt"/>
                <a:ea typeface="+mn-ea"/>
                <a:cs typeface="+mn-cs"/>
              </a:rPr>
              <a:t>Passionate.</a:t>
            </a:r>
            <a:r>
              <a:rPr lang="en-GB" sz="1200" b="0" i="0" kern="1200" dirty="0">
                <a:solidFill>
                  <a:schemeClr val="tx1"/>
                </a:solidFill>
                <a:effectLst/>
                <a:latin typeface="+mn-lt"/>
                <a:ea typeface="+mn-ea"/>
                <a:cs typeface="+mn-cs"/>
              </a:rPr>
              <a:t> Transformational leaders are enthusiastic and interested in getting everyone involved and leading by consensus. </a:t>
            </a:r>
          </a:p>
          <a:p>
            <a:pPr fontAlgn="base"/>
            <a:r>
              <a:rPr lang="en-GB" sz="1200" b="1" i="0" kern="1200" dirty="0">
                <a:solidFill>
                  <a:schemeClr val="tx1"/>
                </a:solidFill>
                <a:effectLst/>
                <a:latin typeface="+mn-lt"/>
                <a:ea typeface="+mn-ea"/>
                <a:cs typeface="+mn-cs"/>
              </a:rPr>
              <a:t>Focused on ‘fit’. </a:t>
            </a:r>
            <a:r>
              <a:rPr lang="en-GB" sz="1200" b="0" i="0" kern="1200" dirty="0">
                <a:solidFill>
                  <a:schemeClr val="tx1"/>
                </a:solidFill>
                <a:effectLst/>
                <a:latin typeface="+mn-lt"/>
                <a:ea typeface="+mn-ea"/>
                <a:cs typeface="+mn-cs"/>
              </a:rPr>
              <a:t>A manager can train, train, train and get nowhere. But when a leader focuses on fit (interest) </a:t>
            </a:r>
            <a:r>
              <a:rPr lang="en-GB" sz="1200" b="0" i="1" kern="1200" dirty="0">
                <a:solidFill>
                  <a:schemeClr val="tx1"/>
                </a:solidFill>
                <a:effectLst/>
                <a:latin typeface="+mn-lt"/>
                <a:ea typeface="+mn-ea"/>
                <a:cs typeface="+mn-cs"/>
              </a:rPr>
              <a:t>as well as</a:t>
            </a:r>
            <a:r>
              <a:rPr lang="en-GB" sz="1200" b="0" i="0" kern="1200" dirty="0">
                <a:solidFill>
                  <a:schemeClr val="tx1"/>
                </a:solidFill>
                <a:effectLst/>
                <a:latin typeface="+mn-lt"/>
                <a:ea typeface="+mn-ea"/>
                <a:cs typeface="+mn-cs"/>
              </a:rPr>
              <a:t> fitness (skills training), they draw the best out of each team member.  Great leaders help align the passions and interests of their people with the goals and objectives of the organization.  Success is obtained as much through ‘interest’ as it is about ‘skills-development.’ When a person is passionate about their work (e.g.,, their interests are aligned with the task), they’re motivated and become top performers.</a:t>
            </a:r>
          </a:p>
          <a:p>
            <a:pPr fontAlgn="base"/>
            <a:r>
              <a:rPr lang="en-GB" sz="1200" b="1" i="0" kern="1200" dirty="0">
                <a:solidFill>
                  <a:schemeClr val="tx1"/>
                </a:solidFill>
                <a:effectLst/>
                <a:latin typeface="+mn-lt"/>
                <a:ea typeface="+mn-ea"/>
                <a:cs typeface="+mn-cs"/>
              </a:rPr>
              <a:t>Vulnerable.</a:t>
            </a:r>
            <a:r>
              <a:rPr lang="en-GB" sz="1200" b="0" i="0" kern="1200" dirty="0">
                <a:solidFill>
                  <a:schemeClr val="tx1"/>
                </a:solidFill>
                <a:effectLst/>
                <a:latin typeface="+mn-lt"/>
                <a:ea typeface="+mn-ea"/>
                <a:cs typeface="+mn-cs"/>
              </a:rPr>
              <a:t> Transformational leaders are self-aware. They display vulnerability and humility and admit to not having all of the answers.</a:t>
            </a:r>
          </a:p>
          <a:p>
            <a:pPr fontAlgn="base"/>
            <a:r>
              <a:rPr lang="en-GB" sz="1200" b="1" i="0" kern="1200" dirty="0">
                <a:solidFill>
                  <a:schemeClr val="tx1"/>
                </a:solidFill>
                <a:effectLst/>
                <a:latin typeface="+mn-lt"/>
                <a:ea typeface="+mn-ea"/>
                <a:cs typeface="+mn-cs"/>
              </a:rPr>
              <a:t>Good listeners.</a:t>
            </a:r>
            <a:r>
              <a:rPr lang="en-GB" sz="1200" b="0" i="0" kern="1200" dirty="0">
                <a:solidFill>
                  <a:schemeClr val="tx1"/>
                </a:solidFill>
                <a:effectLst/>
                <a:latin typeface="+mn-lt"/>
                <a:ea typeface="+mn-ea"/>
                <a:cs typeface="+mn-cs"/>
              </a:rPr>
              <a:t> They actively listen and encourage individuals to identify solutions to business challenges.</a:t>
            </a:r>
          </a:p>
          <a:p>
            <a:pPr fontAlgn="base"/>
            <a:r>
              <a:rPr lang="en-GB" sz="1200" b="1" i="0" kern="1200" dirty="0">
                <a:solidFill>
                  <a:schemeClr val="tx1"/>
                </a:solidFill>
                <a:effectLst/>
                <a:latin typeface="+mn-lt"/>
                <a:ea typeface="+mn-ea"/>
                <a:cs typeface="+mn-cs"/>
              </a:rPr>
              <a:t>Positive.</a:t>
            </a:r>
            <a:r>
              <a:rPr lang="en-GB" sz="1200" b="0" i="0" kern="1200" dirty="0">
                <a:solidFill>
                  <a:schemeClr val="tx1"/>
                </a:solidFill>
                <a:effectLst/>
                <a:latin typeface="+mn-lt"/>
                <a:ea typeface="+mn-ea"/>
                <a:cs typeface="+mn-cs"/>
              </a:rPr>
              <a:t> They focus on the good rather than the negative, and lift their teams higher.</a:t>
            </a:r>
          </a:p>
          <a:p>
            <a:pPr fontAlgn="base"/>
            <a:r>
              <a:rPr lang="en-GB" sz="1200" b="1" i="0" kern="1200" dirty="0">
                <a:solidFill>
                  <a:schemeClr val="tx1"/>
                </a:solidFill>
                <a:effectLst/>
                <a:latin typeface="+mn-lt"/>
                <a:ea typeface="+mn-ea"/>
                <a:cs typeface="+mn-cs"/>
              </a:rPr>
              <a:t>Risk takers.</a:t>
            </a:r>
            <a:r>
              <a:rPr lang="en-GB" sz="1200" b="0" i="0" kern="1200" dirty="0">
                <a:solidFill>
                  <a:schemeClr val="tx1"/>
                </a:solidFill>
                <a:effectLst/>
                <a:latin typeface="+mn-lt"/>
                <a:ea typeface="+mn-ea"/>
                <a:cs typeface="+mn-cs"/>
              </a:rPr>
              <a:t> These leaders know how to create a safe environment in which individuals and teams can share new and untried ideas.</a:t>
            </a:r>
          </a:p>
          <a:p>
            <a:pPr fontAlgn="base"/>
            <a:r>
              <a:rPr lang="en-GB" sz="1200" b="1" i="0" kern="1200" dirty="0">
                <a:solidFill>
                  <a:schemeClr val="tx1"/>
                </a:solidFill>
                <a:effectLst/>
                <a:latin typeface="+mn-lt"/>
                <a:ea typeface="+mn-ea"/>
                <a:cs typeface="+mn-cs"/>
              </a:rPr>
              <a:t>Results-oriented.  </a:t>
            </a:r>
            <a:r>
              <a:rPr lang="en-GB" sz="1200" b="0" i="0" kern="1200" dirty="0">
                <a:solidFill>
                  <a:schemeClr val="tx1"/>
                </a:solidFill>
                <a:effectLst/>
                <a:latin typeface="+mn-lt"/>
                <a:ea typeface="+mn-ea"/>
                <a:cs typeface="+mn-cs"/>
              </a:rPr>
              <a:t>They never take their eye off of results, as that’s the way to keep score and measure success in business. They just get there in a far more effective way.</a:t>
            </a:r>
          </a:p>
          <a:p>
            <a:pPr fontAlgn="base"/>
            <a:r>
              <a:rPr lang="en-GB" sz="1200" b="1" i="0" kern="1200" dirty="0">
                <a:solidFill>
                  <a:schemeClr val="tx1"/>
                </a:solidFill>
                <a:effectLst/>
                <a:latin typeface="+mn-lt"/>
                <a:ea typeface="+mn-ea"/>
                <a:cs typeface="+mn-cs"/>
              </a:rPr>
              <a:t>Self-controlled.</a:t>
            </a:r>
            <a:r>
              <a:rPr lang="en-GB" sz="1200" b="0" i="0" kern="1200" dirty="0">
                <a:solidFill>
                  <a:schemeClr val="tx1"/>
                </a:solidFill>
                <a:effectLst/>
                <a:latin typeface="+mn-lt"/>
                <a:ea typeface="+mn-ea"/>
                <a:cs typeface="+mn-cs"/>
              </a:rPr>
              <a:t>  They maintain a calmness, which provides stability to their team.</a:t>
            </a:r>
          </a:p>
          <a:p>
            <a:pPr fontAlgn="base"/>
            <a:r>
              <a:rPr lang="en-GB" sz="1200" b="1" i="0" kern="1200" dirty="0">
                <a:solidFill>
                  <a:schemeClr val="tx1"/>
                </a:solidFill>
                <a:effectLst/>
                <a:latin typeface="+mn-lt"/>
                <a:ea typeface="+mn-ea"/>
                <a:cs typeface="+mn-cs"/>
              </a:rPr>
              <a:t>Empowering.</a:t>
            </a:r>
            <a:r>
              <a:rPr lang="en-GB" sz="1200" b="0" i="0" kern="1200" dirty="0">
                <a:solidFill>
                  <a:schemeClr val="tx1"/>
                </a:solidFill>
                <a:effectLst/>
                <a:latin typeface="+mn-lt"/>
                <a:ea typeface="+mn-ea"/>
                <a:cs typeface="+mn-cs"/>
              </a:rPr>
              <a:t> They encourage their team members ‘run with the ball.’ They let the organization know what’s expected--then get out of the way.</a:t>
            </a:r>
          </a:p>
          <a:p>
            <a:pPr fontAlgn="base"/>
            <a:r>
              <a:rPr lang="en-GB" sz="1200" b="1" i="0" kern="1200" dirty="0">
                <a:solidFill>
                  <a:schemeClr val="tx1"/>
                </a:solidFill>
                <a:effectLst/>
                <a:latin typeface="+mn-lt"/>
                <a:ea typeface="+mn-ea"/>
                <a:cs typeface="+mn-cs"/>
              </a:rPr>
              <a:t>Confident. </a:t>
            </a:r>
            <a:r>
              <a:rPr lang="en-GB" sz="1200" b="0" i="0" kern="1200" dirty="0">
                <a:solidFill>
                  <a:schemeClr val="tx1"/>
                </a:solidFill>
                <a:effectLst/>
                <a:latin typeface="+mn-lt"/>
                <a:ea typeface="+mn-ea"/>
                <a:cs typeface="+mn-cs"/>
              </a:rPr>
              <a:t>They </a:t>
            </a:r>
            <a:r>
              <a:rPr lang="en-GB" sz="1200" b="0" i="0" kern="1200" dirty="0" err="1">
                <a:solidFill>
                  <a:schemeClr val="tx1"/>
                </a:solidFill>
                <a:effectLst/>
                <a:latin typeface="+mn-lt"/>
                <a:ea typeface="+mn-ea"/>
                <a:cs typeface="+mn-cs"/>
              </a:rPr>
              <a:t>instill</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confidence during difficult times and reassurance when tough decisions must be made.</a:t>
            </a:r>
          </a:p>
          <a:p>
            <a:pPr fontAlgn="base"/>
            <a:r>
              <a:rPr lang="en-GB" sz="1200" b="1" i="0" kern="1200" dirty="0">
                <a:solidFill>
                  <a:schemeClr val="tx1"/>
                </a:solidFill>
                <a:effectLst/>
                <a:latin typeface="+mn-lt"/>
                <a:ea typeface="+mn-ea"/>
                <a:cs typeface="+mn-cs"/>
              </a:rPr>
              <a:t>Communicators.</a:t>
            </a:r>
            <a:r>
              <a:rPr lang="en-GB" sz="1200" b="0" i="0" kern="1200" dirty="0">
                <a:solidFill>
                  <a:schemeClr val="tx1"/>
                </a:solidFill>
                <a:effectLst/>
                <a:latin typeface="+mn-lt"/>
                <a:ea typeface="+mn-ea"/>
                <a:cs typeface="+mn-cs"/>
              </a:rPr>
              <a:t> They keep lines of communication open so that team feels free to share information, perspectives and ways to improve.</a:t>
            </a:r>
          </a:p>
          <a:p>
            <a:pPr fontAlgn="base"/>
            <a:r>
              <a:rPr lang="en-GB" sz="1200" b="1" i="0" kern="1200" dirty="0">
                <a:solidFill>
                  <a:schemeClr val="tx1"/>
                </a:solidFill>
                <a:effectLst/>
                <a:latin typeface="+mn-lt"/>
                <a:ea typeface="+mn-ea"/>
                <a:cs typeface="+mn-cs"/>
              </a:rPr>
              <a:t>Supportive.</a:t>
            </a:r>
            <a:r>
              <a:rPr lang="en-GB" sz="1200" b="0" i="0" kern="1200" dirty="0">
                <a:solidFill>
                  <a:schemeClr val="tx1"/>
                </a:solidFill>
                <a:effectLst/>
                <a:latin typeface="+mn-lt"/>
                <a:ea typeface="+mn-ea"/>
                <a:cs typeface="+mn-cs"/>
              </a:rPr>
              <a:t> They give recognition to those who contribute to the greater good of the team.</a:t>
            </a:r>
          </a:p>
          <a:p>
            <a:pPr fontAlgn="base"/>
            <a:r>
              <a:rPr lang="en-GB" sz="1200" b="1" i="0" kern="1200" dirty="0">
                <a:solidFill>
                  <a:schemeClr val="tx1"/>
                </a:solidFill>
                <a:effectLst/>
                <a:latin typeface="+mn-lt"/>
                <a:ea typeface="+mn-ea"/>
                <a:cs typeface="+mn-cs"/>
              </a:rPr>
              <a:t>Visionary.</a:t>
            </a:r>
            <a:r>
              <a:rPr lang="en-GB" sz="1200" b="0" i="0" kern="1200" dirty="0">
                <a:solidFill>
                  <a:schemeClr val="tx1"/>
                </a:solidFill>
                <a:effectLst/>
                <a:latin typeface="+mn-lt"/>
                <a:ea typeface="+mn-ea"/>
                <a:cs typeface="+mn-cs"/>
              </a:rPr>
              <a:t> They provide a clear picture of where the team is headed and help each team member find their role in making the vision happen.</a:t>
            </a:r>
          </a:p>
          <a:p>
            <a:pPr fontAlgn="base"/>
            <a:r>
              <a:rPr lang="en-GB" sz="1200" b="1" i="0" kern="1200" dirty="0">
                <a:solidFill>
                  <a:schemeClr val="tx1"/>
                </a:solidFill>
                <a:effectLst/>
                <a:latin typeface="+mn-lt"/>
                <a:ea typeface="+mn-ea"/>
                <a:cs typeface="+mn-cs"/>
              </a:rPr>
              <a:t>Influential.</a:t>
            </a:r>
            <a:r>
              <a:rPr lang="en-GB" sz="1200" b="0" i="0" kern="1200" dirty="0">
                <a:solidFill>
                  <a:schemeClr val="tx1"/>
                </a:solidFill>
                <a:effectLst/>
                <a:latin typeface="+mn-lt"/>
                <a:ea typeface="+mn-ea"/>
                <a:cs typeface="+mn-cs"/>
              </a:rPr>
              <a:t> These leaders do what they say they are going to do and create an unshakeable aura of integrity.</a:t>
            </a:r>
          </a:p>
          <a:p>
            <a:r>
              <a:rPr lang="en-GB" sz="1200" b="0" i="0" kern="1200" dirty="0">
                <a:solidFill>
                  <a:schemeClr val="tx1"/>
                </a:solidFill>
                <a:effectLst/>
                <a:latin typeface="+mn-lt"/>
                <a:ea typeface="+mn-ea"/>
                <a:cs typeface="+mn-cs"/>
              </a:rPr>
              <a:t>- See more at: http://graystoneadvisors.com/what-is-a-transformational-leader-and-how-do-i-become-one#sthash.njZTr0cy.dpuf</a:t>
            </a:r>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23</a:t>
            </a:fld>
            <a:endParaRPr lang="en-GB"/>
          </a:p>
        </p:txBody>
      </p:sp>
    </p:spTree>
    <p:extLst>
      <p:ext uri="{BB962C8B-B14F-4D97-AF65-F5344CB8AC3E}">
        <p14:creationId xmlns:p14="http://schemas.microsoft.com/office/powerpoint/2010/main" val="37818638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D12BEA-2973-4631-A68D-2CFD88DEFE8A}" type="slidenum">
              <a:rPr lang="en-GB" smtClean="0"/>
              <a:t>24</a:t>
            </a:fld>
            <a:endParaRPr lang="en-GB"/>
          </a:p>
        </p:txBody>
      </p:sp>
    </p:spTree>
    <p:extLst>
      <p:ext uri="{BB962C8B-B14F-4D97-AF65-F5344CB8AC3E}">
        <p14:creationId xmlns:p14="http://schemas.microsoft.com/office/powerpoint/2010/main" val="17455093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 Not all theorists differentiate between charismatic leadership and transformational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•Weber (1947)</a:t>
            </a:r>
          </a:p>
          <a:p>
            <a:pPr marL="0" indent="0">
              <a:buNone/>
            </a:pPr>
            <a:endParaRPr lang="en-GB" dirty="0"/>
          </a:p>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25</a:t>
            </a:fld>
            <a:endParaRPr lang="en-GB"/>
          </a:p>
        </p:txBody>
      </p:sp>
    </p:spTree>
    <p:extLst>
      <p:ext uri="{BB962C8B-B14F-4D97-AF65-F5344CB8AC3E}">
        <p14:creationId xmlns:p14="http://schemas.microsoft.com/office/powerpoint/2010/main" val="3918922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D12BEA-2973-4631-A68D-2CFD88DEFE8A}" type="slidenum">
              <a:rPr lang="en-GB" smtClean="0"/>
              <a:t>26</a:t>
            </a:fld>
            <a:endParaRPr lang="en-GB"/>
          </a:p>
        </p:txBody>
      </p:sp>
    </p:spTree>
    <p:extLst>
      <p:ext uri="{BB962C8B-B14F-4D97-AF65-F5344CB8AC3E}">
        <p14:creationId xmlns:p14="http://schemas.microsoft.com/office/powerpoint/2010/main" val="30058622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D12BEA-2973-4631-A68D-2CFD88DEFE8A}" type="slidenum">
              <a:rPr lang="en-GB" smtClean="0"/>
              <a:t>27</a:t>
            </a:fld>
            <a:endParaRPr lang="en-GB"/>
          </a:p>
        </p:txBody>
      </p:sp>
    </p:spTree>
    <p:extLst>
      <p:ext uri="{BB962C8B-B14F-4D97-AF65-F5344CB8AC3E}">
        <p14:creationId xmlns:p14="http://schemas.microsoft.com/office/powerpoint/2010/main" val="5974763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43B488-E597-479C-9894-BB6B619EA665}" type="slidenum">
              <a:rPr lang="en-GB" smtClean="0"/>
              <a:t>28</a:t>
            </a:fld>
            <a:endParaRPr lang="en-GB"/>
          </a:p>
        </p:txBody>
      </p:sp>
    </p:spTree>
    <p:extLst>
      <p:ext uri="{BB962C8B-B14F-4D97-AF65-F5344CB8AC3E}">
        <p14:creationId xmlns:p14="http://schemas.microsoft.com/office/powerpoint/2010/main" val="10270081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Quiet Leaders (</a:t>
            </a:r>
            <a:r>
              <a:rPr lang="en-GB" dirty="0" err="1"/>
              <a:t>Badaracco</a:t>
            </a:r>
            <a:r>
              <a:rPr lang="en-GB" dirty="0"/>
              <a:t>, 2001) “We don’t need another hero”</a:t>
            </a:r>
          </a:p>
          <a:p>
            <a:r>
              <a:rPr lang="en-GB" dirty="0"/>
              <a:t>Self effacing and absence of ego (Collins,2001) Links with servant leadership (Greenleaf,1977)</a:t>
            </a:r>
          </a:p>
          <a:p>
            <a:r>
              <a:rPr lang="en-GB" dirty="0"/>
              <a:t>Team leadership e.g. Belbin</a:t>
            </a:r>
          </a:p>
          <a:p>
            <a:r>
              <a:rPr lang="en-GB" dirty="0"/>
              <a:t>The leader as a catalyst of change e.g. </a:t>
            </a:r>
            <a:r>
              <a:rPr lang="en-GB" dirty="0" err="1"/>
              <a:t>Bennis</a:t>
            </a:r>
            <a:r>
              <a:rPr lang="en-GB" dirty="0"/>
              <a:t>, </a:t>
            </a:r>
            <a:r>
              <a:rPr lang="en-GB" dirty="0" err="1"/>
              <a:t>Kouzes</a:t>
            </a:r>
            <a:r>
              <a:rPr lang="en-GB" dirty="0"/>
              <a:t> &amp; Posner, and Covey.</a:t>
            </a:r>
          </a:p>
          <a:p>
            <a:r>
              <a:rPr lang="en-GB" dirty="0"/>
              <a:t>The leader as strategic visionary e.g. </a:t>
            </a:r>
            <a:r>
              <a:rPr lang="en-GB" dirty="0" err="1"/>
              <a:t>Senge</a:t>
            </a:r>
            <a:endParaRPr lang="en-GB" dirty="0"/>
          </a:p>
          <a:p>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29</a:t>
            </a:fld>
            <a:endParaRPr lang="en-GB"/>
          </a:p>
        </p:txBody>
      </p:sp>
    </p:spTree>
    <p:extLst>
      <p:ext uri="{BB962C8B-B14F-4D97-AF65-F5344CB8AC3E}">
        <p14:creationId xmlns:p14="http://schemas.microsoft.com/office/powerpoint/2010/main" val="10902870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Some of the common behaviours exhibited by these leaders are ridiculing and degrading employees, lying and deceptiveness, blaming others for their mistakes, harassment, and physical aggression. Furthermore, abusive leadership is associated with a decrease in employee work performance (</a:t>
            </a:r>
            <a:r>
              <a:rPr lang="en-GB" dirty="0" err="1"/>
              <a:t>Harris,Kacmar</a:t>
            </a:r>
            <a:r>
              <a:rPr lang="en-GB" dirty="0"/>
              <a:t>, &amp; </a:t>
            </a:r>
            <a:r>
              <a:rPr lang="en-GB" dirty="0" err="1"/>
              <a:t>Zivnuska</a:t>
            </a:r>
            <a:r>
              <a:rPr lang="en-GB" dirty="0"/>
              <a:t>, 2007), increased employee workplace deviance (Mitchell &amp; Ambrose, 2007), increased levels of psychological distress (</a:t>
            </a:r>
            <a:r>
              <a:rPr lang="en-GB" dirty="0" err="1"/>
              <a:t>Sosik</a:t>
            </a:r>
            <a:r>
              <a:rPr lang="en-GB" dirty="0"/>
              <a:t> &amp; </a:t>
            </a:r>
            <a:r>
              <a:rPr lang="en-GB" dirty="0" err="1"/>
              <a:t>Godshalk</a:t>
            </a:r>
            <a:r>
              <a:rPr lang="en-GB" dirty="0"/>
              <a:t>, 2000; </a:t>
            </a:r>
            <a:r>
              <a:rPr lang="en-GB" dirty="0" err="1"/>
              <a:t>Tepper</a:t>
            </a:r>
            <a:r>
              <a:rPr lang="en-GB" dirty="0"/>
              <a:t>, 2000), lower levels of job satisfaction and organizational commitment (Duffy, </a:t>
            </a:r>
            <a:r>
              <a:rPr lang="en-GB" dirty="0" err="1"/>
              <a:t>Ganster</a:t>
            </a:r>
            <a:r>
              <a:rPr lang="en-GB" dirty="0"/>
              <a:t>, &amp; </a:t>
            </a:r>
            <a:r>
              <a:rPr lang="en-GB" dirty="0" err="1"/>
              <a:t>Pagon</a:t>
            </a:r>
            <a:r>
              <a:rPr lang="en-GB" dirty="0"/>
              <a:t>, 2002; </a:t>
            </a:r>
            <a:r>
              <a:rPr lang="en-GB" dirty="0" err="1"/>
              <a:t>Tepper</a:t>
            </a:r>
            <a:r>
              <a:rPr lang="en-GB" dirty="0"/>
              <a:t>, 2000), and increased levels of work–family conflict (</a:t>
            </a:r>
            <a:r>
              <a:rPr lang="en-GB" dirty="0" err="1"/>
              <a:t>Tepper</a:t>
            </a:r>
            <a:r>
              <a:rPr lang="en-GB" dirty="0"/>
              <a:t>, 2000).</a:t>
            </a:r>
          </a:p>
          <a:p>
            <a:pPr fontAlgn="base"/>
            <a:endParaRPr lang="en-GB" sz="1200" b="0" i="0" u="none" kern="1200" dirty="0">
              <a:solidFill>
                <a:schemeClr val="tx1"/>
              </a:solidFill>
              <a:effectLst/>
              <a:latin typeface="+mn-lt"/>
              <a:ea typeface="+mn-ea"/>
              <a:cs typeface="+mn-cs"/>
            </a:endParaRPr>
          </a:p>
          <a:p>
            <a:pPr fontAlgn="base"/>
            <a:endParaRPr lang="en-GB" sz="1200" b="0" i="0" u="none"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443B488-E597-479C-9894-BB6B619EA665}" type="slidenum">
              <a:rPr lang="en-GB" smtClean="0"/>
              <a:t>30</a:t>
            </a:fld>
            <a:endParaRPr lang="en-GB"/>
          </a:p>
        </p:txBody>
      </p:sp>
    </p:spTree>
    <p:extLst>
      <p:ext uri="{BB962C8B-B14F-4D97-AF65-F5344CB8AC3E}">
        <p14:creationId xmlns:p14="http://schemas.microsoft.com/office/powerpoint/2010/main" val="38032018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Kahoot.it</a:t>
            </a:r>
          </a:p>
          <a:p>
            <a:r>
              <a:rPr lang="en-GB" sz="1200" b="1" i="0" kern="1200" dirty="0">
                <a:solidFill>
                  <a:schemeClr val="tx1"/>
                </a:solidFill>
                <a:effectLst/>
                <a:latin typeface="+mn-lt"/>
                <a:ea typeface="+mn-ea"/>
                <a:cs typeface="+mn-cs"/>
              </a:rPr>
              <a:t>67414</a:t>
            </a:r>
            <a:endParaRPr lang="en-GB" dirty="0"/>
          </a:p>
        </p:txBody>
      </p:sp>
      <p:sp>
        <p:nvSpPr>
          <p:cNvPr id="4" name="Slide Number Placeholder 3"/>
          <p:cNvSpPr>
            <a:spLocks noGrp="1"/>
          </p:cNvSpPr>
          <p:nvPr>
            <p:ph type="sldNum" sz="quarter" idx="10"/>
          </p:nvPr>
        </p:nvSpPr>
        <p:spPr/>
        <p:txBody>
          <a:bodyPr/>
          <a:lstStyle/>
          <a:p>
            <a:fld id="{82D12BEA-2973-4631-A68D-2CFD88DEFE8A}" type="slidenum">
              <a:rPr lang="en-GB" smtClean="0"/>
              <a:t>31</a:t>
            </a:fld>
            <a:endParaRPr lang="en-GB"/>
          </a:p>
        </p:txBody>
      </p:sp>
    </p:spTree>
    <p:extLst>
      <p:ext uri="{BB962C8B-B14F-4D97-AF65-F5344CB8AC3E}">
        <p14:creationId xmlns:p14="http://schemas.microsoft.com/office/powerpoint/2010/main" val="32712834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D12BEA-2973-4631-A68D-2CFD88DEFE8A}" type="slidenum">
              <a:rPr lang="en-GB" smtClean="0"/>
              <a:t>32</a:t>
            </a:fld>
            <a:endParaRPr lang="en-GB"/>
          </a:p>
        </p:txBody>
      </p:sp>
    </p:spTree>
    <p:extLst>
      <p:ext uri="{BB962C8B-B14F-4D97-AF65-F5344CB8AC3E}">
        <p14:creationId xmlns:p14="http://schemas.microsoft.com/office/powerpoint/2010/main" val="34343264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D12BEA-2973-4631-A68D-2CFD88DEFE8A}" type="slidenum">
              <a:rPr lang="en-GB" smtClean="0"/>
              <a:t>33</a:t>
            </a:fld>
            <a:endParaRPr lang="en-GB"/>
          </a:p>
        </p:txBody>
      </p:sp>
    </p:spTree>
    <p:extLst>
      <p:ext uri="{BB962C8B-B14F-4D97-AF65-F5344CB8AC3E}">
        <p14:creationId xmlns:p14="http://schemas.microsoft.com/office/powerpoint/2010/main" val="389040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4/23/2026</a:t>
            </a:fld>
            <a:endParaRPr lang="en-US"/>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www.youtube.com/watch?v=fW8amMCVAJQ"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leadershipoffools.com/about/"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bbc.co.uk/programmes/b0695w4w"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blogs.psychologytoday.com/blog/cutting-edge-leadership/200903/are-you-transformational-leader"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digitalcommons.unl.edu/leadershipfacpub/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5337" y="609602"/>
            <a:ext cx="7772400" cy="1470025"/>
          </a:xfrm>
        </p:spPr>
        <p:txBody>
          <a:bodyPr>
            <a:normAutofit/>
          </a:bodyPr>
          <a:lstStyle/>
          <a:p>
            <a:r>
              <a:rPr lang="en-GB" dirty="0"/>
              <a:t>Leadership Theories</a:t>
            </a:r>
            <a:br>
              <a:rPr lang="en-GB" dirty="0"/>
            </a:br>
            <a:endParaRPr lang="en-GB" dirty="0"/>
          </a:p>
        </p:txBody>
      </p:sp>
      <p:sp>
        <p:nvSpPr>
          <p:cNvPr id="3" name="Subtitle 2"/>
          <p:cNvSpPr>
            <a:spLocks noGrp="1"/>
          </p:cNvSpPr>
          <p:nvPr>
            <p:ph type="subTitle" idx="1"/>
          </p:nvPr>
        </p:nvSpPr>
        <p:spPr>
          <a:xfrm>
            <a:off x="1295400" y="4754486"/>
            <a:ext cx="6400800" cy="1752600"/>
          </a:xfrm>
        </p:spPr>
        <p:txBody>
          <a:bodyPr/>
          <a:lstStyle/>
          <a:p>
            <a:r>
              <a:rPr lang="en-GB"/>
              <a:t>Dr Heather </a:t>
            </a:r>
            <a:r>
              <a:rPr lang="en-GB" dirty="0"/>
              <a:t>Davies</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2188" y="1981200"/>
            <a:ext cx="3571875" cy="209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66958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Aim of this lecture</a:t>
            </a:r>
          </a:p>
        </p:txBody>
      </p:sp>
      <p:sp>
        <p:nvSpPr>
          <p:cNvPr id="3" name="Content Placeholder 2"/>
          <p:cNvSpPr>
            <a:spLocks noGrp="1"/>
          </p:cNvSpPr>
          <p:nvPr>
            <p:ph idx="1"/>
          </p:nvPr>
        </p:nvSpPr>
        <p:spPr>
          <a:xfrm>
            <a:off x="1524000" y="2209802"/>
            <a:ext cx="6477000" cy="2514599"/>
          </a:xfrm>
        </p:spPr>
        <p:txBody>
          <a:bodyPr>
            <a:normAutofit/>
          </a:bodyPr>
          <a:lstStyle/>
          <a:p>
            <a:pPr marL="0" indent="0">
              <a:buNone/>
            </a:pPr>
            <a:r>
              <a:rPr lang="en-GB" dirty="0"/>
              <a:t>By the end of the session you should have an understanding of the classical theories of leadership and the implications of each in practice</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4267200"/>
            <a:ext cx="1943100"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3972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Classical Theories</a:t>
            </a:r>
          </a:p>
        </p:txBody>
      </p:sp>
      <p:sp>
        <p:nvSpPr>
          <p:cNvPr id="4" name="Rectangle 3"/>
          <p:cNvSpPr/>
          <p:nvPr/>
        </p:nvSpPr>
        <p:spPr>
          <a:xfrm>
            <a:off x="533400" y="1582341"/>
            <a:ext cx="8229600" cy="4401205"/>
          </a:xfrm>
          <a:prstGeom prst="rect">
            <a:avLst/>
          </a:prstGeom>
        </p:spPr>
        <p:txBody>
          <a:bodyPr wrap="square">
            <a:spAutoFit/>
          </a:bodyPr>
          <a:lstStyle/>
          <a:p>
            <a:r>
              <a:rPr lang="en-GB" sz="2800" dirty="0">
                <a:solidFill>
                  <a:srgbClr val="0070C0"/>
                </a:solidFill>
              </a:rPr>
              <a:t>Traits approach </a:t>
            </a:r>
            <a:r>
              <a:rPr lang="en-GB" sz="2400" dirty="0"/>
              <a:t>(1920s onwards) “Great Man” Carlyle</a:t>
            </a:r>
          </a:p>
          <a:p>
            <a:r>
              <a:rPr lang="en-GB" sz="2800" dirty="0">
                <a:solidFill>
                  <a:srgbClr val="0070C0"/>
                </a:solidFill>
              </a:rPr>
              <a:t>Behavioural approach </a:t>
            </a:r>
            <a:r>
              <a:rPr lang="en-GB" sz="2400" dirty="0"/>
              <a:t>(1960s onwards)</a:t>
            </a:r>
          </a:p>
          <a:p>
            <a:pPr marL="400050" lvl="1" indent="0">
              <a:buNone/>
            </a:pPr>
            <a:r>
              <a:rPr lang="en-GB" sz="2400" dirty="0"/>
              <a:t>Blake and Mouton – two dimensional</a:t>
            </a:r>
          </a:p>
          <a:p>
            <a:pPr marL="400050" lvl="1" indent="0">
              <a:buNone/>
            </a:pPr>
            <a:r>
              <a:rPr lang="en-GB" sz="2400" dirty="0"/>
              <a:t>Lewin’s autocratic, democratic, laissez faire</a:t>
            </a:r>
          </a:p>
          <a:p>
            <a:pPr marL="400050" lvl="1" indent="0">
              <a:buNone/>
            </a:pPr>
            <a:r>
              <a:rPr lang="en-GB" sz="2400" dirty="0"/>
              <a:t>McGregor’s (1960)‘Theory X’ or ‘Theory Y’ </a:t>
            </a:r>
          </a:p>
          <a:p>
            <a:r>
              <a:rPr lang="en-GB" sz="2800" dirty="0">
                <a:solidFill>
                  <a:srgbClr val="0070C0"/>
                </a:solidFill>
              </a:rPr>
              <a:t>Contingency approach </a:t>
            </a:r>
            <a:r>
              <a:rPr lang="en-GB" sz="2400" dirty="0">
                <a:solidFill>
                  <a:schemeClr val="tx1">
                    <a:lumMod val="95000"/>
                    <a:lumOff val="5000"/>
                  </a:schemeClr>
                </a:solidFill>
              </a:rPr>
              <a:t>(Late 1960s on)</a:t>
            </a:r>
          </a:p>
          <a:p>
            <a:pPr marL="400050" lvl="1"/>
            <a:r>
              <a:rPr lang="en-GB" sz="2400" dirty="0"/>
              <a:t>Tannenbaum &amp; </a:t>
            </a:r>
            <a:r>
              <a:rPr lang="en-GB" sz="2400" dirty="0" err="1"/>
              <a:t>Schimdt</a:t>
            </a:r>
            <a:r>
              <a:rPr lang="en-GB" sz="2400" dirty="0"/>
              <a:t> – continuum</a:t>
            </a:r>
          </a:p>
          <a:p>
            <a:pPr marL="400050" lvl="1" indent="0">
              <a:buNone/>
            </a:pPr>
            <a:r>
              <a:rPr lang="en-GB" sz="2400" dirty="0">
                <a:solidFill>
                  <a:schemeClr val="tx1">
                    <a:lumMod val="95000"/>
                    <a:lumOff val="5000"/>
                  </a:schemeClr>
                </a:solidFill>
              </a:rPr>
              <a:t>Fielder – least preferred co worker</a:t>
            </a:r>
          </a:p>
          <a:p>
            <a:pPr marL="400050" lvl="1" indent="0">
              <a:buNone/>
            </a:pPr>
            <a:r>
              <a:rPr lang="en-GB" sz="2400" dirty="0">
                <a:solidFill>
                  <a:schemeClr val="tx1">
                    <a:lumMod val="95000"/>
                    <a:lumOff val="5000"/>
                  </a:schemeClr>
                </a:solidFill>
              </a:rPr>
              <a:t>Hersey &amp; Blanchard</a:t>
            </a:r>
          </a:p>
          <a:p>
            <a:pPr marL="400050" lvl="1" indent="0">
              <a:buNone/>
            </a:pPr>
            <a:r>
              <a:rPr lang="en-GB" sz="2400" dirty="0">
                <a:solidFill>
                  <a:schemeClr val="tx1">
                    <a:lumMod val="95000"/>
                    <a:lumOff val="5000"/>
                  </a:schemeClr>
                </a:solidFill>
              </a:rPr>
              <a:t>House’s Path Goal </a:t>
            </a:r>
          </a:p>
          <a:p>
            <a:r>
              <a:rPr lang="en-GB" sz="2800" dirty="0">
                <a:solidFill>
                  <a:srgbClr val="0070C0"/>
                </a:solidFill>
              </a:rPr>
              <a:t>Transactional and transformational theories </a:t>
            </a:r>
            <a:r>
              <a:rPr lang="en-GB" sz="2400" dirty="0">
                <a:solidFill>
                  <a:schemeClr val="tx1">
                    <a:lumMod val="95000"/>
                    <a:lumOff val="5000"/>
                  </a:schemeClr>
                </a:solidFill>
              </a:rPr>
              <a:t>(Burns, 1978)</a:t>
            </a:r>
          </a:p>
        </p:txBody>
      </p:sp>
    </p:spTree>
    <p:extLst>
      <p:ext uri="{BB962C8B-B14F-4D97-AF65-F5344CB8AC3E}">
        <p14:creationId xmlns:p14="http://schemas.microsoft.com/office/powerpoint/2010/main" val="255337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019800" cy="1143000"/>
          </a:xfrm>
        </p:spPr>
        <p:txBody>
          <a:bodyPr>
            <a:normAutofit/>
          </a:bodyPr>
          <a:lstStyle/>
          <a:p>
            <a:r>
              <a:rPr lang="en-GB" b="1" dirty="0"/>
              <a:t>Traits</a:t>
            </a:r>
          </a:p>
        </p:txBody>
      </p:sp>
      <p:sp>
        <p:nvSpPr>
          <p:cNvPr id="3" name="Content Placeholder 2"/>
          <p:cNvSpPr>
            <a:spLocks noGrp="1"/>
          </p:cNvSpPr>
          <p:nvPr>
            <p:ph sz="half" idx="1"/>
          </p:nvPr>
        </p:nvSpPr>
        <p:spPr/>
        <p:txBody>
          <a:bodyPr/>
          <a:lstStyle/>
          <a:p>
            <a:pPr marL="0" indent="0">
              <a:buNone/>
            </a:pPr>
            <a:r>
              <a:rPr lang="en-GB" dirty="0"/>
              <a:t>“</a:t>
            </a:r>
            <a:r>
              <a:rPr lang="en-GB" i="1" dirty="0"/>
              <a:t>Great Man</a:t>
            </a:r>
            <a:r>
              <a:rPr lang="en-GB" dirty="0"/>
              <a:t>” </a:t>
            </a:r>
          </a:p>
          <a:p>
            <a:pPr marL="0" indent="0">
              <a:buNone/>
            </a:pPr>
            <a:r>
              <a:rPr lang="en-GB" dirty="0"/>
              <a:t>Robert Carlyle</a:t>
            </a:r>
          </a:p>
          <a:p>
            <a:endParaRPr lang="en-GB" dirty="0"/>
          </a:p>
        </p:txBody>
      </p:sp>
      <p:sp>
        <p:nvSpPr>
          <p:cNvPr id="7" name="Content Placeholder 6"/>
          <p:cNvSpPr>
            <a:spLocks noGrp="1"/>
          </p:cNvSpPr>
          <p:nvPr>
            <p:ph sz="half" idx="2"/>
          </p:nvPr>
        </p:nvSpPr>
        <p:spPr/>
        <p:txBody>
          <a:bodyPr/>
          <a:lstStyle/>
          <a:p>
            <a:endParaRPr lang="en-GB"/>
          </a:p>
        </p:txBody>
      </p:sp>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b="1" dirty="0">
                <a:solidFill>
                  <a:srgbClr val="0070C0"/>
                </a:solidFill>
              </a:rPr>
              <a:t>Traits</a:t>
            </a:r>
            <a:r>
              <a:rPr lang="en-GB" sz="1800" dirty="0">
                <a:solidFill>
                  <a:srgbClr val="0070C0"/>
                </a:solidFill>
              </a:rPr>
              <a:t> : </a:t>
            </a:r>
            <a:r>
              <a:rPr lang="en-GB" sz="1800" dirty="0">
                <a:solidFill>
                  <a:schemeClr val="bg1">
                    <a:lumMod val="50000"/>
                  </a:schemeClr>
                </a:solidFill>
              </a:rPr>
              <a:t>Behavioural : Contingency : Transactional/transformational</a:t>
            </a:r>
            <a:endParaRPr lang="en-GB" sz="2400" dirty="0">
              <a:solidFill>
                <a:schemeClr val="bg1">
                  <a:lumMod val="50000"/>
                </a:schemeClr>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79443"/>
            <a:ext cx="3683156" cy="6013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4537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Traits</a:t>
            </a:r>
          </a:p>
        </p:txBody>
      </p:sp>
      <p:sp>
        <p:nvSpPr>
          <p:cNvPr id="3" name="Content Placeholder 2"/>
          <p:cNvSpPr>
            <a:spLocks noGrp="1"/>
          </p:cNvSpPr>
          <p:nvPr>
            <p:ph idx="1"/>
          </p:nvPr>
        </p:nvSpPr>
        <p:spPr>
          <a:xfrm>
            <a:off x="457200" y="1485902"/>
            <a:ext cx="8229600" cy="4640263"/>
          </a:xfrm>
        </p:spPr>
        <p:txBody>
          <a:bodyPr/>
          <a:lstStyle/>
          <a:p>
            <a:pPr marL="0" indent="0">
              <a:buNone/>
            </a:pPr>
            <a:r>
              <a:rPr lang="en-GB" dirty="0"/>
              <a:t>“</a:t>
            </a:r>
            <a:r>
              <a:rPr lang="en-GB" i="1" dirty="0"/>
              <a:t>Great Man</a:t>
            </a:r>
            <a:r>
              <a:rPr lang="en-GB" dirty="0"/>
              <a:t>” Robert Carlyle</a:t>
            </a:r>
          </a:p>
          <a:p>
            <a:endParaRPr lang="en-GB" dirty="0"/>
          </a:p>
        </p:txBody>
      </p:sp>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b="1" dirty="0">
                <a:solidFill>
                  <a:srgbClr val="0070C0"/>
                </a:solidFill>
              </a:rPr>
              <a:t>Traits</a:t>
            </a:r>
            <a:r>
              <a:rPr lang="en-GB" sz="1800" dirty="0">
                <a:solidFill>
                  <a:srgbClr val="0070C0"/>
                </a:solidFill>
              </a:rPr>
              <a:t> : </a:t>
            </a:r>
            <a:r>
              <a:rPr lang="en-GB" sz="1800" dirty="0">
                <a:solidFill>
                  <a:schemeClr val="bg1">
                    <a:lumMod val="50000"/>
                  </a:schemeClr>
                </a:solidFill>
              </a:rPr>
              <a:t>Behavioural : Contingency : Transactional/transformational</a:t>
            </a:r>
            <a:endParaRPr lang="en-GB" sz="2400" dirty="0">
              <a:solidFill>
                <a:schemeClr val="bg1">
                  <a:lumMod val="50000"/>
                </a:schemeClr>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618" y="152400"/>
            <a:ext cx="1633538" cy="2667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5" name="Table 4"/>
          <p:cNvGraphicFramePr>
            <a:graphicFrameLocks noGrp="1"/>
          </p:cNvGraphicFramePr>
          <p:nvPr>
            <p:extLst>
              <p:ext uri="{D42A27DB-BD31-4B8C-83A1-F6EECF244321}">
                <p14:modId xmlns:p14="http://schemas.microsoft.com/office/powerpoint/2010/main" val="2058032893"/>
              </p:ext>
            </p:extLst>
          </p:nvPr>
        </p:nvGraphicFramePr>
        <p:xfrm>
          <a:off x="228601" y="2286000"/>
          <a:ext cx="8796339" cy="4045458"/>
        </p:xfrm>
        <a:graphic>
          <a:graphicData uri="http://schemas.openxmlformats.org/drawingml/2006/table">
            <a:tbl>
              <a:tblPr firstRow="1" firstCol="1" bandRow="1">
                <a:tableStyleId>{3C2FFA5D-87B4-456A-9821-1D502468CF0F}</a:tableStyleId>
              </a:tblPr>
              <a:tblGrid>
                <a:gridCol w="1662210">
                  <a:extLst>
                    <a:ext uri="{9D8B030D-6E8A-4147-A177-3AD203B41FA5}">
                      <a16:colId xmlns:a16="http://schemas.microsoft.com/office/drawing/2014/main" val="20000"/>
                    </a:ext>
                  </a:extLst>
                </a:gridCol>
                <a:gridCol w="1765382">
                  <a:extLst>
                    <a:ext uri="{9D8B030D-6E8A-4147-A177-3AD203B41FA5}">
                      <a16:colId xmlns:a16="http://schemas.microsoft.com/office/drawing/2014/main" val="20001"/>
                    </a:ext>
                  </a:extLst>
                </a:gridCol>
                <a:gridCol w="1854223">
                  <a:extLst>
                    <a:ext uri="{9D8B030D-6E8A-4147-A177-3AD203B41FA5}">
                      <a16:colId xmlns:a16="http://schemas.microsoft.com/office/drawing/2014/main" val="20002"/>
                    </a:ext>
                  </a:extLst>
                </a:gridCol>
                <a:gridCol w="1619222">
                  <a:extLst>
                    <a:ext uri="{9D8B030D-6E8A-4147-A177-3AD203B41FA5}">
                      <a16:colId xmlns:a16="http://schemas.microsoft.com/office/drawing/2014/main" val="20003"/>
                    </a:ext>
                  </a:extLst>
                </a:gridCol>
                <a:gridCol w="1895302">
                  <a:extLst>
                    <a:ext uri="{9D8B030D-6E8A-4147-A177-3AD203B41FA5}">
                      <a16:colId xmlns:a16="http://schemas.microsoft.com/office/drawing/2014/main" val="20004"/>
                    </a:ext>
                  </a:extLst>
                </a:gridCol>
              </a:tblGrid>
              <a:tr h="291362">
                <a:tc>
                  <a:txBody>
                    <a:bodyPr/>
                    <a:lstStyle/>
                    <a:p>
                      <a:pPr algn="ctr">
                        <a:lnSpc>
                          <a:spcPct val="115000"/>
                        </a:lnSpc>
                        <a:spcAft>
                          <a:spcPts val="0"/>
                        </a:spcAft>
                      </a:pPr>
                      <a:r>
                        <a:rPr lang="en-GB" sz="1800" dirty="0" err="1">
                          <a:effectLst/>
                        </a:rPr>
                        <a:t>Stodgill</a:t>
                      </a:r>
                      <a:endParaRPr lang="en-GB" sz="1800" dirty="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GB" sz="1800" dirty="0">
                          <a:effectLst/>
                        </a:rPr>
                        <a:t>Mann</a:t>
                      </a:r>
                      <a:endParaRPr lang="en-GB" sz="1800" dirty="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GB" sz="1800" dirty="0" err="1">
                          <a:effectLst/>
                        </a:rPr>
                        <a:t>Stodgill</a:t>
                      </a:r>
                      <a:endParaRPr lang="en-GB" sz="1800" dirty="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GB" sz="1800" dirty="0">
                          <a:effectLst/>
                        </a:rPr>
                        <a:t>Lord et al  </a:t>
                      </a:r>
                      <a:endParaRPr lang="en-GB" sz="1800" dirty="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GB" sz="1800" dirty="0">
                          <a:effectLst/>
                        </a:rPr>
                        <a:t>Kirkpatrick &amp; Locke</a:t>
                      </a:r>
                      <a:endParaRPr lang="en-GB" sz="18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00"/>
                  </a:ext>
                </a:extLst>
              </a:tr>
              <a:tr h="291362">
                <a:tc>
                  <a:txBody>
                    <a:bodyPr/>
                    <a:lstStyle/>
                    <a:p>
                      <a:pPr algn="ctr">
                        <a:lnSpc>
                          <a:spcPct val="115000"/>
                        </a:lnSpc>
                        <a:spcAft>
                          <a:spcPts val="0"/>
                        </a:spcAft>
                      </a:pPr>
                      <a:r>
                        <a:rPr lang="en-GB" sz="1800" b="0" dirty="0">
                          <a:effectLst/>
                        </a:rPr>
                        <a:t>1948</a:t>
                      </a:r>
                      <a:endParaRPr lang="en-GB" sz="1800" b="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dirty="0">
                          <a:effectLst/>
                        </a:rPr>
                        <a:t>1959</a:t>
                      </a:r>
                      <a:endParaRPr lang="en-GB" sz="18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dirty="0">
                          <a:effectLst/>
                        </a:rPr>
                        <a:t>1974</a:t>
                      </a:r>
                      <a:endParaRPr lang="en-GB" sz="18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dirty="0">
                          <a:effectLst/>
                        </a:rPr>
                        <a:t>1986</a:t>
                      </a:r>
                      <a:endParaRPr lang="en-GB" sz="18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dirty="0">
                          <a:effectLst/>
                        </a:rPr>
                        <a:t>1991</a:t>
                      </a:r>
                      <a:endParaRPr lang="en-GB" sz="18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2913627">
                <a:tc>
                  <a:txBody>
                    <a:bodyPr/>
                    <a:lstStyle/>
                    <a:p>
                      <a:pPr>
                        <a:lnSpc>
                          <a:spcPct val="115000"/>
                        </a:lnSpc>
                        <a:spcAft>
                          <a:spcPts val="0"/>
                        </a:spcAft>
                      </a:pPr>
                      <a:r>
                        <a:rPr lang="en-GB" sz="1800" b="0" dirty="0">
                          <a:effectLst/>
                        </a:rPr>
                        <a:t>Intelligence</a:t>
                      </a:r>
                    </a:p>
                    <a:p>
                      <a:pPr>
                        <a:lnSpc>
                          <a:spcPct val="115000"/>
                        </a:lnSpc>
                        <a:spcAft>
                          <a:spcPts val="0"/>
                        </a:spcAft>
                      </a:pPr>
                      <a:r>
                        <a:rPr lang="en-GB" sz="1800" b="0" dirty="0">
                          <a:effectLst/>
                        </a:rPr>
                        <a:t>Alertness</a:t>
                      </a:r>
                    </a:p>
                    <a:p>
                      <a:pPr>
                        <a:lnSpc>
                          <a:spcPct val="115000"/>
                        </a:lnSpc>
                        <a:spcAft>
                          <a:spcPts val="0"/>
                        </a:spcAft>
                      </a:pPr>
                      <a:r>
                        <a:rPr lang="en-GB" sz="1800" b="0" dirty="0">
                          <a:effectLst/>
                        </a:rPr>
                        <a:t>Insight</a:t>
                      </a:r>
                    </a:p>
                    <a:p>
                      <a:pPr>
                        <a:lnSpc>
                          <a:spcPct val="115000"/>
                        </a:lnSpc>
                        <a:spcAft>
                          <a:spcPts val="0"/>
                        </a:spcAft>
                      </a:pPr>
                      <a:r>
                        <a:rPr lang="en-GB" sz="1800" b="0" dirty="0">
                          <a:effectLst/>
                        </a:rPr>
                        <a:t>Responsibility</a:t>
                      </a:r>
                    </a:p>
                    <a:p>
                      <a:pPr>
                        <a:lnSpc>
                          <a:spcPct val="115000"/>
                        </a:lnSpc>
                        <a:spcAft>
                          <a:spcPts val="0"/>
                        </a:spcAft>
                      </a:pPr>
                      <a:r>
                        <a:rPr lang="en-GB" sz="1800" b="0" dirty="0">
                          <a:effectLst/>
                        </a:rPr>
                        <a:t>Initiative</a:t>
                      </a:r>
                    </a:p>
                    <a:p>
                      <a:pPr>
                        <a:lnSpc>
                          <a:spcPct val="115000"/>
                        </a:lnSpc>
                        <a:spcAft>
                          <a:spcPts val="0"/>
                        </a:spcAft>
                      </a:pPr>
                      <a:r>
                        <a:rPr lang="en-GB" sz="1800" b="0" dirty="0">
                          <a:effectLst/>
                        </a:rPr>
                        <a:t>Persistence</a:t>
                      </a:r>
                    </a:p>
                    <a:p>
                      <a:pPr>
                        <a:lnSpc>
                          <a:spcPct val="115000"/>
                        </a:lnSpc>
                        <a:spcAft>
                          <a:spcPts val="0"/>
                        </a:spcAft>
                      </a:pPr>
                      <a:r>
                        <a:rPr lang="en-GB" sz="1800" b="0" dirty="0">
                          <a:effectLst/>
                        </a:rPr>
                        <a:t>Self confidence</a:t>
                      </a:r>
                    </a:p>
                    <a:p>
                      <a:pPr>
                        <a:lnSpc>
                          <a:spcPct val="115000"/>
                        </a:lnSpc>
                        <a:spcAft>
                          <a:spcPts val="0"/>
                        </a:spcAft>
                      </a:pPr>
                      <a:r>
                        <a:rPr lang="en-GB" sz="1800" b="0" dirty="0">
                          <a:effectLst/>
                        </a:rPr>
                        <a:t>Sociability</a:t>
                      </a:r>
                      <a:endParaRPr lang="en-GB" sz="1800" b="0" dirty="0">
                        <a:effectLst/>
                        <a:latin typeface="Calibri"/>
                        <a:ea typeface="Calibri"/>
                        <a:cs typeface="Times New Roman"/>
                      </a:endParaRPr>
                    </a:p>
                  </a:txBody>
                  <a:tcPr marL="68580" marR="68580" marT="0" marB="0"/>
                </a:tc>
                <a:tc>
                  <a:txBody>
                    <a:bodyPr/>
                    <a:lstStyle/>
                    <a:p>
                      <a:pPr>
                        <a:lnSpc>
                          <a:spcPct val="115000"/>
                        </a:lnSpc>
                        <a:spcAft>
                          <a:spcPts val="0"/>
                        </a:spcAft>
                      </a:pPr>
                      <a:r>
                        <a:rPr lang="en-GB" sz="1800" dirty="0">
                          <a:effectLst/>
                        </a:rPr>
                        <a:t>Intelligence</a:t>
                      </a:r>
                    </a:p>
                    <a:p>
                      <a:pPr>
                        <a:lnSpc>
                          <a:spcPct val="115000"/>
                        </a:lnSpc>
                        <a:spcAft>
                          <a:spcPts val="0"/>
                        </a:spcAft>
                      </a:pPr>
                      <a:r>
                        <a:rPr lang="en-GB" sz="1800" dirty="0">
                          <a:effectLst/>
                        </a:rPr>
                        <a:t>Masculinity</a:t>
                      </a:r>
                    </a:p>
                    <a:p>
                      <a:pPr>
                        <a:lnSpc>
                          <a:spcPct val="115000"/>
                        </a:lnSpc>
                        <a:spcAft>
                          <a:spcPts val="0"/>
                        </a:spcAft>
                      </a:pPr>
                      <a:r>
                        <a:rPr lang="en-GB" sz="1800" dirty="0">
                          <a:effectLst/>
                        </a:rPr>
                        <a:t>Adjustment</a:t>
                      </a:r>
                    </a:p>
                    <a:p>
                      <a:pPr>
                        <a:lnSpc>
                          <a:spcPct val="115000"/>
                        </a:lnSpc>
                        <a:spcAft>
                          <a:spcPts val="0"/>
                        </a:spcAft>
                      </a:pPr>
                      <a:r>
                        <a:rPr lang="en-GB" sz="1800" dirty="0">
                          <a:effectLst/>
                        </a:rPr>
                        <a:t>Dominance</a:t>
                      </a:r>
                    </a:p>
                    <a:p>
                      <a:pPr>
                        <a:lnSpc>
                          <a:spcPct val="115000"/>
                        </a:lnSpc>
                        <a:spcAft>
                          <a:spcPts val="0"/>
                        </a:spcAft>
                      </a:pPr>
                      <a:r>
                        <a:rPr lang="en-GB" sz="1800" dirty="0">
                          <a:effectLst/>
                        </a:rPr>
                        <a:t>Extroversion</a:t>
                      </a:r>
                    </a:p>
                    <a:p>
                      <a:pPr>
                        <a:lnSpc>
                          <a:spcPct val="115000"/>
                        </a:lnSpc>
                        <a:spcAft>
                          <a:spcPts val="0"/>
                        </a:spcAft>
                      </a:pPr>
                      <a:r>
                        <a:rPr lang="en-GB" sz="1800" dirty="0">
                          <a:effectLst/>
                        </a:rPr>
                        <a:t>Conservatism</a:t>
                      </a:r>
                      <a:endParaRPr lang="en-GB" sz="18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1800" dirty="0">
                          <a:effectLst/>
                        </a:rPr>
                        <a:t>Achievement</a:t>
                      </a:r>
                    </a:p>
                    <a:p>
                      <a:pPr>
                        <a:lnSpc>
                          <a:spcPct val="115000"/>
                        </a:lnSpc>
                        <a:spcAft>
                          <a:spcPts val="0"/>
                        </a:spcAft>
                      </a:pPr>
                      <a:r>
                        <a:rPr lang="en-GB" sz="1800" dirty="0">
                          <a:effectLst/>
                        </a:rPr>
                        <a:t>Persistence</a:t>
                      </a:r>
                    </a:p>
                    <a:p>
                      <a:pPr>
                        <a:lnSpc>
                          <a:spcPct val="115000"/>
                        </a:lnSpc>
                        <a:spcAft>
                          <a:spcPts val="0"/>
                        </a:spcAft>
                      </a:pPr>
                      <a:r>
                        <a:rPr lang="en-GB" sz="1800" dirty="0">
                          <a:effectLst/>
                        </a:rPr>
                        <a:t>Insight</a:t>
                      </a:r>
                    </a:p>
                    <a:p>
                      <a:pPr>
                        <a:lnSpc>
                          <a:spcPct val="115000"/>
                        </a:lnSpc>
                        <a:spcAft>
                          <a:spcPts val="0"/>
                        </a:spcAft>
                      </a:pPr>
                      <a:r>
                        <a:rPr lang="en-GB" sz="1800" dirty="0">
                          <a:effectLst/>
                        </a:rPr>
                        <a:t>Initiative</a:t>
                      </a:r>
                    </a:p>
                    <a:p>
                      <a:pPr>
                        <a:lnSpc>
                          <a:spcPct val="115000"/>
                        </a:lnSpc>
                        <a:spcAft>
                          <a:spcPts val="0"/>
                        </a:spcAft>
                      </a:pPr>
                      <a:r>
                        <a:rPr lang="en-GB" sz="1800" dirty="0">
                          <a:effectLst/>
                        </a:rPr>
                        <a:t>Self confidence</a:t>
                      </a:r>
                    </a:p>
                    <a:p>
                      <a:pPr>
                        <a:lnSpc>
                          <a:spcPct val="115000"/>
                        </a:lnSpc>
                        <a:spcAft>
                          <a:spcPts val="0"/>
                        </a:spcAft>
                      </a:pPr>
                      <a:r>
                        <a:rPr lang="en-GB" sz="1800" dirty="0">
                          <a:effectLst/>
                        </a:rPr>
                        <a:t>Responsibility</a:t>
                      </a:r>
                    </a:p>
                    <a:p>
                      <a:pPr>
                        <a:lnSpc>
                          <a:spcPct val="115000"/>
                        </a:lnSpc>
                        <a:spcAft>
                          <a:spcPts val="0"/>
                        </a:spcAft>
                      </a:pPr>
                      <a:r>
                        <a:rPr lang="en-GB" sz="1800" dirty="0">
                          <a:effectLst/>
                        </a:rPr>
                        <a:t>Cooperativeness</a:t>
                      </a:r>
                    </a:p>
                    <a:p>
                      <a:pPr>
                        <a:lnSpc>
                          <a:spcPct val="115000"/>
                        </a:lnSpc>
                        <a:spcAft>
                          <a:spcPts val="0"/>
                        </a:spcAft>
                      </a:pPr>
                      <a:r>
                        <a:rPr lang="en-GB" sz="1800" dirty="0">
                          <a:effectLst/>
                        </a:rPr>
                        <a:t>Tolerance</a:t>
                      </a:r>
                    </a:p>
                    <a:p>
                      <a:pPr>
                        <a:lnSpc>
                          <a:spcPct val="115000"/>
                        </a:lnSpc>
                        <a:spcAft>
                          <a:spcPts val="0"/>
                        </a:spcAft>
                      </a:pPr>
                      <a:r>
                        <a:rPr lang="en-GB" sz="1800" dirty="0">
                          <a:effectLst/>
                        </a:rPr>
                        <a:t>Influence</a:t>
                      </a:r>
                    </a:p>
                    <a:p>
                      <a:pPr>
                        <a:lnSpc>
                          <a:spcPct val="115000"/>
                        </a:lnSpc>
                        <a:spcAft>
                          <a:spcPts val="0"/>
                        </a:spcAft>
                      </a:pPr>
                      <a:r>
                        <a:rPr lang="en-GB" sz="1800" dirty="0">
                          <a:effectLst/>
                        </a:rPr>
                        <a:t>Sociability</a:t>
                      </a:r>
                      <a:endParaRPr lang="en-GB" sz="18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1800" dirty="0">
                          <a:effectLst/>
                        </a:rPr>
                        <a:t>Intelligence</a:t>
                      </a:r>
                    </a:p>
                    <a:p>
                      <a:pPr>
                        <a:lnSpc>
                          <a:spcPct val="115000"/>
                        </a:lnSpc>
                        <a:spcAft>
                          <a:spcPts val="0"/>
                        </a:spcAft>
                      </a:pPr>
                      <a:r>
                        <a:rPr lang="en-GB" sz="1800" dirty="0">
                          <a:effectLst/>
                        </a:rPr>
                        <a:t>Masculinity</a:t>
                      </a:r>
                    </a:p>
                    <a:p>
                      <a:pPr>
                        <a:lnSpc>
                          <a:spcPct val="115000"/>
                        </a:lnSpc>
                        <a:spcAft>
                          <a:spcPts val="0"/>
                        </a:spcAft>
                      </a:pPr>
                      <a:r>
                        <a:rPr lang="en-GB" sz="1800" dirty="0">
                          <a:effectLst/>
                        </a:rPr>
                        <a:t>Dominance</a:t>
                      </a:r>
                      <a:endParaRPr lang="en-GB" sz="18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1800" dirty="0">
                          <a:effectLst/>
                        </a:rPr>
                        <a:t>Drive</a:t>
                      </a:r>
                    </a:p>
                    <a:p>
                      <a:pPr>
                        <a:lnSpc>
                          <a:spcPct val="115000"/>
                        </a:lnSpc>
                        <a:spcAft>
                          <a:spcPts val="0"/>
                        </a:spcAft>
                      </a:pPr>
                      <a:r>
                        <a:rPr lang="en-GB" sz="1800" dirty="0">
                          <a:effectLst/>
                        </a:rPr>
                        <a:t>Motivation</a:t>
                      </a:r>
                    </a:p>
                    <a:p>
                      <a:pPr>
                        <a:lnSpc>
                          <a:spcPct val="115000"/>
                        </a:lnSpc>
                        <a:spcAft>
                          <a:spcPts val="0"/>
                        </a:spcAft>
                      </a:pPr>
                      <a:r>
                        <a:rPr lang="en-GB" sz="1800" dirty="0">
                          <a:effectLst/>
                        </a:rPr>
                        <a:t>Integrity</a:t>
                      </a:r>
                    </a:p>
                    <a:p>
                      <a:pPr>
                        <a:lnSpc>
                          <a:spcPct val="115000"/>
                        </a:lnSpc>
                        <a:spcAft>
                          <a:spcPts val="0"/>
                        </a:spcAft>
                      </a:pPr>
                      <a:r>
                        <a:rPr lang="en-GB" sz="1800" dirty="0">
                          <a:effectLst/>
                        </a:rPr>
                        <a:t>Confidence</a:t>
                      </a:r>
                    </a:p>
                    <a:p>
                      <a:pPr>
                        <a:lnSpc>
                          <a:spcPct val="115000"/>
                        </a:lnSpc>
                        <a:spcAft>
                          <a:spcPts val="0"/>
                        </a:spcAft>
                      </a:pPr>
                      <a:r>
                        <a:rPr lang="en-GB" sz="1800" dirty="0">
                          <a:effectLst/>
                        </a:rPr>
                        <a:t>Cognitive ability</a:t>
                      </a:r>
                    </a:p>
                    <a:p>
                      <a:pPr>
                        <a:lnSpc>
                          <a:spcPct val="115000"/>
                        </a:lnSpc>
                        <a:spcAft>
                          <a:spcPts val="0"/>
                        </a:spcAft>
                      </a:pPr>
                      <a:r>
                        <a:rPr lang="en-GB" sz="1800" dirty="0">
                          <a:effectLst/>
                        </a:rPr>
                        <a:t>Task Knowledge</a:t>
                      </a:r>
                      <a:endParaRPr lang="en-GB" sz="1800" dirty="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bl>
          </a:graphicData>
        </a:graphic>
      </p:graphicFrame>
      <p:sp>
        <p:nvSpPr>
          <p:cNvPr id="6" name="Rectangle 3"/>
          <p:cNvSpPr>
            <a:spLocks noChangeArrowheads="1"/>
          </p:cNvSpPr>
          <p:nvPr/>
        </p:nvSpPr>
        <p:spPr bwMode="auto">
          <a:xfrm>
            <a:off x="4833938" y="5782354"/>
            <a:ext cx="41910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Studies of Leadership Traits and Characteristics </a:t>
            </a:r>
            <a:r>
              <a:rPr kumimoji="0" lang="en-GB" altLang="en-US" sz="11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t>
            </a:r>
            <a:r>
              <a:rPr kumimoji="0" lang="en-GB" altLang="en-US" sz="1100" b="0" i="0" u="none" strike="noStrike" cap="none" normalizeH="0" baseline="0" dirty="0" err="1">
                <a:ln>
                  <a:noFill/>
                </a:ln>
                <a:solidFill>
                  <a:schemeClr val="tx1"/>
                </a:solidFill>
                <a:effectLst/>
                <a:latin typeface="Calibri" pitchFamily="34" charset="0"/>
                <a:ea typeface="Calibri" pitchFamily="34" charset="0"/>
                <a:cs typeface="Times New Roman" pitchFamily="18" charset="0"/>
              </a:rPr>
              <a:t>Northouse</a:t>
            </a:r>
            <a:r>
              <a:rPr kumimoji="0" lang="en-GB" altLang="en-US" sz="11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 2007)</a:t>
            </a:r>
            <a:endParaRPr kumimoji="0" lang="en-GB" altLang="en-US" sz="18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15412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Behavioural Leadership </a:t>
            </a:r>
          </a:p>
        </p:txBody>
      </p:sp>
      <p:sp>
        <p:nvSpPr>
          <p:cNvPr id="3" name="Content Placeholder 2"/>
          <p:cNvSpPr>
            <a:spLocks noGrp="1"/>
          </p:cNvSpPr>
          <p:nvPr>
            <p:ph idx="1"/>
          </p:nvPr>
        </p:nvSpPr>
        <p:spPr/>
        <p:txBody>
          <a:bodyPr/>
          <a:lstStyle/>
          <a:p>
            <a:pPr marL="0" indent="0">
              <a:buNone/>
            </a:pPr>
            <a:r>
              <a:rPr lang="en-GB" dirty="0"/>
              <a:t>What leaders do and how they behave </a:t>
            </a:r>
          </a:p>
          <a:p>
            <a:pPr marL="0" indent="0">
              <a:buNone/>
            </a:pPr>
            <a:r>
              <a:rPr lang="en-GB" dirty="0"/>
              <a:t>Dominant paradigm of leadership thinking in  the 1950s-early 60s</a:t>
            </a:r>
          </a:p>
        </p:txBody>
      </p:sp>
      <p:sp>
        <p:nvSpPr>
          <p:cNvPr id="5"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a:t>
            </a:r>
            <a:r>
              <a:rPr lang="en-GB" sz="1800" b="1" dirty="0">
                <a:solidFill>
                  <a:srgbClr val="0070C0"/>
                </a:solidFill>
              </a:rPr>
              <a:t>Behavioural</a:t>
            </a:r>
            <a:r>
              <a:rPr lang="en-GB" sz="1800" dirty="0">
                <a:solidFill>
                  <a:schemeClr val="bg1">
                    <a:lumMod val="50000"/>
                  </a:schemeClr>
                </a:solidFill>
              </a:rPr>
              <a:t> </a:t>
            </a:r>
            <a:r>
              <a:rPr lang="en-GB" sz="1800" b="1" dirty="0">
                <a:solidFill>
                  <a:srgbClr val="0070C0"/>
                </a:solidFill>
              </a:rPr>
              <a:t>: </a:t>
            </a:r>
            <a:r>
              <a:rPr lang="en-GB" sz="1800" dirty="0">
                <a:solidFill>
                  <a:schemeClr val="bg1">
                    <a:lumMod val="50000"/>
                  </a:schemeClr>
                </a:solidFill>
              </a:rPr>
              <a:t>Contingency : Transactional/transformational</a:t>
            </a:r>
          </a:p>
        </p:txBody>
      </p:sp>
      <p:pic>
        <p:nvPicPr>
          <p:cNvPr id="1026" name="Picture 2" descr="http://kenaztraining.com/wp-content/uploads/2015/01/Behavioural-Theory-Leadership-520x24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4507" y="3352800"/>
            <a:ext cx="4953000" cy="2333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439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Blake and Mouton</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712" y="1274001"/>
            <a:ext cx="5117380" cy="49754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a:t>
            </a:r>
            <a:r>
              <a:rPr lang="en-GB" sz="1800" b="1" dirty="0">
                <a:solidFill>
                  <a:srgbClr val="0070C0"/>
                </a:solidFill>
              </a:rPr>
              <a:t>Behavioural</a:t>
            </a:r>
            <a:r>
              <a:rPr lang="en-GB" sz="1800" dirty="0">
                <a:solidFill>
                  <a:schemeClr val="bg1">
                    <a:lumMod val="50000"/>
                  </a:schemeClr>
                </a:solidFill>
              </a:rPr>
              <a:t> </a:t>
            </a:r>
            <a:r>
              <a:rPr lang="en-GB" sz="1800" b="1" dirty="0">
                <a:solidFill>
                  <a:srgbClr val="0070C0"/>
                </a:solidFill>
              </a:rPr>
              <a:t>: </a:t>
            </a:r>
            <a:r>
              <a:rPr lang="en-GB" sz="1800" dirty="0">
                <a:solidFill>
                  <a:schemeClr val="bg1">
                    <a:lumMod val="50000"/>
                  </a:schemeClr>
                </a:solidFill>
              </a:rPr>
              <a:t>Contingency : Transactional/transformational</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34509" y="1929448"/>
            <a:ext cx="3474983" cy="36645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831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52400" y="2095500"/>
            <a:ext cx="3124200" cy="2667000"/>
          </a:xfrm>
        </p:spPr>
        <p:txBody>
          <a:bodyPr>
            <a:normAutofit fontScale="90000"/>
          </a:bodyPr>
          <a:lstStyle/>
          <a:p>
            <a:pPr algn="l" eaLnBrk="1" hangingPunct="1"/>
            <a:br>
              <a:rPr lang="en-US" altLang="en-US" dirty="0"/>
            </a:br>
            <a:br>
              <a:rPr lang="en-US" altLang="en-US" dirty="0"/>
            </a:br>
            <a:r>
              <a:rPr lang="en-US" altLang="en-US" b="1" dirty="0"/>
              <a:t>Leadership Grid</a:t>
            </a:r>
          </a:p>
        </p:txBody>
      </p:sp>
      <p:pic>
        <p:nvPicPr>
          <p:cNvPr id="24579" name="Picture 3" descr="335020_la_17_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43264" y="314325"/>
            <a:ext cx="5718175" cy="59817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204487"/>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spcBef>
                <a:spcPct val="0"/>
              </a:spcBef>
            </a:pPr>
            <a:r>
              <a:rPr lang="en-GB" sz="3600" b="1" dirty="0">
                <a:latin typeface="+mn-lt"/>
              </a:rPr>
              <a:t>Autocratic, democratic, laissez faire</a:t>
            </a:r>
            <a:endParaRPr lang="en-GB" sz="2800" b="1" dirty="0">
              <a:latin typeface="+mn-lt"/>
            </a:endParaRPr>
          </a:p>
        </p:txBody>
      </p:sp>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a:t>
            </a:r>
            <a:r>
              <a:rPr lang="en-GB" sz="1800" b="1" dirty="0">
                <a:solidFill>
                  <a:srgbClr val="0070C0"/>
                </a:solidFill>
              </a:rPr>
              <a:t>Behavioural</a:t>
            </a:r>
            <a:r>
              <a:rPr lang="en-GB" sz="1800" dirty="0">
                <a:solidFill>
                  <a:schemeClr val="bg1">
                    <a:lumMod val="50000"/>
                  </a:schemeClr>
                </a:solidFill>
              </a:rPr>
              <a:t> </a:t>
            </a:r>
            <a:r>
              <a:rPr lang="en-GB" sz="1800" b="1" dirty="0">
                <a:solidFill>
                  <a:srgbClr val="0070C0"/>
                </a:solidFill>
              </a:rPr>
              <a:t>: </a:t>
            </a:r>
            <a:r>
              <a:rPr lang="en-GB" sz="1800" dirty="0">
                <a:solidFill>
                  <a:schemeClr val="bg1">
                    <a:lumMod val="50000"/>
                  </a:schemeClr>
                </a:solidFill>
              </a:rPr>
              <a:t>Contingency : Transactional/transformational</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231" y="1905002"/>
            <a:ext cx="6845539" cy="3433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idx="1"/>
          </p:nvPr>
        </p:nvSpPr>
        <p:spPr>
          <a:xfrm>
            <a:off x="457200" y="4114802"/>
            <a:ext cx="5638800" cy="2011363"/>
          </a:xfrm>
        </p:spPr>
        <p:txBody>
          <a:bodyPr/>
          <a:lstStyle/>
          <a:p>
            <a:endParaRPr lang="en-GB" dirty="0"/>
          </a:p>
        </p:txBody>
      </p:sp>
    </p:spTree>
    <p:extLst>
      <p:ext uri="{BB962C8B-B14F-4D97-AF65-F5344CB8AC3E}">
        <p14:creationId xmlns:p14="http://schemas.microsoft.com/office/powerpoint/2010/main" val="3248783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6"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a:t>
            </a:r>
            <a:r>
              <a:rPr lang="en-GB" sz="1800" b="1" dirty="0">
                <a:solidFill>
                  <a:srgbClr val="0070C0"/>
                </a:solidFill>
              </a:rPr>
              <a:t>Behavioural</a:t>
            </a:r>
            <a:r>
              <a:rPr lang="en-GB" sz="1800" dirty="0">
                <a:solidFill>
                  <a:schemeClr val="bg1">
                    <a:lumMod val="50000"/>
                  </a:schemeClr>
                </a:solidFill>
              </a:rPr>
              <a:t> </a:t>
            </a:r>
            <a:r>
              <a:rPr lang="en-GB" sz="1800" b="1" dirty="0">
                <a:solidFill>
                  <a:srgbClr val="0070C0"/>
                </a:solidFill>
              </a:rPr>
              <a:t>: </a:t>
            </a:r>
            <a:r>
              <a:rPr lang="en-GB" sz="1800" dirty="0">
                <a:solidFill>
                  <a:schemeClr val="bg1">
                    <a:lumMod val="50000"/>
                  </a:schemeClr>
                </a:solidFill>
              </a:rPr>
              <a:t>Contingency : Transactional/transformational</a:t>
            </a:r>
          </a:p>
        </p:txBody>
      </p:sp>
      <p:pic>
        <p:nvPicPr>
          <p:cNvPr id="1028"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62001" y="182566"/>
            <a:ext cx="7924799" cy="5943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00469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Theory X,Y and Z</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4991" y="1371600"/>
            <a:ext cx="906901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59631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Contingency/situational </a:t>
            </a:r>
          </a:p>
        </p:txBody>
      </p:sp>
      <p:pic>
        <p:nvPicPr>
          <p:cNvPr id="1024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86000" y="1447296"/>
            <a:ext cx="3543300" cy="3744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09600" y="4759952"/>
            <a:ext cx="8229600" cy="461665"/>
          </a:xfrm>
          <a:prstGeom prst="rect">
            <a:avLst/>
          </a:prstGeom>
          <a:solidFill>
            <a:schemeClr val="bg1"/>
          </a:solidFill>
        </p:spPr>
        <p:txBody>
          <a:bodyPr wrap="square" rtlCol="0">
            <a:spAutoFit/>
          </a:bodyPr>
          <a:lstStyle/>
          <a:p>
            <a:r>
              <a:rPr lang="en-GB" sz="2400" dirty="0"/>
              <a:t>Leadership experience? I have 13 people following me on Twitter</a:t>
            </a:r>
          </a:p>
        </p:txBody>
      </p:sp>
      <p:sp>
        <p:nvSpPr>
          <p:cNvPr id="5" name="Rectangle 4"/>
          <p:cNvSpPr/>
          <p:nvPr/>
        </p:nvSpPr>
        <p:spPr>
          <a:xfrm>
            <a:off x="3733800" y="5943600"/>
            <a:ext cx="1423788" cy="369332"/>
          </a:xfrm>
          <a:prstGeom prst="rect">
            <a:avLst/>
          </a:prstGeom>
        </p:spPr>
        <p:txBody>
          <a:bodyPr wrap="none">
            <a:spAutoFit/>
          </a:bodyPr>
          <a:lstStyle/>
          <a:p>
            <a:r>
              <a:rPr lang="en-GB" dirty="0">
                <a:hlinkClick r:id="rId4"/>
              </a:rPr>
              <a:t>Dancing Man</a:t>
            </a:r>
            <a:endParaRPr lang="en-GB" dirty="0"/>
          </a:p>
        </p:txBody>
      </p:sp>
      <p:sp>
        <p:nvSpPr>
          <p:cNvPr id="6"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a:t>
            </a:r>
            <a:r>
              <a:rPr lang="en-GB" sz="1800" b="1" dirty="0">
                <a:solidFill>
                  <a:srgbClr val="0070C0"/>
                </a:solidFill>
              </a:rPr>
              <a:t>: Contingency</a:t>
            </a:r>
            <a:r>
              <a:rPr lang="en-GB" sz="1800" dirty="0">
                <a:solidFill>
                  <a:schemeClr val="bg1">
                    <a:lumMod val="50000"/>
                  </a:schemeClr>
                </a:solidFill>
              </a:rPr>
              <a:t> : Transactional/transformational</a:t>
            </a:r>
          </a:p>
        </p:txBody>
      </p:sp>
    </p:spTree>
    <p:extLst>
      <p:ext uri="{BB962C8B-B14F-4D97-AF65-F5344CB8AC3E}">
        <p14:creationId xmlns:p14="http://schemas.microsoft.com/office/powerpoint/2010/main" val="1250029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spcBef>
                <a:spcPct val="0"/>
              </a:spcBef>
            </a:pPr>
            <a:r>
              <a:rPr lang="en-GB" sz="3600" b="1" dirty="0">
                <a:latin typeface="+mn-lt"/>
              </a:rPr>
              <a:t>Tannenbaum &amp; </a:t>
            </a:r>
            <a:r>
              <a:rPr lang="en-GB" sz="3600" b="1" dirty="0" err="1">
                <a:latin typeface="+mn-lt"/>
              </a:rPr>
              <a:t>Schimdt</a:t>
            </a:r>
            <a:r>
              <a:rPr lang="en-GB" sz="3600" b="1" dirty="0">
                <a:latin typeface="+mn-lt"/>
              </a:rPr>
              <a:t> – Continuum</a:t>
            </a:r>
            <a:endParaRPr lang="en-GB" sz="2800" b="1" dirty="0">
              <a:latin typeface="+mn-lt"/>
            </a:endParaRPr>
          </a:p>
        </p:txBody>
      </p:sp>
      <p:sp>
        <p:nvSpPr>
          <p:cNvPr id="3" name="Content Placeholder 2"/>
          <p:cNvSpPr>
            <a:spLocks noGrp="1"/>
          </p:cNvSpPr>
          <p:nvPr>
            <p:ph idx="1"/>
          </p:nvPr>
        </p:nvSpPr>
        <p:spPr/>
        <p:txBody>
          <a:bodyPr>
            <a:normAutofit/>
          </a:bodyPr>
          <a:lstStyle/>
          <a:p>
            <a:r>
              <a:rPr lang="en-GB" sz="2800" dirty="0"/>
              <a:t>Continuum of leadership behaviours from ‘boss-centred’ to ‘subordinate-centred’</a:t>
            </a:r>
          </a:p>
          <a:p>
            <a:r>
              <a:rPr lang="en-GB" sz="2800" dirty="0"/>
              <a:t>Leaders need to consider:</a:t>
            </a:r>
          </a:p>
          <a:p>
            <a:pPr lvl="1"/>
            <a:r>
              <a:rPr lang="en-GB" sz="2400" dirty="0"/>
              <a:t>The leader’s own attitudes &amp; feelings towards followers and their abilities</a:t>
            </a:r>
          </a:p>
          <a:p>
            <a:pPr lvl="1"/>
            <a:r>
              <a:rPr lang="en-GB" sz="2400" dirty="0"/>
              <a:t>The needs and expectations of individuals </a:t>
            </a:r>
          </a:p>
          <a:p>
            <a:pPr lvl="1"/>
            <a:r>
              <a:rPr lang="en-GB" sz="2400" dirty="0"/>
              <a:t>The nature of the situation</a:t>
            </a:r>
          </a:p>
          <a:p>
            <a:r>
              <a:rPr lang="en-GB" sz="2800" dirty="0"/>
              <a:t>Appropriate leadership behaviour is neither autocratic nor democratic, but can be somewhere in-between.</a:t>
            </a:r>
          </a:p>
        </p:txBody>
      </p:sp>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a:t>
            </a:r>
            <a:r>
              <a:rPr lang="en-GB" sz="1800" b="1" dirty="0">
                <a:solidFill>
                  <a:srgbClr val="0070C0"/>
                </a:solidFill>
              </a:rPr>
              <a:t>: Contingency</a:t>
            </a:r>
            <a:r>
              <a:rPr lang="en-GB" sz="1800" dirty="0">
                <a:solidFill>
                  <a:schemeClr val="bg1">
                    <a:lumMod val="50000"/>
                  </a:schemeClr>
                </a:solidFill>
              </a:rPr>
              <a:t> : Transactional/transformational</a:t>
            </a:r>
          </a:p>
        </p:txBody>
      </p:sp>
    </p:spTree>
    <p:extLst>
      <p:ext uri="{BB962C8B-B14F-4D97-AF65-F5344CB8AC3E}">
        <p14:creationId xmlns:p14="http://schemas.microsoft.com/office/powerpoint/2010/main" val="2518520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pPr eaLnBrk="1" hangingPunct="1"/>
            <a:r>
              <a:rPr lang="en-US" altLang="en-US" sz="4000" dirty="0"/>
              <a:t>Tannenbaum and Schmidt’s Leadership Continuum</a:t>
            </a:r>
          </a:p>
        </p:txBody>
      </p:sp>
      <p:pic>
        <p:nvPicPr>
          <p:cNvPr id="28675" name="Picture 3" descr="335020_la_17_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781175"/>
            <a:ext cx="8686800" cy="37338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a:t>
            </a:r>
            <a:r>
              <a:rPr lang="en-GB" sz="1800" b="1" dirty="0">
                <a:solidFill>
                  <a:srgbClr val="0070C0"/>
                </a:solidFill>
              </a:rPr>
              <a:t>: Contingency</a:t>
            </a:r>
            <a:r>
              <a:rPr lang="en-GB" sz="1800" dirty="0">
                <a:solidFill>
                  <a:schemeClr val="bg1">
                    <a:lumMod val="50000"/>
                  </a:schemeClr>
                </a:solidFill>
              </a:rPr>
              <a:t> : Transactional/transformational</a:t>
            </a:r>
          </a:p>
        </p:txBody>
      </p:sp>
    </p:spTree>
    <p:extLst>
      <p:ext uri="{BB962C8B-B14F-4D97-AF65-F5344CB8AC3E}">
        <p14:creationId xmlns:p14="http://schemas.microsoft.com/office/powerpoint/2010/main" val="326647143"/>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493" y="1981200"/>
            <a:ext cx="3124200" cy="1143000"/>
          </a:xfrm>
        </p:spPr>
        <p:txBody>
          <a:bodyPr>
            <a:normAutofit/>
          </a:bodyPr>
          <a:lstStyle/>
          <a:p>
            <a:pPr marL="400050" lvl="1" indent="0" algn="ctr"/>
            <a:r>
              <a:rPr lang="en-GB" sz="3200" b="1" dirty="0">
                <a:solidFill>
                  <a:schemeClr val="tx1">
                    <a:lumMod val="95000"/>
                    <a:lumOff val="5000"/>
                  </a:schemeClr>
                </a:solidFill>
                <a:latin typeface="+mn-lt"/>
              </a:rPr>
              <a:t>Hersey &amp; Blanchard</a:t>
            </a:r>
          </a:p>
        </p:txBody>
      </p:sp>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a:t>
            </a:r>
            <a:r>
              <a:rPr lang="en-GB" sz="1800" b="1" dirty="0">
                <a:solidFill>
                  <a:srgbClr val="0070C0"/>
                </a:solidFill>
              </a:rPr>
              <a:t>: Contingency </a:t>
            </a:r>
            <a:r>
              <a:rPr lang="en-GB" sz="1800" dirty="0">
                <a:solidFill>
                  <a:schemeClr val="bg1">
                    <a:lumMod val="50000"/>
                  </a:schemeClr>
                </a:solidFill>
              </a:rPr>
              <a:t>: Transactional/transformational</a:t>
            </a:r>
          </a:p>
        </p:txBody>
      </p:sp>
      <p:pic>
        <p:nvPicPr>
          <p:cNvPr id="5"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038600" y="381000"/>
            <a:ext cx="4419600" cy="57785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5134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00050" lvl="1" indent="0" algn="ctr"/>
            <a:r>
              <a:rPr lang="en-GB" sz="3200" b="1" dirty="0">
                <a:solidFill>
                  <a:schemeClr val="tx1">
                    <a:lumMod val="95000"/>
                    <a:lumOff val="5000"/>
                  </a:schemeClr>
                </a:solidFill>
                <a:latin typeface="+mn-lt"/>
              </a:rPr>
              <a:t>Fielder - LPC</a:t>
            </a:r>
          </a:p>
        </p:txBody>
      </p:sp>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a:t>
            </a:r>
            <a:r>
              <a:rPr lang="en-GB" sz="1800" b="1" dirty="0">
                <a:solidFill>
                  <a:srgbClr val="0070C0"/>
                </a:solidFill>
              </a:rPr>
              <a:t>: Contingency </a:t>
            </a:r>
            <a:r>
              <a:rPr lang="en-GB" sz="1800" dirty="0">
                <a:solidFill>
                  <a:schemeClr val="bg1">
                    <a:lumMod val="50000"/>
                  </a:schemeClr>
                </a:solidFill>
              </a:rPr>
              <a:t>: Transactional/transformational</a:t>
            </a:r>
          </a:p>
        </p:txBody>
      </p:sp>
      <p:graphicFrame>
        <p:nvGraphicFramePr>
          <p:cNvPr id="6" name="Table 5"/>
          <p:cNvGraphicFramePr>
            <a:graphicFrameLocks noGrp="1"/>
          </p:cNvGraphicFramePr>
          <p:nvPr>
            <p:extLst>
              <p:ext uri="{D42A27DB-BD31-4B8C-83A1-F6EECF244321}">
                <p14:modId xmlns:p14="http://schemas.microsoft.com/office/powerpoint/2010/main" val="2086883720"/>
              </p:ext>
            </p:extLst>
          </p:nvPr>
        </p:nvGraphicFramePr>
        <p:xfrm>
          <a:off x="1371601" y="1447800"/>
          <a:ext cx="6248401" cy="4267200"/>
        </p:xfrm>
        <a:graphic>
          <a:graphicData uri="http://schemas.openxmlformats.org/drawingml/2006/table">
            <a:tbl>
              <a:tblPr/>
              <a:tblGrid>
                <a:gridCol w="2082800">
                  <a:extLst>
                    <a:ext uri="{9D8B030D-6E8A-4147-A177-3AD203B41FA5}">
                      <a16:colId xmlns:a16="http://schemas.microsoft.com/office/drawing/2014/main" val="20000"/>
                    </a:ext>
                  </a:extLst>
                </a:gridCol>
                <a:gridCol w="2082800">
                  <a:extLst>
                    <a:ext uri="{9D8B030D-6E8A-4147-A177-3AD203B41FA5}">
                      <a16:colId xmlns:a16="http://schemas.microsoft.com/office/drawing/2014/main" val="20001"/>
                    </a:ext>
                  </a:extLst>
                </a:gridCol>
                <a:gridCol w="2082801">
                  <a:extLst>
                    <a:ext uri="{9D8B030D-6E8A-4147-A177-3AD203B41FA5}">
                      <a16:colId xmlns:a16="http://schemas.microsoft.com/office/drawing/2014/main" val="20002"/>
                    </a:ext>
                  </a:extLst>
                </a:gridCol>
              </a:tblGrid>
              <a:tr h="355600">
                <a:tc>
                  <a:txBody>
                    <a:bodyPr/>
                    <a:lstStyle/>
                    <a:p>
                      <a:pPr fontAlgn="t"/>
                      <a:r>
                        <a:rPr lang="en-GB" sz="1400" dirty="0">
                          <a:effectLst/>
                          <a:latin typeface="inherit"/>
                        </a:rPr>
                        <a:t>Unfriendly</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algn="ctr" fontAlgn="t"/>
                      <a:r>
                        <a:rPr lang="en-GB" sz="110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Friendly</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7DEC5"/>
                    </a:solidFill>
                  </a:tcPr>
                </a:tc>
                <a:extLst>
                  <a:ext uri="{0D108BD9-81ED-4DB2-BD59-A6C34878D82A}">
                    <a16:rowId xmlns:a16="http://schemas.microsoft.com/office/drawing/2014/main" val="10000"/>
                  </a:ext>
                </a:extLst>
              </a:tr>
              <a:tr h="355600">
                <a:tc>
                  <a:txBody>
                    <a:bodyPr/>
                    <a:lstStyle/>
                    <a:p>
                      <a:pPr fontAlgn="t"/>
                      <a:r>
                        <a:rPr lang="en-GB" sz="1400" dirty="0">
                          <a:effectLst/>
                          <a:latin typeface="inherit"/>
                        </a:rPr>
                        <a:t>Boring</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algn="ctr" fontAlgn="t"/>
                      <a:r>
                        <a:rPr lang="en-GB" sz="110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Interesting</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9ECDF"/>
                    </a:solidFill>
                  </a:tcPr>
                </a:tc>
                <a:extLst>
                  <a:ext uri="{0D108BD9-81ED-4DB2-BD59-A6C34878D82A}">
                    <a16:rowId xmlns:a16="http://schemas.microsoft.com/office/drawing/2014/main" val="10001"/>
                  </a:ext>
                </a:extLst>
              </a:tr>
              <a:tr h="355600">
                <a:tc>
                  <a:txBody>
                    <a:bodyPr/>
                    <a:lstStyle/>
                    <a:p>
                      <a:pPr fontAlgn="t"/>
                      <a:r>
                        <a:rPr lang="en-GB" sz="1400">
                          <a:effectLst/>
                          <a:latin typeface="inherit"/>
                        </a:rPr>
                        <a:t>Backbiting</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algn="ctr" fontAlgn="t"/>
                      <a:r>
                        <a:rPr lang="en-GB" sz="110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Loyal</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7DEC5"/>
                    </a:solidFill>
                  </a:tcPr>
                </a:tc>
                <a:extLst>
                  <a:ext uri="{0D108BD9-81ED-4DB2-BD59-A6C34878D82A}">
                    <a16:rowId xmlns:a16="http://schemas.microsoft.com/office/drawing/2014/main" val="10002"/>
                  </a:ext>
                </a:extLst>
              </a:tr>
              <a:tr h="355600">
                <a:tc>
                  <a:txBody>
                    <a:bodyPr/>
                    <a:lstStyle/>
                    <a:p>
                      <a:pPr fontAlgn="t"/>
                      <a:r>
                        <a:rPr lang="en-GB" sz="1400">
                          <a:effectLst/>
                          <a:latin typeface="inherit"/>
                        </a:rPr>
                        <a:t>Uncooperative</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algn="ctr" fontAlgn="t"/>
                      <a:r>
                        <a:rPr lang="en-GB" sz="1100" dirty="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Cooperative</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9ECDF"/>
                    </a:solidFill>
                  </a:tcPr>
                </a:tc>
                <a:extLst>
                  <a:ext uri="{0D108BD9-81ED-4DB2-BD59-A6C34878D82A}">
                    <a16:rowId xmlns:a16="http://schemas.microsoft.com/office/drawing/2014/main" val="10003"/>
                  </a:ext>
                </a:extLst>
              </a:tr>
              <a:tr h="355600">
                <a:tc>
                  <a:txBody>
                    <a:bodyPr/>
                    <a:lstStyle/>
                    <a:p>
                      <a:pPr fontAlgn="t"/>
                      <a:r>
                        <a:rPr lang="en-GB" sz="1400">
                          <a:effectLst/>
                          <a:latin typeface="inherit"/>
                        </a:rPr>
                        <a:t>Hostile</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algn="ctr" fontAlgn="t"/>
                      <a:r>
                        <a:rPr lang="en-GB" sz="110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Supportive</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7DEC5"/>
                    </a:solidFill>
                  </a:tcPr>
                </a:tc>
                <a:extLst>
                  <a:ext uri="{0D108BD9-81ED-4DB2-BD59-A6C34878D82A}">
                    <a16:rowId xmlns:a16="http://schemas.microsoft.com/office/drawing/2014/main" val="10004"/>
                  </a:ext>
                </a:extLst>
              </a:tr>
              <a:tr h="355600">
                <a:tc>
                  <a:txBody>
                    <a:bodyPr/>
                    <a:lstStyle/>
                    <a:p>
                      <a:pPr fontAlgn="t"/>
                      <a:r>
                        <a:rPr lang="en-GB" sz="1400">
                          <a:effectLst/>
                          <a:latin typeface="inherit"/>
                        </a:rPr>
                        <a:t>Guarded</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algn="ctr" fontAlgn="t"/>
                      <a:r>
                        <a:rPr lang="en-GB" sz="110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Open</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9ECDF"/>
                    </a:solidFill>
                  </a:tcPr>
                </a:tc>
                <a:extLst>
                  <a:ext uri="{0D108BD9-81ED-4DB2-BD59-A6C34878D82A}">
                    <a16:rowId xmlns:a16="http://schemas.microsoft.com/office/drawing/2014/main" val="10005"/>
                  </a:ext>
                </a:extLst>
              </a:tr>
              <a:tr h="355600">
                <a:tc>
                  <a:txBody>
                    <a:bodyPr/>
                    <a:lstStyle/>
                    <a:p>
                      <a:pPr fontAlgn="t"/>
                      <a:r>
                        <a:rPr lang="en-GB" sz="1400">
                          <a:effectLst/>
                          <a:latin typeface="inherit"/>
                        </a:rPr>
                        <a:t>Insincere</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algn="ctr" fontAlgn="t"/>
                      <a:r>
                        <a:rPr lang="en-GB" sz="110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Sincere</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7DEC5"/>
                    </a:solidFill>
                  </a:tcPr>
                </a:tc>
                <a:extLst>
                  <a:ext uri="{0D108BD9-81ED-4DB2-BD59-A6C34878D82A}">
                    <a16:rowId xmlns:a16="http://schemas.microsoft.com/office/drawing/2014/main" val="10006"/>
                  </a:ext>
                </a:extLst>
              </a:tr>
              <a:tr h="355600">
                <a:tc>
                  <a:txBody>
                    <a:bodyPr/>
                    <a:lstStyle/>
                    <a:p>
                      <a:pPr fontAlgn="t"/>
                      <a:r>
                        <a:rPr lang="en-GB" sz="1400">
                          <a:effectLst/>
                          <a:latin typeface="inherit"/>
                        </a:rPr>
                        <a:t>Unkind</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algn="ctr" fontAlgn="t"/>
                      <a:r>
                        <a:rPr lang="en-GB" sz="1100" dirty="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Kind</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9ECDF"/>
                    </a:solidFill>
                  </a:tcPr>
                </a:tc>
                <a:extLst>
                  <a:ext uri="{0D108BD9-81ED-4DB2-BD59-A6C34878D82A}">
                    <a16:rowId xmlns:a16="http://schemas.microsoft.com/office/drawing/2014/main" val="10007"/>
                  </a:ext>
                </a:extLst>
              </a:tr>
              <a:tr h="355600">
                <a:tc>
                  <a:txBody>
                    <a:bodyPr/>
                    <a:lstStyle/>
                    <a:p>
                      <a:pPr fontAlgn="t"/>
                      <a:r>
                        <a:rPr lang="en-GB" sz="1400">
                          <a:effectLst/>
                          <a:latin typeface="inherit"/>
                        </a:rPr>
                        <a:t>Inconsiderate</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algn="ctr" fontAlgn="t"/>
                      <a:r>
                        <a:rPr lang="en-GB" sz="1100" dirty="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Considerate</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7DEC5"/>
                    </a:solidFill>
                  </a:tcPr>
                </a:tc>
                <a:extLst>
                  <a:ext uri="{0D108BD9-81ED-4DB2-BD59-A6C34878D82A}">
                    <a16:rowId xmlns:a16="http://schemas.microsoft.com/office/drawing/2014/main" val="10008"/>
                  </a:ext>
                </a:extLst>
              </a:tr>
              <a:tr h="355600">
                <a:tc>
                  <a:txBody>
                    <a:bodyPr/>
                    <a:lstStyle/>
                    <a:p>
                      <a:pPr fontAlgn="t"/>
                      <a:r>
                        <a:rPr lang="en-GB" sz="1400">
                          <a:effectLst/>
                          <a:latin typeface="inherit"/>
                        </a:rPr>
                        <a:t>Untrustworthy</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algn="ctr" fontAlgn="t"/>
                      <a:r>
                        <a:rPr lang="en-GB" sz="110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Trustworthy</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9ECDF"/>
                    </a:solidFill>
                  </a:tcPr>
                </a:tc>
                <a:extLst>
                  <a:ext uri="{0D108BD9-81ED-4DB2-BD59-A6C34878D82A}">
                    <a16:rowId xmlns:a16="http://schemas.microsoft.com/office/drawing/2014/main" val="10009"/>
                  </a:ext>
                </a:extLst>
              </a:tr>
              <a:tr h="355600">
                <a:tc>
                  <a:txBody>
                    <a:bodyPr/>
                    <a:lstStyle/>
                    <a:p>
                      <a:pPr fontAlgn="t"/>
                      <a:r>
                        <a:rPr lang="en-GB" sz="1400">
                          <a:effectLst/>
                          <a:latin typeface="inherit"/>
                        </a:rPr>
                        <a:t>Gloomy</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algn="ctr" fontAlgn="t"/>
                      <a:r>
                        <a:rPr lang="en-GB" sz="110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7DEC5"/>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Cheerful</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7DEC5"/>
                    </a:solidFill>
                  </a:tcPr>
                </a:tc>
                <a:extLst>
                  <a:ext uri="{0D108BD9-81ED-4DB2-BD59-A6C34878D82A}">
                    <a16:rowId xmlns:a16="http://schemas.microsoft.com/office/drawing/2014/main" val="10010"/>
                  </a:ext>
                </a:extLst>
              </a:tr>
              <a:tr h="355600">
                <a:tc>
                  <a:txBody>
                    <a:bodyPr/>
                    <a:lstStyle/>
                    <a:p>
                      <a:pPr fontAlgn="t"/>
                      <a:r>
                        <a:rPr lang="en-GB" sz="1400" dirty="0">
                          <a:effectLst/>
                          <a:latin typeface="inherit"/>
                        </a:rPr>
                        <a:t>Quarrelsome</a:t>
                      </a:r>
                    </a:p>
                  </a:txBody>
                  <a:tcPr marL="26586" marR="26586" marT="26586" marB="26586">
                    <a:lnL>
                      <a:noFill/>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algn="ctr" fontAlgn="t"/>
                      <a:r>
                        <a:rPr lang="en-GB" sz="1100" dirty="0">
                          <a:effectLst/>
                          <a:latin typeface="inherit"/>
                        </a:rPr>
                        <a:t>1   2   3   4   5   6   7   8</a:t>
                      </a:r>
                    </a:p>
                  </a:txBody>
                  <a:tcPr marL="26586" marR="26586" marT="26586" marB="26586">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a:noFill/>
                    </a:lnT>
                    <a:lnB>
                      <a:noFill/>
                    </a:lnB>
                    <a:solidFill>
                      <a:srgbClr val="F9ECDF"/>
                    </a:solidFill>
                  </a:tcPr>
                </a:tc>
                <a:tc>
                  <a:txBody>
                    <a:bodyPr/>
                    <a:lstStyle/>
                    <a:p>
                      <a:pPr marL="0" algn="r" defTabSz="914400" rtl="0" eaLnBrk="1" fontAlgn="t" latinLnBrk="0" hangingPunct="1"/>
                      <a:r>
                        <a:rPr lang="en-GB" sz="1400" kern="1200" dirty="0">
                          <a:solidFill>
                            <a:schemeClr val="tx1"/>
                          </a:solidFill>
                          <a:effectLst/>
                          <a:latin typeface="inherit"/>
                          <a:ea typeface="+mn-ea"/>
                          <a:cs typeface="+mn-cs"/>
                        </a:rPr>
                        <a:t>Harmonious</a:t>
                      </a:r>
                    </a:p>
                  </a:txBody>
                  <a:tcPr marL="26586" marR="26586" marT="26586" marB="26586">
                    <a:lnL w="9525" cap="flat" cmpd="sng" algn="ctr">
                      <a:solidFill>
                        <a:srgbClr val="FFFFFF"/>
                      </a:solidFill>
                      <a:prstDash val="solid"/>
                      <a:round/>
                      <a:headEnd type="none" w="med" len="med"/>
                      <a:tailEnd type="none" w="med" len="med"/>
                    </a:lnL>
                    <a:lnR>
                      <a:noFill/>
                    </a:lnR>
                    <a:lnT>
                      <a:noFill/>
                    </a:lnT>
                    <a:lnB>
                      <a:noFill/>
                    </a:lnB>
                    <a:solidFill>
                      <a:srgbClr val="F9ECDF"/>
                    </a:solidFill>
                  </a:tcP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2651568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14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90600" y="1411265"/>
            <a:ext cx="6629400" cy="38092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90002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00050" lvl="1" indent="0"/>
            <a:r>
              <a:rPr lang="en-GB" sz="3200" b="1" dirty="0">
                <a:solidFill>
                  <a:schemeClr val="tx1">
                    <a:lumMod val="95000"/>
                    <a:lumOff val="5000"/>
                  </a:schemeClr>
                </a:solidFill>
              </a:rPr>
              <a:t>House’s Path Goal </a:t>
            </a:r>
          </a:p>
        </p:txBody>
      </p:sp>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a:t>
            </a:r>
            <a:r>
              <a:rPr lang="en-GB" sz="1800" b="1" dirty="0">
                <a:solidFill>
                  <a:srgbClr val="0070C0"/>
                </a:solidFill>
              </a:rPr>
              <a:t>: Contingency </a:t>
            </a:r>
            <a:r>
              <a:rPr lang="en-GB" sz="1800" dirty="0">
                <a:solidFill>
                  <a:schemeClr val="bg1">
                    <a:lumMod val="50000"/>
                  </a:schemeClr>
                </a:solidFill>
              </a:rPr>
              <a:t>: Transactional/transformational</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296401" y="2819400"/>
            <a:ext cx="2337487"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6688" y="1423990"/>
            <a:ext cx="8810625" cy="4010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4141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4999"/>
          <a:stretch/>
        </p:blipFill>
        <p:spPr bwMode="auto">
          <a:xfrm>
            <a:off x="3938517" y="524638"/>
            <a:ext cx="4987094" cy="6131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useBgFill="1">
        <p:nvSpPr>
          <p:cNvPr id="4" name="Rectangle 3"/>
          <p:cNvSpPr/>
          <p:nvPr/>
        </p:nvSpPr>
        <p:spPr>
          <a:xfrm>
            <a:off x="310729" y="6019800"/>
            <a:ext cx="3627788" cy="646331"/>
          </a:xfrm>
          <a:prstGeom prst="rect">
            <a:avLst/>
          </a:prstGeom>
        </p:spPr>
        <p:txBody>
          <a:bodyPr wrap="none">
            <a:spAutoFit/>
          </a:bodyPr>
          <a:lstStyle/>
          <a:p>
            <a:r>
              <a:rPr lang="en-GB" dirty="0">
                <a:hlinkClick r:id="rId4"/>
              </a:rPr>
              <a:t>http://leadershipoffools.com/about/</a:t>
            </a:r>
            <a:endParaRPr lang="en-GB" dirty="0"/>
          </a:p>
          <a:p>
            <a:endParaRPr lang="en-GB" dirty="0"/>
          </a:p>
        </p:txBody>
      </p:sp>
      <p:sp>
        <p:nvSpPr>
          <p:cNvPr id="6" name="Title 1"/>
          <p:cNvSpPr>
            <a:spLocks noGrp="1"/>
          </p:cNvSpPr>
          <p:nvPr>
            <p:ph type="title"/>
          </p:nvPr>
        </p:nvSpPr>
        <p:spPr>
          <a:xfrm>
            <a:off x="304800" y="946037"/>
            <a:ext cx="3505200" cy="2697162"/>
          </a:xfrm>
        </p:spPr>
        <p:txBody>
          <a:bodyPr>
            <a:normAutofit/>
          </a:bodyPr>
          <a:lstStyle/>
          <a:p>
            <a:pPr marL="0" indent="0"/>
            <a:r>
              <a:rPr lang="en-GB" sz="3600" b="1" dirty="0"/>
              <a:t>Transactional/</a:t>
            </a:r>
            <a:br>
              <a:rPr lang="en-GB" sz="3600" b="1" dirty="0"/>
            </a:br>
            <a:r>
              <a:rPr lang="en-GB" sz="3600" b="1" dirty="0"/>
              <a:t>transformational</a:t>
            </a:r>
            <a:br>
              <a:rPr lang="en-GB" sz="3600" b="1" dirty="0"/>
            </a:br>
            <a:r>
              <a:rPr lang="en-GB" sz="3600" b="1" dirty="0"/>
              <a:t>Leadership</a:t>
            </a:r>
          </a:p>
        </p:txBody>
      </p:sp>
    </p:spTree>
    <p:extLst>
      <p:ext uri="{BB962C8B-B14F-4D97-AF65-F5344CB8AC3E}">
        <p14:creationId xmlns:p14="http://schemas.microsoft.com/office/powerpoint/2010/main" val="1557728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 Contingency : </a:t>
            </a:r>
            <a:r>
              <a:rPr lang="en-GB" sz="1800" b="1" dirty="0">
                <a:solidFill>
                  <a:srgbClr val="0070C0"/>
                </a:solidFill>
              </a:rPr>
              <a:t>Transactional/transformational</a:t>
            </a:r>
          </a:p>
        </p:txBody>
      </p:sp>
      <p:sp>
        <p:nvSpPr>
          <p:cNvPr id="3" name="Content Placeholder 2"/>
          <p:cNvSpPr>
            <a:spLocks noGrp="1"/>
          </p:cNvSpPr>
          <p:nvPr>
            <p:ph idx="1"/>
          </p:nvPr>
        </p:nvSpPr>
        <p:spPr>
          <a:xfrm>
            <a:off x="76200" y="3872552"/>
            <a:ext cx="8991600" cy="2864892"/>
          </a:xfrm>
          <a:solidFill>
            <a:schemeClr val="accent3">
              <a:lumMod val="60000"/>
              <a:lumOff val="40000"/>
            </a:schemeClr>
          </a:solidFill>
        </p:spPr>
        <p:txBody>
          <a:bodyPr>
            <a:normAutofit fontScale="40000" lnSpcReduction="20000"/>
          </a:bodyPr>
          <a:lstStyle/>
          <a:p>
            <a:pPr marL="0" indent="0" algn="r">
              <a:buNone/>
            </a:pPr>
            <a:r>
              <a:rPr lang="en-GB" sz="5100" b="1" dirty="0"/>
              <a:t>Transformational Leader</a:t>
            </a:r>
            <a:r>
              <a:rPr lang="en-GB" sz="4200" b="1" dirty="0"/>
              <a:t>:</a:t>
            </a:r>
          </a:p>
          <a:p>
            <a:pPr marL="0" indent="0">
              <a:buNone/>
            </a:pPr>
            <a:r>
              <a:rPr lang="en-GB" dirty="0"/>
              <a:t>“</a:t>
            </a:r>
            <a:r>
              <a:rPr lang="en-GB" sz="5900" i="1" dirty="0"/>
              <a:t>recognizes and exploits an existing need or demand of a potential follower… (and) looks for potential motives in followers, seeks to satisfy higher needs, and engages the full person of the follower</a:t>
            </a:r>
            <a:r>
              <a:rPr lang="en-GB" dirty="0"/>
              <a:t>” … Burns</a:t>
            </a:r>
          </a:p>
          <a:p>
            <a:pPr marL="0" indent="0">
              <a:buNone/>
            </a:pPr>
            <a:endParaRPr lang="en-GB" dirty="0"/>
          </a:p>
          <a:p>
            <a:pPr marL="0" indent="0" algn="r">
              <a:buNone/>
            </a:pPr>
            <a:r>
              <a:rPr lang="en-GB" dirty="0"/>
              <a:t>“</a:t>
            </a:r>
            <a:r>
              <a:rPr lang="en-GB" sz="5900" i="1" dirty="0"/>
              <a:t>The leader who recognizes the transactional needs in potential followers but tends to go further, seeking to arouse and satisfy higher needs, to engage the full person of the follower … to a higher level of need according to Maslow’s hierarchy of needs</a:t>
            </a:r>
            <a:r>
              <a:rPr lang="en-GB" dirty="0"/>
              <a:t>” … Bass</a:t>
            </a:r>
          </a:p>
          <a:p>
            <a:pPr marL="400050" lvl="1" indent="0">
              <a:buNone/>
            </a:pPr>
            <a:endParaRPr lang="en-GB" sz="2400" dirty="0">
              <a:solidFill>
                <a:schemeClr val="tx1">
                  <a:lumMod val="95000"/>
                  <a:lumOff val="5000"/>
                </a:schemeClr>
              </a:solidFill>
            </a:endParaRPr>
          </a:p>
        </p:txBody>
      </p:sp>
      <p:sp>
        <p:nvSpPr>
          <p:cNvPr id="6" name="Rectangle 5"/>
          <p:cNvSpPr/>
          <p:nvPr/>
        </p:nvSpPr>
        <p:spPr>
          <a:xfrm>
            <a:off x="292290" y="191770"/>
            <a:ext cx="6718110" cy="2062103"/>
          </a:xfrm>
          <a:prstGeom prst="rect">
            <a:avLst/>
          </a:prstGeom>
        </p:spPr>
        <p:txBody>
          <a:bodyPr wrap="square">
            <a:spAutoFit/>
          </a:bodyPr>
          <a:lstStyle/>
          <a:p>
            <a:r>
              <a:rPr lang="en-GB" sz="2000" b="1" dirty="0"/>
              <a:t>Transactional Leader:</a:t>
            </a:r>
          </a:p>
          <a:p>
            <a:r>
              <a:rPr lang="en-GB" dirty="0"/>
              <a:t>“</a:t>
            </a:r>
            <a:r>
              <a:rPr lang="en-GB" i="1" dirty="0"/>
              <a:t>approaches followers with an eye to exchanging one thing for another</a:t>
            </a:r>
            <a:r>
              <a:rPr lang="en-GB" dirty="0"/>
              <a:t>” … Burns</a:t>
            </a:r>
          </a:p>
          <a:p>
            <a:endParaRPr lang="en-GB" dirty="0"/>
          </a:p>
          <a:p>
            <a:r>
              <a:rPr lang="en-GB" dirty="0"/>
              <a:t>“</a:t>
            </a:r>
            <a:r>
              <a:rPr lang="en-GB" i="1" dirty="0"/>
              <a:t>pursues a cost benefit, economic exchange to met subordinates current material and psychic needs in return for “contracted” services rendered by the subordinate </a:t>
            </a:r>
            <a:r>
              <a:rPr lang="en-GB" dirty="0"/>
              <a:t>“…. Bass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0" y="304800"/>
            <a:ext cx="175260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1675" y="2514600"/>
            <a:ext cx="3790950" cy="1200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479659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Transactional leadership</a:t>
            </a:r>
          </a:p>
        </p:txBody>
      </p:sp>
      <p:sp>
        <p:nvSpPr>
          <p:cNvPr id="3" name="Content Placeholder 2"/>
          <p:cNvSpPr>
            <a:spLocks noGrp="1"/>
          </p:cNvSpPr>
          <p:nvPr>
            <p:ph sz="half" idx="1"/>
          </p:nvPr>
        </p:nvSpPr>
        <p:spPr>
          <a:xfrm>
            <a:off x="152400" y="1295400"/>
            <a:ext cx="5105400" cy="5029202"/>
          </a:xfrm>
        </p:spPr>
        <p:txBody>
          <a:bodyPr>
            <a:noAutofit/>
          </a:bodyPr>
          <a:lstStyle/>
          <a:p>
            <a:pPr fontAlgn="base"/>
            <a:r>
              <a:rPr lang="en-GB" sz="2100" dirty="0"/>
              <a:t>Rewards and punishments are contingent upon the performance of the followers. The leader/follower relationship is based on exchange</a:t>
            </a:r>
          </a:p>
          <a:p>
            <a:pPr fontAlgn="base"/>
            <a:r>
              <a:rPr lang="en-GB" sz="2100" dirty="0"/>
              <a:t>Rules, procedures, and standards - on maintaining and enforcing current rules and expectations.</a:t>
            </a:r>
          </a:p>
          <a:p>
            <a:pPr fontAlgn="base"/>
            <a:r>
              <a:rPr lang="en-GB" sz="2100" dirty="0"/>
              <a:t>Set expectations and standards that maximise the efficiency and productivity </a:t>
            </a:r>
          </a:p>
          <a:p>
            <a:pPr fontAlgn="base"/>
            <a:r>
              <a:rPr lang="en-GB" sz="2100" dirty="0"/>
              <a:t>Tends to be most effective in situations where problems are simple and clearly defined.</a:t>
            </a:r>
          </a:p>
          <a:p>
            <a:pPr fontAlgn="base"/>
            <a:r>
              <a:rPr lang="en-GB" sz="2100" dirty="0"/>
              <a:t>Or crisis situations </a:t>
            </a:r>
          </a:p>
          <a:p>
            <a:pPr fontAlgn="base"/>
            <a:r>
              <a:rPr lang="en-GB" sz="2100" dirty="0"/>
              <a:t>Maintain group structure </a:t>
            </a:r>
          </a:p>
          <a:p>
            <a:pPr fontAlgn="base"/>
            <a:endParaRPr lang="en-GB" sz="1600" dirty="0"/>
          </a:p>
        </p:txBody>
      </p:sp>
      <p:sp>
        <p:nvSpPr>
          <p:cNvPr id="5" name="Content Placeholder 4"/>
          <p:cNvSpPr>
            <a:spLocks noGrp="1"/>
          </p:cNvSpPr>
          <p:nvPr>
            <p:ph sz="half" idx="2"/>
          </p:nvPr>
        </p:nvSpPr>
        <p:spPr>
          <a:xfrm>
            <a:off x="5410200" y="4724401"/>
            <a:ext cx="3505200" cy="1600202"/>
          </a:xfrm>
        </p:spPr>
        <p:txBody>
          <a:bodyPr>
            <a:normAutofit/>
          </a:bodyPr>
          <a:lstStyle/>
          <a:p>
            <a:pPr marL="0" indent="0">
              <a:buNone/>
            </a:pPr>
            <a:r>
              <a:rPr lang="en-GB" sz="2000" dirty="0"/>
              <a:t>Can be a useful leadership approach but is considered to limit the leader and follower in achieving their full potential</a:t>
            </a:r>
          </a:p>
          <a:p>
            <a:endParaRPr lang="en-GB" dirty="0"/>
          </a:p>
        </p:txBody>
      </p:sp>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 Contingency : </a:t>
            </a:r>
            <a:r>
              <a:rPr lang="en-GB" sz="1800" b="1" dirty="0">
                <a:solidFill>
                  <a:srgbClr val="0070C0"/>
                </a:solidFill>
              </a:rPr>
              <a:t>Transactional/transformational</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2057400"/>
            <a:ext cx="3429000" cy="192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105775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marL="0" indent="0" fontAlgn="base"/>
            <a:r>
              <a:rPr lang="en-GB" sz="3200" b="1" dirty="0"/>
              <a:t>Components of Transformational Leadership</a:t>
            </a:r>
          </a:p>
        </p:txBody>
      </p:sp>
      <p:sp>
        <p:nvSpPr>
          <p:cNvPr id="3" name="Content Placeholder 2"/>
          <p:cNvSpPr>
            <a:spLocks noGrp="1"/>
          </p:cNvSpPr>
          <p:nvPr>
            <p:ph idx="1"/>
          </p:nvPr>
        </p:nvSpPr>
        <p:spPr>
          <a:xfrm>
            <a:off x="7848600" y="5562600"/>
            <a:ext cx="1066800" cy="944565"/>
          </a:xfrm>
        </p:spPr>
        <p:txBody>
          <a:bodyPr>
            <a:normAutofit fontScale="70000" lnSpcReduction="20000"/>
          </a:bodyPr>
          <a:lstStyle/>
          <a:p>
            <a:pPr fontAlgn="base"/>
            <a:endParaRPr lang="en-GB" sz="2800" dirty="0"/>
          </a:p>
          <a:p>
            <a:pPr marL="0" indent="0" algn="r" fontAlgn="base">
              <a:buNone/>
            </a:pPr>
            <a:r>
              <a:rPr lang="en-GB" sz="2000" dirty="0"/>
              <a:t>(Bass,1985)</a:t>
            </a:r>
            <a:br>
              <a:rPr lang="en-GB" sz="2000" dirty="0"/>
            </a:br>
            <a:endParaRPr lang="en-GB" sz="2000" dirty="0"/>
          </a:p>
        </p:txBody>
      </p:sp>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 Contingency : </a:t>
            </a:r>
            <a:r>
              <a:rPr lang="en-GB" sz="1800" b="1" dirty="0">
                <a:solidFill>
                  <a:srgbClr val="0070C0"/>
                </a:solidFill>
              </a:rPr>
              <a:t>Transactional/transformational</a:t>
            </a:r>
          </a:p>
        </p:txBody>
      </p:sp>
      <p:graphicFrame>
        <p:nvGraphicFramePr>
          <p:cNvPr id="5" name="Diagram 4"/>
          <p:cNvGraphicFramePr/>
          <p:nvPr>
            <p:extLst>
              <p:ext uri="{D42A27DB-BD31-4B8C-83A1-F6EECF244321}">
                <p14:modId xmlns:p14="http://schemas.microsoft.com/office/powerpoint/2010/main" val="4293439833"/>
              </p:ext>
            </p:extLst>
          </p:nvPr>
        </p:nvGraphicFramePr>
        <p:xfrm>
          <a:off x="228600" y="1191715"/>
          <a:ext cx="8686800" cy="5308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5917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100" dirty="0"/>
              <a:t>‘…</a:t>
            </a:r>
            <a:r>
              <a:rPr lang="en-GB" sz="3100" i="1" dirty="0"/>
              <a:t>the transactional leaders work within the </a:t>
            </a:r>
            <a:br>
              <a:rPr lang="en-GB" sz="3100" i="1" dirty="0"/>
            </a:br>
            <a:r>
              <a:rPr lang="en-GB" sz="3100" i="1" dirty="0"/>
              <a:t>organisational culture as it exists; the transformational leader changes the organisational culture</a:t>
            </a:r>
            <a:r>
              <a:rPr lang="en-GB" sz="3100" dirty="0"/>
              <a:t>…’ </a:t>
            </a:r>
            <a:r>
              <a:rPr lang="en-GB" sz="2200" dirty="0"/>
              <a:t>(Bass, 1985)</a:t>
            </a:r>
            <a:endParaRPr lang="en-GB"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66801" y="1905002"/>
            <a:ext cx="6800960"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99474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Care with </a:t>
            </a:r>
            <a:r>
              <a:rPr lang="en-GB" dirty="0" err="1"/>
              <a:t>oversimplication</a:t>
            </a:r>
            <a:r>
              <a:rPr lang="en-GB" dirty="0"/>
              <a:t>…</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43062" y="2196306"/>
            <a:ext cx="5857875" cy="3333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 Contingency : </a:t>
            </a:r>
            <a:r>
              <a:rPr lang="en-GB" sz="1800" b="1" dirty="0">
                <a:solidFill>
                  <a:srgbClr val="0070C0"/>
                </a:solidFill>
              </a:rPr>
              <a:t>Transactional/transformational</a:t>
            </a:r>
          </a:p>
        </p:txBody>
      </p:sp>
    </p:spTree>
    <p:extLst>
      <p:ext uri="{BB962C8B-B14F-4D97-AF65-F5344CB8AC3E}">
        <p14:creationId xmlns:p14="http://schemas.microsoft.com/office/powerpoint/2010/main" val="7405837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Charismatic Leadership</a:t>
            </a:r>
          </a:p>
        </p:txBody>
      </p:sp>
      <p:sp>
        <p:nvSpPr>
          <p:cNvPr id="3" name="Content Placeholder 2"/>
          <p:cNvSpPr>
            <a:spLocks noGrp="1"/>
          </p:cNvSpPr>
          <p:nvPr>
            <p:ph idx="1"/>
          </p:nvPr>
        </p:nvSpPr>
        <p:spPr>
          <a:xfrm>
            <a:off x="4321933" y="5486400"/>
            <a:ext cx="4810694" cy="609600"/>
          </a:xfrm>
        </p:spPr>
        <p:txBody>
          <a:bodyPr>
            <a:normAutofit fontScale="92500"/>
          </a:bodyPr>
          <a:lstStyle/>
          <a:p>
            <a:pPr marL="0" indent="0">
              <a:buNone/>
            </a:pPr>
            <a:r>
              <a:rPr lang="en-GB" sz="2400" dirty="0">
                <a:hlinkClick r:id="rId3"/>
              </a:rPr>
              <a:t>Charisma: Pinning Down the Butterfly</a:t>
            </a:r>
            <a:endParaRPr lang="en-GB" sz="2400" dirty="0"/>
          </a:p>
        </p:txBody>
      </p:sp>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 Contingency : </a:t>
            </a:r>
            <a:r>
              <a:rPr lang="en-GB" sz="1800" b="1" dirty="0">
                <a:solidFill>
                  <a:srgbClr val="0070C0"/>
                </a:solidFill>
              </a:rPr>
              <a:t>Transactional/transformational</a:t>
            </a:r>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400" y="205855"/>
            <a:ext cx="1971106" cy="14764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ounded Rectangular Callout 4"/>
          <p:cNvSpPr/>
          <p:nvPr/>
        </p:nvSpPr>
        <p:spPr>
          <a:xfrm>
            <a:off x="845024" y="2362200"/>
            <a:ext cx="6172200" cy="2286000"/>
          </a:xfrm>
          <a:prstGeom prst="wedgeRoundRectCallout">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r>
              <a:rPr lang="en-GB" sz="2400" i="1" dirty="0"/>
              <a:t>describe a form of influence based not on formal authority but on follower perceptions that the leader is endowed with exceptional qualities</a:t>
            </a:r>
            <a:r>
              <a:rPr lang="en-GB" sz="2400" dirty="0"/>
              <a:t>’ </a:t>
            </a:r>
            <a:r>
              <a:rPr lang="en-GB" dirty="0"/>
              <a:t>(Yukl,2006:249)</a:t>
            </a:r>
          </a:p>
        </p:txBody>
      </p:sp>
    </p:spTree>
    <p:extLst>
      <p:ext uri="{BB962C8B-B14F-4D97-AF65-F5344CB8AC3E}">
        <p14:creationId xmlns:p14="http://schemas.microsoft.com/office/powerpoint/2010/main" val="1554738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Charismatic Leadership</a:t>
            </a:r>
          </a:p>
        </p:txBody>
      </p:sp>
      <p:sp>
        <p:nvSpPr>
          <p:cNvPr id="3" name="Content Placeholder 2"/>
          <p:cNvSpPr>
            <a:spLocks noGrp="1"/>
          </p:cNvSpPr>
          <p:nvPr>
            <p:ph idx="1"/>
          </p:nvPr>
        </p:nvSpPr>
        <p:spPr/>
        <p:txBody>
          <a:bodyPr>
            <a:normAutofit/>
          </a:bodyPr>
          <a:lstStyle/>
          <a:p>
            <a:pPr marL="0" indent="0">
              <a:buNone/>
            </a:pPr>
            <a:r>
              <a:rPr lang="en-GB" dirty="0"/>
              <a:t>Charisma tends to be linked to leaders that:</a:t>
            </a:r>
          </a:p>
        </p:txBody>
      </p:sp>
      <p:sp>
        <p:nvSpPr>
          <p:cNvPr id="4" name="Content Placeholder 2"/>
          <p:cNvSpPr txBox="1">
            <a:spLocks/>
          </p:cNvSpPr>
          <p:nvPr/>
        </p:nvSpPr>
        <p:spPr>
          <a:xfrm>
            <a:off x="457200" y="6324602"/>
            <a:ext cx="8229600" cy="380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1800" dirty="0">
                <a:solidFill>
                  <a:schemeClr val="bg1">
                    <a:lumMod val="50000"/>
                  </a:schemeClr>
                </a:solidFill>
              </a:rPr>
              <a:t>Traits : Behavioural : Contingency : </a:t>
            </a:r>
            <a:r>
              <a:rPr lang="en-GB" sz="1800" b="1" dirty="0">
                <a:solidFill>
                  <a:srgbClr val="0070C0"/>
                </a:solidFill>
              </a:rPr>
              <a:t>Transactional/transformational</a:t>
            </a:r>
          </a:p>
        </p:txBody>
      </p:sp>
      <p:graphicFrame>
        <p:nvGraphicFramePr>
          <p:cNvPr id="5" name="Diagram 4"/>
          <p:cNvGraphicFramePr/>
          <p:nvPr>
            <p:extLst>
              <p:ext uri="{D42A27DB-BD31-4B8C-83A1-F6EECF244321}">
                <p14:modId xmlns:p14="http://schemas.microsoft.com/office/powerpoint/2010/main" val="396042649"/>
              </p:ext>
            </p:extLst>
          </p:nvPr>
        </p:nvGraphicFramePr>
        <p:xfrm>
          <a:off x="486770" y="22606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53977" y="35259"/>
            <a:ext cx="2466198" cy="16411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12829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Context is king!</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591" y="2019301"/>
            <a:ext cx="8482209" cy="3551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833394" y="5843356"/>
            <a:ext cx="1435985" cy="369332"/>
          </a:xfrm>
          <a:prstGeom prst="rect">
            <a:avLst/>
          </a:prstGeom>
          <a:noFill/>
        </p:spPr>
        <p:txBody>
          <a:bodyPr wrap="square" rtlCol="0">
            <a:spAutoFit/>
          </a:bodyPr>
          <a:lstStyle/>
          <a:p>
            <a:r>
              <a:rPr lang="en-GB" dirty="0"/>
              <a:t>“Great Man”</a:t>
            </a:r>
          </a:p>
        </p:txBody>
      </p:sp>
      <p:sp>
        <p:nvSpPr>
          <p:cNvPr id="6" name="TextBox 5"/>
          <p:cNvSpPr txBox="1"/>
          <p:nvPr/>
        </p:nvSpPr>
        <p:spPr>
          <a:xfrm>
            <a:off x="4199682" y="5651553"/>
            <a:ext cx="1865362" cy="646331"/>
          </a:xfrm>
          <a:prstGeom prst="rect">
            <a:avLst/>
          </a:prstGeom>
          <a:noFill/>
        </p:spPr>
        <p:txBody>
          <a:bodyPr wrap="square" rtlCol="0">
            <a:spAutoFit/>
          </a:bodyPr>
          <a:lstStyle/>
          <a:p>
            <a:r>
              <a:rPr lang="en-GB" dirty="0"/>
              <a:t>Behavioural Theories</a:t>
            </a:r>
          </a:p>
        </p:txBody>
      </p:sp>
      <p:sp>
        <p:nvSpPr>
          <p:cNvPr id="7" name="TextBox 6"/>
          <p:cNvSpPr txBox="1"/>
          <p:nvPr/>
        </p:nvSpPr>
        <p:spPr>
          <a:xfrm>
            <a:off x="5614692" y="5893610"/>
            <a:ext cx="1435985" cy="369332"/>
          </a:xfrm>
          <a:prstGeom prst="rect">
            <a:avLst/>
          </a:prstGeom>
          <a:noFill/>
        </p:spPr>
        <p:txBody>
          <a:bodyPr wrap="square" rtlCol="0">
            <a:spAutoFit/>
          </a:bodyPr>
          <a:lstStyle/>
          <a:p>
            <a:r>
              <a:rPr lang="en-GB" dirty="0"/>
              <a:t>Contingency</a:t>
            </a:r>
          </a:p>
        </p:txBody>
      </p:sp>
      <p:sp>
        <p:nvSpPr>
          <p:cNvPr id="8" name="TextBox 7"/>
          <p:cNvSpPr txBox="1"/>
          <p:nvPr/>
        </p:nvSpPr>
        <p:spPr>
          <a:xfrm>
            <a:off x="7050677" y="5836220"/>
            <a:ext cx="2093323" cy="646331"/>
          </a:xfrm>
          <a:prstGeom prst="rect">
            <a:avLst/>
          </a:prstGeom>
          <a:noFill/>
        </p:spPr>
        <p:txBody>
          <a:bodyPr wrap="square" rtlCol="0">
            <a:spAutoFit/>
          </a:bodyPr>
          <a:lstStyle/>
          <a:p>
            <a:r>
              <a:rPr lang="en-GB" dirty="0"/>
              <a:t>Transactional/</a:t>
            </a:r>
          </a:p>
          <a:p>
            <a:r>
              <a:rPr lang="en-GB" dirty="0"/>
              <a:t>transformational</a:t>
            </a:r>
          </a:p>
        </p:txBody>
      </p:sp>
      <p:cxnSp>
        <p:nvCxnSpPr>
          <p:cNvPr id="10" name="Straight Arrow Connector 9"/>
          <p:cNvCxnSpPr/>
          <p:nvPr/>
        </p:nvCxnSpPr>
        <p:spPr>
          <a:xfrm>
            <a:off x="5308625" y="1609726"/>
            <a:ext cx="0" cy="4549659"/>
          </a:xfrm>
          <a:prstGeom prst="straightConnector1">
            <a:avLst/>
          </a:prstGeom>
          <a:ln w="34925" cap="rnd">
            <a:solidFill>
              <a:schemeClr val="accent2">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6000750" y="1657350"/>
            <a:ext cx="7962" cy="4707979"/>
          </a:xfrm>
          <a:prstGeom prst="straightConnector1">
            <a:avLst/>
          </a:prstGeom>
          <a:ln w="34925" cap="rnd">
            <a:solidFill>
              <a:schemeClr val="accent2">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843906" y="1847851"/>
            <a:ext cx="0" cy="4517479"/>
          </a:xfrm>
          <a:prstGeom prst="straightConnector1">
            <a:avLst/>
          </a:prstGeom>
          <a:ln w="34925" cap="rnd">
            <a:solidFill>
              <a:schemeClr val="accent2">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7785069" y="1657350"/>
            <a:ext cx="0" cy="5117554"/>
          </a:xfrm>
          <a:prstGeom prst="straightConnector1">
            <a:avLst/>
          </a:prstGeom>
          <a:ln w="34925" cap="rnd">
            <a:solidFill>
              <a:schemeClr val="accent2">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46506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Leadership research focus on…</a:t>
            </a:r>
          </a:p>
        </p:txBody>
      </p:sp>
      <p:sp>
        <p:nvSpPr>
          <p:cNvPr id="3" name="Content Placeholder 2"/>
          <p:cNvSpPr>
            <a:spLocks noGrp="1"/>
          </p:cNvSpPr>
          <p:nvPr>
            <p:ph idx="1"/>
          </p:nvPr>
        </p:nvSpPr>
        <p:spPr/>
        <p:txBody>
          <a:bodyPr>
            <a:normAutofit/>
          </a:bodyPr>
          <a:lstStyle/>
          <a:p>
            <a:r>
              <a:rPr lang="en-GB" dirty="0"/>
              <a:t>Individuals at the top of large successful organisations (the leader as ‘hero’)</a:t>
            </a:r>
          </a:p>
          <a:p>
            <a:r>
              <a:rPr lang="en-GB" dirty="0"/>
              <a:t>Leadership </a:t>
            </a:r>
            <a:r>
              <a:rPr lang="en-GB" b="1" i="1" dirty="0"/>
              <a:t>of</a:t>
            </a:r>
            <a:r>
              <a:rPr lang="en-GB" dirty="0"/>
              <a:t>, rather than leadership </a:t>
            </a:r>
            <a:r>
              <a:rPr lang="en-GB" b="1" i="1" dirty="0"/>
              <a:t>in</a:t>
            </a:r>
          </a:p>
          <a:p>
            <a:r>
              <a:rPr lang="en-GB" dirty="0"/>
              <a:t>Overemphasis on formally designated leaders</a:t>
            </a:r>
          </a:p>
          <a:p>
            <a:r>
              <a:rPr lang="en-GB" dirty="0"/>
              <a:t>Commercial sector (less in health)</a:t>
            </a:r>
          </a:p>
          <a:p>
            <a:r>
              <a:rPr lang="en-GB" dirty="0"/>
              <a:t>US cultural context</a:t>
            </a:r>
          </a:p>
          <a:p>
            <a:r>
              <a:rPr lang="en-GB" dirty="0"/>
              <a:t>Little consistent evidence - focus only on ‘success’</a:t>
            </a:r>
          </a:p>
        </p:txBody>
      </p:sp>
    </p:spTree>
    <p:extLst>
      <p:ext uri="{BB962C8B-B14F-4D97-AF65-F5344CB8AC3E}">
        <p14:creationId xmlns:p14="http://schemas.microsoft.com/office/powerpoint/2010/main" val="33353295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Alternative Leadership Styles…</a:t>
            </a:r>
          </a:p>
        </p:txBody>
      </p:sp>
      <p:pic>
        <p:nvPicPr>
          <p:cNvPr id="12291"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2209800"/>
            <a:ext cx="9157648" cy="2721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4114800" y="6243478"/>
            <a:ext cx="4800600" cy="461665"/>
          </a:xfrm>
          <a:prstGeom prst="rect">
            <a:avLst/>
          </a:prstGeom>
          <a:noFill/>
        </p:spPr>
        <p:txBody>
          <a:bodyPr wrap="square" rtlCol="0">
            <a:spAutoFit/>
          </a:bodyPr>
          <a:lstStyle/>
          <a:p>
            <a:pPr algn="r"/>
            <a:r>
              <a:rPr lang="en-GB" sz="2400" dirty="0"/>
              <a:t>&amp; many </a:t>
            </a:r>
            <a:r>
              <a:rPr lang="en-GB" sz="2400" dirty="0" err="1"/>
              <a:t>many</a:t>
            </a:r>
            <a:r>
              <a:rPr lang="en-GB" sz="2400" dirty="0"/>
              <a:t> more….</a:t>
            </a:r>
          </a:p>
        </p:txBody>
      </p:sp>
    </p:spTree>
    <p:extLst>
      <p:ext uri="{BB962C8B-B14F-4D97-AF65-F5344CB8AC3E}">
        <p14:creationId xmlns:p14="http://schemas.microsoft.com/office/powerpoint/2010/main" val="41876368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584" y="274503"/>
            <a:ext cx="3683411" cy="32810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4139952" y="274638"/>
            <a:ext cx="4546848" cy="1930226"/>
          </a:xfrm>
        </p:spPr>
        <p:txBody>
          <a:bodyPr>
            <a:normAutofit/>
          </a:bodyPr>
          <a:lstStyle/>
          <a:p>
            <a:pPr marL="0" indent="0"/>
            <a:r>
              <a:rPr lang="en-GB" dirty="0">
                <a:solidFill>
                  <a:schemeClr val="bg1"/>
                </a:solidFill>
              </a:rPr>
              <a:t>Dark Side of Leadership </a:t>
            </a:r>
            <a:br>
              <a:rPr lang="en-GB" dirty="0">
                <a:solidFill>
                  <a:schemeClr val="bg1"/>
                </a:solidFill>
              </a:rPr>
            </a:br>
            <a:r>
              <a:rPr lang="en-GB" sz="3100" dirty="0">
                <a:solidFill>
                  <a:schemeClr val="bg1"/>
                </a:solidFill>
              </a:rPr>
              <a:t>(Mathieu </a:t>
            </a:r>
            <a:r>
              <a:rPr lang="en-GB" sz="3100" i="1" dirty="0">
                <a:solidFill>
                  <a:schemeClr val="bg1"/>
                </a:solidFill>
              </a:rPr>
              <a:t>et al </a:t>
            </a:r>
            <a:r>
              <a:rPr lang="en-GB" sz="3100" dirty="0">
                <a:solidFill>
                  <a:schemeClr val="bg1"/>
                </a:solidFill>
              </a:rPr>
              <a:t>2014)</a:t>
            </a:r>
          </a:p>
        </p:txBody>
      </p:sp>
      <p:sp>
        <p:nvSpPr>
          <p:cNvPr id="3" name="Content Placeholder 2"/>
          <p:cNvSpPr>
            <a:spLocks noGrp="1"/>
          </p:cNvSpPr>
          <p:nvPr>
            <p:ph idx="1"/>
          </p:nvPr>
        </p:nvSpPr>
        <p:spPr>
          <a:xfrm>
            <a:off x="646467" y="3789040"/>
            <a:ext cx="8229600" cy="3455840"/>
          </a:xfrm>
        </p:spPr>
        <p:txBody>
          <a:bodyPr>
            <a:normAutofit/>
          </a:bodyPr>
          <a:lstStyle/>
          <a:p>
            <a:r>
              <a:rPr lang="en-GB" dirty="0">
                <a:solidFill>
                  <a:schemeClr val="bg1"/>
                </a:solidFill>
              </a:rPr>
              <a:t>As toxic (</a:t>
            </a:r>
            <a:r>
              <a:rPr lang="en-GB" dirty="0" err="1">
                <a:solidFill>
                  <a:schemeClr val="bg1"/>
                </a:solidFill>
              </a:rPr>
              <a:t>Lipman-Blumen</a:t>
            </a:r>
            <a:r>
              <a:rPr lang="en-GB" dirty="0">
                <a:solidFill>
                  <a:schemeClr val="bg1"/>
                </a:solidFill>
              </a:rPr>
              <a:t>, 2008), </a:t>
            </a:r>
          </a:p>
          <a:p>
            <a:r>
              <a:rPr lang="en-GB" dirty="0">
                <a:solidFill>
                  <a:schemeClr val="bg1"/>
                </a:solidFill>
              </a:rPr>
              <a:t>Abusive (</a:t>
            </a:r>
            <a:r>
              <a:rPr lang="en-GB" dirty="0" err="1">
                <a:solidFill>
                  <a:schemeClr val="bg1"/>
                </a:solidFill>
              </a:rPr>
              <a:t>Tepper</a:t>
            </a:r>
            <a:r>
              <a:rPr lang="en-GB" dirty="0">
                <a:solidFill>
                  <a:schemeClr val="bg1"/>
                </a:solidFill>
              </a:rPr>
              <a:t>, 2000), </a:t>
            </a:r>
          </a:p>
          <a:p>
            <a:r>
              <a:rPr lang="en-GB" dirty="0">
                <a:solidFill>
                  <a:schemeClr val="bg1"/>
                </a:solidFill>
              </a:rPr>
              <a:t>Tyrannical (</a:t>
            </a:r>
            <a:r>
              <a:rPr lang="en-GB" dirty="0" err="1">
                <a:solidFill>
                  <a:schemeClr val="bg1"/>
                </a:solidFill>
              </a:rPr>
              <a:t>Ashforth</a:t>
            </a:r>
            <a:r>
              <a:rPr lang="en-GB" dirty="0">
                <a:solidFill>
                  <a:schemeClr val="bg1"/>
                </a:solidFill>
              </a:rPr>
              <a:t>, 1994), and </a:t>
            </a:r>
          </a:p>
          <a:p>
            <a:r>
              <a:rPr lang="en-GB" dirty="0">
                <a:solidFill>
                  <a:schemeClr val="bg1"/>
                </a:solidFill>
              </a:rPr>
              <a:t>Destructive (</a:t>
            </a:r>
            <a:r>
              <a:rPr lang="en-GB" dirty="0" err="1">
                <a:solidFill>
                  <a:schemeClr val="bg1"/>
                </a:solidFill>
              </a:rPr>
              <a:t>Einarsen</a:t>
            </a:r>
            <a:r>
              <a:rPr lang="en-GB" dirty="0">
                <a:solidFill>
                  <a:schemeClr val="bg1"/>
                </a:solidFill>
              </a:rPr>
              <a:t>, </a:t>
            </a:r>
            <a:r>
              <a:rPr lang="en-GB" dirty="0" err="1">
                <a:solidFill>
                  <a:schemeClr val="bg1"/>
                </a:solidFill>
              </a:rPr>
              <a:t>Aasland</a:t>
            </a:r>
            <a:r>
              <a:rPr lang="en-GB" dirty="0">
                <a:solidFill>
                  <a:schemeClr val="bg1"/>
                </a:solidFill>
              </a:rPr>
              <a:t>, &amp; </a:t>
            </a:r>
            <a:r>
              <a:rPr lang="en-GB" dirty="0" err="1">
                <a:solidFill>
                  <a:schemeClr val="bg1"/>
                </a:solidFill>
              </a:rPr>
              <a:t>Skogstad</a:t>
            </a:r>
            <a:r>
              <a:rPr lang="en-GB" dirty="0">
                <a:solidFill>
                  <a:schemeClr val="bg1"/>
                </a:solidFill>
              </a:rPr>
              <a:t>, 2007). </a:t>
            </a:r>
          </a:p>
        </p:txBody>
      </p:sp>
    </p:spTree>
    <p:extLst>
      <p:ext uri="{BB962C8B-B14F-4D97-AF65-F5344CB8AC3E}">
        <p14:creationId xmlns:p14="http://schemas.microsoft.com/office/powerpoint/2010/main" val="3153979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 conclusion</a:t>
            </a:r>
          </a:p>
        </p:txBody>
      </p:sp>
      <p:sp>
        <p:nvSpPr>
          <p:cNvPr id="3" name="Content Placeholder 2"/>
          <p:cNvSpPr>
            <a:spLocks noGrp="1"/>
          </p:cNvSpPr>
          <p:nvPr>
            <p:ph idx="1"/>
          </p:nvPr>
        </p:nvSpPr>
        <p:spPr>
          <a:xfrm>
            <a:off x="3429000" y="273052"/>
            <a:ext cx="5562600" cy="5853113"/>
          </a:xfrm>
        </p:spPr>
        <p:txBody>
          <a:bodyPr>
            <a:noAutofit/>
          </a:bodyPr>
          <a:lstStyle/>
          <a:p>
            <a:pPr marL="0" indent="0">
              <a:buNone/>
            </a:pPr>
            <a:r>
              <a:rPr lang="en-GB" sz="2800" dirty="0"/>
              <a:t>Difficulties in status of theoretical status of much management and/or leadership writing</a:t>
            </a:r>
          </a:p>
          <a:p>
            <a:pPr marL="0" indent="0">
              <a:buNone/>
            </a:pPr>
            <a:r>
              <a:rPr lang="en-GB" sz="2800" dirty="0"/>
              <a:t>Differing ideas of management or leadership are judged by differing criteria (control, innovation…)</a:t>
            </a:r>
          </a:p>
          <a:p>
            <a:pPr marL="0" indent="0">
              <a:buNone/>
            </a:pPr>
            <a:r>
              <a:rPr lang="en-GB" sz="2800" dirty="0"/>
              <a:t>Differences between management and leadership may be over-stated and perhaps both are needed.</a:t>
            </a:r>
          </a:p>
          <a:p>
            <a:pPr marL="0" indent="0">
              <a:buNone/>
            </a:pPr>
            <a:r>
              <a:rPr lang="en-GB" sz="2800" dirty="0"/>
              <a:t>Ideas thought successful in one context may fail in another</a:t>
            </a:r>
          </a:p>
          <a:p>
            <a:pPr marL="0" indent="0">
              <a:buNone/>
            </a:pPr>
            <a:r>
              <a:rPr lang="en-GB" sz="2800" dirty="0"/>
              <a:t>Theories are context-dependent, and the context of health and social care is different (and changing)</a:t>
            </a:r>
          </a:p>
        </p:txBody>
      </p:sp>
      <p:sp>
        <p:nvSpPr>
          <p:cNvPr id="8" name="Text Placeholder 7"/>
          <p:cNvSpPr>
            <a:spLocks noGrp="1"/>
          </p:cNvSpPr>
          <p:nvPr>
            <p:ph type="body" sz="half" idx="2"/>
          </p:nvPr>
        </p:nvSpPr>
        <p:spPr/>
        <p:txBody>
          <a:bodyPr/>
          <a:lstStyle/>
          <a:p>
            <a:endParaRPr lang="en-GB" dirty="0"/>
          </a:p>
        </p:txBody>
      </p:sp>
      <p:sp>
        <p:nvSpPr>
          <p:cNvPr id="6" name="Rectangle 1"/>
          <p:cNvSpPr>
            <a:spLocks noChangeArrowheads="1"/>
          </p:cNvSpPr>
          <p:nvPr/>
        </p:nvSpPr>
        <p:spPr bwMode="auto">
          <a:xfrm>
            <a:off x="4648200" y="351948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174" y="1776413"/>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6718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Links &amp; Reading</a:t>
            </a:r>
          </a:p>
        </p:txBody>
      </p:sp>
      <p:sp>
        <p:nvSpPr>
          <p:cNvPr id="4" name="Rectangle 3"/>
          <p:cNvSpPr/>
          <p:nvPr/>
        </p:nvSpPr>
        <p:spPr>
          <a:xfrm>
            <a:off x="376327" y="1447800"/>
            <a:ext cx="8424936" cy="4801314"/>
          </a:xfrm>
          <a:prstGeom prst="rect">
            <a:avLst/>
          </a:prstGeom>
        </p:spPr>
        <p:txBody>
          <a:bodyPr wrap="square">
            <a:spAutoFit/>
          </a:bodyPr>
          <a:lstStyle/>
          <a:p>
            <a:r>
              <a:rPr lang="en-GB" dirty="0" err="1"/>
              <a:t>Ashforth</a:t>
            </a:r>
            <a:r>
              <a:rPr lang="en-GB" dirty="0"/>
              <a:t>, B. (1994)Petty tyranny in organizations Human Relations, 47 , pp. 755–778</a:t>
            </a:r>
          </a:p>
          <a:p>
            <a:r>
              <a:rPr lang="en-GB" dirty="0" err="1"/>
              <a:t>Badaracco</a:t>
            </a:r>
            <a:r>
              <a:rPr lang="en-GB" dirty="0"/>
              <a:t>, (2001) We don’t need another hero. Harvard Business Review 79 (8) 121-6</a:t>
            </a:r>
          </a:p>
          <a:p>
            <a:r>
              <a:rPr lang="en-GB" dirty="0"/>
              <a:t>Collins, J., (2001) Good to Great  New York: Harper Collins</a:t>
            </a:r>
          </a:p>
          <a:p>
            <a:r>
              <a:rPr lang="en-GB" dirty="0" err="1"/>
              <a:t>Einarsen</a:t>
            </a:r>
            <a:r>
              <a:rPr lang="en-GB" dirty="0"/>
              <a:t>, S., </a:t>
            </a:r>
            <a:r>
              <a:rPr lang="en-GB" dirty="0" err="1"/>
              <a:t>Aasland</a:t>
            </a:r>
            <a:r>
              <a:rPr lang="en-GB" dirty="0"/>
              <a:t>, M.S., </a:t>
            </a:r>
            <a:r>
              <a:rPr lang="en-GB" dirty="0" err="1"/>
              <a:t>Skogstad</a:t>
            </a:r>
            <a:r>
              <a:rPr lang="en-GB" dirty="0"/>
              <a:t>, A.,(2007) Destructive leadership </a:t>
            </a:r>
            <a:r>
              <a:rPr lang="en-GB" dirty="0" err="1"/>
              <a:t>behavior</a:t>
            </a:r>
            <a:r>
              <a:rPr lang="en-GB" dirty="0"/>
              <a:t>: A definition and conceptual model. The Leadership Quarterly, 18, 207–216</a:t>
            </a:r>
          </a:p>
          <a:p>
            <a:r>
              <a:rPr lang="en-GB" dirty="0"/>
              <a:t>Greenleaf, R., (1977) Servant Leadership: a journey into the nature of legitimate power and greatness </a:t>
            </a:r>
            <a:r>
              <a:rPr lang="en-GB" dirty="0" err="1"/>
              <a:t>Mahway</a:t>
            </a:r>
            <a:r>
              <a:rPr lang="en-GB" dirty="0"/>
              <a:t>: </a:t>
            </a:r>
            <a:r>
              <a:rPr lang="en-GB" dirty="0" err="1"/>
              <a:t>Paulist</a:t>
            </a:r>
            <a:r>
              <a:rPr lang="en-GB" dirty="0"/>
              <a:t>  Press</a:t>
            </a:r>
          </a:p>
          <a:p>
            <a:r>
              <a:rPr lang="en-GB" dirty="0" err="1"/>
              <a:t>Lipman-Blumen</a:t>
            </a:r>
            <a:r>
              <a:rPr lang="en-GB" dirty="0"/>
              <a:t>, J. (2008). </a:t>
            </a:r>
            <a:r>
              <a:rPr lang="en-GB" dirty="0" err="1"/>
              <a:t>Lipman-Blumen</a:t>
            </a:r>
            <a:r>
              <a:rPr lang="en-GB" dirty="0"/>
              <a:t> Following toxic leaders: In search of posthumous praise </a:t>
            </a:r>
            <a:r>
              <a:rPr lang="en-GB" dirty="0" err="1"/>
              <a:t>Riggio</a:t>
            </a:r>
            <a:r>
              <a:rPr lang="en-GB" dirty="0"/>
              <a:t>, R.E. </a:t>
            </a:r>
            <a:r>
              <a:rPr lang="en-GB" dirty="0" err="1"/>
              <a:t>Chaleff</a:t>
            </a:r>
            <a:r>
              <a:rPr lang="en-GB" dirty="0"/>
              <a:t>, I. </a:t>
            </a:r>
            <a:r>
              <a:rPr lang="en-GB" dirty="0" err="1"/>
              <a:t>Lipman-Blumen</a:t>
            </a:r>
            <a:r>
              <a:rPr lang="en-GB" dirty="0"/>
              <a:t>  J.  (Eds.), The art of followership: How great followers create great leaders and organizations, </a:t>
            </a:r>
            <a:r>
              <a:rPr lang="en-GB" dirty="0" err="1"/>
              <a:t>Jossey</a:t>
            </a:r>
            <a:r>
              <a:rPr lang="en-GB" dirty="0"/>
              <a:t>-Bass, San Francisco pp. 181–194</a:t>
            </a:r>
          </a:p>
          <a:p>
            <a:r>
              <a:rPr lang="en-GB" dirty="0"/>
              <a:t>Mathieu. C., </a:t>
            </a:r>
            <a:r>
              <a:rPr lang="en-GB" i="1" dirty="0"/>
              <a:t>et al </a:t>
            </a:r>
            <a:r>
              <a:rPr lang="en-GB" dirty="0"/>
              <a:t>(2014) A dark side of leadership: Corporate psychopathy and its influence on employee well-being and job satisfaction, Personality and Individual Differences 59, 83–88</a:t>
            </a:r>
          </a:p>
          <a:p>
            <a:r>
              <a:rPr lang="en-GB" dirty="0"/>
              <a:t>Pond, C., (2006) Leadership in the Allied Health Professions in  Jones, R., &amp; Jenkins, F., (</a:t>
            </a:r>
            <a:r>
              <a:rPr lang="en-GB" dirty="0" err="1"/>
              <a:t>Eds</a:t>
            </a:r>
            <a:r>
              <a:rPr lang="en-GB" dirty="0"/>
              <a:t>)Managing and Leadership in the Allied Health Professions. Oxford: Radcliffe</a:t>
            </a:r>
          </a:p>
          <a:p>
            <a:endParaRPr lang="en-GB" dirty="0"/>
          </a:p>
        </p:txBody>
      </p:sp>
    </p:spTree>
    <p:extLst>
      <p:ext uri="{BB962C8B-B14F-4D97-AF65-F5344CB8AC3E}">
        <p14:creationId xmlns:p14="http://schemas.microsoft.com/office/powerpoint/2010/main" val="4056414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sz="2300" dirty="0" err="1"/>
              <a:t>Bass,B</a:t>
            </a:r>
            <a:r>
              <a:rPr lang="en-GB" sz="2300" dirty="0"/>
              <a:t>. M. (1985). Leadership and Performance. N. Y,: Free Press.</a:t>
            </a:r>
          </a:p>
          <a:p>
            <a:r>
              <a:rPr lang="en-GB" sz="2300" dirty="0"/>
              <a:t>Bass, B. M. &amp; </a:t>
            </a:r>
            <a:r>
              <a:rPr lang="en-GB" sz="2300" dirty="0" err="1"/>
              <a:t>Riggio</a:t>
            </a:r>
            <a:r>
              <a:rPr lang="en-GB" sz="2300" dirty="0"/>
              <a:t>, R. E. (2008). Transformational Leadership. Mahwah, New Jersey: Lawrence Erlbaum Associates, Inc.</a:t>
            </a:r>
          </a:p>
          <a:p>
            <a:r>
              <a:rPr lang="en-GB" sz="2300" dirty="0"/>
              <a:t>Burns, J. M. (1978). Leadership. N.Y: Harper and Raw.</a:t>
            </a:r>
          </a:p>
          <a:p>
            <a:r>
              <a:rPr lang="en-GB" sz="2300" dirty="0" err="1"/>
              <a:t>Riggio</a:t>
            </a:r>
            <a:r>
              <a:rPr lang="en-GB" sz="2300" dirty="0"/>
              <a:t>, R.E. (2009). Are you a transformational leader. Psychology Today. Available at </a:t>
            </a:r>
            <a:r>
              <a:rPr lang="en-GB" sz="2300" dirty="0">
                <a:hlinkClick r:id="rId3"/>
              </a:rPr>
              <a:t>http://blogs.psychologytoday.com/blog/cutting-edge-leadership/200903/are-you-transformational-leader</a:t>
            </a:r>
            <a:endParaRPr lang="en-GB" sz="2300" dirty="0"/>
          </a:p>
          <a:p>
            <a:r>
              <a:rPr lang="en-GB" sz="2300" dirty="0" err="1"/>
              <a:t>Senge</a:t>
            </a:r>
            <a:r>
              <a:rPr lang="en-GB" sz="2300" dirty="0"/>
              <a:t>, P. (1999) The Dance of Change London: Nicholas </a:t>
            </a:r>
            <a:r>
              <a:rPr lang="en-GB" sz="2300" dirty="0" err="1"/>
              <a:t>Brearley</a:t>
            </a:r>
            <a:r>
              <a:rPr lang="en-GB" sz="2300" dirty="0"/>
              <a:t> </a:t>
            </a:r>
          </a:p>
          <a:p>
            <a:r>
              <a:rPr lang="en-GB" sz="2300" dirty="0" err="1"/>
              <a:t>Tepper</a:t>
            </a:r>
            <a:r>
              <a:rPr lang="en-GB" sz="2300" dirty="0"/>
              <a:t>, B.J. (2000) Consequences of abusive supervision Academy of Management Journal, 43, 178–190</a:t>
            </a:r>
          </a:p>
          <a:p>
            <a:r>
              <a:rPr lang="en-GB" sz="2300" dirty="0" err="1"/>
              <a:t>Uhl</a:t>
            </a:r>
            <a:r>
              <a:rPr lang="en-GB" sz="2300" dirty="0"/>
              <a:t>-Bien, M,(2006)  "Relational Leadership Theory: Exploring the social processes of leadership and organizing" Leadership Institute Faculty Publications. Paper 19. </a:t>
            </a:r>
            <a:r>
              <a:rPr lang="en-GB" sz="2300" dirty="0">
                <a:hlinkClick r:id="rId4"/>
              </a:rPr>
              <a:t>http://digitalcommons.unl.edu/leadershipfacpub/19</a:t>
            </a:r>
            <a:r>
              <a:rPr lang="en-GB" sz="2300" dirty="0"/>
              <a:t> </a:t>
            </a:r>
          </a:p>
          <a:p>
            <a:r>
              <a:rPr lang="en-GB" sz="2300" dirty="0" err="1"/>
              <a:t>Yukl</a:t>
            </a:r>
            <a:r>
              <a:rPr lang="en-GB" sz="2300" dirty="0"/>
              <a:t>, G. A. (2010). Leadership in organizations (7th ed.) London: Pearson </a:t>
            </a:r>
          </a:p>
          <a:p>
            <a:endParaRPr lang="en-GB" dirty="0"/>
          </a:p>
        </p:txBody>
      </p:sp>
    </p:spTree>
    <p:extLst>
      <p:ext uri="{BB962C8B-B14F-4D97-AF65-F5344CB8AC3E}">
        <p14:creationId xmlns:p14="http://schemas.microsoft.com/office/powerpoint/2010/main" val="29038465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2060</TotalTime>
  <Words>4645</Words>
  <Application>Microsoft Office PowerPoint</Application>
  <PresentationFormat>On-screen Show (4:3)</PresentationFormat>
  <Paragraphs>457</Paragraphs>
  <Slides>33</Slides>
  <Notes>33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inherit</vt:lpstr>
      <vt:lpstr>Office Theme</vt:lpstr>
      <vt:lpstr>Leadership Theories </vt:lpstr>
      <vt:lpstr>Aim of this lecture</vt:lpstr>
      <vt:lpstr>Classical Theories</vt:lpstr>
      <vt:lpstr>Traits</vt:lpstr>
      <vt:lpstr>Traits</vt:lpstr>
      <vt:lpstr>Behavioural Leadership </vt:lpstr>
      <vt:lpstr>Blake and Mouton</vt:lpstr>
      <vt:lpstr>  Leadership Grid</vt:lpstr>
      <vt:lpstr>Autocratic, democratic, laissez faire</vt:lpstr>
      <vt:lpstr>PowerPoint Presentation</vt:lpstr>
      <vt:lpstr>Theory X,Y and Z</vt:lpstr>
      <vt:lpstr>Contingency/situational </vt:lpstr>
      <vt:lpstr>Tannenbaum &amp; Schimdt – Continuum</vt:lpstr>
      <vt:lpstr>Tannenbaum and Schmidt’s Leadership Continuum</vt:lpstr>
      <vt:lpstr>Hersey &amp; Blanchard</vt:lpstr>
      <vt:lpstr>Fielder - LPC</vt:lpstr>
      <vt:lpstr>PowerPoint Presentation</vt:lpstr>
      <vt:lpstr>House’s Path Goal </vt:lpstr>
      <vt:lpstr>Transactional/ transformational Leadership</vt:lpstr>
      <vt:lpstr>PowerPoint Presentation</vt:lpstr>
      <vt:lpstr>Transactional leadership</vt:lpstr>
      <vt:lpstr>Components of Transformational Leadership</vt:lpstr>
      <vt:lpstr>‘…the transactional leaders work within the  organisational culture as it exists; the transformational leader changes the organisational culture…’ (Bass, 1985)</vt:lpstr>
      <vt:lpstr>Care with oversimplication…</vt:lpstr>
      <vt:lpstr>Charismatic Leadership</vt:lpstr>
      <vt:lpstr>Charismatic Leadership</vt:lpstr>
      <vt:lpstr>Context is king!</vt:lpstr>
      <vt:lpstr>Leadership research focus on…</vt:lpstr>
      <vt:lpstr>Alternative Leadership Styles…</vt:lpstr>
      <vt:lpstr>Dark Side of Leadership  (Mathieu et al 2014)</vt:lpstr>
      <vt:lpstr>In conclusion</vt:lpstr>
      <vt:lpstr>References, Links &amp;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SHQM 41</dc:title>
  <dc:creator>Stephanie Best</dc:creator>
  <cp:lastModifiedBy>heather davies</cp:lastModifiedBy>
  <cp:revision>75</cp:revision>
  <cp:lastPrinted>2018-10-01T19:34:26Z</cp:lastPrinted>
  <dcterms:created xsi:type="dcterms:W3CDTF">2006-08-16T00:00:00Z</dcterms:created>
  <dcterms:modified xsi:type="dcterms:W3CDTF">2026-04-23T08:48:28Z</dcterms:modified>
</cp:coreProperties>
</file>