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handoutMasterIdLst>
    <p:handoutMasterId r:id="rId12"/>
  </p:handoutMasterIdLst>
  <p:sldIdLst>
    <p:sldId id="277" r:id="rId2"/>
    <p:sldId id="365" r:id="rId3"/>
    <p:sldId id="394" r:id="rId4"/>
    <p:sldId id="395" r:id="rId5"/>
    <p:sldId id="396" r:id="rId6"/>
    <p:sldId id="397" r:id="rId7"/>
    <p:sldId id="398" r:id="rId8"/>
    <p:sldId id="379" r:id="rId9"/>
    <p:sldId id="399" r:id="rId1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576" autoAdjust="0"/>
  </p:normalViewPr>
  <p:slideViewPr>
    <p:cSldViewPr showGuides="1">
      <p:cViewPr varScale="1">
        <p:scale>
          <a:sx n="82" d="100"/>
          <a:sy n="82" d="100"/>
        </p:scale>
        <p:origin x="150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8043C65-EFF3-82CE-4D33-6FC1624409D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BC5810D-D4D1-320F-DBF3-2D3C8239316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F1989B31-6A7B-424F-F767-1A6473F1A0BD}"/>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5E97BF8-8D30-DB47-5733-9327219DC53E}"/>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6EDB964-F999-5547-8F4F-66A7F66C50A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D4074264-02F7-081D-0EC2-505D158B80AB}"/>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C0F8ECCC-FCD2-82A7-0313-6B6B6832A630}"/>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B54A1FBC-01FB-F2B1-317F-82B1601D2E53}"/>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FAFE73B-CD17-F824-4D1A-00241F1E6C61}"/>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1C1E20C0-3A37-7291-CB83-2ECB2C2445E2}"/>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0695C8BE-B775-4A8F-C42F-87178B31285C}"/>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66888797-FB20-2040-BB2E-625F33C6232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spcBef>
                <a:spcPts val="0"/>
              </a:spcBef>
              <a:spcAft>
                <a:spcPts val="0"/>
              </a:spcAft>
            </a:pPr>
            <a:r>
              <a:rPr lang="en-US" dirty="0">
                <a:latin typeface="Arial"/>
                <a:cs typeface="Arial"/>
              </a:rPr>
              <a:t>I am a goal-oriented learner who has transferable skills that have been acquired during family duties. I selected communication as a key factor in midwifery, patient care, professional growth and employability.</a:t>
            </a:r>
          </a:p>
          <a:p>
            <a:br>
              <a:rPr lang="en-US" dirty="0"/>
            </a:br>
            <a:endParaRPr lang="en-US" dirty="0"/>
          </a:p>
        </p:txBody>
      </p:sp>
      <p:sp>
        <p:nvSpPr>
          <p:cNvPr id="4" name="Slide Number Placeholder 3"/>
          <p:cNvSpPr>
            <a:spLocks noGrp="1"/>
          </p:cNvSpPr>
          <p:nvPr>
            <p:ph type="sldNum" sz="quarter" idx="5"/>
          </p:nvPr>
        </p:nvSpPr>
        <p:spPr/>
        <p:txBody>
          <a:bodyPr/>
          <a:lstStyle/>
          <a:p>
            <a:pPr>
              <a:defRPr/>
            </a:pPr>
            <a:fld id="{66888797-FB20-2040-BB2E-625F33C6232A}" type="slidenum">
              <a:rPr lang="en-GB" altLang="en-US"/>
              <a:pPr>
                <a:defRPr/>
              </a:pPr>
              <a:t>2</a:t>
            </a:fld>
            <a:endParaRPr lang="en-GB" altLang="en-US"/>
          </a:p>
        </p:txBody>
      </p:sp>
    </p:spTree>
    <p:extLst>
      <p:ext uri="{BB962C8B-B14F-4D97-AF65-F5344CB8AC3E}">
        <p14:creationId xmlns:p14="http://schemas.microsoft.com/office/powerpoint/2010/main" val="1915481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spcBef>
                <a:spcPts val="0"/>
              </a:spcBef>
              <a:spcAft>
                <a:spcPts val="0"/>
              </a:spcAft>
            </a:pPr>
            <a:r>
              <a:rPr lang="en-US"/>
              <a:t>Communication refers to the exchange of information in an effective manner. It includes listening, understanding and plain clarifications. I acquired this ability because of family duties and child support, as well as my English language skills.</a:t>
            </a:r>
          </a:p>
          <a:p>
            <a:br>
              <a:rPr lang="en-US" dirty="0"/>
            </a:br>
            <a:endParaRPr lang="en-US" dirty="0"/>
          </a:p>
        </p:txBody>
      </p:sp>
      <p:sp>
        <p:nvSpPr>
          <p:cNvPr id="4" name="Slide Number Placeholder 3"/>
          <p:cNvSpPr>
            <a:spLocks noGrp="1"/>
          </p:cNvSpPr>
          <p:nvPr>
            <p:ph type="sldNum" sz="quarter" idx="5"/>
          </p:nvPr>
        </p:nvSpPr>
        <p:spPr/>
        <p:txBody>
          <a:bodyPr/>
          <a:lstStyle/>
          <a:p>
            <a:pPr>
              <a:defRPr/>
            </a:pPr>
            <a:fld id="{66888797-FB20-2040-BB2E-625F33C6232A}" type="slidenum">
              <a:rPr lang="en-GB" altLang="en-US"/>
              <a:pPr>
                <a:defRPr/>
              </a:pPr>
              <a:t>3</a:t>
            </a:fld>
            <a:endParaRPr lang="en-GB" altLang="en-US"/>
          </a:p>
        </p:txBody>
      </p:sp>
    </p:spTree>
    <p:extLst>
      <p:ext uri="{BB962C8B-B14F-4D97-AF65-F5344CB8AC3E}">
        <p14:creationId xmlns:p14="http://schemas.microsoft.com/office/powerpoint/2010/main" val="3283416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spcBef>
                <a:spcPts val="0"/>
              </a:spcBef>
              <a:spcAft>
                <a:spcPts val="0"/>
              </a:spcAft>
            </a:pPr>
            <a:r>
              <a:rPr lang="en-US" dirty="0">
                <a:latin typeface="Arial"/>
                <a:cs typeface="Arial"/>
              </a:rPr>
              <a:t>In health and social care, communication signifies the safety of the patient, informed choices, and collaboration (Gledhill </a:t>
            </a:r>
            <a:r>
              <a:rPr lang="en-US" i="1" dirty="0">
                <a:latin typeface="Arial"/>
                <a:cs typeface="Arial"/>
              </a:rPr>
              <a:t>et al</a:t>
            </a:r>
            <a:r>
              <a:rPr lang="en-US" dirty="0">
                <a:latin typeface="Arial"/>
                <a:cs typeface="Arial"/>
              </a:rPr>
              <a:t>., 2023). Explainable changes can decrease anxiety and eliminate mistakes in midwifery and enhance care.</a:t>
            </a:r>
          </a:p>
          <a:p>
            <a:br>
              <a:rPr lang="en-US" dirty="0"/>
            </a:br>
            <a:endParaRPr lang="en-US" dirty="0"/>
          </a:p>
        </p:txBody>
      </p:sp>
      <p:sp>
        <p:nvSpPr>
          <p:cNvPr id="4" name="Slide Number Placeholder 3"/>
          <p:cNvSpPr>
            <a:spLocks noGrp="1"/>
          </p:cNvSpPr>
          <p:nvPr>
            <p:ph type="sldNum" sz="quarter" idx="5"/>
          </p:nvPr>
        </p:nvSpPr>
        <p:spPr/>
        <p:txBody>
          <a:bodyPr/>
          <a:lstStyle/>
          <a:p>
            <a:pPr>
              <a:defRPr/>
            </a:pPr>
            <a:fld id="{66888797-FB20-2040-BB2E-625F33C6232A}" type="slidenum">
              <a:rPr lang="en-GB" altLang="en-US"/>
              <a:pPr>
                <a:defRPr/>
              </a:pPr>
              <a:t>4</a:t>
            </a:fld>
            <a:endParaRPr lang="en-GB" altLang="en-US"/>
          </a:p>
        </p:txBody>
      </p:sp>
    </p:spTree>
    <p:extLst>
      <p:ext uri="{BB962C8B-B14F-4D97-AF65-F5344CB8AC3E}">
        <p14:creationId xmlns:p14="http://schemas.microsoft.com/office/powerpoint/2010/main" val="493992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spcBef>
                <a:spcPts val="0"/>
              </a:spcBef>
              <a:spcAft>
                <a:spcPts val="0"/>
              </a:spcAft>
            </a:pPr>
            <a:r>
              <a:rPr lang="en-US" dirty="0">
                <a:latin typeface="Arial"/>
                <a:cs typeface="Arial"/>
              </a:rPr>
              <a:t>The Reflective Cycle by Gibbs assists medical staff in going through the experiences in a systematic way (Ocampo </a:t>
            </a:r>
            <a:r>
              <a:rPr lang="en-US" i="1" dirty="0">
                <a:latin typeface="Arial"/>
                <a:cs typeface="Arial"/>
              </a:rPr>
              <a:t>et al</a:t>
            </a:r>
            <a:r>
              <a:rPr lang="en-US" dirty="0">
                <a:latin typeface="Arial"/>
                <a:cs typeface="Arial"/>
              </a:rPr>
              <a:t>., 2025). It aids in </a:t>
            </a:r>
            <a:r>
              <a:rPr lang="en-US" dirty="0" err="1">
                <a:latin typeface="Arial"/>
                <a:cs typeface="Arial"/>
              </a:rPr>
              <a:t>analysing</a:t>
            </a:r>
            <a:r>
              <a:rPr lang="en-US" dirty="0">
                <a:latin typeface="Arial"/>
                <a:cs typeface="Arial"/>
              </a:rPr>
              <a:t> communication with the patients and colleagues and finding the strengths and opportunities in midwifery. This directed reflection serves to promote safer, more effective and compassionate care of patients and foster confidence, accountability and further growth.</a:t>
            </a:r>
          </a:p>
          <a:p>
            <a:br>
              <a:rPr lang="en-US" dirty="0"/>
            </a:br>
            <a:endParaRPr lang="en-US" dirty="0"/>
          </a:p>
        </p:txBody>
      </p:sp>
      <p:sp>
        <p:nvSpPr>
          <p:cNvPr id="4" name="Slide Number Placeholder 3"/>
          <p:cNvSpPr>
            <a:spLocks noGrp="1"/>
          </p:cNvSpPr>
          <p:nvPr>
            <p:ph type="sldNum" sz="quarter" idx="5"/>
          </p:nvPr>
        </p:nvSpPr>
        <p:spPr/>
        <p:txBody>
          <a:bodyPr/>
          <a:lstStyle/>
          <a:p>
            <a:pPr>
              <a:defRPr/>
            </a:pPr>
            <a:fld id="{66888797-FB20-2040-BB2E-625F33C6232A}" type="slidenum">
              <a:rPr lang="en-GB" altLang="en-US"/>
              <a:pPr>
                <a:defRPr/>
              </a:pPr>
              <a:t>5</a:t>
            </a:fld>
            <a:endParaRPr lang="en-GB" altLang="en-US"/>
          </a:p>
        </p:txBody>
      </p:sp>
    </p:spTree>
    <p:extLst>
      <p:ext uri="{BB962C8B-B14F-4D97-AF65-F5344CB8AC3E}">
        <p14:creationId xmlns:p14="http://schemas.microsoft.com/office/powerpoint/2010/main" val="1390759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spcBef>
                <a:spcPts val="0"/>
              </a:spcBef>
              <a:spcAft>
                <a:spcPts val="0"/>
              </a:spcAft>
            </a:pPr>
            <a:r>
              <a:rPr lang="en-US" dirty="0">
                <a:latin typeface="Arial"/>
                <a:cs typeface="Arial"/>
              </a:rPr>
              <a:t>Being a student midwife, working in a maternity ward, I would discuss and explain procedures in a calm environment and listen attentively to the concerns. Efficient communication fosters confidence, alleviates anxiety, helps to make informed choices and attain safe, humane, and quality maternal care outcomes (</a:t>
            </a:r>
            <a:r>
              <a:rPr lang="en-US" dirty="0" err="1">
                <a:latin typeface="Arial"/>
                <a:cs typeface="Arial"/>
              </a:rPr>
              <a:t>Agbi</a:t>
            </a:r>
            <a:r>
              <a:rPr lang="en-US" dirty="0">
                <a:latin typeface="Arial"/>
                <a:cs typeface="Arial"/>
              </a:rPr>
              <a:t> </a:t>
            </a:r>
            <a:r>
              <a:rPr lang="en-US" i="1" dirty="0">
                <a:latin typeface="Arial"/>
                <a:cs typeface="Arial"/>
              </a:rPr>
              <a:t>et al</a:t>
            </a:r>
            <a:r>
              <a:rPr lang="en-US" dirty="0">
                <a:latin typeface="Arial"/>
                <a:cs typeface="Arial"/>
              </a:rPr>
              <a:t>., 2023).</a:t>
            </a:r>
          </a:p>
          <a:p>
            <a:br>
              <a:rPr lang="en-US" dirty="0"/>
            </a:br>
            <a:endParaRPr lang="en-US" dirty="0"/>
          </a:p>
        </p:txBody>
      </p:sp>
      <p:sp>
        <p:nvSpPr>
          <p:cNvPr id="4" name="Slide Number Placeholder 3"/>
          <p:cNvSpPr>
            <a:spLocks noGrp="1"/>
          </p:cNvSpPr>
          <p:nvPr>
            <p:ph type="sldNum" sz="quarter" idx="5"/>
          </p:nvPr>
        </p:nvSpPr>
        <p:spPr/>
        <p:txBody>
          <a:bodyPr/>
          <a:lstStyle/>
          <a:p>
            <a:pPr>
              <a:defRPr/>
            </a:pPr>
            <a:fld id="{66888797-FB20-2040-BB2E-625F33C6232A}" type="slidenum">
              <a:rPr lang="en-GB" altLang="en-US"/>
              <a:pPr>
                <a:defRPr/>
              </a:pPr>
              <a:t>6</a:t>
            </a:fld>
            <a:endParaRPr lang="en-GB" altLang="en-US"/>
          </a:p>
        </p:txBody>
      </p:sp>
    </p:spTree>
    <p:extLst>
      <p:ext uri="{BB962C8B-B14F-4D97-AF65-F5344CB8AC3E}">
        <p14:creationId xmlns:p14="http://schemas.microsoft.com/office/powerpoint/2010/main" val="943036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spcBef>
                <a:spcPts val="0"/>
              </a:spcBef>
              <a:spcAft>
                <a:spcPts val="0"/>
              </a:spcAft>
            </a:pPr>
            <a:r>
              <a:rPr lang="en-US" dirty="0">
                <a:latin typeface="Arial"/>
                <a:cs typeface="Arial"/>
              </a:rPr>
              <a:t>Communication equips me with practice through confidence and professionalism. It helps to interact with patients safely and collaborate in a midwifery team, and I am still enhancing my advanced skills in clinical communication. </a:t>
            </a:r>
          </a:p>
          <a:p>
            <a:br>
              <a:rPr lang="en-US" dirty="0"/>
            </a:br>
            <a:endParaRPr lang="en-US" dirty="0"/>
          </a:p>
        </p:txBody>
      </p:sp>
      <p:sp>
        <p:nvSpPr>
          <p:cNvPr id="4" name="Slide Number Placeholder 3"/>
          <p:cNvSpPr>
            <a:spLocks noGrp="1"/>
          </p:cNvSpPr>
          <p:nvPr>
            <p:ph type="sldNum" sz="quarter" idx="5"/>
          </p:nvPr>
        </p:nvSpPr>
        <p:spPr/>
        <p:txBody>
          <a:bodyPr/>
          <a:lstStyle/>
          <a:p>
            <a:pPr>
              <a:defRPr/>
            </a:pPr>
            <a:fld id="{66888797-FB20-2040-BB2E-625F33C6232A}" type="slidenum">
              <a:rPr lang="en-GB" altLang="en-US"/>
              <a:pPr>
                <a:defRPr/>
              </a:pPr>
              <a:t>7</a:t>
            </a:fld>
            <a:endParaRPr lang="en-GB" altLang="en-US"/>
          </a:p>
        </p:txBody>
      </p:sp>
    </p:spTree>
    <p:extLst>
      <p:ext uri="{BB962C8B-B14F-4D97-AF65-F5344CB8AC3E}">
        <p14:creationId xmlns:p14="http://schemas.microsoft.com/office/powerpoint/2010/main" val="121125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latin typeface="Arial"/>
                <a:cs typeface="Arial"/>
              </a:rPr>
              <a:t>In conclusion, safe and compassionate midwifery care is based on communication. It enhances patient outcomes, builds teamwork, and </a:t>
            </a:r>
            <a:r>
              <a:rPr lang="en-US" dirty="0" err="1">
                <a:latin typeface="Arial"/>
                <a:cs typeface="Arial"/>
              </a:rPr>
              <a:t>minimises</a:t>
            </a:r>
            <a:r>
              <a:rPr lang="en-US" dirty="0">
                <a:latin typeface="Arial"/>
                <a:cs typeface="Arial"/>
              </a:rPr>
              <a:t> errors. Incorporation of the structured model, such as </a:t>
            </a:r>
            <a:r>
              <a:rPr lang="en-US" dirty="0" err="1">
                <a:latin typeface="Arial"/>
                <a:cs typeface="Arial"/>
              </a:rPr>
              <a:t>gibb’s</a:t>
            </a:r>
            <a:r>
              <a:rPr lang="en-US" dirty="0">
                <a:latin typeface="Arial"/>
                <a:cs typeface="Arial"/>
              </a:rPr>
              <a:t>, improves practice. </a:t>
            </a:r>
          </a:p>
        </p:txBody>
      </p:sp>
      <p:sp>
        <p:nvSpPr>
          <p:cNvPr id="4" name="Slide Number Placeholder 3"/>
          <p:cNvSpPr>
            <a:spLocks noGrp="1"/>
          </p:cNvSpPr>
          <p:nvPr>
            <p:ph type="sldNum" sz="quarter" idx="5"/>
          </p:nvPr>
        </p:nvSpPr>
        <p:spPr/>
        <p:txBody>
          <a:bodyPr/>
          <a:lstStyle/>
          <a:p>
            <a:pPr>
              <a:defRPr/>
            </a:pPr>
            <a:fld id="{66888797-FB20-2040-BB2E-625F33C6232A}" type="slidenum">
              <a:rPr lang="en-GB" altLang="en-US"/>
              <a:pPr>
                <a:defRPr/>
              </a:pPr>
              <a:t>8</a:t>
            </a:fld>
            <a:endParaRPr lang="en-GB" altLang="en-US"/>
          </a:p>
        </p:txBody>
      </p:sp>
    </p:spTree>
    <p:extLst>
      <p:ext uri="{BB962C8B-B14F-4D97-AF65-F5344CB8AC3E}">
        <p14:creationId xmlns:p14="http://schemas.microsoft.com/office/powerpoint/2010/main" val="33863776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7F4F14-D76B-861F-2CF0-EF6852C425F5}"/>
              </a:ext>
            </a:extLst>
          </p:cNvPr>
          <p:cNvSpPr>
            <a:spLocks noGrp="1"/>
          </p:cNvSpPr>
          <p:nvPr>
            <p:ph type="dt" sz="half" idx="10"/>
          </p:nvPr>
        </p:nvSpPr>
        <p:spPr>
          <a:xfrm>
            <a:off x="395288" y="6524625"/>
            <a:ext cx="971550" cy="219075"/>
          </a:xfrm>
        </p:spPr>
        <p:txBody>
          <a:bodyPr/>
          <a:lstStyle>
            <a:lvl1pPr>
              <a:defRPr/>
            </a:lvl1pPr>
          </a:lstStyle>
          <a:p>
            <a:pPr>
              <a:defRPr/>
            </a:pPr>
            <a:fld id="{DEEF881F-D72F-5447-8A1A-F66B7ADB03E6}" type="datetime1">
              <a:rPr lang="en-GB" altLang="en-US"/>
              <a:pPr>
                <a:defRPr/>
              </a:pPr>
              <a:t>23/03/2026</a:t>
            </a:fld>
            <a:endParaRPr lang="en-GB" altLang="en-US"/>
          </a:p>
        </p:txBody>
      </p:sp>
      <p:sp>
        <p:nvSpPr>
          <p:cNvPr id="5" name="Footer Placeholder 4">
            <a:extLst>
              <a:ext uri="{FF2B5EF4-FFF2-40B4-BE49-F238E27FC236}">
                <a16:creationId xmlns:a16="http://schemas.microsoft.com/office/drawing/2014/main" id="{2AF78880-2405-A01A-A73C-456C66EDDBF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DEE0FF4-0C4C-A807-2E57-4602F10FAA78}"/>
              </a:ext>
            </a:extLst>
          </p:cNvPr>
          <p:cNvSpPr>
            <a:spLocks noGrp="1"/>
          </p:cNvSpPr>
          <p:nvPr>
            <p:ph type="sldNum" sz="quarter" idx="12"/>
          </p:nvPr>
        </p:nvSpPr>
        <p:spPr/>
        <p:txBody>
          <a:bodyPr/>
          <a:lstStyle>
            <a:lvl1pPr>
              <a:defRPr/>
            </a:lvl1pPr>
          </a:lstStyle>
          <a:p>
            <a:pPr>
              <a:defRPr/>
            </a:pPr>
            <a:fld id="{E50F7FC8-BE19-7B4F-B776-597DDBC5672F}" type="slidenum">
              <a:rPr lang="en-GB" altLang="en-US"/>
              <a:pPr>
                <a:defRPr/>
              </a:pPr>
              <a:t>‹#›</a:t>
            </a:fld>
            <a:endParaRPr lang="en-GB" altLang="en-US"/>
          </a:p>
        </p:txBody>
      </p:sp>
    </p:spTree>
    <p:extLst>
      <p:ext uri="{BB962C8B-B14F-4D97-AF65-F5344CB8AC3E}">
        <p14:creationId xmlns:p14="http://schemas.microsoft.com/office/powerpoint/2010/main" val="3545009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C1FBD-706A-5295-FB0A-F2E1DE9CD13F}"/>
              </a:ext>
            </a:extLst>
          </p:cNvPr>
          <p:cNvSpPr>
            <a:spLocks noGrp="1"/>
          </p:cNvSpPr>
          <p:nvPr>
            <p:ph type="dt" sz="half" idx="10"/>
          </p:nvPr>
        </p:nvSpPr>
        <p:spPr/>
        <p:txBody>
          <a:bodyPr/>
          <a:lstStyle>
            <a:lvl1pPr>
              <a:defRPr/>
            </a:lvl1pPr>
          </a:lstStyle>
          <a:p>
            <a:pPr>
              <a:defRPr/>
            </a:pPr>
            <a:fld id="{BAD0D0BF-B7A4-0946-BB41-002EC0E885C4}" type="datetime1">
              <a:rPr lang="en-GB" altLang="en-US"/>
              <a:pPr>
                <a:defRPr/>
              </a:pPr>
              <a:t>23/03/2026</a:t>
            </a:fld>
            <a:endParaRPr lang="en-GB" altLang="en-US"/>
          </a:p>
        </p:txBody>
      </p:sp>
      <p:sp>
        <p:nvSpPr>
          <p:cNvPr id="5" name="Footer Placeholder 4">
            <a:extLst>
              <a:ext uri="{FF2B5EF4-FFF2-40B4-BE49-F238E27FC236}">
                <a16:creationId xmlns:a16="http://schemas.microsoft.com/office/drawing/2014/main" id="{8E6E38D6-B41E-953E-C70E-B4A00A5F8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12C71D0-5FB6-EF6E-3F9C-09400749DA0F}"/>
              </a:ext>
            </a:extLst>
          </p:cNvPr>
          <p:cNvSpPr>
            <a:spLocks noGrp="1"/>
          </p:cNvSpPr>
          <p:nvPr>
            <p:ph type="sldNum" sz="quarter" idx="12"/>
          </p:nvPr>
        </p:nvSpPr>
        <p:spPr/>
        <p:txBody>
          <a:bodyPr/>
          <a:lstStyle>
            <a:lvl1pPr>
              <a:defRPr/>
            </a:lvl1pPr>
          </a:lstStyle>
          <a:p>
            <a:pPr>
              <a:defRPr/>
            </a:pPr>
            <a:fld id="{85A1A889-9CC5-D140-8BF1-56AB827C5FF0}" type="slidenum">
              <a:rPr lang="en-GB" altLang="en-US"/>
              <a:pPr>
                <a:defRPr/>
              </a:pPr>
              <a:t>‹#›</a:t>
            </a:fld>
            <a:endParaRPr lang="en-GB" altLang="en-US"/>
          </a:p>
        </p:txBody>
      </p:sp>
    </p:spTree>
    <p:extLst>
      <p:ext uri="{BB962C8B-B14F-4D97-AF65-F5344CB8AC3E}">
        <p14:creationId xmlns:p14="http://schemas.microsoft.com/office/powerpoint/2010/main" val="1701709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FB538A5-91F6-064C-F364-837708A1CDF5}"/>
              </a:ext>
            </a:extLst>
          </p:cNvPr>
          <p:cNvSpPr>
            <a:spLocks noGrp="1"/>
          </p:cNvSpPr>
          <p:nvPr>
            <p:ph type="dt" sz="half" idx="10"/>
          </p:nvPr>
        </p:nvSpPr>
        <p:spPr/>
        <p:txBody>
          <a:bodyPr/>
          <a:lstStyle>
            <a:lvl1pPr>
              <a:defRPr/>
            </a:lvl1pPr>
          </a:lstStyle>
          <a:p>
            <a:pPr>
              <a:defRPr/>
            </a:pPr>
            <a:fld id="{9C932A98-8AF9-1440-AFF1-5A804F0C8F47}"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62D553BC-BF13-2502-A2F3-9CAF508608B2}"/>
              </a:ext>
            </a:extLst>
          </p:cNvPr>
          <p:cNvSpPr>
            <a:spLocks noGrp="1"/>
          </p:cNvSpPr>
          <p:nvPr>
            <p:ph type="sldNum" sz="quarter" idx="11"/>
          </p:nvPr>
        </p:nvSpPr>
        <p:spPr/>
        <p:txBody>
          <a:bodyPr/>
          <a:lstStyle>
            <a:lvl1pPr>
              <a:defRPr/>
            </a:lvl1pPr>
          </a:lstStyle>
          <a:p>
            <a:pPr>
              <a:defRPr/>
            </a:pPr>
            <a:fld id="{18DC1711-5CC2-264A-9246-DC68D1CAC95A}" type="slidenum">
              <a:rPr lang="en-GB" altLang="en-US"/>
              <a:pPr>
                <a:defRPr/>
              </a:pPr>
              <a:t>‹#›</a:t>
            </a:fld>
            <a:endParaRPr lang="en-GB" altLang="en-US"/>
          </a:p>
        </p:txBody>
      </p:sp>
    </p:spTree>
    <p:extLst>
      <p:ext uri="{BB962C8B-B14F-4D97-AF65-F5344CB8AC3E}">
        <p14:creationId xmlns:p14="http://schemas.microsoft.com/office/powerpoint/2010/main" val="3929492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4CB476C-6FA3-015D-119A-D8778BD9E2A0}"/>
              </a:ext>
            </a:extLst>
          </p:cNvPr>
          <p:cNvSpPr>
            <a:spLocks noGrp="1"/>
          </p:cNvSpPr>
          <p:nvPr>
            <p:ph type="dt" sz="half" idx="10"/>
          </p:nvPr>
        </p:nvSpPr>
        <p:spPr/>
        <p:txBody>
          <a:bodyPr/>
          <a:lstStyle>
            <a:lvl1pPr>
              <a:defRPr/>
            </a:lvl1pPr>
          </a:lstStyle>
          <a:p>
            <a:pPr>
              <a:defRPr/>
            </a:pPr>
            <a:fld id="{7981619B-2D6F-A149-872F-F3DB6EEFDEB6}"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9D2F9810-D005-43FB-DB2B-AFFF408008F9}"/>
              </a:ext>
            </a:extLst>
          </p:cNvPr>
          <p:cNvSpPr>
            <a:spLocks noGrp="1"/>
          </p:cNvSpPr>
          <p:nvPr>
            <p:ph type="sldNum" sz="quarter" idx="11"/>
          </p:nvPr>
        </p:nvSpPr>
        <p:spPr/>
        <p:txBody>
          <a:bodyPr/>
          <a:lstStyle>
            <a:lvl1pPr>
              <a:defRPr/>
            </a:lvl1pPr>
          </a:lstStyle>
          <a:p>
            <a:pPr>
              <a:defRPr/>
            </a:pPr>
            <a:fld id="{CEABB2EF-DB8B-2C49-BA57-A5ADC4E4FB9E}" type="slidenum">
              <a:rPr lang="en-GB" altLang="en-US"/>
              <a:pPr>
                <a:defRPr/>
              </a:pPr>
              <a:t>‹#›</a:t>
            </a:fld>
            <a:endParaRPr lang="en-GB" altLang="en-US"/>
          </a:p>
        </p:txBody>
      </p:sp>
    </p:spTree>
    <p:extLst>
      <p:ext uri="{BB962C8B-B14F-4D97-AF65-F5344CB8AC3E}">
        <p14:creationId xmlns:p14="http://schemas.microsoft.com/office/powerpoint/2010/main" val="149699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49D09A-B9AF-A822-27DE-43DE01C01A6D}"/>
              </a:ext>
            </a:extLst>
          </p:cNvPr>
          <p:cNvSpPr>
            <a:spLocks noGrp="1"/>
          </p:cNvSpPr>
          <p:nvPr>
            <p:ph type="dt" sz="half" idx="10"/>
          </p:nvPr>
        </p:nvSpPr>
        <p:spPr/>
        <p:txBody>
          <a:bodyPr/>
          <a:lstStyle>
            <a:lvl1pPr>
              <a:defRPr/>
            </a:lvl1pPr>
          </a:lstStyle>
          <a:p>
            <a:pPr>
              <a:defRPr/>
            </a:pPr>
            <a:fld id="{DF1CB23A-A728-4B4E-A81D-25690DD3D788}" type="datetime1">
              <a:rPr lang="en-GB" altLang="en-US"/>
              <a:pPr>
                <a:defRPr/>
              </a:pPr>
              <a:t>23/03/2026</a:t>
            </a:fld>
            <a:endParaRPr lang="en-GB" altLang="en-US"/>
          </a:p>
        </p:txBody>
      </p:sp>
      <p:sp>
        <p:nvSpPr>
          <p:cNvPr id="8" name="Slide Number Placeholder 5">
            <a:extLst>
              <a:ext uri="{FF2B5EF4-FFF2-40B4-BE49-F238E27FC236}">
                <a16:creationId xmlns:a16="http://schemas.microsoft.com/office/drawing/2014/main" id="{615895CD-CDDB-E986-6BFB-7F0928AEB97E}"/>
              </a:ext>
            </a:extLst>
          </p:cNvPr>
          <p:cNvSpPr>
            <a:spLocks noGrp="1"/>
          </p:cNvSpPr>
          <p:nvPr>
            <p:ph type="sldNum" sz="quarter" idx="11"/>
          </p:nvPr>
        </p:nvSpPr>
        <p:spPr/>
        <p:txBody>
          <a:bodyPr/>
          <a:lstStyle>
            <a:lvl1pPr>
              <a:defRPr/>
            </a:lvl1pPr>
          </a:lstStyle>
          <a:p>
            <a:pPr>
              <a:defRPr/>
            </a:pPr>
            <a:fld id="{DE17E767-756B-3442-A814-255DA3A0591F}" type="slidenum">
              <a:rPr lang="en-GB" altLang="en-US"/>
              <a:pPr>
                <a:defRPr/>
              </a:pPr>
              <a:t>‹#›</a:t>
            </a:fld>
            <a:endParaRPr lang="en-GB" altLang="en-US"/>
          </a:p>
        </p:txBody>
      </p:sp>
    </p:spTree>
    <p:extLst>
      <p:ext uri="{BB962C8B-B14F-4D97-AF65-F5344CB8AC3E}">
        <p14:creationId xmlns:p14="http://schemas.microsoft.com/office/powerpoint/2010/main" val="551760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086A5BA-8ECF-4362-E8E9-B3245AF8F839}"/>
              </a:ext>
            </a:extLst>
          </p:cNvPr>
          <p:cNvSpPr>
            <a:spLocks noGrp="1"/>
          </p:cNvSpPr>
          <p:nvPr>
            <p:ph type="dt" sz="half" idx="10"/>
          </p:nvPr>
        </p:nvSpPr>
        <p:spPr/>
        <p:txBody>
          <a:bodyPr/>
          <a:lstStyle>
            <a:lvl1pPr>
              <a:defRPr/>
            </a:lvl1pPr>
          </a:lstStyle>
          <a:p>
            <a:pPr>
              <a:defRPr/>
            </a:pPr>
            <a:fld id="{33608727-8344-8B4F-8EEC-2DB1231409AC}" type="datetime1">
              <a:rPr lang="en-GB" altLang="en-US"/>
              <a:pPr>
                <a:defRPr/>
              </a:pPr>
              <a:t>23/03/2026</a:t>
            </a:fld>
            <a:endParaRPr lang="en-GB" altLang="en-US"/>
          </a:p>
        </p:txBody>
      </p:sp>
      <p:sp>
        <p:nvSpPr>
          <p:cNvPr id="4" name="Slide Number Placeholder 5">
            <a:extLst>
              <a:ext uri="{FF2B5EF4-FFF2-40B4-BE49-F238E27FC236}">
                <a16:creationId xmlns:a16="http://schemas.microsoft.com/office/drawing/2014/main" id="{8ED5F7EB-842F-A5D2-A7EB-C37B09953EFB}"/>
              </a:ext>
            </a:extLst>
          </p:cNvPr>
          <p:cNvSpPr>
            <a:spLocks noGrp="1"/>
          </p:cNvSpPr>
          <p:nvPr>
            <p:ph type="sldNum" sz="quarter" idx="11"/>
          </p:nvPr>
        </p:nvSpPr>
        <p:spPr/>
        <p:txBody>
          <a:bodyPr/>
          <a:lstStyle>
            <a:lvl1pPr>
              <a:defRPr/>
            </a:lvl1pPr>
          </a:lstStyle>
          <a:p>
            <a:pPr>
              <a:defRPr/>
            </a:pPr>
            <a:fld id="{560CD4D1-CB14-C64D-B8EA-2F667C6C2626}" type="slidenum">
              <a:rPr lang="en-GB" altLang="en-US"/>
              <a:pPr>
                <a:defRPr/>
              </a:pPr>
              <a:t>‹#›</a:t>
            </a:fld>
            <a:endParaRPr lang="en-GB" altLang="en-US"/>
          </a:p>
        </p:txBody>
      </p:sp>
    </p:spTree>
    <p:extLst>
      <p:ext uri="{BB962C8B-B14F-4D97-AF65-F5344CB8AC3E}">
        <p14:creationId xmlns:p14="http://schemas.microsoft.com/office/powerpoint/2010/main" val="1621499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C74E58C-22B3-9C65-2A86-29F171CE894C}"/>
              </a:ext>
            </a:extLst>
          </p:cNvPr>
          <p:cNvSpPr>
            <a:spLocks noGrp="1"/>
          </p:cNvSpPr>
          <p:nvPr>
            <p:ph type="dt" sz="half" idx="10"/>
          </p:nvPr>
        </p:nvSpPr>
        <p:spPr/>
        <p:txBody>
          <a:bodyPr/>
          <a:lstStyle>
            <a:lvl1pPr>
              <a:defRPr/>
            </a:lvl1pPr>
          </a:lstStyle>
          <a:p>
            <a:pPr>
              <a:defRPr/>
            </a:pPr>
            <a:fld id="{172B1DF8-BA4C-C148-9F7E-39B961F5260E}" type="datetime1">
              <a:rPr lang="en-GB" altLang="en-US"/>
              <a:pPr>
                <a:defRPr/>
              </a:pPr>
              <a:t>23/03/2026</a:t>
            </a:fld>
            <a:endParaRPr lang="en-GB" altLang="en-US"/>
          </a:p>
        </p:txBody>
      </p:sp>
      <p:sp>
        <p:nvSpPr>
          <p:cNvPr id="3" name="Slide Number Placeholder 5">
            <a:extLst>
              <a:ext uri="{FF2B5EF4-FFF2-40B4-BE49-F238E27FC236}">
                <a16:creationId xmlns:a16="http://schemas.microsoft.com/office/drawing/2014/main" id="{A8D3E689-68C4-3212-BB1A-C9C7843AAB25}"/>
              </a:ext>
            </a:extLst>
          </p:cNvPr>
          <p:cNvSpPr>
            <a:spLocks noGrp="1"/>
          </p:cNvSpPr>
          <p:nvPr>
            <p:ph type="sldNum" sz="quarter" idx="11"/>
          </p:nvPr>
        </p:nvSpPr>
        <p:spPr/>
        <p:txBody>
          <a:bodyPr/>
          <a:lstStyle>
            <a:lvl1pPr>
              <a:defRPr/>
            </a:lvl1pPr>
          </a:lstStyle>
          <a:p>
            <a:pPr>
              <a:defRPr/>
            </a:pPr>
            <a:fld id="{75F59C2B-2A32-0C41-A581-D9850AA6459A}" type="slidenum">
              <a:rPr lang="en-GB" altLang="en-US"/>
              <a:pPr>
                <a:defRPr/>
              </a:pPr>
              <a:t>‹#›</a:t>
            </a:fld>
            <a:endParaRPr lang="en-GB" altLang="en-US"/>
          </a:p>
        </p:txBody>
      </p:sp>
    </p:spTree>
    <p:extLst>
      <p:ext uri="{BB962C8B-B14F-4D97-AF65-F5344CB8AC3E}">
        <p14:creationId xmlns:p14="http://schemas.microsoft.com/office/powerpoint/2010/main" val="2438284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88D8B22-BEB8-0245-E58D-6272FEB7D03F}"/>
              </a:ext>
            </a:extLst>
          </p:cNvPr>
          <p:cNvSpPr>
            <a:spLocks noGrp="1"/>
          </p:cNvSpPr>
          <p:nvPr>
            <p:ph type="dt" sz="half" idx="10"/>
          </p:nvPr>
        </p:nvSpPr>
        <p:spPr/>
        <p:txBody>
          <a:bodyPr/>
          <a:lstStyle>
            <a:lvl1pPr>
              <a:defRPr/>
            </a:lvl1pPr>
          </a:lstStyle>
          <a:p>
            <a:pPr>
              <a:defRPr/>
            </a:pPr>
            <a:fld id="{93F22F59-A550-9A48-BBC4-116F572C442C}"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EE66AA4F-0014-73E7-946F-DAD2A9721DB2}"/>
              </a:ext>
            </a:extLst>
          </p:cNvPr>
          <p:cNvSpPr>
            <a:spLocks noGrp="1"/>
          </p:cNvSpPr>
          <p:nvPr>
            <p:ph type="sldNum" sz="quarter" idx="11"/>
          </p:nvPr>
        </p:nvSpPr>
        <p:spPr/>
        <p:txBody>
          <a:bodyPr/>
          <a:lstStyle>
            <a:lvl1pPr>
              <a:defRPr/>
            </a:lvl1pPr>
          </a:lstStyle>
          <a:p>
            <a:pPr>
              <a:defRPr/>
            </a:pPr>
            <a:fld id="{8EA2C65A-A008-D04C-BCE9-5D6D5427D7CD}" type="slidenum">
              <a:rPr lang="en-GB" altLang="en-US"/>
              <a:pPr>
                <a:defRPr/>
              </a:pPr>
              <a:t>‹#›</a:t>
            </a:fld>
            <a:endParaRPr lang="en-GB" altLang="en-US"/>
          </a:p>
        </p:txBody>
      </p:sp>
    </p:spTree>
    <p:extLst>
      <p:ext uri="{BB962C8B-B14F-4D97-AF65-F5344CB8AC3E}">
        <p14:creationId xmlns:p14="http://schemas.microsoft.com/office/powerpoint/2010/main" val="2937599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6984B16-D1A1-BF5F-E9CA-2CEACE2C4D5C}"/>
              </a:ext>
            </a:extLst>
          </p:cNvPr>
          <p:cNvSpPr>
            <a:spLocks noGrp="1"/>
          </p:cNvSpPr>
          <p:nvPr>
            <p:ph type="dt" sz="half" idx="10"/>
          </p:nvPr>
        </p:nvSpPr>
        <p:spPr/>
        <p:txBody>
          <a:bodyPr/>
          <a:lstStyle>
            <a:lvl1pPr>
              <a:defRPr/>
            </a:lvl1pPr>
          </a:lstStyle>
          <a:p>
            <a:pPr>
              <a:defRPr/>
            </a:pPr>
            <a:fld id="{1342E187-9929-A046-AD0F-37A324F2EC73}"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66C1D23D-8875-526D-9CFD-9762C0659489}"/>
              </a:ext>
            </a:extLst>
          </p:cNvPr>
          <p:cNvSpPr>
            <a:spLocks noGrp="1"/>
          </p:cNvSpPr>
          <p:nvPr>
            <p:ph type="sldNum" sz="quarter" idx="11"/>
          </p:nvPr>
        </p:nvSpPr>
        <p:spPr/>
        <p:txBody>
          <a:bodyPr/>
          <a:lstStyle>
            <a:lvl1pPr>
              <a:defRPr/>
            </a:lvl1pPr>
          </a:lstStyle>
          <a:p>
            <a:pPr>
              <a:defRPr/>
            </a:pPr>
            <a:fld id="{ABDFF6D2-D096-F54E-AE2F-E266D345F977}" type="slidenum">
              <a:rPr lang="en-GB" altLang="en-US"/>
              <a:pPr>
                <a:defRPr/>
              </a:pPr>
              <a:t>‹#›</a:t>
            </a:fld>
            <a:endParaRPr lang="en-GB" altLang="en-US"/>
          </a:p>
        </p:txBody>
      </p:sp>
    </p:spTree>
    <p:extLst>
      <p:ext uri="{BB962C8B-B14F-4D97-AF65-F5344CB8AC3E}">
        <p14:creationId xmlns:p14="http://schemas.microsoft.com/office/powerpoint/2010/main" val="322134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7E8703-8DAC-07D0-3243-50B4CD782B30}"/>
              </a:ext>
            </a:extLst>
          </p:cNvPr>
          <p:cNvSpPr>
            <a:spLocks noGrp="1"/>
          </p:cNvSpPr>
          <p:nvPr>
            <p:ph type="dt" sz="half" idx="10"/>
          </p:nvPr>
        </p:nvSpPr>
        <p:spPr/>
        <p:txBody>
          <a:bodyPr/>
          <a:lstStyle>
            <a:lvl1pPr>
              <a:defRPr/>
            </a:lvl1pPr>
          </a:lstStyle>
          <a:p>
            <a:pPr>
              <a:defRPr/>
            </a:pPr>
            <a:fld id="{02E27B67-172B-EC4C-8CF6-F086B1A6C9F2}"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90CA56CC-2FCE-B7DA-8C4C-2A368E29425F}"/>
              </a:ext>
            </a:extLst>
          </p:cNvPr>
          <p:cNvSpPr>
            <a:spLocks noGrp="1"/>
          </p:cNvSpPr>
          <p:nvPr>
            <p:ph type="sldNum" sz="quarter" idx="11"/>
          </p:nvPr>
        </p:nvSpPr>
        <p:spPr/>
        <p:txBody>
          <a:bodyPr/>
          <a:lstStyle>
            <a:lvl1pPr>
              <a:defRPr/>
            </a:lvl1pPr>
          </a:lstStyle>
          <a:p>
            <a:pPr>
              <a:defRPr/>
            </a:pPr>
            <a:fld id="{831F3923-B5DE-6147-9F3D-83CAB66C7FE1}" type="slidenum">
              <a:rPr lang="en-GB" altLang="en-US"/>
              <a:pPr>
                <a:defRPr/>
              </a:pPr>
              <a:t>‹#›</a:t>
            </a:fld>
            <a:endParaRPr lang="en-GB" altLang="en-US"/>
          </a:p>
        </p:txBody>
      </p:sp>
    </p:spTree>
    <p:extLst>
      <p:ext uri="{BB962C8B-B14F-4D97-AF65-F5344CB8AC3E}">
        <p14:creationId xmlns:p14="http://schemas.microsoft.com/office/powerpoint/2010/main" val="3344019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53A7A2-4150-ED1C-E208-F2B0927F0941}"/>
              </a:ext>
            </a:extLst>
          </p:cNvPr>
          <p:cNvSpPr>
            <a:spLocks noGrp="1"/>
          </p:cNvSpPr>
          <p:nvPr>
            <p:ph type="dt" sz="half" idx="10"/>
          </p:nvPr>
        </p:nvSpPr>
        <p:spPr/>
        <p:txBody>
          <a:bodyPr/>
          <a:lstStyle>
            <a:lvl1pPr>
              <a:defRPr/>
            </a:lvl1pPr>
          </a:lstStyle>
          <a:p>
            <a:pPr>
              <a:defRPr/>
            </a:pPr>
            <a:fld id="{84E05EFC-0FB1-9648-829C-DFCC5A367BAA}" type="datetime1">
              <a:rPr lang="en-GB" altLang="en-US"/>
              <a:pPr>
                <a:defRPr/>
              </a:pPr>
              <a:t>23/03/2026</a:t>
            </a:fld>
            <a:endParaRPr lang="en-GB" altLang="en-US"/>
          </a:p>
        </p:txBody>
      </p:sp>
      <p:sp>
        <p:nvSpPr>
          <p:cNvPr id="5" name="Slide Number Placeholder 5">
            <a:extLst>
              <a:ext uri="{FF2B5EF4-FFF2-40B4-BE49-F238E27FC236}">
                <a16:creationId xmlns:a16="http://schemas.microsoft.com/office/drawing/2014/main" id="{E71F66FA-E13E-3A53-9003-303D3F31EC2F}"/>
              </a:ext>
            </a:extLst>
          </p:cNvPr>
          <p:cNvSpPr>
            <a:spLocks noGrp="1"/>
          </p:cNvSpPr>
          <p:nvPr>
            <p:ph type="sldNum" sz="quarter" idx="11"/>
          </p:nvPr>
        </p:nvSpPr>
        <p:spPr/>
        <p:txBody>
          <a:bodyPr/>
          <a:lstStyle>
            <a:lvl1pPr>
              <a:defRPr/>
            </a:lvl1pPr>
          </a:lstStyle>
          <a:p>
            <a:pPr>
              <a:defRPr/>
            </a:pPr>
            <a:fld id="{6EAF10E5-FE94-D943-911B-1929CD080F6F}" type="slidenum">
              <a:rPr lang="en-GB" altLang="en-US"/>
              <a:pPr>
                <a:defRPr/>
              </a:pPr>
              <a:t>‹#›</a:t>
            </a:fld>
            <a:endParaRPr lang="en-GB" altLang="en-US"/>
          </a:p>
        </p:txBody>
      </p:sp>
    </p:spTree>
    <p:extLst>
      <p:ext uri="{BB962C8B-B14F-4D97-AF65-F5344CB8AC3E}">
        <p14:creationId xmlns:p14="http://schemas.microsoft.com/office/powerpoint/2010/main" val="545412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79354EE-9BCD-DC81-79C2-F3AE2F6FA50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646EF0C-31EF-BBE9-A81D-A3F13333266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829AAC4-F34C-176D-49C2-265EFB8D08E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FECBAB1-7E44-404F-A949-8608AC03F287}" type="datetime1">
              <a:rPr lang="en-GB" altLang="en-US"/>
              <a:pPr>
                <a:defRPr/>
              </a:pPr>
              <a:t>23/03/2026</a:t>
            </a:fld>
            <a:endParaRPr lang="en-GB" altLang="en-US"/>
          </a:p>
        </p:txBody>
      </p:sp>
      <p:sp>
        <p:nvSpPr>
          <p:cNvPr id="6" name="Slide Number Placeholder 5">
            <a:extLst>
              <a:ext uri="{FF2B5EF4-FFF2-40B4-BE49-F238E27FC236}">
                <a16:creationId xmlns:a16="http://schemas.microsoft.com/office/drawing/2014/main" id="{205D487B-9568-A07C-EE43-7712468BFB1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54B492-48E3-934E-A869-0AD42C92BCC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68" r:id="rId1"/>
    <p:sldLayoutId id="2147484169" r:id="rId2"/>
    <p:sldLayoutId id="2147484159" r:id="rId3"/>
    <p:sldLayoutId id="2147484160" r:id="rId4"/>
    <p:sldLayoutId id="2147484161" r:id="rId5"/>
    <p:sldLayoutId id="2147484162" r:id="rId6"/>
    <p:sldLayoutId id="2147484163" r:id="rId7"/>
    <p:sldLayoutId id="2147484164" r:id="rId8"/>
    <p:sldLayoutId id="2147484165" r:id="rId9"/>
    <p:sldLayoutId id="2147484166" r:id="rId10"/>
    <p:sldLayoutId id="214748416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nlinelibrary.wiley.com/doi/abs/10.1111/jocn.16820" TargetMode="External"/><Relationship Id="rId2" Type="http://schemas.openxmlformats.org/officeDocument/2006/relationships/hyperlink" Target="https://www.researchgate.net/profile/Fortune-Agbi-2/publication/375323367_Quality_of_Communication_between_Healthcare_Providers_and_Pregnant_Women_Impact_on_Maternal_Satisfaction_Health_Outcomes_and_Shared_Decision-Making/links/6703f6ddb753fa724d63fea1/Quality-of-Communication-between-Healthcare-Providers-and-Pregnant-Women-Impact-on-Maternal-Satisfaction-Health-Outcomes-and-Shared-Decision-Making.pdf" TargetMode="External"/><Relationship Id="rId1" Type="http://schemas.openxmlformats.org/officeDocument/2006/relationships/slideLayout" Target="../slideLayouts/slideLayout2.xml"/><Relationship Id="rId4" Type="http://schemas.openxmlformats.org/officeDocument/2006/relationships/hyperlink" Target="https://www.sciencedirect.com/science/article/pii/S02606917240039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47756"/>
            <a:lum/>
          </a:blip>
          <a:srcRect/>
          <a:stretch>
            <a:fillRect/>
          </a:stretch>
        </a:blipFill>
        <a:effectLst/>
      </p:bgPr>
    </p:bg>
    <p:spTree>
      <p:nvGrpSpPr>
        <p:cNvPr id="1" name=""/>
        <p:cNvGrpSpPr/>
        <p:nvPr/>
      </p:nvGrpSpPr>
      <p:grpSpPr>
        <a:xfrm>
          <a:off x="0" y="0"/>
          <a:ext cx="0" cy="0"/>
          <a:chOff x="0" y="0"/>
          <a:chExt cx="0" cy="0"/>
        </a:xfrm>
      </p:grpSpPr>
      <p:sp>
        <p:nvSpPr>
          <p:cNvPr id="6147" name="Subtitle 4">
            <a:extLst>
              <a:ext uri="{FF2B5EF4-FFF2-40B4-BE49-F238E27FC236}">
                <a16:creationId xmlns:a16="http://schemas.microsoft.com/office/drawing/2014/main" id="{8FAFFADE-356A-A94A-CBBA-0409CCDE969C}"/>
              </a:ext>
            </a:extLst>
          </p:cNvPr>
          <p:cNvSpPr>
            <a:spLocks noGrp="1"/>
          </p:cNvSpPr>
          <p:nvPr>
            <p:ph type="subTitle" idx="1"/>
          </p:nvPr>
        </p:nvSpPr>
        <p:spPr>
          <a:xfrm>
            <a:off x="253110" y="2133600"/>
            <a:ext cx="8715959" cy="3363913"/>
          </a:xfrm>
        </p:spPr>
        <p:txBody>
          <a:bodyPr/>
          <a:lstStyle/>
          <a:p>
            <a:pPr algn="just" eaLnBrk="1" hangingPunct="1">
              <a:defRPr/>
            </a:pPr>
            <a:r>
              <a:rPr lang="en-GB" sz="2400" b="1" dirty="0">
                <a:solidFill>
                  <a:schemeClr val="tx1"/>
                </a:solidFill>
                <a:latin typeface="Segoe UI"/>
                <a:cs typeface="Segoe UI"/>
              </a:rPr>
              <a:t>Module Title: Professional Career Development within H&amp;SC </a:t>
            </a:r>
            <a:endParaRPr lang="en-GB" sz="2400" dirty="0">
              <a:solidFill>
                <a:schemeClr val="tx1"/>
              </a:solidFill>
              <a:latin typeface="Segoe UI"/>
              <a:cs typeface="Segoe UI"/>
            </a:endParaRPr>
          </a:p>
          <a:p>
            <a:pPr algn="just">
              <a:defRPr/>
            </a:pPr>
            <a:r>
              <a:rPr lang="en-GB" sz="2400" b="1" dirty="0">
                <a:solidFill>
                  <a:schemeClr val="tx1"/>
                </a:solidFill>
                <a:latin typeface="Segoe UI"/>
                <a:cs typeface="Segoe UI"/>
              </a:rPr>
              <a:t>Module Number: LCHS 4009 </a:t>
            </a:r>
            <a:endParaRPr lang="en-GB" sz="2400" dirty="0">
              <a:solidFill>
                <a:schemeClr val="tx1"/>
              </a:solidFill>
              <a:latin typeface="Segoe UI"/>
              <a:cs typeface="Segoe UI"/>
            </a:endParaRPr>
          </a:p>
          <a:p>
            <a:pPr algn="l">
              <a:defRPr/>
            </a:pPr>
            <a:r>
              <a:rPr lang="en-GB" sz="2400" b="1" dirty="0">
                <a:solidFill>
                  <a:schemeClr val="tx1"/>
                </a:solidFill>
                <a:latin typeface="Segoe UI"/>
                <a:cs typeface="Segoe UI"/>
              </a:rPr>
              <a:t> Name: Fairuj Haque Prome                                                      Student id: 2436596</a:t>
            </a:r>
            <a:br>
              <a:rPr lang="en-GB" sz="2400" b="1" dirty="0">
                <a:solidFill>
                  <a:schemeClr val="tx1"/>
                </a:solidFill>
                <a:latin typeface="Segoe UI"/>
                <a:cs typeface="Segoe UI"/>
              </a:rPr>
            </a:br>
            <a:r>
              <a:rPr lang="en-GB" sz="2400" b="1" dirty="0">
                <a:solidFill>
                  <a:schemeClr val="tx1"/>
                </a:solidFill>
                <a:latin typeface="Segoe UI"/>
                <a:cs typeface="Segoe UI"/>
              </a:rPr>
              <a:t> Tutor’s Name: Dr Christopher </a:t>
            </a:r>
            <a:r>
              <a:rPr lang="en-GB" sz="2400" b="1" dirty="0" err="1">
                <a:solidFill>
                  <a:schemeClr val="tx1"/>
                </a:solidFill>
                <a:latin typeface="Segoe UI"/>
                <a:cs typeface="Segoe UI"/>
              </a:rPr>
              <a:t>Mafuva</a:t>
            </a:r>
            <a:endParaRPr lang="en-GB" sz="2400" dirty="0">
              <a:solidFill>
                <a:schemeClr val="tx1"/>
              </a:solidFill>
              <a:latin typeface="Segoe UI"/>
              <a:cs typeface="Segoe UI"/>
            </a:endParaRPr>
          </a:p>
          <a:p>
            <a:pPr>
              <a:defRPr/>
            </a:pPr>
            <a:endParaRPr lang="en-GB" altLang="en-US" b="1" dirty="0">
              <a:solidFill>
                <a:schemeClr val="tx1"/>
              </a:solidFill>
            </a:endParaRPr>
          </a:p>
          <a:p>
            <a:pPr eaLnBrk="1" hangingPunct="1">
              <a:defRPr/>
            </a:pPr>
            <a:r>
              <a:rPr lang="en-GB" altLang="en-US" dirty="0">
                <a:solidFill>
                  <a:schemeClr val="tx1"/>
                </a:solidFill>
              </a:rPr>
              <a:t> </a:t>
            </a:r>
          </a:p>
        </p:txBody>
      </p:sp>
      <p:sp>
        <p:nvSpPr>
          <p:cNvPr id="3" name="Date Placeholder 2">
            <a:extLst>
              <a:ext uri="{FF2B5EF4-FFF2-40B4-BE49-F238E27FC236}">
                <a16:creationId xmlns:a16="http://schemas.microsoft.com/office/drawing/2014/main" id="{02E9EC5C-A365-85DD-A7C1-E8666CD72E3B}"/>
              </a:ext>
            </a:extLst>
          </p:cNvPr>
          <p:cNvSpPr>
            <a:spLocks noGrp="1"/>
          </p:cNvSpPr>
          <p:nvPr>
            <p:ph type="dt" sz="quarter" idx="10"/>
          </p:nvPr>
        </p:nvSpPr>
        <p:spPr/>
        <p:txBody>
          <a:bodyPr/>
          <a:lstStyle/>
          <a:p>
            <a:pPr>
              <a:defRPr/>
            </a:pPr>
            <a:fld id="{5EC0FA7E-6D3B-48D7-9F80-6C4D37659D9C}" type="datetime1">
              <a:rPr lang="en-GB" altLang="en-US"/>
              <a:pPr>
                <a:defRPr/>
              </a:pPr>
              <a:t>23/03/2026</a:t>
            </a:fld>
            <a:endParaRPr lang="en-GB" altLang="en-US"/>
          </a:p>
        </p:txBody>
      </p:sp>
      <p:sp>
        <p:nvSpPr>
          <p:cNvPr id="6149" name="Slide Number Placeholder 5">
            <a:extLst>
              <a:ext uri="{FF2B5EF4-FFF2-40B4-BE49-F238E27FC236}">
                <a16:creationId xmlns:a16="http://schemas.microsoft.com/office/drawing/2014/main" id="{24CBE16C-2AF7-37B5-C753-62E0AE4A335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2AD68A1-CB15-FD43-A70E-F93FD8B11D9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457200" y="414028"/>
            <a:ext cx="8229600" cy="847570"/>
          </a:xfrm>
        </p:spPr>
        <p:txBody>
          <a:bodyPr/>
          <a:lstStyle/>
          <a:p>
            <a:r>
              <a:rPr lang="en-GB" altLang="en-US" sz="3200" b="1" dirty="0"/>
              <a:t>Introduction</a:t>
            </a:r>
            <a:endParaRPr lang="en-US" altLang="en-US" sz="32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23/03/2026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457200" y="1432932"/>
            <a:ext cx="4744844" cy="4083631"/>
          </a:xfrm>
        </p:spPr>
        <p:txBody>
          <a:bodyPr/>
          <a:lstStyle/>
          <a:p>
            <a:pPr algn="just">
              <a:buFont typeface="Arial"/>
              <a:buChar char="•"/>
              <a:defRPr/>
            </a:pPr>
            <a:r>
              <a:rPr lang="en-GB" sz="2800" dirty="0">
                <a:latin typeface="Myriad Pro"/>
                <a:cs typeface="Times New Roman"/>
              </a:rPr>
              <a:t>A midwifery career student.</a:t>
            </a:r>
            <a:endParaRPr lang="en-US" sz="2800">
              <a:latin typeface="Myriad Pro"/>
            </a:endParaRPr>
          </a:p>
          <a:p>
            <a:pPr algn="just">
              <a:buFont typeface="Arial"/>
              <a:buChar char="•"/>
              <a:defRPr/>
            </a:pPr>
            <a:r>
              <a:rPr lang="en-GB" sz="2800" dirty="0">
                <a:latin typeface="Myriad Pro"/>
                <a:cs typeface="Times New Roman"/>
              </a:rPr>
              <a:t>Background: Homemaker who acquired transferable skills.</a:t>
            </a:r>
            <a:endParaRPr lang="en-GB" sz="2800">
              <a:latin typeface="Myriad Pro"/>
            </a:endParaRPr>
          </a:p>
          <a:p>
            <a:pPr algn="just">
              <a:buFont typeface="Arial"/>
              <a:defRPr/>
            </a:pPr>
            <a:r>
              <a:rPr lang="en-GB" sz="2800" dirty="0">
                <a:latin typeface="Myriad Pro"/>
                <a:cs typeface="Times New Roman"/>
              </a:rPr>
              <a:t>Chosen skill: Communication</a:t>
            </a:r>
            <a:endParaRPr lang="en-GB" sz="2800">
              <a:latin typeface="Myriad Pro"/>
            </a:endParaRPr>
          </a:p>
          <a:p>
            <a:pPr algn="just">
              <a:buFont typeface="Arial"/>
              <a:defRPr/>
            </a:pPr>
            <a:r>
              <a:rPr lang="en-GB" sz="2800" dirty="0">
                <a:latin typeface="Myriad Pro"/>
                <a:cs typeface="Times New Roman"/>
              </a:rPr>
              <a:t>Discovering its significance in health and social care.</a:t>
            </a:r>
          </a:p>
          <a:p>
            <a:pPr marL="0" indent="0">
              <a:buNone/>
              <a:defRPr/>
            </a:pPr>
            <a:endParaRPr lang="en-GB" sz="2800" dirty="0"/>
          </a:p>
          <a:p>
            <a:pPr marL="0" indent="0">
              <a:buFont typeface="Arial" panose="020B0604020202020204" pitchFamily="34" charset="0"/>
              <a:buNone/>
              <a:defRPr/>
            </a:pPr>
            <a:endParaRPr lang="en-GB" b="1" dirty="0"/>
          </a:p>
          <a:p>
            <a:pPr>
              <a:defRPr/>
            </a:pPr>
            <a:endParaRPr lang="en-GB" b="1" dirty="0"/>
          </a:p>
        </p:txBody>
      </p:sp>
      <p:pic>
        <p:nvPicPr>
          <p:cNvPr id="3" name="Picture 2">
            <a:extLst>
              <a:ext uri="{FF2B5EF4-FFF2-40B4-BE49-F238E27FC236}">
                <a16:creationId xmlns:a16="http://schemas.microsoft.com/office/drawing/2014/main" id="{AAE1A38B-C31A-75AF-F5FC-16C73C994BB2}"/>
              </a:ext>
            </a:extLst>
          </p:cNvPr>
          <p:cNvPicPr>
            <a:picLocks noChangeAspect="1"/>
          </p:cNvPicPr>
          <p:nvPr/>
        </p:nvPicPr>
        <p:blipFill>
          <a:blip r:embed="rId3"/>
          <a:stretch>
            <a:fillRect/>
          </a:stretch>
        </p:blipFill>
        <p:spPr>
          <a:xfrm>
            <a:off x="5607321" y="1432119"/>
            <a:ext cx="3393455" cy="322711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560914" y="170826"/>
            <a:ext cx="8440375" cy="1389077"/>
          </a:xfrm>
        </p:spPr>
        <p:txBody>
          <a:bodyPr/>
          <a:lstStyle/>
          <a:p>
            <a:r>
              <a:rPr lang="en-GB" sz="3600" b="1" dirty="0">
                <a:latin typeface="Myriad Pro"/>
                <a:cs typeface="Times New Roman"/>
              </a:rPr>
              <a:t>Communication as a Professional Skill</a:t>
            </a:r>
            <a:endParaRPr lang="en-US" sz="3600">
              <a:latin typeface="Myriad Pro"/>
            </a:endParaRPr>
          </a:p>
          <a:p>
            <a:endParaRPr lang="en-GB" altLang="en-US" sz="2800" i="1">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1560786" y="2376652"/>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143508" y="1257196"/>
            <a:ext cx="4758911" cy="4832092"/>
          </a:xfrm>
          <a:prstGeom prst="rect">
            <a:avLst/>
          </a:prstGeom>
          <a:noFill/>
        </p:spPr>
        <p:txBody>
          <a:bodyPr wrap="square" lIns="91440" tIns="45720" rIns="91440" bIns="45720" anchor="t">
            <a:spAutoFit/>
          </a:bodyPr>
          <a:lstStyle/>
          <a:p>
            <a:pPr marL="285750" indent="-285750" algn="just">
              <a:buFont typeface="Arial"/>
              <a:buChar char="•"/>
            </a:pPr>
            <a:r>
              <a:rPr lang="en-GB" sz="2800" dirty="0">
                <a:latin typeface="Myriad Pro"/>
                <a:cs typeface="Times New Roman"/>
              </a:rPr>
              <a:t>Chosen skill: Communication</a:t>
            </a:r>
            <a:endParaRPr lang="en-US" sz="2800">
              <a:latin typeface="Myriad Pro"/>
              <a:cs typeface="Times New Roman"/>
            </a:endParaRPr>
          </a:p>
          <a:p>
            <a:pPr marL="285750" indent="-285750" algn="just">
              <a:buFont typeface="Arial"/>
              <a:buChar char="•"/>
            </a:pPr>
            <a:r>
              <a:rPr lang="en-GB" sz="2800" dirty="0">
                <a:latin typeface="Myriad Pro"/>
                <a:cs typeface="Times New Roman"/>
              </a:rPr>
              <a:t>Open communication of knowledge and comprehension.</a:t>
            </a:r>
            <a:endParaRPr lang="en-GB" sz="2800" dirty="0">
              <a:latin typeface="Myriad Pro"/>
            </a:endParaRPr>
          </a:p>
          <a:p>
            <a:pPr marL="285750" indent="-285750" algn="just">
              <a:buFont typeface="Arial"/>
              <a:buChar char="•"/>
            </a:pPr>
            <a:r>
              <a:rPr lang="en-GB" sz="2800" dirty="0">
                <a:latin typeface="Myriad Pro"/>
                <a:cs typeface="Times New Roman"/>
              </a:rPr>
              <a:t>entails active listening, empathy and proper explanations.</a:t>
            </a:r>
            <a:endParaRPr lang="en-GB" sz="2800" dirty="0">
              <a:latin typeface="Myriad Pro"/>
            </a:endParaRPr>
          </a:p>
          <a:p>
            <a:pPr marL="285750" indent="-285750" algn="just">
              <a:buFont typeface="Arial"/>
              <a:buChar char="•"/>
            </a:pPr>
            <a:r>
              <a:rPr lang="en-GB" sz="2800" dirty="0">
                <a:latin typeface="Myriad Pro"/>
                <a:cs typeface="Times New Roman"/>
              </a:rPr>
              <a:t>In the course of family care and education.</a:t>
            </a:r>
          </a:p>
          <a:p>
            <a:pPr>
              <a:buNone/>
            </a:pPr>
            <a:endParaRPr lang="en-GB" sz="2800" dirty="0">
              <a:latin typeface="Myriad Pro"/>
            </a:endParaRPr>
          </a:p>
        </p:txBody>
      </p:sp>
      <p:pic>
        <p:nvPicPr>
          <p:cNvPr id="2" name="Picture 1" descr="10 Communication Skills for Your Life and Career Success | Indeed.com">
            <a:extLst>
              <a:ext uri="{FF2B5EF4-FFF2-40B4-BE49-F238E27FC236}">
                <a16:creationId xmlns:a16="http://schemas.microsoft.com/office/drawing/2014/main" id="{EC7A99D3-6FC5-8B06-7976-F12547A95873}"/>
              </a:ext>
            </a:extLst>
          </p:cNvPr>
          <p:cNvPicPr>
            <a:picLocks noChangeAspect="1"/>
          </p:cNvPicPr>
          <p:nvPr/>
        </p:nvPicPr>
        <p:blipFill>
          <a:blip r:embed="rId3"/>
          <a:stretch>
            <a:fillRect/>
          </a:stretch>
        </p:blipFill>
        <p:spPr>
          <a:xfrm>
            <a:off x="5063699" y="1250911"/>
            <a:ext cx="3937077" cy="378467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0" y="-264506"/>
            <a:ext cx="9206974" cy="1412472"/>
          </a:xfrm>
        </p:spPr>
        <p:txBody>
          <a:bodyPr/>
          <a:lstStyle/>
          <a:p>
            <a:r>
              <a:rPr lang="en-GB" sz="3200" b="1" dirty="0">
                <a:solidFill>
                  <a:srgbClr val="111111"/>
                </a:solidFill>
                <a:latin typeface="Times New Roman"/>
                <a:cs typeface="Times New Roman"/>
              </a:rPr>
              <a:t>The value of Communication in the Workplace</a:t>
            </a:r>
            <a:endParaRPr lang="en-US" sz="3200"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268915" y="1159622"/>
            <a:ext cx="4329806" cy="4832092"/>
          </a:xfrm>
          <a:prstGeom prst="rect">
            <a:avLst/>
          </a:prstGeom>
          <a:noFill/>
        </p:spPr>
        <p:txBody>
          <a:bodyPr wrap="square" lIns="91440" tIns="45720" rIns="91440" bIns="45720" anchor="t">
            <a:spAutoFit/>
          </a:bodyPr>
          <a:lstStyle/>
          <a:p>
            <a:pPr marL="285750" indent="-285750" algn="just">
              <a:buFont typeface="Arial"/>
              <a:buChar char="•"/>
            </a:pPr>
            <a:r>
              <a:rPr lang="en-GB" sz="2800" dirty="0">
                <a:latin typeface="Myriad Pro"/>
                <a:cs typeface="Times New Roman"/>
              </a:rPr>
              <a:t>Provides effective and safe patient care.</a:t>
            </a:r>
            <a:endParaRPr lang="en-US" sz="2800">
              <a:latin typeface="Myriad Pro"/>
            </a:endParaRPr>
          </a:p>
          <a:p>
            <a:pPr marL="285750" indent="-285750" algn="just">
              <a:buFont typeface="Arial"/>
              <a:buChar char="•"/>
            </a:pPr>
            <a:r>
              <a:rPr lang="en-GB" sz="2800" dirty="0">
                <a:latin typeface="Myriad Pro"/>
                <a:cs typeface="Times New Roman"/>
              </a:rPr>
              <a:t>Enhances service user satisfaction and confidence.</a:t>
            </a:r>
            <a:endParaRPr lang="en-GB" sz="2800" dirty="0">
              <a:latin typeface="Myriad Pro"/>
            </a:endParaRPr>
          </a:p>
          <a:p>
            <a:pPr marL="285750" indent="-285750" algn="just">
              <a:buFont typeface="Arial"/>
              <a:buChar char="•"/>
            </a:pPr>
            <a:r>
              <a:rPr lang="en-GB" sz="2800" dirty="0">
                <a:latin typeface="Myriad Pro"/>
                <a:cs typeface="Times New Roman"/>
              </a:rPr>
              <a:t>Endorses teamwork and organisational effectiveness.</a:t>
            </a:r>
          </a:p>
          <a:p>
            <a:pPr marL="285750" indent="-285750" algn="just">
              <a:buFont typeface="Arial"/>
              <a:buChar char="•"/>
            </a:pPr>
            <a:r>
              <a:rPr lang="en-GB" sz="2800" dirty="0">
                <a:latin typeface="Myriad Pro"/>
                <a:cs typeface="Times New Roman"/>
              </a:rPr>
              <a:t>minimises mistakes and misconceptions.</a:t>
            </a:r>
            <a:endParaRPr lang="en-GB" sz="2800" dirty="0">
              <a:latin typeface="Myriad Pro"/>
            </a:endParaRPr>
          </a:p>
          <a:p>
            <a:endParaRPr lang="en-GB" sz="2800" dirty="0">
              <a:latin typeface="Myriad Pro"/>
            </a:endParaRPr>
          </a:p>
        </p:txBody>
      </p:sp>
      <p:pic>
        <p:nvPicPr>
          <p:cNvPr id="3" name="Picture 2" descr="4 reasons why workplace communication is important | The BD School">
            <a:extLst>
              <a:ext uri="{FF2B5EF4-FFF2-40B4-BE49-F238E27FC236}">
                <a16:creationId xmlns:a16="http://schemas.microsoft.com/office/drawing/2014/main" id="{FD8AA94F-8534-4903-B499-91E414C44A2B}"/>
              </a:ext>
            </a:extLst>
          </p:cNvPr>
          <p:cNvPicPr>
            <a:picLocks noChangeAspect="1"/>
          </p:cNvPicPr>
          <p:nvPr/>
        </p:nvPicPr>
        <p:blipFill>
          <a:blip r:embed="rId3"/>
          <a:stretch>
            <a:fillRect/>
          </a:stretch>
        </p:blipFill>
        <p:spPr>
          <a:xfrm>
            <a:off x="4613817" y="1484507"/>
            <a:ext cx="4321099" cy="274598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457200" y="0"/>
            <a:ext cx="8229600" cy="1407841"/>
          </a:xfrm>
        </p:spPr>
        <p:txBody>
          <a:bodyPr/>
          <a:lstStyle/>
          <a:p>
            <a:r>
              <a:rPr lang="en-GB" sz="3200" b="1" dirty="0">
                <a:latin typeface="Myriad Pro"/>
                <a:cs typeface="Times New Roman"/>
              </a:rPr>
              <a:t>Gibbs Reflective Cycle in Supporting Communication</a:t>
            </a:r>
            <a:endParaRPr lang="en-US" sz="3200">
              <a:latin typeface="Myriad Pro"/>
            </a:endParaRP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250825" y="1196752"/>
            <a:ext cx="4825768" cy="4306542"/>
          </a:xfrm>
        </p:spPr>
        <p:txBody>
          <a:bodyPr/>
          <a:lstStyle/>
          <a:p>
            <a:pPr algn="just">
              <a:buFont typeface="Arial"/>
              <a:buChar char="•"/>
            </a:pPr>
            <a:r>
              <a:rPr lang="en-GB" sz="2400" dirty="0">
                <a:latin typeface="Myriad Pro"/>
                <a:cs typeface="Times New Roman"/>
              </a:rPr>
              <a:t>Theory applied: Gibbs Reflective Cycle.</a:t>
            </a:r>
            <a:endParaRPr lang="en-US" sz="2400">
              <a:latin typeface="Myriad Pro"/>
            </a:endParaRPr>
          </a:p>
          <a:p>
            <a:pPr algn="just">
              <a:buFont typeface="Arial"/>
              <a:buChar char="•"/>
            </a:pPr>
            <a:r>
              <a:rPr lang="en-GB" sz="2400" dirty="0">
                <a:latin typeface="Myriad Pro"/>
                <a:cs typeface="Times New Roman"/>
              </a:rPr>
              <a:t>Description, feelings, evaluation, analysis, conclusion, action plan (six stages).</a:t>
            </a:r>
            <a:endParaRPr lang="en-GB" sz="2400">
              <a:latin typeface="Myriad Pro"/>
            </a:endParaRPr>
          </a:p>
          <a:p>
            <a:pPr algn="just">
              <a:buFont typeface="Arial"/>
            </a:pPr>
            <a:r>
              <a:rPr lang="en-GB" sz="2400" dirty="0">
                <a:latin typeface="Myriad Pro"/>
                <a:cs typeface="Times New Roman"/>
              </a:rPr>
              <a:t>Promotes systematic self-reflection of the profession.</a:t>
            </a:r>
            <a:endParaRPr lang="en-GB" sz="2400">
              <a:latin typeface="Myriad Pro"/>
            </a:endParaRPr>
          </a:p>
          <a:p>
            <a:pPr algn="just">
              <a:buFont typeface="Arial"/>
              <a:buChar char="•"/>
            </a:pPr>
            <a:r>
              <a:rPr lang="en-GB" sz="2400" dirty="0">
                <a:latin typeface="Myriad Pro"/>
                <a:cs typeface="Times New Roman"/>
              </a:rPr>
              <a:t>Enriches practice in communication in the future.</a:t>
            </a:r>
          </a:p>
          <a:p>
            <a:pPr marL="0" indent="0">
              <a:buNone/>
            </a:pPr>
            <a:endParaRPr lang="en-GB" sz="2800" dirty="0"/>
          </a:p>
          <a:p>
            <a:endParaRPr lang="en-GB" sz="21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pic>
        <p:nvPicPr>
          <p:cNvPr id="6" name="Picture 5" descr="Gibbs Reflective Cycle">
            <a:extLst>
              <a:ext uri="{FF2B5EF4-FFF2-40B4-BE49-F238E27FC236}">
                <a16:creationId xmlns:a16="http://schemas.microsoft.com/office/drawing/2014/main" id="{176E6DBC-D62C-5797-4BFB-D8B7F736C50C}"/>
              </a:ext>
            </a:extLst>
          </p:cNvPr>
          <p:cNvPicPr>
            <a:picLocks noChangeAspect="1"/>
          </p:cNvPicPr>
          <p:nvPr/>
        </p:nvPicPr>
        <p:blipFill>
          <a:blip r:embed="rId3"/>
          <a:stretch>
            <a:fillRect/>
          </a:stretch>
        </p:blipFill>
        <p:spPr>
          <a:xfrm>
            <a:off x="5305194" y="1410629"/>
            <a:ext cx="3718931" cy="2810106"/>
          </a:xfrm>
          <a:prstGeom prst="rect">
            <a:avLst/>
          </a:prstGeom>
        </p:spPr>
      </p:pic>
    </p:spTree>
    <p:extLst>
      <p:ext uri="{BB962C8B-B14F-4D97-AF65-F5344CB8AC3E}">
        <p14:creationId xmlns:p14="http://schemas.microsoft.com/office/powerpoint/2010/main" val="2941668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489369" y="255476"/>
            <a:ext cx="8187783" cy="1424516"/>
          </a:xfrm>
        </p:spPr>
        <p:txBody>
          <a:bodyPr/>
          <a:lstStyle/>
          <a:p>
            <a:r>
              <a:rPr lang="en-GB" sz="3200" b="1" dirty="0">
                <a:latin typeface="Times New Roman"/>
                <a:cs typeface="Times New Roman"/>
              </a:rPr>
              <a:t>The Implementation of Communication in Midwifery Practice</a:t>
            </a:r>
            <a:br>
              <a:rPr lang="en-GB" sz="2800" dirty="0"/>
            </a:br>
            <a:endParaRPr lang="en-GB" sz="2800" b="1"/>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250825" y="1712557"/>
            <a:ext cx="4948733" cy="3727980"/>
          </a:xfrm>
        </p:spPr>
        <p:txBody>
          <a:bodyPr/>
          <a:lstStyle/>
          <a:p>
            <a:pPr algn="just">
              <a:buFont typeface="Arial"/>
              <a:buChar char="•"/>
            </a:pPr>
            <a:r>
              <a:rPr lang="en-GB" sz="2800" dirty="0">
                <a:latin typeface="Myriad Pro"/>
                <a:cs typeface="Times New Roman"/>
              </a:rPr>
              <a:t>Student midwife at the maternity ward in a hospital.</a:t>
            </a:r>
            <a:endParaRPr lang="en-US" sz="2800" dirty="0">
              <a:latin typeface="Myriad Pro"/>
              <a:cs typeface="Times New Roman"/>
            </a:endParaRPr>
          </a:p>
          <a:p>
            <a:pPr algn="just">
              <a:buFont typeface="Arial"/>
              <a:buChar char="•"/>
            </a:pPr>
            <a:r>
              <a:rPr lang="en-GB" sz="2800" dirty="0">
                <a:latin typeface="Myriad Pro"/>
                <a:cs typeface="Times New Roman"/>
              </a:rPr>
              <a:t>Rubbing shoulders with a frightened woman during labour.</a:t>
            </a:r>
          </a:p>
          <a:p>
            <a:pPr algn="just">
              <a:buFont typeface="Arial"/>
              <a:buChar char="•"/>
            </a:pPr>
            <a:r>
              <a:rPr lang="en-GB" sz="2800" dirty="0">
                <a:latin typeface="Myriad Pro"/>
                <a:cs typeface="Times New Roman"/>
              </a:rPr>
              <a:t>Be active, employ clear explanations and listen.</a:t>
            </a:r>
            <a:endParaRPr lang="en-GB" sz="2800">
              <a:latin typeface="Myriad Pro"/>
            </a:endParaRPr>
          </a:p>
          <a:p>
            <a:pPr algn="just">
              <a:buFont typeface="Arial"/>
              <a:buChar char="•"/>
            </a:pPr>
            <a:r>
              <a:rPr lang="en-GB" sz="2800" dirty="0">
                <a:latin typeface="Myriad Pro"/>
                <a:cs typeface="Times New Roman"/>
              </a:rPr>
              <a:t>Enhances birth experience, trust and safety.</a:t>
            </a:r>
          </a:p>
          <a:p>
            <a:pPr marL="0" indent="0">
              <a:buNone/>
            </a:pPr>
            <a:endParaRPr lang="en-GB" sz="28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23/03/2026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6" name="Picture 5" descr="Why Is Communication Important in Healthcare? | IntelyCare">
            <a:extLst>
              <a:ext uri="{FF2B5EF4-FFF2-40B4-BE49-F238E27FC236}">
                <a16:creationId xmlns:a16="http://schemas.microsoft.com/office/drawing/2014/main" id="{8BBCE7D6-6EAA-9FDA-81D2-01116B4E2CB4}"/>
              </a:ext>
            </a:extLst>
          </p:cNvPr>
          <p:cNvPicPr>
            <a:picLocks noChangeAspect="1"/>
          </p:cNvPicPr>
          <p:nvPr/>
        </p:nvPicPr>
        <p:blipFill>
          <a:blip r:embed="rId3"/>
          <a:stretch>
            <a:fillRect/>
          </a:stretch>
        </p:blipFill>
        <p:spPr>
          <a:xfrm>
            <a:off x="5472460" y="1720075"/>
            <a:ext cx="3440151" cy="2330605"/>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89756" y="339725"/>
            <a:ext cx="8964488" cy="1217067"/>
          </a:xfrm>
        </p:spPr>
        <p:txBody>
          <a:bodyPr/>
          <a:lstStyle/>
          <a:p>
            <a:r>
              <a:rPr lang="en-GB" sz="3200" b="1" dirty="0">
                <a:latin typeface="Times New Roman"/>
                <a:cs typeface="Times New Roman"/>
              </a:rPr>
              <a:t>Communication and My Future Career</a:t>
            </a:r>
            <a:endParaRPr lang="en-US" sz="3200" dirty="0"/>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50825" y="1554479"/>
            <a:ext cx="4727103" cy="3249550"/>
          </a:xfrm>
        </p:spPr>
        <p:txBody>
          <a:bodyPr/>
          <a:lstStyle/>
          <a:p>
            <a:pPr algn="just">
              <a:buFont typeface="Arial"/>
              <a:buChar char="•"/>
            </a:pPr>
            <a:r>
              <a:rPr lang="en-GB" sz="2800" dirty="0">
                <a:latin typeface="Times New Roman"/>
                <a:cs typeface="Times New Roman"/>
              </a:rPr>
              <a:t>Improves job opportunities in the midwifery occupation.</a:t>
            </a:r>
            <a:endParaRPr lang="en-US" sz="2800" dirty="0"/>
          </a:p>
          <a:p>
            <a:pPr algn="just">
              <a:buFont typeface="Arial"/>
              <a:buChar char="•"/>
            </a:pPr>
            <a:r>
              <a:rPr lang="en-GB" sz="2800" dirty="0">
                <a:latin typeface="Times New Roman"/>
                <a:cs typeface="Times New Roman"/>
              </a:rPr>
              <a:t>Promotes effective and caring professional practice.</a:t>
            </a:r>
            <a:endParaRPr lang="en-GB" sz="2800"/>
          </a:p>
          <a:p>
            <a:pPr algn="just">
              <a:buFont typeface="Arial"/>
              <a:buChar char="•"/>
            </a:pPr>
            <a:r>
              <a:rPr lang="en-GB" sz="2800" dirty="0">
                <a:latin typeface="Times New Roman"/>
                <a:cs typeface="Times New Roman"/>
              </a:rPr>
              <a:t>Recognised as an individual strength.</a:t>
            </a:r>
            <a:endParaRPr lang="en-GB" sz="2800"/>
          </a:p>
          <a:p>
            <a:pPr algn="just">
              <a:buFont typeface="Arial"/>
              <a:buChar char="•"/>
            </a:pPr>
            <a:r>
              <a:rPr lang="en-GB" sz="2800" dirty="0">
                <a:latin typeface="Times New Roman"/>
                <a:cs typeface="Times New Roman"/>
              </a:rPr>
              <a:t>Dedicated to the development.</a:t>
            </a:r>
          </a:p>
          <a:p>
            <a:pPr marL="0" indent="0">
              <a:buNone/>
            </a:pPr>
            <a:endParaRPr lang="en-GB" sz="24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pic>
        <p:nvPicPr>
          <p:cNvPr id="2" name="Picture 1" descr="How Improved Communication Skills Can Propel Student Success?">
            <a:extLst>
              <a:ext uri="{FF2B5EF4-FFF2-40B4-BE49-F238E27FC236}">
                <a16:creationId xmlns:a16="http://schemas.microsoft.com/office/drawing/2014/main" id="{7AA8AADE-86BA-E641-4EC3-A6B9D4E005D1}"/>
              </a:ext>
            </a:extLst>
          </p:cNvPr>
          <p:cNvPicPr>
            <a:picLocks noChangeAspect="1"/>
          </p:cNvPicPr>
          <p:nvPr/>
        </p:nvPicPr>
        <p:blipFill>
          <a:blip r:embed="rId3"/>
          <a:stretch>
            <a:fillRect/>
          </a:stretch>
        </p:blipFill>
        <p:spPr>
          <a:xfrm>
            <a:off x="5542157" y="1708924"/>
            <a:ext cx="3328639" cy="327288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485900" y="1028700"/>
            <a:ext cx="6172200" cy="857250"/>
          </a:xfrm>
        </p:spPr>
        <p:txBody>
          <a:bodyPr/>
          <a:lstStyle/>
          <a:p>
            <a:r>
              <a:rPr lang="en-GB" altLang="en-US" b="1" dirty="0">
                <a:ea typeface="+mj-lt"/>
                <a:cs typeface="+mj-lt"/>
              </a:rPr>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649559" y="2057401"/>
            <a:ext cx="4694663" cy="2909394"/>
          </a:xfrm>
        </p:spPr>
        <p:txBody>
          <a:bodyPr/>
          <a:lstStyle/>
          <a:p>
            <a:pPr algn="just">
              <a:buFont typeface="Arial"/>
              <a:buChar char="•"/>
            </a:pPr>
            <a:r>
              <a:rPr lang="en-GB" sz="2800" dirty="0">
                <a:latin typeface="Times New Roman"/>
                <a:cs typeface="Times New Roman"/>
              </a:rPr>
              <a:t>Midwifery practice requires communication.</a:t>
            </a:r>
            <a:endParaRPr lang="en-US" sz="2800" dirty="0"/>
          </a:p>
          <a:p>
            <a:pPr algn="just">
              <a:buFont typeface="Arial"/>
              <a:buChar char="•"/>
            </a:pPr>
            <a:r>
              <a:rPr lang="en-GB" sz="2800" dirty="0">
                <a:latin typeface="Times New Roman"/>
                <a:cs typeface="Times New Roman"/>
              </a:rPr>
              <a:t>Safety, quality and teamwork- provider.</a:t>
            </a:r>
            <a:endParaRPr lang="en-GB" sz="2800" dirty="0"/>
          </a:p>
          <a:p>
            <a:pPr algn="just">
              <a:buFont typeface="Arial"/>
              <a:buChar char="•"/>
            </a:pPr>
            <a:r>
              <a:rPr lang="en-GB" sz="2800" dirty="0">
                <a:latin typeface="Times New Roman"/>
                <a:cs typeface="Times New Roman"/>
              </a:rPr>
              <a:t>Implemented with the help of </a:t>
            </a:r>
            <a:r>
              <a:rPr lang="en-GB" sz="2800" dirty="0" err="1">
                <a:latin typeface="Times New Roman"/>
                <a:cs typeface="Times New Roman"/>
              </a:rPr>
              <a:t>gibb’s</a:t>
            </a:r>
            <a:r>
              <a:rPr lang="en-GB" sz="2800" dirty="0">
                <a:latin typeface="Times New Roman"/>
                <a:cs typeface="Times New Roman"/>
              </a:rPr>
              <a:t> and a case study.</a:t>
            </a:r>
            <a:endParaRPr lang="en-GB" sz="2800" dirty="0"/>
          </a:p>
          <a:p>
            <a:pPr algn="just">
              <a:buFont typeface="Arial"/>
              <a:buChar char="•"/>
            </a:pPr>
            <a:r>
              <a:rPr lang="en-GB" sz="2800" dirty="0">
                <a:latin typeface="Times New Roman"/>
                <a:cs typeface="Times New Roman"/>
              </a:rPr>
              <a:t>Crucial to the professional development in the future.</a:t>
            </a: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pic>
        <p:nvPicPr>
          <p:cNvPr id="2" name="Picture 1" descr="Effective Communication Skills | Talentvis Academy">
            <a:extLst>
              <a:ext uri="{FF2B5EF4-FFF2-40B4-BE49-F238E27FC236}">
                <a16:creationId xmlns:a16="http://schemas.microsoft.com/office/drawing/2014/main" id="{D83AC466-9033-3488-FDF2-8F7689C02059}"/>
              </a:ext>
            </a:extLst>
          </p:cNvPr>
          <p:cNvPicPr>
            <a:picLocks noChangeAspect="1"/>
          </p:cNvPicPr>
          <p:nvPr/>
        </p:nvPicPr>
        <p:blipFill>
          <a:blip r:embed="rId3"/>
          <a:stretch>
            <a:fillRect/>
          </a:stretch>
        </p:blipFill>
        <p:spPr>
          <a:xfrm>
            <a:off x="5723364" y="2071341"/>
            <a:ext cx="3161370" cy="332863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54413" y="1416206"/>
            <a:ext cx="8040028" cy="3939888"/>
          </a:xfrm>
        </p:spPr>
        <p:txBody>
          <a:bodyPr/>
          <a:lstStyle/>
          <a:p>
            <a:pPr marL="0" indent="0" algn="just">
              <a:buNone/>
            </a:pPr>
            <a:r>
              <a:rPr lang="en-GB" sz="1600" dirty="0" err="1">
                <a:latin typeface="Times New Roman"/>
                <a:cs typeface="Times New Roman"/>
              </a:rPr>
              <a:t>Agbi</a:t>
            </a:r>
            <a:r>
              <a:rPr lang="en-GB" sz="1600" dirty="0">
                <a:latin typeface="Times New Roman"/>
                <a:cs typeface="Times New Roman"/>
              </a:rPr>
              <a:t>, F.A., Lulin, Z. and Asamoah, E.O., 2023. Quality of communication between healthcare providers and pregnant women: impact on maternal satisfaction, health outcomes, and shared decision-making. </a:t>
            </a:r>
            <a:r>
              <a:rPr lang="en-GB" sz="1600" i="1" dirty="0">
                <a:latin typeface="Times New Roman"/>
                <a:cs typeface="Times New Roman"/>
              </a:rPr>
              <a:t>Trends J Sci Res</a:t>
            </a:r>
            <a:r>
              <a:rPr lang="en-GB" sz="1600" dirty="0">
                <a:latin typeface="Times New Roman"/>
                <a:cs typeface="Times New Roman"/>
              </a:rPr>
              <a:t>, </a:t>
            </a:r>
            <a:r>
              <a:rPr lang="en-GB" sz="1600" i="1" dirty="0">
                <a:latin typeface="Times New Roman"/>
                <a:cs typeface="Times New Roman"/>
              </a:rPr>
              <a:t>2</a:t>
            </a:r>
            <a:r>
              <a:rPr lang="en-GB" sz="1600" dirty="0">
                <a:latin typeface="Times New Roman"/>
                <a:cs typeface="Times New Roman"/>
              </a:rPr>
              <a:t>(1), pp.3-10. </a:t>
            </a:r>
            <a:r>
              <a:rPr lang="en-GB" sz="1600" dirty="0">
                <a:latin typeface="Times New Roman"/>
                <a:cs typeface="Times New Roman"/>
                <a:hlinkClick r:id="rId2"/>
              </a:rPr>
              <a:t>https://www.researchgate.net/profile/Fortune-Agbi-2/publication/375323367_Quality_of_Communication_between_Healthcare_Providers_and_Pregnant_Women_Impact_on_Maternal_Satisfaction_Health_Outcomes_and_Shared_Decision-Making/links/6703f6ddb753fa724d63fea1/Quality-of-Communication-between-Healthcare-Providers-and-Pregnant-Women-Impact-on-Maternal-Satisfaction-Health-Outcomes-and-Shared-Decision-Making.pdf</a:t>
            </a:r>
            <a:endParaRPr lang="en-US" sz="1600"/>
          </a:p>
          <a:p>
            <a:pPr marL="0" indent="0" algn="just">
              <a:buNone/>
            </a:pPr>
            <a:r>
              <a:rPr lang="en-GB" sz="1600" dirty="0">
                <a:latin typeface="Times New Roman"/>
                <a:cs typeface="Times New Roman"/>
              </a:rPr>
              <a:t>Gledhill, K., Bucknall, T.K., Lannin, N.A. and Hanna, L., 2023. The role of collaborative decision-making in discharge planning: perspectives from patients, family members, and health professionals. </a:t>
            </a:r>
            <a:r>
              <a:rPr lang="en-GB" sz="1600" i="1" dirty="0">
                <a:latin typeface="Times New Roman"/>
                <a:cs typeface="Times New Roman"/>
              </a:rPr>
              <a:t>Journal of Clinical Nursing</a:t>
            </a:r>
            <a:r>
              <a:rPr lang="en-GB" sz="1600" dirty="0">
                <a:latin typeface="Times New Roman"/>
                <a:cs typeface="Times New Roman"/>
              </a:rPr>
              <a:t>, </a:t>
            </a:r>
            <a:r>
              <a:rPr lang="en-GB" sz="1600" i="1" dirty="0">
                <a:latin typeface="Times New Roman"/>
                <a:cs typeface="Times New Roman"/>
              </a:rPr>
              <a:t>32</a:t>
            </a:r>
            <a:r>
              <a:rPr lang="en-GB" sz="1600" dirty="0">
                <a:latin typeface="Times New Roman"/>
                <a:cs typeface="Times New Roman"/>
              </a:rPr>
              <a:t>(19-20), pp.7519-7529. </a:t>
            </a:r>
            <a:r>
              <a:rPr lang="en-GB" sz="1600" dirty="0">
                <a:latin typeface="Times New Roman"/>
                <a:cs typeface="Times New Roman"/>
                <a:hlinkClick r:id="rId3"/>
              </a:rPr>
              <a:t>https://onlinelibrary.wiley.com/doi/abs/10.1111/jocn.16820</a:t>
            </a:r>
            <a:endParaRPr lang="en-GB" sz="1600"/>
          </a:p>
          <a:p>
            <a:pPr marL="0" indent="0" algn="just">
              <a:buNone/>
            </a:pPr>
            <a:r>
              <a:rPr lang="en-GB" sz="1600" dirty="0">
                <a:latin typeface="Times New Roman"/>
                <a:cs typeface="Times New Roman"/>
              </a:rPr>
              <a:t>Ocampo, F.A., McIntyre, B.G., Massey, D. and Saunders, R., 2025. Nursing student reflections on a research internship: A reflective discussion following Gibbs' reflective cycle. </a:t>
            </a:r>
            <a:r>
              <a:rPr lang="en-GB" sz="1600" i="1" dirty="0">
                <a:latin typeface="Times New Roman"/>
                <a:cs typeface="Times New Roman"/>
              </a:rPr>
              <a:t>Nurse Education Today, 145, p.</a:t>
            </a:r>
            <a:r>
              <a:rPr lang="en-GB" sz="1600" dirty="0">
                <a:latin typeface="Times New Roman"/>
                <a:cs typeface="Times New Roman"/>
              </a:rPr>
              <a:t>106481. </a:t>
            </a:r>
            <a:r>
              <a:rPr lang="en-GB" sz="1600" dirty="0">
                <a:latin typeface="Times New Roman"/>
                <a:cs typeface="Times New Roman"/>
                <a:hlinkClick r:id="rId4"/>
              </a:rPr>
              <a:t>https://www.sciencedirect.com/science/article/pii/S0260691724003915</a:t>
            </a:r>
            <a:endParaRPr lang="en-GB" sz="1600"/>
          </a:p>
          <a:p>
            <a:pPr marL="0" indent="0" algn="ctr">
              <a:buNone/>
            </a:pPr>
            <a:endParaRPr lang="en-GB" altLang="en-US" sz="16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23/03/2026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1341</TotalTime>
  <Words>875</Words>
  <Application>Microsoft Office PowerPoint</Application>
  <PresentationFormat>On-screen Show (4:3)</PresentationFormat>
  <Paragraphs>83</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Myriad Pro</vt:lpstr>
      <vt:lpstr>Segoe UI</vt:lpstr>
      <vt:lpstr>Times New Roman</vt:lpstr>
      <vt:lpstr>Verdana</vt:lpstr>
      <vt:lpstr>20140311PresentationUWTSDTemplate</vt:lpstr>
      <vt:lpstr>PowerPoint Presentation</vt:lpstr>
      <vt:lpstr>Introduction</vt:lpstr>
      <vt:lpstr>Communication as a Professional Skill </vt:lpstr>
      <vt:lpstr>The value of Communication in the Workplace</vt:lpstr>
      <vt:lpstr>Gibbs Reflective Cycle in Supporting Communication</vt:lpstr>
      <vt:lpstr>The Implementation of Communication in Midwifery Practice </vt:lpstr>
      <vt:lpstr>Communication and My Future Career</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Fairuj Prome</cp:lastModifiedBy>
  <cp:revision>7</cp:revision>
  <cp:lastPrinted>1601-01-01T00:00:00Z</cp:lastPrinted>
  <dcterms:created xsi:type="dcterms:W3CDTF">2002-10-07T19:43:58Z</dcterms:created>
  <dcterms:modified xsi:type="dcterms:W3CDTF">2026-03-23T07:35:51Z</dcterms:modified>
</cp:coreProperties>
</file>