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Gill Sans Bold" panose="020B0A02020104020203" pitchFamily="34" charset="77"/>
      <p:regular r:id="rId12"/>
      <p:boldItalic r:id="rId13"/>
    </p:embeddedFont>
    <p:embeddedFont>
      <p:font typeface="Gill Sans Light" panose="020B0302020104020203" pitchFamily="34" charset="-79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 autoAdjust="0"/>
    <p:restoredTop sz="94589" autoAdjust="0"/>
  </p:normalViewPr>
  <p:slideViewPr>
    <p:cSldViewPr>
      <p:cViewPr varScale="1">
        <p:scale>
          <a:sx n="80" d="100"/>
          <a:sy n="80" d="100"/>
        </p:scale>
        <p:origin x="30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BAFB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371725" y="3551541"/>
            <a:ext cx="13544550" cy="2526030"/>
            <a:chOff x="0" y="0"/>
            <a:chExt cx="18059400" cy="3368040"/>
          </a:xfrm>
        </p:grpSpPr>
        <p:sp>
          <p:nvSpPr>
            <p:cNvPr id="3" name="Freeform 3"/>
            <p:cNvSpPr/>
            <p:nvPr/>
          </p:nvSpPr>
          <p:spPr>
            <a:xfrm>
              <a:off x="38100" y="38100"/>
              <a:ext cx="17983200" cy="3291840"/>
            </a:xfrm>
            <a:custGeom>
              <a:avLst/>
              <a:gdLst/>
              <a:ahLst/>
              <a:cxnLst/>
              <a:rect l="l" t="t" r="r" b="b"/>
              <a:pathLst>
                <a:path w="17983200" h="3291840">
                  <a:moveTo>
                    <a:pt x="0" y="0"/>
                  </a:moveTo>
                  <a:lnTo>
                    <a:pt x="17983200" y="0"/>
                  </a:lnTo>
                  <a:lnTo>
                    <a:pt x="17983200" y="3291840"/>
                  </a:lnTo>
                  <a:lnTo>
                    <a:pt x="0" y="32918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8059400" cy="3368040"/>
            </a:xfrm>
            <a:custGeom>
              <a:avLst/>
              <a:gdLst/>
              <a:ahLst/>
              <a:cxnLst/>
              <a:rect l="l" t="t" r="r" b="b"/>
              <a:pathLst>
                <a:path w="18059400" h="3368040">
                  <a:moveTo>
                    <a:pt x="38100" y="0"/>
                  </a:moveTo>
                  <a:lnTo>
                    <a:pt x="18021300" y="0"/>
                  </a:lnTo>
                  <a:cubicBezTo>
                    <a:pt x="18042382" y="0"/>
                    <a:pt x="18059400" y="17018"/>
                    <a:pt x="18059400" y="38100"/>
                  </a:cubicBezTo>
                  <a:lnTo>
                    <a:pt x="18059400" y="3329940"/>
                  </a:lnTo>
                  <a:cubicBezTo>
                    <a:pt x="18059400" y="3351022"/>
                    <a:pt x="18042382" y="3368040"/>
                    <a:pt x="18021300" y="3368040"/>
                  </a:cubicBezTo>
                  <a:lnTo>
                    <a:pt x="38100" y="3368040"/>
                  </a:lnTo>
                  <a:cubicBezTo>
                    <a:pt x="17018" y="3368040"/>
                    <a:pt x="0" y="3351022"/>
                    <a:pt x="0" y="3329940"/>
                  </a:cubicBezTo>
                  <a:lnTo>
                    <a:pt x="0" y="38100"/>
                  </a:lnTo>
                  <a:cubicBezTo>
                    <a:pt x="0" y="17018"/>
                    <a:pt x="17018" y="0"/>
                    <a:pt x="38100" y="0"/>
                  </a:cubicBezTo>
                  <a:moveTo>
                    <a:pt x="38100" y="76200"/>
                  </a:moveTo>
                  <a:lnTo>
                    <a:pt x="38100" y="38100"/>
                  </a:lnTo>
                  <a:lnTo>
                    <a:pt x="76200" y="38100"/>
                  </a:lnTo>
                  <a:lnTo>
                    <a:pt x="76200" y="3329940"/>
                  </a:lnTo>
                  <a:lnTo>
                    <a:pt x="38100" y="3329940"/>
                  </a:lnTo>
                  <a:lnTo>
                    <a:pt x="38100" y="3291840"/>
                  </a:lnTo>
                  <a:lnTo>
                    <a:pt x="18021300" y="3291840"/>
                  </a:lnTo>
                  <a:lnTo>
                    <a:pt x="18021300" y="3329940"/>
                  </a:lnTo>
                  <a:lnTo>
                    <a:pt x="17983200" y="3329940"/>
                  </a:lnTo>
                  <a:lnTo>
                    <a:pt x="17983200" y="38100"/>
                  </a:lnTo>
                  <a:lnTo>
                    <a:pt x="18021300" y="38100"/>
                  </a:lnTo>
                  <a:lnTo>
                    <a:pt x="18021300" y="76200"/>
                  </a:lnTo>
                  <a:lnTo>
                    <a:pt x="38100" y="762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8059400" cy="34061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5184"/>
                </a:lnSpc>
              </a:pPr>
              <a:r>
                <a:rPr lang="en-US" sz="4800" spc="300">
                  <a:solidFill>
                    <a:srgbClr val="262626"/>
                  </a:solidFill>
                  <a:latin typeface="Gill Sans Light"/>
                  <a:ea typeface="Gill Sans Light"/>
                  <a:cs typeface="Gill Sans Light"/>
                  <a:sym typeface="Gill Sans Light"/>
                </a:rPr>
                <a:t>Supporting Amira’s Development using Bowlby’s Attachment theory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3856479" y="-371793"/>
            <a:ext cx="4549939" cy="3582043"/>
          </a:xfrm>
          <a:custGeom>
            <a:avLst/>
            <a:gdLst/>
            <a:ahLst/>
            <a:cxnLst/>
            <a:rect l="l" t="t" r="r" b="b"/>
            <a:pathLst>
              <a:path w="4549939" h="3582043">
                <a:moveTo>
                  <a:pt x="0" y="0"/>
                </a:moveTo>
                <a:lnTo>
                  <a:pt x="4549939" y="0"/>
                </a:lnTo>
                <a:lnTo>
                  <a:pt x="4549939" y="3582043"/>
                </a:lnTo>
                <a:lnTo>
                  <a:pt x="0" y="3582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623870" y="6249135"/>
            <a:ext cx="10590798" cy="21739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3206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Nazish Zeb</a:t>
            </a:r>
          </a:p>
          <a:p>
            <a:pPr algn="ctr">
              <a:lnSpc>
                <a:spcPts val="3077"/>
              </a:lnSpc>
            </a:pPr>
            <a:r>
              <a:rPr lang="en-US" sz="3206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2427071</a:t>
            </a:r>
          </a:p>
          <a:p>
            <a:pPr algn="ctr">
              <a:lnSpc>
                <a:spcPts val="3077"/>
              </a:lnSpc>
            </a:pPr>
            <a:r>
              <a:rPr lang="en-US" sz="3206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Psychology in Health and Social Care – LCHS4010</a:t>
            </a:r>
          </a:p>
          <a:p>
            <a:pPr algn="ctr">
              <a:lnSpc>
                <a:spcPts val="3077"/>
              </a:lnSpc>
            </a:pPr>
            <a:r>
              <a:rPr lang="en-US" sz="3206">
                <a:solidFill>
                  <a:srgbClr val="FFFFFF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13ᵗʰ October 2025</a:t>
            </a:r>
          </a:p>
          <a:p>
            <a:pPr algn="ctr">
              <a:lnSpc>
                <a:spcPts val="3077"/>
              </a:lnSpc>
            </a:pPr>
            <a:endParaRPr lang="en-US" sz="3206">
              <a:solidFill>
                <a:srgbClr val="FFFFFF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AMIRA’S CASE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3810690" y="3505200"/>
            <a:ext cx="4272192" cy="5382290"/>
          </a:xfrm>
          <a:custGeom>
            <a:avLst/>
            <a:gdLst/>
            <a:ahLst/>
            <a:cxnLst/>
            <a:rect l="l" t="t" r="r" b="b"/>
            <a:pathLst>
              <a:path w="4272192" h="5382290">
                <a:moveTo>
                  <a:pt x="0" y="0"/>
                </a:moveTo>
                <a:lnTo>
                  <a:pt x="4272193" y="0"/>
                </a:lnTo>
                <a:lnTo>
                  <a:pt x="4272193" y="5382290"/>
                </a:lnTo>
                <a:lnTo>
                  <a:pt x="0" y="53822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7"/>
          <p:cNvSpPr txBox="1"/>
          <p:nvPr/>
        </p:nvSpPr>
        <p:spPr>
          <a:xfrm>
            <a:off x="3322892" y="3448050"/>
            <a:ext cx="11411712" cy="3333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40"/>
              </a:lnSpc>
            </a:pPr>
            <a:r>
              <a:rPr lang="en-US" sz="2700" b="1">
                <a:solidFill>
                  <a:srgbClr val="262626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Amira’s Background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3 years old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Recently joined the nursery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Becomes anxious when carers leave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Limited verbal communication 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Struggles to join in group play </a:t>
            </a:r>
          </a:p>
          <a:p>
            <a:pPr marL="488632" lvl="1" indent="-244316" algn="l">
              <a:lnSpc>
                <a:spcPts val="3240"/>
              </a:lnSpc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Key focus: Supporting Amira’s emotional, social, cognitive and physical development.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BOWLBY’S ATTACHMENT THEORY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0" y="3603730"/>
            <a:ext cx="11411712" cy="66103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The Attachment Theory was developed by John Bowlby to explain the strong emotional bond between a child and their caregiver, which is vital for health psychological development (Bowlby, 1969). 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Bowlby proposed that when a child forms a secure attachment, they feel safe and confident to explore their environment, using the caregiver as a “secure base” (Bowlby, 1969). 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He also identified a critical period in the first five years of life during which attachment must form to ensure normal emotional growth (Bowlby, 1969). 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Later, Mary Ainsworth built upon Bowlby’s work through her “Strange Situation” study, identifying, secure, insecure-avoidant and insecure-resistant attachment styles (Ainsworth et al., 1978).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Strong attachments support a child’s emotional and social development, whereas insecure attachments can lead to anxiety or withdrawal (McLeod, 2018)</a:t>
            </a:r>
          </a:p>
          <a:p>
            <a:pPr marL="488632" lvl="1" indent="-244316" algn="l">
              <a:lnSpc>
                <a:spcPts val="3240"/>
              </a:lnSpc>
            </a:pPr>
            <a:endParaRPr lang="en-US" sz="2700">
              <a:solidFill>
                <a:srgbClr val="26262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marL="488632" lvl="1" indent="-244316" algn="l">
              <a:lnSpc>
                <a:spcPts val="3240"/>
              </a:lnSpc>
            </a:pPr>
            <a:endParaRPr lang="en-US" sz="2700">
              <a:solidFill>
                <a:srgbClr val="26262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marL="488632" lvl="1" indent="-244316" algn="l">
              <a:lnSpc>
                <a:spcPts val="3240"/>
              </a:lnSpc>
            </a:pPr>
            <a:endParaRPr lang="en-US" sz="2700">
              <a:solidFill>
                <a:srgbClr val="26262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11889320" y="3393264"/>
            <a:ext cx="5585058" cy="5585058"/>
          </a:xfrm>
          <a:custGeom>
            <a:avLst/>
            <a:gdLst/>
            <a:ahLst/>
            <a:cxnLst/>
            <a:rect l="l" t="t" r="r" b="b"/>
            <a:pathLst>
              <a:path w="5585058" h="5585058">
                <a:moveTo>
                  <a:pt x="0" y="0"/>
                </a:moveTo>
                <a:lnTo>
                  <a:pt x="5585058" y="0"/>
                </a:lnTo>
                <a:lnTo>
                  <a:pt x="5585058" y="5585058"/>
                </a:lnTo>
                <a:lnTo>
                  <a:pt x="0" y="558505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2684937" y="1238311"/>
            <a:ext cx="12918124" cy="1867688"/>
            <a:chOff x="0" y="0"/>
            <a:chExt cx="17224165" cy="2490250"/>
          </a:xfrm>
        </p:grpSpPr>
        <p:sp>
          <p:nvSpPr>
            <p:cNvPr id="3" name="Freeform 3"/>
            <p:cNvSpPr/>
            <p:nvPr/>
          </p:nvSpPr>
          <p:spPr>
            <a:xfrm>
              <a:off x="35230" y="32391"/>
              <a:ext cx="17153707" cy="2425468"/>
            </a:xfrm>
            <a:custGeom>
              <a:avLst/>
              <a:gdLst/>
              <a:ahLst/>
              <a:cxnLst/>
              <a:rect l="l" t="t" r="r" b="b"/>
              <a:pathLst>
                <a:path w="17153707" h="2425468">
                  <a:moveTo>
                    <a:pt x="0" y="0"/>
                  </a:moveTo>
                  <a:lnTo>
                    <a:pt x="17153707" y="0"/>
                  </a:lnTo>
                  <a:lnTo>
                    <a:pt x="17153707" y="2425468"/>
                  </a:lnTo>
                  <a:lnTo>
                    <a:pt x="0" y="242546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7224166" cy="2490250"/>
            </a:xfrm>
            <a:custGeom>
              <a:avLst/>
              <a:gdLst/>
              <a:ahLst/>
              <a:cxnLst/>
              <a:rect l="l" t="t" r="r" b="b"/>
              <a:pathLst>
                <a:path w="17224166" h="2490250">
                  <a:moveTo>
                    <a:pt x="35230" y="0"/>
                  </a:moveTo>
                  <a:lnTo>
                    <a:pt x="17188937" y="0"/>
                  </a:lnTo>
                  <a:cubicBezTo>
                    <a:pt x="17208384" y="0"/>
                    <a:pt x="17224166" y="14511"/>
                    <a:pt x="17224166" y="32391"/>
                  </a:cubicBezTo>
                  <a:lnTo>
                    <a:pt x="17224166" y="2457859"/>
                  </a:lnTo>
                  <a:cubicBezTo>
                    <a:pt x="17224166" y="2475739"/>
                    <a:pt x="17208384" y="2490250"/>
                    <a:pt x="17188937" y="2490250"/>
                  </a:cubicBezTo>
                  <a:lnTo>
                    <a:pt x="35230" y="2490250"/>
                  </a:lnTo>
                  <a:cubicBezTo>
                    <a:pt x="15783" y="2490250"/>
                    <a:pt x="0" y="2475739"/>
                    <a:pt x="0" y="2457859"/>
                  </a:cubicBezTo>
                  <a:lnTo>
                    <a:pt x="0" y="32391"/>
                  </a:lnTo>
                  <a:cubicBezTo>
                    <a:pt x="0" y="14511"/>
                    <a:pt x="15783" y="0"/>
                    <a:pt x="35230" y="0"/>
                  </a:cubicBezTo>
                  <a:moveTo>
                    <a:pt x="35230" y="64783"/>
                  </a:moveTo>
                  <a:lnTo>
                    <a:pt x="35230" y="32391"/>
                  </a:lnTo>
                  <a:lnTo>
                    <a:pt x="70459" y="32391"/>
                  </a:lnTo>
                  <a:lnTo>
                    <a:pt x="70459" y="2457859"/>
                  </a:lnTo>
                  <a:lnTo>
                    <a:pt x="35230" y="2457859"/>
                  </a:lnTo>
                  <a:lnTo>
                    <a:pt x="35230" y="2425468"/>
                  </a:lnTo>
                  <a:lnTo>
                    <a:pt x="17188937" y="2425468"/>
                  </a:lnTo>
                  <a:lnTo>
                    <a:pt x="17188937" y="2457859"/>
                  </a:lnTo>
                  <a:lnTo>
                    <a:pt x="17153706" y="2457859"/>
                  </a:lnTo>
                  <a:lnTo>
                    <a:pt x="17153706" y="32391"/>
                  </a:lnTo>
                  <a:lnTo>
                    <a:pt x="17188937" y="32391"/>
                  </a:lnTo>
                  <a:lnTo>
                    <a:pt x="17188937" y="64783"/>
                  </a:lnTo>
                  <a:lnTo>
                    <a:pt x="35230" y="64783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7224165" cy="25283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APPLYING BOWLBY’S THEORY TO AMIRA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171178" y="3498375"/>
            <a:ext cx="11945642" cy="6295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Amira’s anxiety when separated from her carers may indicate an insecure attachment, showing she does not yet feel emotionally secure in her new environment (Bowlby, 1969).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Children with secure attachments are confident exploring and engaging with others, while those with insecure attachments may become withdrawn or clingy (Bowlby, 1969).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Ainsworth et al. (1978) found that inconsistent caregiving can lead to distress and difficulty trusting unfamiliar adults.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Amira’s limited verbal communication might make it harder for her to express needs and feelings, increasing anxiety and affecting peer interaction (McLeod, 2018).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Providing a consistent, nurturing key worker relationship can help Amira feel safe and build trust within the nursery environment (Department for Education, 2021).</a:t>
            </a:r>
          </a:p>
        </p:txBody>
      </p:sp>
      <p:sp>
        <p:nvSpPr>
          <p:cNvPr id="7" name="Freeform 7"/>
          <p:cNvSpPr/>
          <p:nvPr/>
        </p:nvSpPr>
        <p:spPr>
          <a:xfrm>
            <a:off x="15116820" y="5432990"/>
            <a:ext cx="2948811" cy="4854010"/>
          </a:xfrm>
          <a:custGeom>
            <a:avLst/>
            <a:gdLst/>
            <a:ahLst/>
            <a:cxnLst/>
            <a:rect l="l" t="t" r="r" b="b"/>
            <a:pathLst>
              <a:path w="2948811" h="4854010">
                <a:moveTo>
                  <a:pt x="0" y="0"/>
                </a:moveTo>
                <a:lnTo>
                  <a:pt x="2948811" y="0"/>
                </a:lnTo>
                <a:lnTo>
                  <a:pt x="2948811" y="4854010"/>
                </a:lnTo>
                <a:lnTo>
                  <a:pt x="0" y="485401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PRACTICAL STRATEGIES TO SUPPORT AMIRA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231814" y="3365569"/>
            <a:ext cx="13127276" cy="46213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Assign Amira a key worker to build a consistent, trusting relationship and provide emotional security (Department for Education, 2021).</a:t>
            </a:r>
          </a:p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Create a gradual separation routine so Amira feels safe when carers leave (Bowlby, 1969).</a:t>
            </a:r>
          </a:p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Use comfort items such as a toy or blanket to reduce distress during transitions (Ainsworth et al., 1978).</a:t>
            </a:r>
          </a:p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Encourage small-group play activities to develop social confidence and interaction skills (McLeod, 2018).</a:t>
            </a:r>
          </a:p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Include language-rich activities such as singing, storytelling, and role play to improve communication (Department for Education, 2021).</a:t>
            </a:r>
          </a:p>
          <a:p>
            <a:pPr marL="495014" lvl="1" indent="-247507" algn="l">
              <a:lnSpc>
                <a:spcPts val="3282"/>
              </a:lnSpc>
              <a:buFont typeface="Arial"/>
              <a:buChar char="•"/>
            </a:pPr>
            <a:r>
              <a:rPr lang="en-US" sz="2735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Offer consistent praise and reassurance to build self-esteem and emotional resilience (Bowlby, 1969).</a:t>
            </a:r>
          </a:p>
        </p:txBody>
      </p:sp>
      <p:sp>
        <p:nvSpPr>
          <p:cNvPr id="7" name="Freeform 7"/>
          <p:cNvSpPr/>
          <p:nvPr/>
        </p:nvSpPr>
        <p:spPr>
          <a:xfrm>
            <a:off x="13214694" y="7187671"/>
            <a:ext cx="5073306" cy="3099329"/>
          </a:xfrm>
          <a:custGeom>
            <a:avLst/>
            <a:gdLst/>
            <a:ahLst/>
            <a:cxnLst/>
            <a:rect l="l" t="t" r="r" b="b"/>
            <a:pathLst>
              <a:path w="5073306" h="3099329">
                <a:moveTo>
                  <a:pt x="0" y="0"/>
                </a:moveTo>
                <a:lnTo>
                  <a:pt x="5073306" y="0"/>
                </a:lnTo>
                <a:lnTo>
                  <a:pt x="5073306" y="3099329"/>
                </a:lnTo>
                <a:lnTo>
                  <a:pt x="0" y="309932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NATURE VS NURTURE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2962456" y="3582312"/>
            <a:ext cx="12363087" cy="6891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Nature refers to the biological and genetic factors that influence development, such as temperament and brain development (Gross, 2020).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Nurture relates to environmental influences like family, culture, and early caregiving experiences (McLeod, 2018).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Bowlby (1969) believed both nature and nurture shape attachment — children are biologically driven to form attachments, but the quality of care determines security.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Amira’s anxiety may reflect her biological sensitivity combined with challenges adjusting to a new environment (Bowlby, 1969).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Supportive, consistent caregiving can help balance her biological needs and promote secure attachment (Department for Education, 2021).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EVALUATION OF BOWLBY’S THEORY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037001" y="3674232"/>
            <a:ext cx="12213999" cy="48474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25992" lvl="1">
              <a:lnSpc>
                <a:spcPts val="2697"/>
              </a:lnSpc>
            </a:pPr>
            <a:r>
              <a:rPr lang="en-US" sz="2497" b="1" dirty="0">
                <a:solidFill>
                  <a:srgbClr val="262626"/>
                </a:solidFill>
                <a:latin typeface="Gill Sans Bold"/>
                <a:ea typeface="Gill Sans Light"/>
                <a:cs typeface="Gill Sans Light"/>
                <a:sym typeface="Gill Sans Bold"/>
              </a:rPr>
              <a:t>Usefulness:</a:t>
            </a:r>
            <a:endParaRPr lang="en-US" sz="2497" dirty="0">
              <a:solidFill>
                <a:srgbClr val="262626"/>
              </a:solidFill>
              <a:latin typeface="Gill Sans Light"/>
              <a:ea typeface="Gill Sans Light"/>
              <a:cs typeface="Gill Sans Light"/>
              <a:sym typeface="Gill Sans Light"/>
            </a:endParaRP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Bowlby’s theory highlights the importance of early emotional bonds for healthy social and emotional development (Bowlby, 1969).</a:t>
            </a: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It has strongly influenced early years practice and policies such as the EYFS, which promote secure relationships with key workers (Department for Education, 2021).</a:t>
            </a: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Ainsworth et al. (1978) provided valuable empirical support through her “Strange Situation” study.</a:t>
            </a:r>
          </a:p>
          <a:p>
            <a:pPr algn="l">
              <a:lnSpc>
                <a:spcPts val="2697"/>
              </a:lnSpc>
            </a:pPr>
            <a:r>
              <a:rPr lang="en-US" sz="2497" b="1" dirty="0">
                <a:solidFill>
                  <a:srgbClr val="262626"/>
                </a:solidFill>
                <a:latin typeface="Gill Sans Bold"/>
                <a:ea typeface="Gill Sans Bold"/>
                <a:cs typeface="Gill Sans Bold"/>
                <a:sym typeface="Gill Sans Bold"/>
              </a:rPr>
              <a:t>Limitations:</a:t>
            </a: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Critics argue Bowlby over </a:t>
            </a:r>
            <a:r>
              <a:rPr lang="en-US" sz="2497" dirty="0" err="1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emphasised</a:t>
            </a: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the role of the mother and underestimated the impact of multiple attachments (Gross, 2020).</a:t>
            </a: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Rutter (1981) suggested that deprivation and privation should be distinguished — not all disruptions lead to poor outcomes.</a:t>
            </a:r>
          </a:p>
          <a:p>
            <a:pPr marL="451985" lvl="1" indent="-225993" algn="l">
              <a:lnSpc>
                <a:spcPts val="2697"/>
              </a:lnSpc>
              <a:buFont typeface="Arial"/>
              <a:buChar char="•"/>
            </a:pP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The theory may lack consideration of cultural differences, as attachment </a:t>
            </a:r>
            <a:r>
              <a:rPr lang="en-US" sz="2497" dirty="0" err="1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behaviours</a:t>
            </a:r>
            <a:r>
              <a:rPr lang="en-US" sz="2497" dirty="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 vary globally (McLeod, 2018).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CONCLUSION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438144" y="3468558"/>
            <a:ext cx="11411712" cy="6564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Bowlby’s Attachment Theory helps explain Amira’s anxiety and social withdrawal as signs of insecure attachment (Bowlby, 1969).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Applying the theory shows how a secure, consistent caregiver relationship can support emotional and social growth (Ainsworth et al., 1978).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Considering both nature and nurture helps understand how Amira’s temperament and environment influence her development (Gross, 2020).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Practical strategies, such as key worker support, routine, and positive reinforcement, align with the EYFS framework and promote secure attachment (Department for Education, 2021).</a:t>
            </a:r>
          </a:p>
          <a:p>
            <a:pPr marL="488632" lvl="1" indent="-244316" algn="l">
              <a:lnSpc>
                <a:spcPts val="3240"/>
              </a:lnSpc>
              <a:buFont typeface="Arial"/>
              <a:buChar char="•"/>
            </a:pPr>
            <a:r>
              <a:rPr lang="en-US" sz="2700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While the theory has some limitations, it remains a vital foundation for understanding emotional development in early years (Rutter, 1981; McLeod, 2018).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1423225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REFERENCES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438144" y="3507900"/>
            <a:ext cx="11411712" cy="65246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Ainsworth, M.D.S., Blehar, M.C., Waters, E. and Wall, S. (1978) Patterns of Attachment: A Psychological Study of the Strange Situation. Hillsdale, NJ: Lawrence Erlbaum Associates.</a:t>
            </a:r>
          </a:p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Bowlby, J. (1969) Attachment and Loss: Volume 1 – Attachment. London: Basic Books.</a:t>
            </a:r>
          </a:p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Department for Education. (2021) Statutory Framework for the Early Years Foundation Stage (EYFS): Setting the Standards for Learning, Development and Care for Children from Birth to Five. London: DfE.</a:t>
            </a:r>
          </a:p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Gross, R. (2020) Psychology: The Science of Mind and Behaviour. 8th ed. London: Hodder Education.</a:t>
            </a:r>
          </a:p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McLeod, S. (2018) ‘Attachment Theory’, Simply Psychology. Available at: https://www.simplypsychology.org/attachment.html [Accessed 1 October 2025].</a:t>
            </a:r>
          </a:p>
          <a:p>
            <a:pPr marL="451985" lvl="1" indent="-225993" algn="l">
              <a:lnSpc>
                <a:spcPts val="2997"/>
              </a:lnSpc>
              <a:buFont typeface="Arial"/>
              <a:buChar char="•"/>
            </a:pPr>
            <a:r>
              <a:rPr lang="en-US" sz="2497">
                <a:solidFill>
                  <a:srgbClr val="262626"/>
                </a:solidFill>
                <a:latin typeface="Gill Sans Light"/>
                <a:ea typeface="Gill Sans Light"/>
                <a:cs typeface="Gill Sans Light"/>
                <a:sym typeface="Gill Sans Light"/>
              </a:rPr>
              <a:t>Rutter, M. (1981) Maternal Deprivation Reassessed. 2nd ed. Harmondsworth: Penguin Books.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2892" y="4228148"/>
            <a:ext cx="11642217" cy="1830705"/>
            <a:chOff x="0" y="0"/>
            <a:chExt cx="15522956" cy="244094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15459456" cy="2377440"/>
            </a:xfrm>
            <a:custGeom>
              <a:avLst/>
              <a:gdLst/>
              <a:ahLst/>
              <a:cxnLst/>
              <a:rect l="l" t="t" r="r" b="b"/>
              <a:pathLst>
                <a:path w="15459456" h="2377440">
                  <a:moveTo>
                    <a:pt x="0" y="0"/>
                  </a:moveTo>
                  <a:lnTo>
                    <a:pt x="15459456" y="0"/>
                  </a:lnTo>
                  <a:lnTo>
                    <a:pt x="15459456" y="2377440"/>
                  </a:lnTo>
                  <a:lnTo>
                    <a:pt x="0" y="237744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/>
            <p:cNvSpPr/>
            <p:nvPr/>
          </p:nvSpPr>
          <p:spPr>
            <a:xfrm>
              <a:off x="0" y="0"/>
              <a:ext cx="15522956" cy="2440940"/>
            </a:xfrm>
            <a:custGeom>
              <a:avLst/>
              <a:gdLst/>
              <a:ahLst/>
              <a:cxnLst/>
              <a:rect l="l" t="t" r="r" b="b"/>
              <a:pathLst>
                <a:path w="15522956" h="2440940">
                  <a:moveTo>
                    <a:pt x="31750" y="0"/>
                  </a:moveTo>
                  <a:lnTo>
                    <a:pt x="15491206" y="0"/>
                  </a:lnTo>
                  <a:cubicBezTo>
                    <a:pt x="15508732" y="0"/>
                    <a:pt x="15522956" y="14224"/>
                    <a:pt x="15522956" y="31750"/>
                  </a:cubicBezTo>
                  <a:lnTo>
                    <a:pt x="15522956" y="2409190"/>
                  </a:lnTo>
                  <a:cubicBezTo>
                    <a:pt x="15522956" y="2426716"/>
                    <a:pt x="15508732" y="2440940"/>
                    <a:pt x="15491206" y="2440940"/>
                  </a:cubicBezTo>
                  <a:lnTo>
                    <a:pt x="31750" y="2440940"/>
                  </a:lnTo>
                  <a:cubicBezTo>
                    <a:pt x="14224" y="2440940"/>
                    <a:pt x="0" y="2426716"/>
                    <a:pt x="0" y="2409190"/>
                  </a:cubicBezTo>
                  <a:lnTo>
                    <a:pt x="0" y="31750"/>
                  </a:lnTo>
                  <a:cubicBezTo>
                    <a:pt x="0" y="14224"/>
                    <a:pt x="14224" y="0"/>
                    <a:pt x="31750" y="0"/>
                  </a:cubicBezTo>
                  <a:moveTo>
                    <a:pt x="31750" y="63500"/>
                  </a:moveTo>
                  <a:lnTo>
                    <a:pt x="31750" y="31750"/>
                  </a:lnTo>
                  <a:lnTo>
                    <a:pt x="63500" y="31750"/>
                  </a:lnTo>
                  <a:lnTo>
                    <a:pt x="63500" y="2409190"/>
                  </a:lnTo>
                  <a:lnTo>
                    <a:pt x="31750" y="2409190"/>
                  </a:lnTo>
                  <a:lnTo>
                    <a:pt x="31750" y="2377440"/>
                  </a:lnTo>
                  <a:lnTo>
                    <a:pt x="15491206" y="2377440"/>
                  </a:lnTo>
                  <a:lnTo>
                    <a:pt x="15491206" y="2409190"/>
                  </a:lnTo>
                  <a:lnTo>
                    <a:pt x="15459456" y="2409190"/>
                  </a:lnTo>
                  <a:lnTo>
                    <a:pt x="15459456" y="31750"/>
                  </a:lnTo>
                  <a:lnTo>
                    <a:pt x="15491206" y="31750"/>
                  </a:lnTo>
                  <a:lnTo>
                    <a:pt x="15491206" y="63500"/>
                  </a:lnTo>
                  <a:lnTo>
                    <a:pt x="31750" y="63500"/>
                  </a:lnTo>
                  <a:close/>
                </a:path>
              </a:pathLst>
            </a:custGeom>
            <a:solidFill>
              <a:srgbClr val="404040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15522956" cy="247904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536"/>
                </a:lnSpc>
              </a:pPr>
              <a:r>
                <a:rPr lang="en-US" sz="4200" b="1" spc="300">
                  <a:solidFill>
                    <a:srgbClr val="262626"/>
                  </a:solidFill>
                  <a:latin typeface="Gill Sans Bold"/>
                  <a:ea typeface="Gill Sans Bold"/>
                  <a:cs typeface="Gill Sans Bold"/>
                  <a:sym typeface="Gill Sans Bold"/>
                </a:rPr>
                <a:t>THANK YOU FOR LISTENING</a:t>
              </a:r>
            </a:p>
          </p:txBody>
        </p:sp>
      </p:grpSp>
      <p:sp>
        <p:nvSpPr>
          <p:cNvPr id="6" name="Freeform 6"/>
          <p:cNvSpPr/>
          <p:nvPr/>
        </p:nvSpPr>
        <p:spPr>
          <a:xfrm>
            <a:off x="13846954" y="-371793"/>
            <a:ext cx="4549939" cy="3582043"/>
          </a:xfrm>
          <a:custGeom>
            <a:avLst/>
            <a:gdLst/>
            <a:ahLst/>
            <a:cxnLst/>
            <a:rect l="l" t="t" r="r" b="b"/>
            <a:pathLst>
              <a:path w="4549939" h="3582043">
                <a:moveTo>
                  <a:pt x="0" y="0"/>
                </a:moveTo>
                <a:lnTo>
                  <a:pt x="4549939" y="0"/>
                </a:lnTo>
                <a:lnTo>
                  <a:pt x="4549939" y="3582043"/>
                </a:lnTo>
                <a:lnTo>
                  <a:pt x="0" y="358204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1034</Words>
  <Application>Microsoft Macintosh PowerPoint</Application>
  <PresentationFormat>Custom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Gill Sans Light</vt:lpstr>
      <vt:lpstr>Gill Sans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13th october presentation.pptx</dc:title>
  <cp:lastModifiedBy>Rania Zeb</cp:lastModifiedBy>
  <cp:revision>2</cp:revision>
  <dcterms:created xsi:type="dcterms:W3CDTF">2006-08-16T00:00:00Z</dcterms:created>
  <dcterms:modified xsi:type="dcterms:W3CDTF">2025-10-12T15:17:45Z</dcterms:modified>
  <dc:identifier>DAG1l057Jw4</dc:identifier>
</cp:coreProperties>
</file>