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16"/>
  </p:notesMasterIdLst>
  <p:sldIdLst>
    <p:sldId id="281" r:id="rId5"/>
    <p:sldId id="282" r:id="rId6"/>
    <p:sldId id="284" r:id="rId7"/>
    <p:sldId id="286" r:id="rId8"/>
    <p:sldId id="291" r:id="rId9"/>
    <p:sldId id="287" r:id="rId10"/>
    <p:sldId id="288" r:id="rId11"/>
    <p:sldId id="290" r:id="rId12"/>
    <p:sldId id="292" r:id="rId13"/>
    <p:sldId id="285" r:id="rId14"/>
    <p:sldId id="28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79" autoAdjust="0"/>
    <p:restoredTop sz="94660"/>
  </p:normalViewPr>
  <p:slideViewPr>
    <p:cSldViewPr snapToGrid="0">
      <p:cViewPr varScale="1">
        <p:scale>
          <a:sx n="73" d="100"/>
          <a:sy n="73" d="100"/>
        </p:scale>
        <p:origin x="630" y="7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B94D2E-832E-4454-88B1-C6C215C9E55C}" type="datetimeFigureOut">
              <a:rPr lang="en-US" smtClean="0"/>
              <a:t>1/8/2020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0A0A09-6FA2-432A-878F-290AC51C7288}" type="slidenum">
              <a:rPr lang="en-US" smtClean="0"/>
              <a:t>‹#›</a:t>
            </a:fld>
            <a:endParaRPr lang="en-US" dirty="0"/>
          </a:p>
        </p:txBody>
      </p:sp>
    </p:spTree>
    <p:extLst>
      <p:ext uri="{BB962C8B-B14F-4D97-AF65-F5344CB8AC3E}">
        <p14:creationId xmlns:p14="http://schemas.microsoft.com/office/powerpoint/2010/main" val="30049366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r>
              <a:rPr lang="en-US" dirty="0"/>
              <a:t>6/6/2019</a:t>
            </a:r>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dirty="0"/>
              <a:t>6/6/2019</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dirty="0"/>
              <a:t>6/6/2019</a:t>
            </a:r>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dirty="0"/>
              <a:t>6/6/2019</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dirty="0"/>
              <a:t>6/6/2019</a:t>
            </a:r>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dirty="0"/>
              <a:t>6/6/2019</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dirty="0"/>
              <a:t>6/6/2019</a:t>
            </a:r>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dirty="0"/>
              <a:t>6/6/2019</a:t>
            </a:r>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dirty="0"/>
              <a:t>6/6/2019</a:t>
            </a:r>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dirty="0"/>
              <a:t>6/6/2019</a:t>
            </a:r>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dirty="0"/>
              <a:t>6/6/2019</a:t>
            </a:r>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dirty="0"/>
              <a:t>6/6/2019</a:t>
            </a:r>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dirty="0"/>
              <a:t>6/6/2019</a:t>
            </a:r>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r>
              <a:rPr lang="en-US" dirty="0"/>
              <a:t>6/6/2019</a:t>
            </a:r>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r>
              <a:rPr lang="en-US" dirty="0"/>
              <a:t>6/6/2019</a:t>
            </a:r>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r>
              <a:rPr lang="en-US" dirty="0"/>
              <a:t>6/6/2019</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r>
              <a:rPr lang="en-US" dirty="0"/>
              <a:t>6/6/2019</a:t>
            </a:r>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r>
              <a:rPr lang="en-US" dirty="0"/>
              <a:t>6/6/2019</a:t>
            </a:r>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artsites.ucsc.edu/faculty/gustafson/FILM%20165A.W11/film%20165A%5BW11%5D%20readings%20/halbertsammasculinity.pdf" TargetMode="External"/><Relationship Id="rId2" Type="http://schemas.openxmlformats.org/officeDocument/2006/relationships/hyperlink" Target="http://scalar.usc.edu/works/index-2/feminism-and-the-destruction-of-gender-roles" TargetMode="External"/><Relationship Id="rId1" Type="http://schemas.openxmlformats.org/officeDocument/2006/relationships/slideLayout" Target="../slideLayouts/slideLayout2.xml"/><Relationship Id="rId4" Type="http://schemas.openxmlformats.org/officeDocument/2006/relationships/hyperlink" Target="https://cheezburger.com/4559621/photographer-questions-modern-day-sexism-by-reversing-gender-roles-in-vintage-ad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ohchr.org/Documents/Issues/Discrimination/LGBT/UN_LGBTI_Summary.pdf" TargetMode="External"/><Relationship Id="rId2" Type="http://schemas.openxmlformats.org/officeDocument/2006/relationships/hyperlink" Target="https://www.bsa.natcen.ac.uk/media/38457/bsa30_gender_roles_final.pdf" TargetMode="External"/><Relationship Id="rId1" Type="http://schemas.openxmlformats.org/officeDocument/2006/relationships/slideLayout" Target="../slideLayouts/slideLayout2.xml"/><Relationship Id="rId4" Type="http://schemas.openxmlformats.org/officeDocument/2006/relationships/hyperlink" Target="https://www.vanderbilt.edu/lgbtqi/resources/defini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2668F1A4-6DBB-4F0B-A679-6EE548363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Freeform 5">
            <a:extLst>
              <a:ext uri="{FF2B5EF4-FFF2-40B4-BE49-F238E27FC236}">
                <a16:creationId xmlns:a16="http://schemas.microsoft.com/office/drawing/2014/main" id="{B8DBF1C0-B8F1-4AAC-8704-256BA0E9D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pic>
        <p:nvPicPr>
          <p:cNvPr id="6" name="Picture 5" descr="purple tinted chalkboard">
            <a:extLst>
              <a:ext uri="{FF2B5EF4-FFF2-40B4-BE49-F238E27FC236}">
                <a16:creationId xmlns:a16="http://schemas.microsoft.com/office/drawing/2014/main" id="{12751E25-7490-4E9F-B6B6-99147D39E66E}"/>
              </a:ext>
            </a:extLst>
          </p:cNvPr>
          <p:cNvPicPr>
            <a:picLocks noChangeAspect="1"/>
          </p:cNvPicPr>
          <p:nvPr/>
        </p:nvPicPr>
        <p:blipFill rotWithShape="1">
          <a:blip r:embed="rId2">
            <a:alphaModFix amt="55000"/>
          </a:blip>
          <a:srcRect r="-1" b="21257"/>
          <a:stretch/>
        </p:blipFill>
        <p:spPr>
          <a:xfrm>
            <a:off x="474133" y="474133"/>
            <a:ext cx="11243734" cy="5909733"/>
          </a:xfrm>
          <a:prstGeom prst="rect">
            <a:avLst/>
          </a:prstGeom>
          <a:noFill/>
        </p:spPr>
      </p:pic>
      <p:sp>
        <p:nvSpPr>
          <p:cNvPr id="2" name="Title 1">
            <a:extLst>
              <a:ext uri="{FF2B5EF4-FFF2-40B4-BE49-F238E27FC236}">
                <a16:creationId xmlns:a16="http://schemas.microsoft.com/office/drawing/2014/main" id="{235B1457-35E0-409B-98CD-F11D19CA6FA5}"/>
              </a:ext>
            </a:extLst>
          </p:cNvPr>
          <p:cNvSpPr>
            <a:spLocks noGrp="1"/>
          </p:cNvSpPr>
          <p:nvPr>
            <p:ph type="ctrTitle"/>
          </p:nvPr>
        </p:nvSpPr>
        <p:spPr>
          <a:xfrm>
            <a:off x="1154954" y="2099733"/>
            <a:ext cx="8827245" cy="2677648"/>
          </a:xfrm>
        </p:spPr>
        <p:txBody>
          <a:bodyPr>
            <a:normAutofit/>
          </a:bodyPr>
          <a:lstStyle/>
          <a:p>
            <a:r>
              <a:rPr lang="en-GB" sz="3600" dirty="0">
                <a:solidFill>
                  <a:srgbClr val="FFFFFF"/>
                </a:solidFill>
              </a:rPr>
              <a:t>Critically explore how Hegemonic Masculinity and Masculine Femininity challenge and are challenged by traditional ‘norms’ in the 21st century</a:t>
            </a:r>
            <a:endParaRPr lang="en-US" sz="3600" dirty="0">
              <a:solidFill>
                <a:srgbClr val="FFFFFF"/>
              </a:solidFill>
            </a:endParaRPr>
          </a:p>
        </p:txBody>
      </p:sp>
      <p:sp>
        <p:nvSpPr>
          <p:cNvPr id="3" name="Subtitle 2">
            <a:extLst>
              <a:ext uri="{FF2B5EF4-FFF2-40B4-BE49-F238E27FC236}">
                <a16:creationId xmlns:a16="http://schemas.microsoft.com/office/drawing/2014/main" id="{78BDD245-17CD-4FBE-A9CF-AC997273DFE5}"/>
              </a:ext>
            </a:extLst>
          </p:cNvPr>
          <p:cNvSpPr>
            <a:spLocks noGrp="1"/>
          </p:cNvSpPr>
          <p:nvPr>
            <p:ph type="subTitle" idx="1"/>
          </p:nvPr>
        </p:nvSpPr>
        <p:spPr>
          <a:xfrm>
            <a:off x="1154954" y="4777380"/>
            <a:ext cx="8827245" cy="861420"/>
          </a:xfrm>
        </p:spPr>
        <p:txBody>
          <a:bodyPr>
            <a:normAutofit fontScale="92500" lnSpcReduction="20000"/>
          </a:bodyPr>
          <a:lstStyle/>
          <a:p>
            <a:r>
              <a:rPr lang="en-US" sz="1400" dirty="0">
                <a:solidFill>
                  <a:srgbClr val="FFFFFF"/>
                </a:solidFill>
              </a:rPr>
              <a:t>By Natalie Williams</a:t>
            </a:r>
          </a:p>
          <a:p>
            <a:r>
              <a:rPr lang="en-US" sz="1400" dirty="0">
                <a:solidFill>
                  <a:srgbClr val="FFFFFF"/>
                </a:solidFill>
              </a:rPr>
              <a:t>1601525</a:t>
            </a:r>
          </a:p>
          <a:p>
            <a:r>
              <a:rPr lang="en-US" sz="1400" dirty="0">
                <a:solidFill>
                  <a:srgbClr val="FFFFFF"/>
                </a:solidFill>
              </a:rPr>
              <a:t>ECED7003</a:t>
            </a:r>
          </a:p>
          <a:p>
            <a:endParaRPr lang="en-US" dirty="0">
              <a:solidFill>
                <a:srgbClr val="FFFFFF"/>
              </a:solidFill>
            </a:endParaRPr>
          </a:p>
        </p:txBody>
      </p:sp>
      <p:sp>
        <p:nvSpPr>
          <p:cNvPr id="52" name="Rectangle 51">
            <a:extLst>
              <a:ext uri="{FF2B5EF4-FFF2-40B4-BE49-F238E27FC236}">
                <a16:creationId xmlns:a16="http://schemas.microsoft.com/office/drawing/2014/main" id="{B70F7E59-C971-4F55-8E3A-1E583B65F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065832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75BE9-A805-499D-884A-79EC7B054955}"/>
              </a:ext>
            </a:extLst>
          </p:cNvPr>
          <p:cNvSpPr>
            <a:spLocks noGrp="1"/>
          </p:cNvSpPr>
          <p:nvPr>
            <p:ph type="title"/>
          </p:nvPr>
        </p:nvSpPr>
        <p:spPr/>
        <p:txBody>
          <a:bodyPr/>
          <a:lstStyle/>
          <a:p>
            <a:r>
              <a:rPr lang="en-GB" dirty="0"/>
              <a:t>What is Hegemonic Masculinity?</a:t>
            </a:r>
          </a:p>
        </p:txBody>
      </p:sp>
      <p:sp>
        <p:nvSpPr>
          <p:cNvPr id="3" name="Content Placeholder 2">
            <a:extLst>
              <a:ext uri="{FF2B5EF4-FFF2-40B4-BE49-F238E27FC236}">
                <a16:creationId xmlns:a16="http://schemas.microsoft.com/office/drawing/2014/main" id="{02E7C4BC-A020-4A43-830C-4E0657876008}"/>
              </a:ext>
            </a:extLst>
          </p:cNvPr>
          <p:cNvSpPr>
            <a:spLocks noGrp="1"/>
          </p:cNvSpPr>
          <p:nvPr>
            <p:ph idx="1"/>
          </p:nvPr>
        </p:nvSpPr>
        <p:spPr/>
        <p:txBody>
          <a:bodyPr>
            <a:normAutofit/>
          </a:bodyPr>
          <a:lstStyle/>
          <a:p>
            <a:pPr marL="0" indent="0">
              <a:buNone/>
            </a:pPr>
            <a:r>
              <a:rPr lang="en-GB" sz="2800" dirty="0"/>
              <a:t>Hegemonic Masculinity can be described as a man’s power of women and justifies a males domination in society.</a:t>
            </a:r>
          </a:p>
          <a:p>
            <a:pPr marL="0" indent="0">
              <a:buNone/>
            </a:pPr>
            <a:endParaRPr lang="en-GB" sz="2800" dirty="0"/>
          </a:p>
          <a:p>
            <a:pPr marL="0" indent="0">
              <a:buNone/>
            </a:pPr>
            <a:endParaRPr lang="en-GB" sz="2800" dirty="0"/>
          </a:p>
          <a:p>
            <a:pPr marL="0" indent="0">
              <a:buNone/>
            </a:pPr>
            <a:r>
              <a:rPr lang="en-GB" sz="1400" dirty="0"/>
              <a:t>                                                                                                                                      (Messerschmidt, 2018)</a:t>
            </a:r>
          </a:p>
        </p:txBody>
      </p:sp>
    </p:spTree>
    <p:extLst>
      <p:ext uri="{BB962C8B-B14F-4D97-AF65-F5344CB8AC3E}">
        <p14:creationId xmlns:p14="http://schemas.microsoft.com/office/powerpoint/2010/main" val="1088707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B4EEC-0613-4782-9ECF-9A9BC22FCAA1}"/>
              </a:ext>
            </a:extLst>
          </p:cNvPr>
          <p:cNvSpPr>
            <a:spLocks noGrp="1"/>
          </p:cNvSpPr>
          <p:nvPr>
            <p:ph type="title"/>
          </p:nvPr>
        </p:nvSpPr>
        <p:spPr/>
        <p:txBody>
          <a:bodyPr/>
          <a:lstStyle/>
          <a:p>
            <a:r>
              <a:rPr lang="en-GB" dirty="0"/>
              <a:t>What is Masculine </a:t>
            </a:r>
            <a:r>
              <a:rPr lang="en-GB" dirty="0" err="1"/>
              <a:t>Femininty</a:t>
            </a:r>
            <a:r>
              <a:rPr lang="en-GB" dirty="0"/>
              <a:t>?</a:t>
            </a:r>
          </a:p>
        </p:txBody>
      </p:sp>
      <p:sp>
        <p:nvSpPr>
          <p:cNvPr id="3" name="Content Placeholder 2">
            <a:extLst>
              <a:ext uri="{FF2B5EF4-FFF2-40B4-BE49-F238E27FC236}">
                <a16:creationId xmlns:a16="http://schemas.microsoft.com/office/drawing/2014/main" id="{12CA3415-CFF3-436F-887F-8D2238B594C2}"/>
              </a:ext>
            </a:extLst>
          </p:cNvPr>
          <p:cNvSpPr>
            <a:spLocks noGrp="1"/>
          </p:cNvSpPr>
          <p:nvPr>
            <p:ph idx="1"/>
          </p:nvPr>
        </p:nvSpPr>
        <p:spPr/>
        <p:txBody>
          <a:bodyPr>
            <a:normAutofit/>
          </a:bodyPr>
          <a:lstStyle/>
          <a:p>
            <a:pPr marL="0" indent="0">
              <a:buNone/>
            </a:pPr>
            <a:r>
              <a:rPr lang="en-GB" sz="2800" dirty="0"/>
              <a:t>‘Female masculinities are framed as the rejected scrap of dominant masculinity in order that male masculinity may appear to be the real thing’</a:t>
            </a:r>
          </a:p>
          <a:p>
            <a:pPr marL="0" indent="0">
              <a:buNone/>
            </a:pPr>
            <a:endParaRPr lang="en-GB" sz="2800" dirty="0"/>
          </a:p>
          <a:p>
            <a:pPr marL="0" indent="0">
              <a:buNone/>
            </a:pPr>
            <a:endParaRPr lang="en-GB" sz="2800" dirty="0"/>
          </a:p>
          <a:p>
            <a:pPr marL="0" indent="0">
              <a:buNone/>
            </a:pPr>
            <a:r>
              <a:rPr lang="en-GB" sz="1400" dirty="0"/>
              <a:t>                                                                                                                                   (Halberstam, 1998, pp.1)</a:t>
            </a:r>
          </a:p>
        </p:txBody>
      </p:sp>
    </p:spTree>
    <p:extLst>
      <p:ext uri="{BB962C8B-B14F-4D97-AF65-F5344CB8AC3E}">
        <p14:creationId xmlns:p14="http://schemas.microsoft.com/office/powerpoint/2010/main" val="2415373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D8E01-2B0E-4124-A079-59F617D5BAF3}"/>
              </a:ext>
            </a:extLst>
          </p:cNvPr>
          <p:cNvSpPr>
            <a:spLocks noGrp="1"/>
          </p:cNvSpPr>
          <p:nvPr>
            <p:ph type="title"/>
          </p:nvPr>
        </p:nvSpPr>
        <p:spPr/>
        <p:txBody>
          <a:bodyPr/>
          <a:lstStyle/>
          <a:p>
            <a:r>
              <a:rPr lang="en-GB" dirty="0"/>
              <a:t>Traditional Gender Norms</a:t>
            </a:r>
          </a:p>
        </p:txBody>
      </p:sp>
      <p:pic>
        <p:nvPicPr>
          <p:cNvPr id="4" name="Content Placeholder 3">
            <a:extLst>
              <a:ext uri="{FF2B5EF4-FFF2-40B4-BE49-F238E27FC236}">
                <a16:creationId xmlns:a16="http://schemas.microsoft.com/office/drawing/2014/main" id="{2D5B5FBC-97A1-4063-8A7E-BC68C4C874B7}"/>
              </a:ext>
            </a:extLst>
          </p:cNvPr>
          <p:cNvPicPr>
            <a:picLocks noGrp="1" noChangeAspect="1"/>
          </p:cNvPicPr>
          <p:nvPr>
            <p:ph idx="1"/>
          </p:nvPr>
        </p:nvPicPr>
        <p:blipFill>
          <a:blip r:embed="rId2"/>
          <a:stretch>
            <a:fillRect/>
          </a:stretch>
        </p:blipFill>
        <p:spPr>
          <a:xfrm>
            <a:off x="2780779" y="2267616"/>
            <a:ext cx="6025018" cy="4045502"/>
          </a:xfrm>
          <a:prstGeom prst="rect">
            <a:avLst/>
          </a:prstGeom>
        </p:spPr>
      </p:pic>
      <p:sp>
        <p:nvSpPr>
          <p:cNvPr id="5" name="TextBox 4">
            <a:extLst>
              <a:ext uri="{FF2B5EF4-FFF2-40B4-BE49-F238E27FC236}">
                <a16:creationId xmlns:a16="http://schemas.microsoft.com/office/drawing/2014/main" id="{488554E5-EFD4-4316-9D80-9A0285CB3D51}"/>
              </a:ext>
            </a:extLst>
          </p:cNvPr>
          <p:cNvSpPr txBox="1"/>
          <p:nvPr/>
        </p:nvSpPr>
        <p:spPr>
          <a:xfrm>
            <a:off x="9118948" y="6450904"/>
            <a:ext cx="2054268" cy="307777"/>
          </a:xfrm>
          <a:prstGeom prst="rect">
            <a:avLst/>
          </a:prstGeom>
          <a:noFill/>
        </p:spPr>
        <p:txBody>
          <a:bodyPr wrap="square" rtlCol="0">
            <a:spAutoFit/>
          </a:bodyPr>
          <a:lstStyle/>
          <a:p>
            <a:r>
              <a:rPr lang="en-GB" sz="1400" dirty="0"/>
              <a:t>              (Boyle, 2016)</a:t>
            </a:r>
          </a:p>
        </p:txBody>
      </p:sp>
    </p:spTree>
    <p:extLst>
      <p:ext uri="{BB962C8B-B14F-4D97-AF65-F5344CB8AC3E}">
        <p14:creationId xmlns:p14="http://schemas.microsoft.com/office/powerpoint/2010/main" val="2184310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4895A-6FE3-49C5-BBB2-AB08696B59B0}"/>
              </a:ext>
            </a:extLst>
          </p:cNvPr>
          <p:cNvSpPr>
            <a:spLocks noGrp="1"/>
          </p:cNvSpPr>
          <p:nvPr>
            <p:ph type="title"/>
          </p:nvPr>
        </p:nvSpPr>
        <p:spPr/>
        <p:txBody>
          <a:bodyPr/>
          <a:lstStyle/>
          <a:p>
            <a:r>
              <a:rPr lang="en-GB" dirty="0"/>
              <a:t>Gender Role Revolution</a:t>
            </a:r>
          </a:p>
        </p:txBody>
      </p:sp>
      <p:sp>
        <p:nvSpPr>
          <p:cNvPr id="3" name="Content Placeholder 2">
            <a:extLst>
              <a:ext uri="{FF2B5EF4-FFF2-40B4-BE49-F238E27FC236}">
                <a16:creationId xmlns:a16="http://schemas.microsoft.com/office/drawing/2014/main" id="{24ABC8B2-FDFB-47CF-A4FF-B91C0B7A4D1E}"/>
              </a:ext>
            </a:extLst>
          </p:cNvPr>
          <p:cNvSpPr>
            <a:spLocks noGrp="1"/>
          </p:cNvSpPr>
          <p:nvPr>
            <p:ph idx="1"/>
          </p:nvPr>
        </p:nvSpPr>
        <p:spPr/>
        <p:txBody>
          <a:bodyPr>
            <a:normAutofit lnSpcReduction="10000"/>
          </a:bodyPr>
          <a:lstStyle/>
          <a:p>
            <a:pPr marL="0" indent="0">
              <a:buNone/>
            </a:pPr>
            <a:r>
              <a:rPr lang="en-GB" sz="2400" dirty="0"/>
              <a:t>Although many people believe that women should still be considered as the primary carer of young children, it is apparent that over the last 30 years, gender roles have evolved. Women participating in the labour market has increased and the gender division of labour is constantly being challenged.</a:t>
            </a:r>
          </a:p>
          <a:p>
            <a:pPr marL="0" indent="0">
              <a:buNone/>
            </a:pPr>
            <a:endParaRPr lang="en-GB" dirty="0"/>
          </a:p>
          <a:p>
            <a:pPr marL="0" indent="0">
              <a:buNone/>
            </a:pPr>
            <a:endParaRPr lang="en-GB" dirty="0"/>
          </a:p>
          <a:p>
            <a:pPr marL="0" indent="0">
              <a:buNone/>
            </a:pPr>
            <a:r>
              <a:rPr lang="en-GB" sz="1400" dirty="0"/>
              <a:t>                                                                                                                                 (Scott and </a:t>
            </a:r>
            <a:r>
              <a:rPr lang="en-GB" sz="1400" dirty="0" err="1"/>
              <a:t>Clery</a:t>
            </a:r>
            <a:r>
              <a:rPr lang="en-GB" sz="1400" dirty="0"/>
              <a:t>, 2013)</a:t>
            </a:r>
          </a:p>
        </p:txBody>
      </p:sp>
    </p:spTree>
    <p:extLst>
      <p:ext uri="{BB962C8B-B14F-4D97-AF65-F5344CB8AC3E}">
        <p14:creationId xmlns:p14="http://schemas.microsoft.com/office/powerpoint/2010/main" val="643412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3463A-2AA6-41E3-8712-6C7B0BF99A6A}"/>
              </a:ext>
            </a:extLst>
          </p:cNvPr>
          <p:cNvSpPr>
            <a:spLocks noGrp="1"/>
          </p:cNvSpPr>
          <p:nvPr>
            <p:ph type="title"/>
          </p:nvPr>
        </p:nvSpPr>
        <p:spPr/>
        <p:txBody>
          <a:bodyPr/>
          <a:lstStyle/>
          <a:p>
            <a:r>
              <a:rPr lang="en-GB" dirty="0"/>
              <a:t>Reversing Roles</a:t>
            </a:r>
          </a:p>
        </p:txBody>
      </p:sp>
      <p:pic>
        <p:nvPicPr>
          <p:cNvPr id="4" name="Content Placeholder 3">
            <a:extLst>
              <a:ext uri="{FF2B5EF4-FFF2-40B4-BE49-F238E27FC236}">
                <a16:creationId xmlns:a16="http://schemas.microsoft.com/office/drawing/2014/main" id="{CB80BA97-5CF2-4B4C-96E9-E1B9A773D327}"/>
              </a:ext>
            </a:extLst>
          </p:cNvPr>
          <p:cNvPicPr>
            <a:picLocks noGrp="1" noChangeAspect="1"/>
          </p:cNvPicPr>
          <p:nvPr>
            <p:ph idx="1"/>
          </p:nvPr>
        </p:nvPicPr>
        <p:blipFill>
          <a:blip r:embed="rId2"/>
          <a:stretch>
            <a:fillRect/>
          </a:stretch>
        </p:blipFill>
        <p:spPr>
          <a:xfrm>
            <a:off x="1799501" y="2442575"/>
            <a:ext cx="8116866" cy="3727537"/>
          </a:xfrm>
          <a:prstGeom prst="rect">
            <a:avLst/>
          </a:prstGeom>
        </p:spPr>
      </p:pic>
      <p:sp>
        <p:nvSpPr>
          <p:cNvPr id="5" name="TextBox 4">
            <a:extLst>
              <a:ext uri="{FF2B5EF4-FFF2-40B4-BE49-F238E27FC236}">
                <a16:creationId xmlns:a16="http://schemas.microsoft.com/office/drawing/2014/main" id="{20BEF747-48F3-4A9A-ACFF-DE362B70961D}"/>
              </a:ext>
            </a:extLst>
          </p:cNvPr>
          <p:cNvSpPr txBox="1"/>
          <p:nvPr/>
        </p:nvSpPr>
        <p:spPr>
          <a:xfrm>
            <a:off x="9916367" y="6475956"/>
            <a:ext cx="1883151" cy="307777"/>
          </a:xfrm>
          <a:prstGeom prst="rect">
            <a:avLst/>
          </a:prstGeom>
          <a:noFill/>
        </p:spPr>
        <p:txBody>
          <a:bodyPr wrap="square" rtlCol="0">
            <a:spAutoFit/>
          </a:bodyPr>
          <a:lstStyle/>
          <a:p>
            <a:r>
              <a:rPr lang="en-GB" sz="1400" dirty="0"/>
              <a:t>    (Razkallah, 2019)</a:t>
            </a:r>
          </a:p>
        </p:txBody>
      </p:sp>
    </p:spTree>
    <p:extLst>
      <p:ext uri="{BB962C8B-B14F-4D97-AF65-F5344CB8AC3E}">
        <p14:creationId xmlns:p14="http://schemas.microsoft.com/office/powerpoint/2010/main" val="1906650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0CBAC-BC1D-4FAB-875D-2D46F0F51D1D}"/>
              </a:ext>
            </a:extLst>
          </p:cNvPr>
          <p:cNvSpPr>
            <a:spLocks noGrp="1"/>
          </p:cNvSpPr>
          <p:nvPr>
            <p:ph type="title"/>
          </p:nvPr>
        </p:nvSpPr>
        <p:spPr/>
        <p:txBody>
          <a:bodyPr/>
          <a:lstStyle/>
          <a:p>
            <a:r>
              <a:rPr lang="en-GB" dirty="0"/>
              <a:t>LGBTQI</a:t>
            </a:r>
          </a:p>
        </p:txBody>
      </p:sp>
      <p:sp>
        <p:nvSpPr>
          <p:cNvPr id="3" name="Content Placeholder 2">
            <a:extLst>
              <a:ext uri="{FF2B5EF4-FFF2-40B4-BE49-F238E27FC236}">
                <a16:creationId xmlns:a16="http://schemas.microsoft.com/office/drawing/2014/main" id="{781BC111-382A-456C-9B36-AFBCC701EBB3}"/>
              </a:ext>
            </a:extLst>
          </p:cNvPr>
          <p:cNvSpPr>
            <a:spLocks noGrp="1"/>
          </p:cNvSpPr>
          <p:nvPr>
            <p:ph idx="1"/>
          </p:nvPr>
        </p:nvSpPr>
        <p:spPr/>
        <p:txBody>
          <a:bodyPr>
            <a:normAutofit fontScale="85000" lnSpcReduction="20000"/>
          </a:bodyPr>
          <a:lstStyle/>
          <a:p>
            <a:pPr marL="0" indent="0">
              <a:buNone/>
            </a:pPr>
            <a:r>
              <a:rPr lang="en-GB" sz="2200" dirty="0"/>
              <a:t>The LGBTQI is a contemporary social movement, it is an acronym for </a:t>
            </a:r>
          </a:p>
          <a:p>
            <a:pPr marL="0" indent="0">
              <a:buNone/>
            </a:pPr>
            <a:r>
              <a:rPr lang="en-GB" sz="2200" dirty="0"/>
              <a:t>Lesbian</a:t>
            </a:r>
          </a:p>
          <a:p>
            <a:pPr marL="0" indent="0">
              <a:buNone/>
            </a:pPr>
            <a:r>
              <a:rPr lang="en-GB" sz="2200" dirty="0"/>
              <a:t>Gay</a:t>
            </a:r>
          </a:p>
          <a:p>
            <a:pPr marL="0" indent="0">
              <a:buNone/>
            </a:pPr>
            <a:r>
              <a:rPr lang="en-GB" sz="2200" dirty="0"/>
              <a:t>Bi-sexual</a:t>
            </a:r>
          </a:p>
          <a:p>
            <a:pPr marL="0" indent="0">
              <a:buNone/>
            </a:pPr>
            <a:r>
              <a:rPr lang="en-GB" sz="2200" dirty="0"/>
              <a:t>Transgender</a:t>
            </a:r>
          </a:p>
          <a:p>
            <a:pPr marL="0" indent="0">
              <a:buNone/>
            </a:pPr>
            <a:r>
              <a:rPr lang="en-GB" sz="2200" dirty="0"/>
              <a:t>Queer or Questioning </a:t>
            </a:r>
          </a:p>
          <a:p>
            <a:pPr marL="0" indent="0">
              <a:buNone/>
            </a:pPr>
            <a:r>
              <a:rPr lang="en-GB" sz="2200" dirty="0"/>
              <a:t>Intersex</a:t>
            </a:r>
          </a:p>
          <a:p>
            <a:pPr marL="0" indent="0">
              <a:buNone/>
            </a:pPr>
            <a:endParaRPr lang="en-GB" dirty="0"/>
          </a:p>
          <a:p>
            <a:pPr marL="0" indent="0">
              <a:buNone/>
            </a:pPr>
            <a:r>
              <a:rPr lang="en-GB" sz="1500" dirty="0"/>
              <a:t>                                                                                                                             (Vanderbilt University,2019)</a:t>
            </a:r>
          </a:p>
          <a:p>
            <a:pPr marL="0" indent="0">
              <a:buNone/>
            </a:pPr>
            <a:r>
              <a:rPr lang="en-GB" dirty="0"/>
              <a:t> </a:t>
            </a:r>
          </a:p>
        </p:txBody>
      </p:sp>
    </p:spTree>
    <p:extLst>
      <p:ext uri="{BB962C8B-B14F-4D97-AF65-F5344CB8AC3E}">
        <p14:creationId xmlns:p14="http://schemas.microsoft.com/office/powerpoint/2010/main" val="3219875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F49ED-0461-4489-AD34-F139892D8B7F}"/>
              </a:ext>
            </a:extLst>
          </p:cNvPr>
          <p:cNvSpPr>
            <a:spLocks noGrp="1"/>
          </p:cNvSpPr>
          <p:nvPr>
            <p:ph type="title"/>
          </p:nvPr>
        </p:nvSpPr>
        <p:spPr/>
        <p:txBody>
          <a:bodyPr/>
          <a:lstStyle/>
          <a:p>
            <a:r>
              <a:rPr lang="en-GB" dirty="0"/>
              <a:t>United Nations Human Rights</a:t>
            </a:r>
          </a:p>
        </p:txBody>
      </p:sp>
      <p:sp>
        <p:nvSpPr>
          <p:cNvPr id="3" name="Content Placeholder 2">
            <a:extLst>
              <a:ext uri="{FF2B5EF4-FFF2-40B4-BE49-F238E27FC236}">
                <a16:creationId xmlns:a16="http://schemas.microsoft.com/office/drawing/2014/main" id="{32F25A12-27D6-45C8-B46D-B608FFC270D4}"/>
              </a:ext>
            </a:extLst>
          </p:cNvPr>
          <p:cNvSpPr>
            <a:spLocks noGrp="1"/>
          </p:cNvSpPr>
          <p:nvPr>
            <p:ph idx="1"/>
          </p:nvPr>
        </p:nvSpPr>
        <p:spPr/>
        <p:txBody>
          <a:bodyPr>
            <a:normAutofit lnSpcReduction="10000"/>
          </a:bodyPr>
          <a:lstStyle/>
          <a:p>
            <a:pPr marL="0" indent="0">
              <a:buNone/>
            </a:pPr>
            <a:r>
              <a:rPr lang="en-GB" sz="2800" dirty="0"/>
              <a:t>The United Nations Human Rights advocates for change on a global scale, to combat the inequality and discrimination that members of the LGBTQI are faced with on a daily basis.</a:t>
            </a:r>
          </a:p>
          <a:p>
            <a:pPr marL="0" indent="0">
              <a:buNone/>
            </a:pPr>
            <a:endParaRPr lang="en-GB" sz="2800" dirty="0"/>
          </a:p>
          <a:p>
            <a:pPr marL="0" indent="0">
              <a:buNone/>
            </a:pPr>
            <a:endParaRPr lang="en-GB" dirty="0"/>
          </a:p>
          <a:p>
            <a:pPr marL="0" indent="0">
              <a:buNone/>
            </a:pPr>
            <a:endParaRPr lang="en-GB" dirty="0"/>
          </a:p>
          <a:p>
            <a:pPr marL="0" indent="0">
              <a:buNone/>
            </a:pPr>
            <a:r>
              <a:rPr lang="en-GB" sz="1400" dirty="0"/>
              <a:t>                                                                                                                                      (United Nations, 2018)</a:t>
            </a:r>
          </a:p>
        </p:txBody>
      </p:sp>
    </p:spTree>
    <p:extLst>
      <p:ext uri="{BB962C8B-B14F-4D97-AF65-F5344CB8AC3E}">
        <p14:creationId xmlns:p14="http://schemas.microsoft.com/office/powerpoint/2010/main" val="1112241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C882B-3C76-475F-9669-7E9933EE5A4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155D686-D92C-447F-8EAE-997284BC7F3D}"/>
              </a:ext>
            </a:extLst>
          </p:cNvPr>
          <p:cNvSpPr>
            <a:spLocks noGrp="1"/>
          </p:cNvSpPr>
          <p:nvPr>
            <p:ph idx="1"/>
          </p:nvPr>
        </p:nvSpPr>
        <p:spPr/>
        <p:txBody>
          <a:bodyPr>
            <a:normAutofit/>
          </a:bodyPr>
          <a:lstStyle/>
          <a:p>
            <a:pPr marL="0" indent="0">
              <a:buNone/>
            </a:pPr>
            <a:r>
              <a:rPr lang="en-GB" sz="2000" dirty="0"/>
              <a:t>Hegemonic Masculinity and Masculine Femininity have been challenged and continue to be challenged by traditional ‘norms’ and evolving perceptions of gender and their corresponding roles in the 21st century. Illustrations from contemporary activism such as movements including the LGBTQI have shown that traditional norms are challenged on almost a daily basis throughout the world. It is evident that the debate on hegemonic masculinity will continue to be challenged as it is no longer perceived as the norm.</a:t>
            </a:r>
          </a:p>
        </p:txBody>
      </p:sp>
    </p:spTree>
    <p:extLst>
      <p:ext uri="{BB962C8B-B14F-4D97-AF65-F5344CB8AC3E}">
        <p14:creationId xmlns:p14="http://schemas.microsoft.com/office/powerpoint/2010/main" val="4240189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5CEDB-16DA-40F2-91F3-B93BF31138F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40EC390-7BCC-4A54-B5EB-74041746699A}"/>
              </a:ext>
            </a:extLst>
          </p:cNvPr>
          <p:cNvSpPr>
            <a:spLocks noGrp="1"/>
          </p:cNvSpPr>
          <p:nvPr>
            <p:ph idx="1"/>
          </p:nvPr>
        </p:nvSpPr>
        <p:spPr/>
        <p:txBody>
          <a:bodyPr>
            <a:normAutofit/>
          </a:bodyPr>
          <a:lstStyle/>
          <a:p>
            <a:pPr marL="0" indent="0">
              <a:buNone/>
            </a:pPr>
            <a:r>
              <a:rPr lang="en-GB" sz="1400" dirty="0"/>
              <a:t>Boyle, J. (2016) </a:t>
            </a:r>
            <a:r>
              <a:rPr lang="en-GB" sz="1400" i="1" dirty="0"/>
              <a:t>Feminism and the Destruction of Gender Roles</a:t>
            </a:r>
            <a:r>
              <a:rPr lang="en-GB" sz="1400" dirty="0"/>
              <a:t>. Available at: </a:t>
            </a:r>
            <a:r>
              <a:rPr lang="en-GB" sz="1400" dirty="0">
                <a:hlinkClick r:id="rId2"/>
              </a:rPr>
              <a:t>http://scalar.usc.edu/works/index-2/feminism-and-the-destruction-of-gender-roles</a:t>
            </a:r>
            <a:r>
              <a:rPr lang="en-GB" sz="1400" dirty="0"/>
              <a:t> (Accessed: 12 Dec 2019).</a:t>
            </a:r>
          </a:p>
          <a:p>
            <a:pPr marL="0" indent="0">
              <a:buNone/>
            </a:pPr>
            <a:r>
              <a:rPr lang="en-GB" sz="1400" dirty="0"/>
              <a:t>Halberstam, J. (1998) </a:t>
            </a:r>
            <a:r>
              <a:rPr lang="en-GB" sz="1400" i="1" dirty="0"/>
              <a:t>Female Masculinity</a:t>
            </a:r>
            <a:r>
              <a:rPr lang="en-GB" sz="1400" dirty="0"/>
              <a:t>. Available at: </a:t>
            </a:r>
            <a:r>
              <a:rPr lang="en-GB" sz="1400" dirty="0">
                <a:hlinkClick r:id="rId3"/>
              </a:rPr>
              <a:t>http://artsites.ucsc.edu/faculty/gustafson/FILM%20165A.W11/film%20165A%5BW11%5D%20readings%20/halbertsammasculinity.pdf</a:t>
            </a:r>
            <a:r>
              <a:rPr lang="en-GB" sz="1400" dirty="0"/>
              <a:t> (Accessed: 19 Dec 2019). </a:t>
            </a:r>
          </a:p>
          <a:p>
            <a:pPr marL="0" indent="0">
              <a:buNone/>
            </a:pPr>
            <a:r>
              <a:rPr lang="en-GB" sz="1400" dirty="0"/>
              <a:t>Messerschmidt, J. (2018) </a:t>
            </a:r>
            <a:r>
              <a:rPr lang="en-GB" sz="1400" i="1" dirty="0"/>
              <a:t>Hegemonic Masculinity: Formulation, Reformulation, and Amplification.</a:t>
            </a:r>
            <a:r>
              <a:rPr lang="en-GB" sz="1400" dirty="0"/>
              <a:t> London: Rowman and Littlefield.</a:t>
            </a:r>
          </a:p>
          <a:p>
            <a:pPr marL="0" lvl="0" indent="0">
              <a:buClr>
                <a:srgbClr val="B31166"/>
              </a:buClr>
              <a:buNone/>
            </a:pPr>
            <a:r>
              <a:rPr lang="en-GB" sz="1400" dirty="0" err="1">
                <a:solidFill>
                  <a:prstClr val="black">
                    <a:lumMod val="75000"/>
                    <a:lumOff val="25000"/>
                  </a:prstClr>
                </a:solidFill>
              </a:rPr>
              <a:t>Razkallah</a:t>
            </a:r>
            <a:r>
              <a:rPr lang="en-GB" sz="1400" dirty="0">
                <a:solidFill>
                  <a:prstClr val="black">
                    <a:lumMod val="75000"/>
                    <a:lumOff val="25000"/>
                  </a:prstClr>
                </a:solidFill>
              </a:rPr>
              <a:t>, E. (2019) </a:t>
            </a:r>
            <a:r>
              <a:rPr lang="en-GB" sz="1400" i="1" dirty="0">
                <a:solidFill>
                  <a:prstClr val="black">
                    <a:lumMod val="75000"/>
                    <a:lumOff val="25000"/>
                  </a:prstClr>
                </a:solidFill>
              </a:rPr>
              <a:t>Photographer Questions Modern Day Sexism By Reversing Gender Roles in Vintage Ads.</a:t>
            </a:r>
            <a:r>
              <a:rPr lang="en-GB" sz="1400" dirty="0">
                <a:solidFill>
                  <a:prstClr val="black">
                    <a:lumMod val="75000"/>
                    <a:lumOff val="25000"/>
                  </a:prstClr>
                </a:solidFill>
              </a:rPr>
              <a:t> Available at: </a:t>
            </a:r>
            <a:r>
              <a:rPr lang="en-GB" sz="1400" dirty="0">
                <a:solidFill>
                  <a:prstClr val="black">
                    <a:lumMod val="75000"/>
                    <a:lumOff val="25000"/>
                  </a:prstClr>
                </a:solidFill>
                <a:hlinkClick r:id="rId4">
                  <a:extLst>
                    <a:ext uri="{A12FA001-AC4F-418D-AE19-62706E023703}">
                      <ahyp:hlinkClr xmlns:ahyp="http://schemas.microsoft.com/office/drawing/2018/hyperlinkcolor" val="tx"/>
                    </a:ext>
                  </a:extLst>
                </a:hlinkClick>
              </a:rPr>
              <a:t>https://cheezburger.com/4559621/photographer-questions-modern-day-sexism-by-reversing-gender-roles-in-vintage-ads</a:t>
            </a:r>
            <a:r>
              <a:rPr lang="en-GB" sz="1400" dirty="0">
                <a:solidFill>
                  <a:prstClr val="black">
                    <a:lumMod val="75000"/>
                    <a:lumOff val="25000"/>
                  </a:prstClr>
                </a:solidFill>
              </a:rPr>
              <a:t> (Accessed: 12 Dec 2019).</a:t>
            </a:r>
          </a:p>
          <a:p>
            <a:pPr marL="0" indent="0">
              <a:buNone/>
            </a:pPr>
            <a:endParaRPr lang="en-GB" sz="1400" dirty="0"/>
          </a:p>
        </p:txBody>
      </p:sp>
    </p:spTree>
    <p:extLst>
      <p:ext uri="{BB962C8B-B14F-4D97-AF65-F5344CB8AC3E}">
        <p14:creationId xmlns:p14="http://schemas.microsoft.com/office/powerpoint/2010/main" val="1073867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66802-97ED-48EE-BB21-24A3B586365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D37D623-7439-45E7-A852-5F4BA5C1ABBF}"/>
              </a:ext>
            </a:extLst>
          </p:cNvPr>
          <p:cNvSpPr>
            <a:spLocks noGrp="1"/>
          </p:cNvSpPr>
          <p:nvPr>
            <p:ph idx="1"/>
          </p:nvPr>
        </p:nvSpPr>
        <p:spPr/>
        <p:txBody>
          <a:bodyPr/>
          <a:lstStyle/>
          <a:p>
            <a:pPr marL="0" lvl="0" indent="0">
              <a:buClr>
                <a:srgbClr val="B31166"/>
              </a:buClr>
              <a:buNone/>
            </a:pPr>
            <a:r>
              <a:rPr lang="en-GB" sz="1400" dirty="0">
                <a:solidFill>
                  <a:prstClr val="black">
                    <a:lumMod val="75000"/>
                    <a:lumOff val="25000"/>
                  </a:prstClr>
                </a:solidFill>
              </a:rPr>
              <a:t>Scott, J. and </a:t>
            </a:r>
            <a:r>
              <a:rPr lang="en-GB" sz="1400" dirty="0" err="1">
                <a:solidFill>
                  <a:prstClr val="black">
                    <a:lumMod val="75000"/>
                    <a:lumOff val="25000"/>
                  </a:prstClr>
                </a:solidFill>
              </a:rPr>
              <a:t>Clery</a:t>
            </a:r>
            <a:r>
              <a:rPr lang="en-GB" sz="1400" dirty="0">
                <a:solidFill>
                  <a:prstClr val="black">
                    <a:lumMod val="75000"/>
                    <a:lumOff val="25000"/>
                  </a:prstClr>
                </a:solidFill>
              </a:rPr>
              <a:t>, E. (2013) </a:t>
            </a:r>
            <a:r>
              <a:rPr lang="en-GB" sz="1400" i="1" dirty="0"/>
              <a:t>Gender roles An incomplete revolution? </a:t>
            </a:r>
            <a:r>
              <a:rPr lang="en-GB" sz="1400" dirty="0"/>
              <a:t>Available at: </a:t>
            </a:r>
            <a:r>
              <a:rPr lang="en-GB" sz="1400" dirty="0">
                <a:hlinkClick r:id="rId2"/>
              </a:rPr>
              <a:t>https://www.bsa.natcen.ac.uk/media/38457/bsa30_gender_roles_final.pdf</a:t>
            </a:r>
            <a:r>
              <a:rPr lang="en-GB" sz="1400" dirty="0"/>
              <a:t> (Accessed: 18 Dec 2019).</a:t>
            </a:r>
            <a:endParaRPr lang="en-GB" sz="1400" dirty="0">
              <a:solidFill>
                <a:prstClr val="black">
                  <a:lumMod val="75000"/>
                  <a:lumOff val="25000"/>
                </a:prstClr>
              </a:solidFill>
            </a:endParaRPr>
          </a:p>
          <a:p>
            <a:pPr marL="0" indent="0">
              <a:buNone/>
            </a:pPr>
            <a:r>
              <a:rPr lang="en-GB" sz="1400" dirty="0"/>
              <a:t>United Nations (2018) </a:t>
            </a:r>
            <a:r>
              <a:rPr lang="en-GB" sz="1400" i="1" dirty="0"/>
              <a:t>The Role of the United Nations in Combatting Discrimination and Violence against Lesbian, Gay, Bisexual, Transgender and Intersex People A Programmatic Overview</a:t>
            </a:r>
            <a:r>
              <a:rPr lang="en-GB" sz="1400" dirty="0"/>
              <a:t>. Available at: </a:t>
            </a:r>
            <a:r>
              <a:rPr lang="en-GB" sz="1400" dirty="0">
                <a:hlinkClick r:id="rId3"/>
              </a:rPr>
              <a:t>https://www.ohchr.org/Documents/Issues/Discrimination/LGBT/UN_LGBTI_Summary.pdf</a:t>
            </a:r>
            <a:r>
              <a:rPr lang="en-GB" sz="1400" dirty="0"/>
              <a:t> (Accessed: 18 Dec 2019).</a:t>
            </a:r>
          </a:p>
          <a:p>
            <a:pPr marL="0" lvl="0" indent="0">
              <a:buClr>
                <a:srgbClr val="B31166"/>
              </a:buClr>
              <a:buNone/>
            </a:pPr>
            <a:r>
              <a:rPr lang="en-GB" sz="1400" dirty="0">
                <a:solidFill>
                  <a:prstClr val="black">
                    <a:lumMod val="75000"/>
                    <a:lumOff val="25000"/>
                  </a:prstClr>
                </a:solidFill>
              </a:rPr>
              <a:t>Vanderbilt University (2019) Definitions. Available at: </a:t>
            </a:r>
            <a:r>
              <a:rPr lang="en-GB" sz="1400" dirty="0">
                <a:solidFill>
                  <a:prstClr val="black">
                    <a:lumMod val="75000"/>
                    <a:lumOff val="25000"/>
                  </a:prstClr>
                </a:solidFill>
                <a:hlinkClick r:id="rId4">
                  <a:extLst>
                    <a:ext uri="{A12FA001-AC4F-418D-AE19-62706E023703}">
                      <ahyp:hlinkClr xmlns:ahyp="http://schemas.microsoft.com/office/drawing/2018/hyperlinkcolor" val="tx"/>
                    </a:ext>
                  </a:extLst>
                </a:hlinkClick>
              </a:rPr>
              <a:t>https://www.vanderbilt.edu/lgbtqi/resources/definitions</a:t>
            </a:r>
            <a:r>
              <a:rPr lang="en-GB" sz="1400" dirty="0">
                <a:solidFill>
                  <a:prstClr val="black">
                    <a:lumMod val="75000"/>
                    <a:lumOff val="25000"/>
                  </a:prstClr>
                </a:solidFill>
              </a:rPr>
              <a:t> (Accessed: 19 Dec 2019).</a:t>
            </a:r>
          </a:p>
          <a:p>
            <a:pPr marL="0" indent="0">
              <a:buNone/>
            </a:pPr>
            <a:endParaRPr lang="en-GB" sz="1400" dirty="0"/>
          </a:p>
        </p:txBody>
      </p:sp>
    </p:spTree>
    <p:extLst>
      <p:ext uri="{BB962C8B-B14F-4D97-AF65-F5344CB8AC3E}">
        <p14:creationId xmlns:p14="http://schemas.microsoft.com/office/powerpoint/2010/main" val="12881443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F44B8C88-7AFD-4F93-AF50-E36A0AADA3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F666C14-7219-46F1-8169-9E45DA110AD7}">
  <ds:schemaRefs>
    <ds:schemaRef ds:uri="http://schemas.microsoft.com/sharepoint/v3/contenttype/forms"/>
  </ds:schemaRefs>
</ds:datastoreItem>
</file>

<file path=customXml/itemProps3.xml><?xml version="1.0" encoding="utf-8"?>
<ds:datastoreItem xmlns:ds="http://schemas.openxmlformats.org/officeDocument/2006/customXml" ds:itemID="{CAC0CEB4-BFAC-4014-9B69-2CFFE0B783D9}">
  <ds:schemaRefs>
    <ds:schemaRef ds:uri="http://purl.org/dc/elements/1.1/"/>
    <ds:schemaRef ds:uri="http://schemas.microsoft.com/office/2006/metadata/properties"/>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16c05727-aa75-4e4a-9b5f-8a80a1165891"/>
    <ds:schemaRef ds:uri="71af3243-3dd4-4a8d-8c0d-dd76da1f02a5"/>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Ion Boardroom design</Template>
  <TotalTime>0</TotalTime>
  <Words>632</Words>
  <Application>Microsoft Office PowerPoint</Application>
  <PresentationFormat>Widescreen</PresentationFormat>
  <Paragraphs>51</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Ion Boardroom</vt:lpstr>
      <vt:lpstr>Critically explore how Hegemonic Masculinity and Masculine Femininity challenge and are challenged by traditional ‘norms’ in the 21st century</vt:lpstr>
      <vt:lpstr>What is Hegemonic Masculinity?</vt:lpstr>
      <vt:lpstr>What is Masculine Femininty?</vt:lpstr>
      <vt:lpstr>Traditional Gender Norms</vt:lpstr>
      <vt:lpstr>Gender Role Revolution</vt:lpstr>
      <vt:lpstr>Reversing Roles</vt:lpstr>
      <vt:lpstr>LGBTQI</vt:lpstr>
      <vt:lpstr>United Nations Human Rights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2019-12-04T11:03:45Z</dcterms:created>
  <dcterms:modified xsi:type="dcterms:W3CDTF">2020-01-08T10:28:13Z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