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55" autoAdjust="0"/>
    <p:restoredTop sz="94618"/>
  </p:normalViewPr>
  <p:slideViewPr>
    <p:cSldViewPr snapToGrid="0">
      <p:cViewPr varScale="1">
        <p:scale>
          <a:sx n="116" d="100"/>
          <a:sy n="116" d="100"/>
        </p:scale>
        <p:origin x="3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8FD16-C52A-B516-B3C4-19454E417C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625B8C-189E-97ED-B51D-6CB7892CCF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A3B304-9EE7-EEE5-4DC8-F5011C5B0D4E}"/>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5" name="Footer Placeholder 4">
            <a:extLst>
              <a:ext uri="{FF2B5EF4-FFF2-40B4-BE49-F238E27FC236}">
                <a16:creationId xmlns:a16="http://schemas.microsoft.com/office/drawing/2014/main" id="{2DD68967-611A-57C7-E235-747364A03E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76D5AD-D930-B359-BA50-313E8B43729B}"/>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3517924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F6513-C4C7-0630-BEC4-F0A27A5EB6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9B97F5-F43C-94B2-6784-B9B8329C02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D4C0AF-5C46-DA61-6BF6-9C6B11F74FDF}"/>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5" name="Footer Placeholder 4">
            <a:extLst>
              <a:ext uri="{FF2B5EF4-FFF2-40B4-BE49-F238E27FC236}">
                <a16:creationId xmlns:a16="http://schemas.microsoft.com/office/drawing/2014/main" id="{1C6A44FF-6D6D-1762-AE94-24D262158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E2613F-B7B9-02F7-9967-41B63AA503FE}"/>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2021444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1687-E235-4F38-C6AB-A8001C74CE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6F6BC8-6F32-4BAF-1438-D327A02EDF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F57F17-1B17-300D-E2D1-98F3DAC699F3}"/>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5" name="Footer Placeholder 4">
            <a:extLst>
              <a:ext uri="{FF2B5EF4-FFF2-40B4-BE49-F238E27FC236}">
                <a16:creationId xmlns:a16="http://schemas.microsoft.com/office/drawing/2014/main" id="{4C1C84AD-4A9C-E84E-9287-16A7EEBF0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6DDCC4-0F40-9CF0-E73A-ABBDD5E600C0}"/>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77003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21A88-55AD-1F57-7B9E-B539CE1C13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EEDFD7-6D58-527B-8F1F-5EA4EF5FFF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FB3EF3-F2C4-1BE7-35AF-96DF1889A6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934805-DE4D-2491-5B25-21BF05358AC9}"/>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6" name="Footer Placeholder 5">
            <a:extLst>
              <a:ext uri="{FF2B5EF4-FFF2-40B4-BE49-F238E27FC236}">
                <a16:creationId xmlns:a16="http://schemas.microsoft.com/office/drawing/2014/main" id="{C27158EA-E92B-3225-906A-E4A02C3A50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C1409A-A6EF-486B-154E-03388DAF6854}"/>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2144757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26AF6-393B-BEEB-E95B-296D164583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41678A-3BEE-1535-F827-0019423BD4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87014B-7923-D39A-C95D-919BC05324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4B21DE-3BF3-DE49-7D47-1B658C5E05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371767-373F-D3B3-9949-4DFCBB2903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CEAF1D-F826-C6E6-BD47-ED184D6C01F7}"/>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8" name="Footer Placeholder 7">
            <a:extLst>
              <a:ext uri="{FF2B5EF4-FFF2-40B4-BE49-F238E27FC236}">
                <a16:creationId xmlns:a16="http://schemas.microsoft.com/office/drawing/2014/main" id="{9AE99FEE-BCF7-230B-4EAE-E340AB4920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01322F-0065-A38B-75D6-613F3B849818}"/>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3371518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7315-09BE-9B56-B3CA-614602E3F0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0882FE-35C7-2F53-5B9E-B9F1BBCDA9D8}"/>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4" name="Footer Placeholder 3">
            <a:extLst>
              <a:ext uri="{FF2B5EF4-FFF2-40B4-BE49-F238E27FC236}">
                <a16:creationId xmlns:a16="http://schemas.microsoft.com/office/drawing/2014/main" id="{F801B3BB-B35C-5F4F-B853-E984C271FC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5F1964-EF38-CE89-DA9C-0FAAF5C2862D}"/>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449788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404073-D6DB-7406-816A-4163C915C8BC}"/>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3" name="Footer Placeholder 2">
            <a:extLst>
              <a:ext uri="{FF2B5EF4-FFF2-40B4-BE49-F238E27FC236}">
                <a16:creationId xmlns:a16="http://schemas.microsoft.com/office/drawing/2014/main" id="{578FBE45-F96B-38C6-F1EA-09E48E5F28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DAA4AF-1D2B-5E60-A695-4E367DC8F1F4}"/>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2450651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3F070-1410-C76E-60A9-47960D4B4B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2E2F4D-37B3-BA7D-813C-72F386BBE5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5E1F24-4548-D08E-6D66-A429E602E0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CD4130-27D4-F400-918B-230123532364}"/>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6" name="Footer Placeholder 5">
            <a:extLst>
              <a:ext uri="{FF2B5EF4-FFF2-40B4-BE49-F238E27FC236}">
                <a16:creationId xmlns:a16="http://schemas.microsoft.com/office/drawing/2014/main" id="{B7728D0D-6049-CFF9-5271-FCB74A36FF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D4CC3-B85A-0704-1A12-6DA90296AC18}"/>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183710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27051-537F-EA24-69CA-1113135695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A21489-D1BB-F76E-B887-1A379D405A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E0456D-BD58-1ECE-0C44-21F83EBFD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62C94D-0A87-CDB9-B43B-3E2DE75AD06B}"/>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6" name="Footer Placeholder 5">
            <a:extLst>
              <a:ext uri="{FF2B5EF4-FFF2-40B4-BE49-F238E27FC236}">
                <a16:creationId xmlns:a16="http://schemas.microsoft.com/office/drawing/2014/main" id="{345E35CD-D6D3-B5FD-5044-D3828963E0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16BD59-1497-CDA3-E1C7-506DC7ED105D}"/>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1006566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F9EC-85A7-B2E7-DCD4-9B51A44C48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9A9EE2-C9FE-1D8C-ECA3-E82C043BAE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0B5370-D115-470F-3128-BEB0A53266F9}"/>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5" name="Footer Placeholder 4">
            <a:extLst>
              <a:ext uri="{FF2B5EF4-FFF2-40B4-BE49-F238E27FC236}">
                <a16:creationId xmlns:a16="http://schemas.microsoft.com/office/drawing/2014/main" id="{793EF2E3-B688-B50E-6491-0B691BD8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3F55D-B792-CD64-D86B-F4FBC1914F7E}"/>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856772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456D86-F816-9759-EFA1-75FD31FEB6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128600-2F15-CD07-00A5-43484B803A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2013C-47EC-18D0-CFC1-A9E4A0C7AC97}"/>
              </a:ext>
            </a:extLst>
          </p:cNvPr>
          <p:cNvSpPr>
            <a:spLocks noGrp="1"/>
          </p:cNvSpPr>
          <p:nvPr>
            <p:ph type="dt" sz="half" idx="10"/>
          </p:nvPr>
        </p:nvSpPr>
        <p:spPr/>
        <p:txBody>
          <a:bodyPr/>
          <a:lstStyle/>
          <a:p>
            <a:fld id="{1F172DDB-D18E-4C0D-A9E9-CE01EBF4974F}" type="datetimeFigureOut">
              <a:rPr lang="en-GB" smtClean="0"/>
              <a:t>13/01/2025</a:t>
            </a:fld>
            <a:endParaRPr lang="en-GB"/>
          </a:p>
        </p:txBody>
      </p:sp>
      <p:sp>
        <p:nvSpPr>
          <p:cNvPr id="5" name="Footer Placeholder 4">
            <a:extLst>
              <a:ext uri="{FF2B5EF4-FFF2-40B4-BE49-F238E27FC236}">
                <a16:creationId xmlns:a16="http://schemas.microsoft.com/office/drawing/2014/main" id="{5BC80E88-37EF-5B18-818A-A9663B2D4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5DDE3E-0D87-2F21-168B-86E07B8436EC}"/>
              </a:ext>
            </a:extLst>
          </p:cNvPr>
          <p:cNvSpPr>
            <a:spLocks noGrp="1"/>
          </p:cNvSpPr>
          <p:nvPr>
            <p:ph type="sldNum" sz="quarter" idx="12"/>
          </p:nvPr>
        </p:nvSpPr>
        <p:spPr/>
        <p:txBody>
          <a:bodyPr/>
          <a:lstStyle/>
          <a:p>
            <a:fld id="{6A940CF5-C155-44C2-AC7A-3A48E327CED3}" type="slidenum">
              <a:rPr lang="en-GB" smtClean="0"/>
              <a:t>‹#›</a:t>
            </a:fld>
            <a:endParaRPr lang="en-GB"/>
          </a:p>
        </p:txBody>
      </p:sp>
    </p:spTree>
    <p:extLst>
      <p:ext uri="{BB962C8B-B14F-4D97-AF65-F5344CB8AC3E}">
        <p14:creationId xmlns:p14="http://schemas.microsoft.com/office/powerpoint/2010/main" val="987544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7BBFD8-7E1E-6D25-378A-B5562374F3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53F033-090E-3025-1CE5-E3B6921137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D893C2-77C3-B20B-DEE7-FD6B2D7C56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172DDB-D18E-4C0D-A9E9-CE01EBF4974F}" type="datetimeFigureOut">
              <a:rPr lang="en-GB" smtClean="0"/>
              <a:t>13/01/2025</a:t>
            </a:fld>
            <a:endParaRPr lang="en-GB"/>
          </a:p>
        </p:txBody>
      </p:sp>
      <p:sp>
        <p:nvSpPr>
          <p:cNvPr id="5" name="Footer Placeholder 4">
            <a:extLst>
              <a:ext uri="{FF2B5EF4-FFF2-40B4-BE49-F238E27FC236}">
                <a16:creationId xmlns:a16="http://schemas.microsoft.com/office/drawing/2014/main" id="{CF53637C-CB33-88D5-84F6-D25B1BA835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FA7789-2396-768A-5D3F-CFA2AE0F52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940CF5-C155-44C2-AC7A-3A48E327CED3}" type="slidenum">
              <a:rPr lang="en-GB" smtClean="0"/>
              <a:t>‹#›</a:t>
            </a:fld>
            <a:endParaRPr lang="en-GB"/>
          </a:p>
        </p:txBody>
      </p:sp>
    </p:spTree>
    <p:extLst>
      <p:ext uri="{BB962C8B-B14F-4D97-AF65-F5344CB8AC3E}">
        <p14:creationId xmlns:p14="http://schemas.microsoft.com/office/powerpoint/2010/main" val="1426433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84E23-B406-624A-12A2-28D403E3EB37}"/>
              </a:ext>
            </a:extLst>
          </p:cNvPr>
          <p:cNvSpPr>
            <a:spLocks noGrp="1"/>
          </p:cNvSpPr>
          <p:nvPr>
            <p:ph type="ctrTitle"/>
          </p:nvPr>
        </p:nvSpPr>
        <p:spPr>
          <a:xfrm>
            <a:off x="692590" y="1214438"/>
            <a:ext cx="10806820" cy="2387600"/>
          </a:xfrm>
        </p:spPr>
        <p:txBody>
          <a:bodyPr>
            <a:normAutofit/>
          </a:bodyPr>
          <a:lstStyle/>
          <a:p>
            <a:r>
              <a:rPr lang="en-US" dirty="0"/>
              <a:t>Cyber Security Demonstration</a:t>
            </a:r>
            <a:endParaRPr lang="en-GB" dirty="0"/>
          </a:p>
        </p:txBody>
      </p:sp>
      <p:sp>
        <p:nvSpPr>
          <p:cNvPr id="3" name="Subtitle 2">
            <a:extLst>
              <a:ext uri="{FF2B5EF4-FFF2-40B4-BE49-F238E27FC236}">
                <a16:creationId xmlns:a16="http://schemas.microsoft.com/office/drawing/2014/main" id="{7ACBFAE2-6650-6942-67EE-1E3726BAB8AB}"/>
              </a:ext>
            </a:extLst>
          </p:cNvPr>
          <p:cNvSpPr>
            <a:spLocks noGrp="1"/>
          </p:cNvSpPr>
          <p:nvPr>
            <p:ph type="subTitle" idx="1"/>
          </p:nvPr>
        </p:nvSpPr>
        <p:spPr/>
        <p:txBody>
          <a:bodyPr/>
          <a:lstStyle/>
          <a:p>
            <a:r>
              <a:rPr lang="en-US" dirty="0"/>
              <a:t>Advanced Cyber Security (ACCB6000)</a:t>
            </a:r>
          </a:p>
          <a:p>
            <a:r>
              <a:rPr lang="en-US" dirty="0"/>
              <a:t>Che Morris - 2203458</a:t>
            </a:r>
            <a:endParaRPr lang="en-GB" dirty="0"/>
          </a:p>
        </p:txBody>
      </p:sp>
    </p:spTree>
    <p:extLst>
      <p:ext uri="{BB962C8B-B14F-4D97-AF65-F5344CB8AC3E}">
        <p14:creationId xmlns:p14="http://schemas.microsoft.com/office/powerpoint/2010/main" val="2174597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B7626-2581-A99F-7778-F50608073F43}"/>
              </a:ext>
            </a:extLst>
          </p:cNvPr>
          <p:cNvSpPr>
            <a:spLocks noGrp="1"/>
          </p:cNvSpPr>
          <p:nvPr>
            <p:ph type="title"/>
          </p:nvPr>
        </p:nvSpPr>
        <p:spPr/>
        <p:txBody>
          <a:bodyPr/>
          <a:lstStyle/>
          <a:p>
            <a:r>
              <a:rPr lang="en-US" dirty="0"/>
              <a:t>Activity 1 – Setup (Video)</a:t>
            </a:r>
            <a:endParaRPr lang="en-GB" dirty="0"/>
          </a:p>
        </p:txBody>
      </p:sp>
      <p:pic>
        <p:nvPicPr>
          <p:cNvPr id="6" name="Activity1">
            <a:hlinkClick r:id="" action="ppaction://media"/>
            <a:extLst>
              <a:ext uri="{FF2B5EF4-FFF2-40B4-BE49-F238E27FC236}">
                <a16:creationId xmlns:a16="http://schemas.microsoft.com/office/drawing/2014/main" id="{FA4BF0B9-897F-2949-E38B-256060D5B90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76375" y="1469239"/>
            <a:ext cx="9239250" cy="5177834"/>
          </a:xfrm>
        </p:spPr>
      </p:pic>
    </p:spTree>
    <p:extLst>
      <p:ext uri="{BB962C8B-B14F-4D97-AF65-F5344CB8AC3E}">
        <p14:creationId xmlns:p14="http://schemas.microsoft.com/office/powerpoint/2010/main" val="3636321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5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42DFE-3FC8-6C74-2DA3-EC651C5460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7B8141-B32C-2026-B153-4652BFB8A079}"/>
              </a:ext>
            </a:extLst>
          </p:cNvPr>
          <p:cNvSpPr>
            <a:spLocks noGrp="1"/>
          </p:cNvSpPr>
          <p:nvPr>
            <p:ph type="title"/>
          </p:nvPr>
        </p:nvSpPr>
        <p:spPr/>
        <p:txBody>
          <a:bodyPr/>
          <a:lstStyle/>
          <a:p>
            <a:r>
              <a:rPr lang="en-US" dirty="0"/>
              <a:t>Activity 1 – Setup (Outcome / Findings)</a:t>
            </a:r>
            <a:endParaRPr lang="en-GB" dirty="0"/>
          </a:p>
        </p:txBody>
      </p:sp>
      <p:sp>
        <p:nvSpPr>
          <p:cNvPr id="3" name="Content Placeholder 2">
            <a:extLst>
              <a:ext uri="{FF2B5EF4-FFF2-40B4-BE49-F238E27FC236}">
                <a16:creationId xmlns:a16="http://schemas.microsoft.com/office/drawing/2014/main" id="{EE26E104-4347-0F76-8BF4-1E3B2E6C3C32}"/>
              </a:ext>
            </a:extLst>
          </p:cNvPr>
          <p:cNvSpPr>
            <a:spLocks noGrp="1"/>
          </p:cNvSpPr>
          <p:nvPr>
            <p:ph idx="1"/>
          </p:nvPr>
        </p:nvSpPr>
        <p:spPr/>
        <p:txBody>
          <a:bodyPr>
            <a:normAutofit/>
          </a:bodyPr>
          <a:lstStyle/>
          <a:p>
            <a:r>
              <a:rPr lang="en-US" sz="2400" dirty="0"/>
              <a:t>The outcome of this activity is that the network is now completely setup and works, but it’s also now dangerously insecure (as shown in the video).</a:t>
            </a:r>
          </a:p>
          <a:p>
            <a:r>
              <a:rPr lang="en-US" sz="2400" dirty="0"/>
              <a:t>Features like firewalls, antivirus and updates being disabled, the DNS and IIS being misconfigured and insecure protocols being enabled will make the network open to attacks.</a:t>
            </a:r>
          </a:p>
          <a:p>
            <a:r>
              <a:rPr lang="en-US" sz="2400" dirty="0"/>
              <a:t>These features can lead to things like unauthorized access due to weak passwords being used, data being stolen due to unsafe protocols being enabled &amp; the network is now open to DoS attacks because of open and unprotected ports.</a:t>
            </a:r>
          </a:p>
          <a:p>
            <a:endParaRPr lang="en-GB" sz="2400" dirty="0"/>
          </a:p>
        </p:txBody>
      </p:sp>
    </p:spTree>
    <p:extLst>
      <p:ext uri="{BB962C8B-B14F-4D97-AF65-F5344CB8AC3E}">
        <p14:creationId xmlns:p14="http://schemas.microsoft.com/office/powerpoint/2010/main" val="3829577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6C27C-2A62-2704-A87E-7FBCB0688A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A5532A-1D4A-E73F-AAB6-20690AB5E90A}"/>
              </a:ext>
            </a:extLst>
          </p:cNvPr>
          <p:cNvSpPr>
            <a:spLocks noGrp="1"/>
          </p:cNvSpPr>
          <p:nvPr>
            <p:ph type="title"/>
          </p:nvPr>
        </p:nvSpPr>
        <p:spPr/>
        <p:txBody>
          <a:bodyPr/>
          <a:lstStyle/>
          <a:p>
            <a:r>
              <a:rPr lang="en-US" dirty="0"/>
              <a:t>Activity 2 – Information Gathering (Video)</a:t>
            </a:r>
            <a:endParaRPr lang="en-GB" dirty="0"/>
          </a:p>
        </p:txBody>
      </p:sp>
      <p:pic>
        <p:nvPicPr>
          <p:cNvPr id="7" name="Activity2">
            <a:hlinkClick r:id="" action="ppaction://media"/>
            <a:extLst>
              <a:ext uri="{FF2B5EF4-FFF2-40B4-BE49-F238E27FC236}">
                <a16:creationId xmlns:a16="http://schemas.microsoft.com/office/drawing/2014/main" id="{58A4CDAB-DC7D-839D-6D6C-E044D80EC4D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71587" y="1345208"/>
            <a:ext cx="9648825" cy="5427464"/>
          </a:xfrm>
          <a:prstGeom prst="rect">
            <a:avLst/>
          </a:prstGeom>
        </p:spPr>
      </p:pic>
    </p:spTree>
    <p:extLst>
      <p:ext uri="{BB962C8B-B14F-4D97-AF65-F5344CB8AC3E}">
        <p14:creationId xmlns:p14="http://schemas.microsoft.com/office/powerpoint/2010/main" val="2663723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79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BFFB2-A08D-E263-3000-FF76892267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1BC55-C5A6-CE35-63E3-4B7A4F9D793D}"/>
              </a:ext>
            </a:extLst>
          </p:cNvPr>
          <p:cNvSpPr>
            <a:spLocks noGrp="1"/>
          </p:cNvSpPr>
          <p:nvPr>
            <p:ph type="title"/>
          </p:nvPr>
        </p:nvSpPr>
        <p:spPr/>
        <p:txBody>
          <a:bodyPr/>
          <a:lstStyle/>
          <a:p>
            <a:r>
              <a:rPr lang="en-US" dirty="0"/>
              <a:t>Activity 2 – Information Gathering (Outcome / Findings)</a:t>
            </a:r>
            <a:endParaRPr lang="en-GB" dirty="0"/>
          </a:p>
        </p:txBody>
      </p:sp>
      <p:sp>
        <p:nvSpPr>
          <p:cNvPr id="3" name="Content Placeholder 2">
            <a:extLst>
              <a:ext uri="{FF2B5EF4-FFF2-40B4-BE49-F238E27FC236}">
                <a16:creationId xmlns:a16="http://schemas.microsoft.com/office/drawing/2014/main" id="{39164FFB-3FD3-BBAE-6C39-64C43A0834BD}"/>
              </a:ext>
            </a:extLst>
          </p:cNvPr>
          <p:cNvSpPr>
            <a:spLocks noGrp="1"/>
          </p:cNvSpPr>
          <p:nvPr>
            <p:ph idx="1"/>
          </p:nvPr>
        </p:nvSpPr>
        <p:spPr/>
        <p:txBody>
          <a:bodyPr>
            <a:normAutofit/>
          </a:bodyPr>
          <a:lstStyle/>
          <a:p>
            <a:r>
              <a:rPr lang="en-US" sz="2000" dirty="0"/>
              <a:t>I couldn’t get a few things to work for me no matter how much I tried or what I changed, nor could I fit everything into the videos, but I’d say I’m quite confident with foot printing.</a:t>
            </a:r>
          </a:p>
          <a:p>
            <a:r>
              <a:rPr lang="en-US" sz="2000" dirty="0"/>
              <a:t>I did find it quite interesting though, how you can see what ports are open from a simple scan, what they are and if they are listening </a:t>
            </a:r>
            <a:r>
              <a:rPr lang="en-US" sz="2000" dirty="0" err="1"/>
              <a:t>etc</a:t>
            </a:r>
            <a:r>
              <a:rPr lang="en-US" sz="2000" dirty="0"/>
              <a:t> and how you’re able to tell what OS a system is running just from the TTL (128 = Windows, 64 = Linux). </a:t>
            </a:r>
          </a:p>
          <a:p>
            <a:r>
              <a:rPr lang="en-US" sz="2000" dirty="0"/>
              <a:t>I also found that you’re able to completely map a network just from one of the devices &amp; how you can figure out what workgroup a system is apart of and what OS a system is running just by using</a:t>
            </a:r>
            <a:r>
              <a:rPr lang="en-GB" sz="2000" dirty="0"/>
              <a:t> </a:t>
            </a:r>
            <a:r>
              <a:rPr lang="en-GB" sz="2000" dirty="0" err="1"/>
              <a:t>nbtscan</a:t>
            </a:r>
            <a:r>
              <a:rPr lang="en-GB" sz="2000" dirty="0"/>
              <a:t>.</a:t>
            </a:r>
          </a:p>
          <a:p>
            <a:r>
              <a:rPr lang="en-GB" sz="2000" dirty="0"/>
              <a:t>I also couldn’t get the automated reports to work for some tools I used, but most are shown in the video (out of the ones that would work)</a:t>
            </a:r>
          </a:p>
          <a:p>
            <a:r>
              <a:rPr lang="en-GB" sz="2000" dirty="0"/>
              <a:t>Generally, how much stuff goes on in </a:t>
            </a:r>
            <a:r>
              <a:rPr lang="en-GB" sz="2000" dirty="0" err="1"/>
              <a:t>wireshark</a:t>
            </a:r>
            <a:r>
              <a:rPr lang="en-GB" sz="2000" dirty="0"/>
              <a:t> when a network is unprotected &amp; firewalls are off was quite insightful too.</a:t>
            </a:r>
            <a:endParaRPr lang="en-US" sz="2000" dirty="0"/>
          </a:p>
        </p:txBody>
      </p:sp>
    </p:spTree>
    <p:extLst>
      <p:ext uri="{BB962C8B-B14F-4D97-AF65-F5344CB8AC3E}">
        <p14:creationId xmlns:p14="http://schemas.microsoft.com/office/powerpoint/2010/main" val="2235170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F85CB-D8DF-CA46-0820-8DB1E86AF6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06CCA9-BEA4-2F4B-AFB8-6BD78BC4D96C}"/>
              </a:ext>
            </a:extLst>
          </p:cNvPr>
          <p:cNvSpPr>
            <a:spLocks noGrp="1"/>
          </p:cNvSpPr>
          <p:nvPr>
            <p:ph type="title"/>
          </p:nvPr>
        </p:nvSpPr>
        <p:spPr/>
        <p:txBody>
          <a:bodyPr/>
          <a:lstStyle/>
          <a:p>
            <a:r>
              <a:rPr lang="en-US" dirty="0"/>
              <a:t>Activity 3 – Vulnerability Assessment (Video)</a:t>
            </a:r>
            <a:endParaRPr lang="en-GB" dirty="0"/>
          </a:p>
        </p:txBody>
      </p:sp>
      <p:pic>
        <p:nvPicPr>
          <p:cNvPr id="6" name="Activity3">
            <a:hlinkClick r:id="" action="ppaction://media"/>
            <a:extLst>
              <a:ext uri="{FF2B5EF4-FFF2-40B4-BE49-F238E27FC236}">
                <a16:creationId xmlns:a16="http://schemas.microsoft.com/office/drawing/2014/main" id="{36878B3E-D4B2-8800-2A43-2CF49821FC1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52587" y="1512546"/>
            <a:ext cx="8886825" cy="4980329"/>
          </a:xfrm>
        </p:spPr>
      </p:pic>
    </p:spTree>
    <p:extLst>
      <p:ext uri="{BB962C8B-B14F-4D97-AF65-F5344CB8AC3E}">
        <p14:creationId xmlns:p14="http://schemas.microsoft.com/office/powerpoint/2010/main" val="1200294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1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19576-392C-3AED-9DD9-09FE676FE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7E3777-5A50-1E1D-AC95-AF762E2F4FD2}"/>
              </a:ext>
            </a:extLst>
          </p:cNvPr>
          <p:cNvSpPr>
            <a:spLocks noGrp="1"/>
          </p:cNvSpPr>
          <p:nvPr>
            <p:ph type="title"/>
          </p:nvPr>
        </p:nvSpPr>
        <p:spPr/>
        <p:txBody>
          <a:bodyPr/>
          <a:lstStyle/>
          <a:p>
            <a:r>
              <a:rPr lang="en-US" dirty="0"/>
              <a:t>Activity 3 – Vulnerability Assessment (Outcome / Findings)</a:t>
            </a:r>
            <a:endParaRPr lang="en-GB" dirty="0"/>
          </a:p>
        </p:txBody>
      </p:sp>
      <p:sp>
        <p:nvSpPr>
          <p:cNvPr id="3" name="Content Placeholder 2">
            <a:extLst>
              <a:ext uri="{FF2B5EF4-FFF2-40B4-BE49-F238E27FC236}">
                <a16:creationId xmlns:a16="http://schemas.microsoft.com/office/drawing/2014/main" id="{C55B250F-110F-6528-2E74-E60DA4205C5E}"/>
              </a:ext>
            </a:extLst>
          </p:cNvPr>
          <p:cNvSpPr>
            <a:spLocks noGrp="1"/>
          </p:cNvSpPr>
          <p:nvPr>
            <p:ph idx="1"/>
          </p:nvPr>
        </p:nvSpPr>
        <p:spPr/>
        <p:txBody>
          <a:bodyPr>
            <a:normAutofit/>
          </a:bodyPr>
          <a:lstStyle/>
          <a:p>
            <a:r>
              <a:rPr lang="en-US" sz="2000" dirty="0"/>
              <a:t>Everything in Activity 3 was relatively straight forward I found (entire task wasn’t included in video).</a:t>
            </a:r>
          </a:p>
          <a:p>
            <a:r>
              <a:rPr lang="en-US" sz="2000" dirty="0"/>
              <a:t>I found that </a:t>
            </a:r>
            <a:r>
              <a:rPr lang="en-US" sz="2000" dirty="0" err="1"/>
              <a:t>nikto</a:t>
            </a:r>
            <a:r>
              <a:rPr lang="en-US" sz="2000" dirty="0"/>
              <a:t> stuff didn’t exactly show much, just mostly headers and methods it found, I suppose the headers could let you know what version of software a web server is running and if there’s a vulnerability for that version it could be targeted.</a:t>
            </a:r>
          </a:p>
          <a:p>
            <a:r>
              <a:rPr lang="en-US" sz="2000" dirty="0"/>
              <a:t>Nessus was also very useful, even though I couldn’t get it to work on the Windows machine (it wouldn’t let me do policies, it was infinitely “updating the plugins”), as it was showing me vulnerabilities about the machines and links to articles showing why they’re vulnerabilities and how to fix them, which really reassured me that the machine is extremely insecure</a:t>
            </a:r>
          </a:p>
          <a:p>
            <a:r>
              <a:rPr lang="en-US" sz="2000" dirty="0"/>
              <a:t>It also pointed out when I did another scan on the server vulnerabilities like SMBv1 making the machine vulnerable to vulns like </a:t>
            </a:r>
            <a:r>
              <a:rPr lang="en-US" sz="2000" dirty="0" err="1"/>
              <a:t>EternalBlue</a:t>
            </a:r>
            <a:endParaRPr lang="en-US" sz="2000" dirty="0"/>
          </a:p>
          <a:p>
            <a:r>
              <a:rPr lang="en-US" sz="2000" dirty="0"/>
              <a:t>It also showed me a few misconfigurations like weak file permissions or where guest / anon access was toggled.</a:t>
            </a:r>
          </a:p>
        </p:txBody>
      </p:sp>
    </p:spTree>
    <p:extLst>
      <p:ext uri="{BB962C8B-B14F-4D97-AF65-F5344CB8AC3E}">
        <p14:creationId xmlns:p14="http://schemas.microsoft.com/office/powerpoint/2010/main" val="3647446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24FAD-66EF-6251-37B9-3C78FD1809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32A858-BB03-6C0C-5D65-694721D32119}"/>
              </a:ext>
            </a:extLst>
          </p:cNvPr>
          <p:cNvSpPr>
            <a:spLocks noGrp="1"/>
          </p:cNvSpPr>
          <p:nvPr>
            <p:ph type="title"/>
          </p:nvPr>
        </p:nvSpPr>
        <p:spPr/>
        <p:txBody>
          <a:bodyPr/>
          <a:lstStyle/>
          <a:p>
            <a:r>
              <a:rPr lang="en-US" dirty="0"/>
              <a:t>Activity 4 – Exploiting Network (Video)</a:t>
            </a:r>
            <a:endParaRPr lang="en-GB" dirty="0"/>
          </a:p>
        </p:txBody>
      </p:sp>
      <p:pic>
        <p:nvPicPr>
          <p:cNvPr id="6" name="Activity4">
            <a:hlinkClick r:id="" action="ppaction://media"/>
            <a:extLst>
              <a:ext uri="{FF2B5EF4-FFF2-40B4-BE49-F238E27FC236}">
                <a16:creationId xmlns:a16="http://schemas.microsoft.com/office/drawing/2014/main" id="{A2168CE8-F7BF-1274-B7B9-3C2B0391DDE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33537" y="1472718"/>
            <a:ext cx="8924925" cy="5020157"/>
          </a:xfrm>
        </p:spPr>
      </p:pic>
    </p:spTree>
    <p:extLst>
      <p:ext uri="{BB962C8B-B14F-4D97-AF65-F5344CB8AC3E}">
        <p14:creationId xmlns:p14="http://schemas.microsoft.com/office/powerpoint/2010/main" val="188361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9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4B65D-D2F0-135B-C998-C2D4242277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B96284-CDD0-606D-E130-A853645BD86F}"/>
              </a:ext>
            </a:extLst>
          </p:cNvPr>
          <p:cNvSpPr>
            <a:spLocks noGrp="1"/>
          </p:cNvSpPr>
          <p:nvPr>
            <p:ph type="title"/>
          </p:nvPr>
        </p:nvSpPr>
        <p:spPr/>
        <p:txBody>
          <a:bodyPr/>
          <a:lstStyle/>
          <a:p>
            <a:r>
              <a:rPr lang="en-US" dirty="0"/>
              <a:t>Activity 4 – Exploiting Network (Outcome / Findings)</a:t>
            </a:r>
            <a:endParaRPr lang="en-GB" dirty="0"/>
          </a:p>
        </p:txBody>
      </p:sp>
      <p:sp>
        <p:nvSpPr>
          <p:cNvPr id="3" name="Content Placeholder 2">
            <a:extLst>
              <a:ext uri="{FF2B5EF4-FFF2-40B4-BE49-F238E27FC236}">
                <a16:creationId xmlns:a16="http://schemas.microsoft.com/office/drawing/2014/main" id="{ACC826F4-3EA3-4D11-1751-E3C5D64D2D4C}"/>
              </a:ext>
            </a:extLst>
          </p:cNvPr>
          <p:cNvSpPr>
            <a:spLocks noGrp="1"/>
          </p:cNvSpPr>
          <p:nvPr>
            <p:ph idx="1"/>
          </p:nvPr>
        </p:nvSpPr>
        <p:spPr/>
        <p:txBody>
          <a:bodyPr>
            <a:normAutofit/>
          </a:bodyPr>
          <a:lstStyle/>
          <a:p>
            <a:r>
              <a:rPr lang="en-US" sz="2000" dirty="0"/>
              <a:t>I liked the activities in activity 4, probably what I’ve most enjoyed so far of anything, and I feel like I understood the ones that worked fully, well.</a:t>
            </a:r>
          </a:p>
          <a:p>
            <a:r>
              <a:rPr lang="en-US" sz="2000" dirty="0"/>
              <a:t>I thought it was quite interesting how responder works; I felt like the way that it took advantage of certain protocols to do a man in the middle attack was quite interesting &amp; also showed how important not using SMBv1 / enabling SMB signing is. </a:t>
            </a:r>
          </a:p>
          <a:p>
            <a:r>
              <a:rPr lang="en-US" sz="2000" dirty="0"/>
              <a:t>The site cloner was also very interesting and really surprised me how well it was able to clone each website. It really shows how important training people on phishing is &amp; using tools like </a:t>
            </a:r>
            <a:r>
              <a:rPr lang="en-US" sz="2000" dirty="0" err="1"/>
              <a:t>Netcraft</a:t>
            </a:r>
            <a:r>
              <a:rPr lang="en-US" sz="2000" dirty="0"/>
              <a:t> or </a:t>
            </a:r>
            <a:r>
              <a:rPr lang="en-US" sz="2000" dirty="0" err="1"/>
              <a:t>PhishTank</a:t>
            </a:r>
            <a:r>
              <a:rPr lang="en-US" sz="2000" dirty="0"/>
              <a:t> are, humans truly are the weakest link.</a:t>
            </a:r>
          </a:p>
        </p:txBody>
      </p:sp>
    </p:spTree>
    <p:extLst>
      <p:ext uri="{BB962C8B-B14F-4D97-AF65-F5344CB8AC3E}">
        <p14:creationId xmlns:p14="http://schemas.microsoft.com/office/powerpoint/2010/main" val="2389299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5827A-BA0B-C51B-91F8-7C29FB9DAB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4A3C07-51A5-F1D4-E082-54805ED60DF4}"/>
              </a:ext>
            </a:extLst>
          </p:cNvPr>
          <p:cNvSpPr>
            <a:spLocks noGrp="1"/>
          </p:cNvSpPr>
          <p:nvPr>
            <p:ph type="title"/>
          </p:nvPr>
        </p:nvSpPr>
        <p:spPr/>
        <p:txBody>
          <a:bodyPr/>
          <a:lstStyle/>
          <a:p>
            <a:r>
              <a:rPr lang="en-US" dirty="0"/>
              <a:t>Overall Vulnerabilities</a:t>
            </a:r>
            <a:endParaRPr lang="en-GB" dirty="0"/>
          </a:p>
        </p:txBody>
      </p:sp>
      <p:sp>
        <p:nvSpPr>
          <p:cNvPr id="3" name="Content Placeholder 2">
            <a:extLst>
              <a:ext uri="{FF2B5EF4-FFF2-40B4-BE49-F238E27FC236}">
                <a16:creationId xmlns:a16="http://schemas.microsoft.com/office/drawing/2014/main" id="{EE63688A-3E49-EB1C-9265-64F75260CAFB}"/>
              </a:ext>
            </a:extLst>
          </p:cNvPr>
          <p:cNvSpPr>
            <a:spLocks noGrp="1"/>
          </p:cNvSpPr>
          <p:nvPr>
            <p:ph idx="1"/>
          </p:nvPr>
        </p:nvSpPr>
        <p:spPr/>
        <p:txBody>
          <a:bodyPr>
            <a:normAutofit/>
          </a:bodyPr>
          <a:lstStyle/>
          <a:p>
            <a:pPr marL="0" indent="0">
              <a:buNone/>
            </a:pPr>
            <a:r>
              <a:rPr lang="en-US" sz="2000" dirty="0"/>
              <a:t>The network after being configured, is now stupidly insecure and unsafe. The most damaging vulnerabilities are listed below:</a:t>
            </a:r>
          </a:p>
          <a:p>
            <a:r>
              <a:rPr lang="en-US" sz="2000" dirty="0"/>
              <a:t>Disabled firewalls – will leave machines exposed for potential unauthorized access &amp; attacks</a:t>
            </a:r>
          </a:p>
          <a:p>
            <a:r>
              <a:rPr lang="en-US" sz="2000" dirty="0"/>
              <a:t>Unused insecure protocols – protocols like FTP, Telnet &amp; SMBv1 will leave the network exposed to attacks like </a:t>
            </a:r>
            <a:r>
              <a:rPr lang="en-US" sz="2000" dirty="0" err="1"/>
              <a:t>bruteforcing</a:t>
            </a:r>
            <a:r>
              <a:rPr lang="en-US" sz="2000" dirty="0"/>
              <a:t>, exploits like </a:t>
            </a:r>
            <a:r>
              <a:rPr lang="en-US" sz="2000" dirty="0" err="1"/>
              <a:t>EternalBlue</a:t>
            </a:r>
            <a:r>
              <a:rPr lang="en-US" sz="2000" dirty="0"/>
              <a:t> leading to remote code execution and man in the middle attacks</a:t>
            </a:r>
          </a:p>
          <a:p>
            <a:r>
              <a:rPr lang="en-US" sz="2000" dirty="0"/>
              <a:t>Weak credentials – a lack of a proper password policy can lead to insecure passwords being used by users and can allow for attackers to access the network with ease</a:t>
            </a:r>
          </a:p>
          <a:p>
            <a:r>
              <a:rPr lang="en-US" sz="2000" dirty="0"/>
              <a:t>Security features &amp; antivirus being exposed – will lead to the machines being completely exposed to malware and exploits without the user even knowing</a:t>
            </a:r>
          </a:p>
          <a:p>
            <a:r>
              <a:rPr lang="en-US" sz="2000" dirty="0"/>
              <a:t>Insecure web applications – will lead to vulnerabilities like cross site scripting and SQL injection being possible, leading to information being exposed</a:t>
            </a:r>
          </a:p>
        </p:txBody>
      </p:sp>
    </p:spTree>
    <p:extLst>
      <p:ext uri="{BB962C8B-B14F-4D97-AF65-F5344CB8AC3E}">
        <p14:creationId xmlns:p14="http://schemas.microsoft.com/office/powerpoint/2010/main" val="2054854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A8F90-6A70-E4D7-D9C5-C2EA9F6E4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5571B9-DD8B-FEEA-511A-99CB33E0E946}"/>
              </a:ext>
            </a:extLst>
          </p:cNvPr>
          <p:cNvSpPr>
            <a:spLocks noGrp="1"/>
          </p:cNvSpPr>
          <p:nvPr>
            <p:ph type="title"/>
          </p:nvPr>
        </p:nvSpPr>
        <p:spPr/>
        <p:txBody>
          <a:bodyPr/>
          <a:lstStyle/>
          <a:p>
            <a:r>
              <a:rPr lang="en-US" dirty="0"/>
              <a:t>Basic Mitigations</a:t>
            </a:r>
            <a:endParaRPr lang="en-GB" dirty="0"/>
          </a:p>
        </p:txBody>
      </p:sp>
      <p:sp>
        <p:nvSpPr>
          <p:cNvPr id="3" name="Content Placeholder 2">
            <a:extLst>
              <a:ext uri="{FF2B5EF4-FFF2-40B4-BE49-F238E27FC236}">
                <a16:creationId xmlns:a16="http://schemas.microsoft.com/office/drawing/2014/main" id="{733B2750-FC69-BE27-CB3B-8570B7CEC69D}"/>
              </a:ext>
            </a:extLst>
          </p:cNvPr>
          <p:cNvSpPr>
            <a:spLocks noGrp="1"/>
          </p:cNvSpPr>
          <p:nvPr>
            <p:ph idx="1"/>
          </p:nvPr>
        </p:nvSpPr>
        <p:spPr/>
        <p:txBody>
          <a:bodyPr>
            <a:normAutofit/>
          </a:bodyPr>
          <a:lstStyle/>
          <a:p>
            <a:pPr marL="0" indent="0">
              <a:buNone/>
            </a:pPr>
            <a:r>
              <a:rPr lang="en-US" sz="2000" dirty="0"/>
              <a:t>The two basic mitigations that I propose are:</a:t>
            </a:r>
          </a:p>
          <a:p>
            <a:r>
              <a:rPr lang="en-US" sz="2000" dirty="0"/>
              <a:t>Enforcing a stronger password policy, including the password needing to meet a specific password length &amp; meeting complexity requirements, also forcing users to reset their password every x number of days, will lead to less brute force attacks and less easy password guessing as passwords will be stronger.</a:t>
            </a:r>
          </a:p>
          <a:p>
            <a:r>
              <a:rPr lang="en-US" sz="2000" dirty="0"/>
              <a:t>Enabling the firewall &amp; disabling unused services (e.g. telnet, ftp, SMBv1), this will make unauthorized access to the network more difficult for attackers, with malicious access attempts being blocked &amp; will reduce the methods of attack by not having as many unused entry points.</a:t>
            </a:r>
          </a:p>
        </p:txBody>
      </p:sp>
    </p:spTree>
    <p:extLst>
      <p:ext uri="{BB962C8B-B14F-4D97-AF65-F5344CB8AC3E}">
        <p14:creationId xmlns:p14="http://schemas.microsoft.com/office/powerpoint/2010/main" val="3651178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99FAE-7457-88A6-7F94-4CE29EAFE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513877-4129-B565-996E-C2143102B7D2}"/>
              </a:ext>
            </a:extLst>
          </p:cNvPr>
          <p:cNvSpPr>
            <a:spLocks noGrp="1"/>
          </p:cNvSpPr>
          <p:nvPr>
            <p:ph type="title"/>
          </p:nvPr>
        </p:nvSpPr>
        <p:spPr/>
        <p:txBody>
          <a:bodyPr/>
          <a:lstStyle/>
          <a:p>
            <a:r>
              <a:rPr lang="en-US" dirty="0"/>
              <a:t>Advanced Mitigations</a:t>
            </a:r>
            <a:endParaRPr lang="en-GB" dirty="0"/>
          </a:p>
        </p:txBody>
      </p:sp>
      <p:sp>
        <p:nvSpPr>
          <p:cNvPr id="3" name="Content Placeholder 2">
            <a:extLst>
              <a:ext uri="{FF2B5EF4-FFF2-40B4-BE49-F238E27FC236}">
                <a16:creationId xmlns:a16="http://schemas.microsoft.com/office/drawing/2014/main" id="{EE4111A7-9767-EEBB-22BD-16B84350A48D}"/>
              </a:ext>
            </a:extLst>
          </p:cNvPr>
          <p:cNvSpPr>
            <a:spLocks noGrp="1"/>
          </p:cNvSpPr>
          <p:nvPr>
            <p:ph idx="1"/>
          </p:nvPr>
        </p:nvSpPr>
        <p:spPr/>
        <p:txBody>
          <a:bodyPr>
            <a:normAutofit/>
          </a:bodyPr>
          <a:lstStyle/>
          <a:p>
            <a:pPr marL="0" indent="0">
              <a:buNone/>
            </a:pPr>
            <a:r>
              <a:rPr lang="en-US" sz="2000" dirty="0"/>
              <a:t>The two advanced mitigations that I propose are:</a:t>
            </a:r>
          </a:p>
          <a:p>
            <a:r>
              <a:rPr lang="en-US" sz="2000" dirty="0"/>
              <a:t>Disabling LLMNR, NBT-NS and SMBv1 to prevent man in the middle attacks with file shares, preventing tools like ‘responder’ taking advantage of exploits within the name resolution and impersonating genuine network shares and phishing users credentials. Removing SMBv1 and relying strictly on the newer versions of SMB will also bring benefits such as signing and encryption.</a:t>
            </a:r>
          </a:p>
          <a:p>
            <a:r>
              <a:rPr lang="en-US" sz="2000" dirty="0"/>
              <a:t>Enabling BitLocker encryption to prevent network related data being easily stolen by attackers as the drive would be fully encrypted &amp; will defend against people stealing data from the inside if they manage to compromise an account on the network.</a:t>
            </a:r>
          </a:p>
        </p:txBody>
      </p:sp>
    </p:spTree>
    <p:extLst>
      <p:ext uri="{BB962C8B-B14F-4D97-AF65-F5344CB8AC3E}">
        <p14:creationId xmlns:p14="http://schemas.microsoft.com/office/powerpoint/2010/main" val="869520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375</TotalTime>
  <Words>1053</Words>
  <Application>Microsoft Macintosh PowerPoint</Application>
  <PresentationFormat>Widescreen</PresentationFormat>
  <Paragraphs>42</Paragraphs>
  <Slides>12</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Cyber Security Demonstration</vt:lpstr>
      <vt:lpstr>Activity 1 – Setup (Video)</vt:lpstr>
      <vt:lpstr>Activity 1 – Setup (Outcome / Findings)</vt:lpstr>
      <vt:lpstr>Activity 2 – Information Gathering (Video)</vt:lpstr>
      <vt:lpstr>Activity 2 – Information Gathering (Outcome / Findings)</vt:lpstr>
      <vt:lpstr>Activity 3 – Vulnerability Assessment (Video)</vt:lpstr>
      <vt:lpstr>Activity 3 – Vulnerability Assessment (Outcome / Findings)</vt:lpstr>
      <vt:lpstr>Activity 4 – Exploiting Network (Video)</vt:lpstr>
      <vt:lpstr>Activity 4 – Exploiting Network (Outcome / Findings)</vt:lpstr>
      <vt:lpstr>Overall Vulnerabilities</vt:lpstr>
      <vt:lpstr>Basic Mitigations</vt:lpstr>
      <vt:lpstr>Advanced Mitigations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 Morris (2203458)</dc:creator>
  <cp:lastModifiedBy>Che Morris (2203458)</cp:lastModifiedBy>
  <cp:revision>7</cp:revision>
  <dcterms:created xsi:type="dcterms:W3CDTF">2024-11-18T18:01:36Z</dcterms:created>
  <dcterms:modified xsi:type="dcterms:W3CDTF">2025-01-13T00:17:57Z</dcterms:modified>
</cp:coreProperties>
</file>