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4.jpg" ContentType="image/jpg"/>
  <Override PartName="/ppt/media/image5.jpg" ContentType="image/jpg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50" d="100"/>
          <a:sy n="50" d="100"/>
        </p:scale>
        <p:origin x="1758" y="-12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 b="0" i="0" u="none" strike="noStrike">
                <a:solidFill>
                  <a:srgbClr val="1B3A6B"/>
                </a:solidFill>
                <a:latin typeface="Arial"/>
              </a:defRPr>
            </a:pPr>
            <a:r>
              <a:rPr lang="en-GB" sz="1600" b="0" i="0" u="none" strike="noStrike">
                <a:solidFill>
                  <a:srgbClr val="1B3A6B"/>
                </a:solidFill>
                <a:latin typeface="Arial"/>
              </a:rPr>
              <a:t>Corrosion Rate: Pre vs Post-Project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Pre-project avg</c:v>
                </c:pt>
              </c:strCache>
            </c:strRef>
          </c:tx>
          <c:spPr>
            <a:solidFill>
              <a:srgbClr val="B0B7BD"/>
            </a:solidFill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Top</c:v>
                </c:pt>
                <c:pt idx="1">
                  <c:v>Mid</c:v>
                </c:pt>
                <c:pt idx="2">
                  <c:v>Bottom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0.3</c:v>
                </c:pt>
                <c:pt idx="1">
                  <c:v>0.59</c:v>
                </c:pt>
                <c:pt idx="2">
                  <c:v>0.56999999999999995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E25-4821-B811-7445054B1D2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Post-project avg</c:v>
                </c:pt>
              </c:strCache>
            </c:strRef>
          </c:tx>
          <c:spPr>
            <a:solidFill>
              <a:srgbClr val="0072B5"/>
            </a:solidFill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Top</c:v>
                </c:pt>
                <c:pt idx="1">
                  <c:v>Mid</c:v>
                </c:pt>
                <c:pt idx="2">
                  <c:v>Bottom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2.3E-2</c:v>
                </c:pt>
                <c:pt idx="1">
                  <c:v>2.5000000000000001E-2</c:v>
                </c:pt>
                <c:pt idx="2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E25-4821-B811-7445054B1D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3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title>
          <c:tx>
            <c:rich>
              <a:bodyPr/>
              <a:lstStyle/>
              <a:p>
                <a:pPr>
                  <a:defRPr sz="13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r>
                  <a:rPr lang="en-US" sz="1300" b="0" i="0" u="none" strike="noStrike">
                    <a:solidFill>
                      <a:srgbClr val="000000"/>
                    </a:solidFill>
                    <a:latin typeface="Arial"/>
                  </a:rPr>
                  <a:t>mm/yr</a:t>
                </a:r>
              </a:p>
            </c:rich>
          </c:tx>
          <c:overlay val="0"/>
        </c:title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300"/>
          </a:pPr>
          <a:endParaRPr lang="en-US"/>
        </a:p>
      </c:txPr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.xml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11" Type="http://schemas.openxmlformats.org/officeDocument/2006/relationships/image" Target="../media/image9.png"/><Relationship Id="rId5" Type="http://schemas.openxmlformats.org/officeDocument/2006/relationships/image" Target="../media/image4.jp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14">
            <a:extLst>
              <a:ext uri="{FF2B5EF4-FFF2-40B4-BE49-F238E27FC236}">
                <a16:creationId xmlns:a16="http://schemas.microsoft.com/office/drawing/2014/main" id="{923223F4-19B2-926B-E5E2-257583E5DAB8}"/>
              </a:ext>
            </a:extLst>
          </p:cNvPr>
          <p:cNvSpPr/>
          <p:nvPr/>
        </p:nvSpPr>
        <p:spPr>
          <a:xfrm>
            <a:off x="17786805" y="7277354"/>
            <a:ext cx="2768145" cy="948751"/>
          </a:xfrm>
          <a:prstGeom prst="roundRect">
            <a:avLst>
              <a:gd name="adj" fmla="val 4000"/>
            </a:avLst>
          </a:prstGeom>
          <a:solidFill>
            <a:srgbClr val="F4F6F8"/>
          </a:solidFill>
          <a:ln/>
          <a:effectLst>
            <a:outerShdw blurRad="50800" dist="19050" dir="27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5" name="Shape 14">
            <a:extLst>
              <a:ext uri="{FF2B5EF4-FFF2-40B4-BE49-F238E27FC236}">
                <a16:creationId xmlns:a16="http://schemas.microsoft.com/office/drawing/2014/main" id="{5E54FF52-6215-1A07-E3E8-CB9F48E6E44B}"/>
              </a:ext>
            </a:extLst>
          </p:cNvPr>
          <p:cNvSpPr/>
          <p:nvPr/>
        </p:nvSpPr>
        <p:spPr>
          <a:xfrm>
            <a:off x="14375530" y="7252570"/>
            <a:ext cx="3246120" cy="973535"/>
          </a:xfrm>
          <a:prstGeom prst="roundRect">
            <a:avLst>
              <a:gd name="adj" fmla="val 4000"/>
            </a:avLst>
          </a:prstGeom>
          <a:solidFill>
            <a:srgbClr val="F4F6F8"/>
          </a:solidFill>
          <a:ln/>
          <a:effectLst>
            <a:outerShdw blurRad="50800" dist="1905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226571" y="6299685"/>
            <a:ext cx="6415088" cy="2473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+mn-lt"/>
              </a:rPr>
              <a:t>Results</a:t>
            </a:r>
          </a:p>
          <a:p>
            <a:pPr>
              <a:spcBef>
                <a:spcPct val="50000"/>
              </a:spcBef>
            </a:pPr>
            <a:r>
              <a:rPr lang="en-US" sz="3600" b="1" dirty="0">
                <a:solidFill>
                  <a:srgbClr val="0072B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-54.7%</a:t>
            </a:r>
            <a:endParaRPr lang="en-US" sz="3600" dirty="0"/>
          </a:p>
          <a:p>
            <a:pPr>
              <a:spcBef>
                <a:spcPct val="50000"/>
              </a:spcBef>
            </a:pPr>
            <a:endParaRPr lang="en-US" altLang="en-US" dirty="0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8"/>
            <a:ext cx="14154151" cy="3856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Pembroke Refinery CDU Overhead Velocity Mitigation Project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Rhys Holmes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Andrew Thorn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7554781" cy="10737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+mn-lt"/>
              </a:rPr>
              <a:t>Introduction</a:t>
            </a:r>
          </a:p>
          <a:p>
            <a:pPr>
              <a:spcBef>
                <a:spcPct val="50000"/>
              </a:spcBef>
            </a:pPr>
            <a:endParaRPr lang="en-AU" altLang="en-US" sz="900" b="1" dirty="0"/>
          </a:p>
          <a:p>
            <a:pPr>
              <a:spcBef>
                <a:spcPct val="50000"/>
              </a:spcBef>
            </a:pPr>
            <a:r>
              <a:rPr lang="en-GB" dirty="0"/>
              <a:t>Persistent, escalating erosion-corrosion in the CDU overhead system (2005–2024), despite ongoing chemical treatment and repeated localised repairs.</a:t>
            </a:r>
          </a:p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+mn-lt"/>
              </a:rPr>
              <a:t>Aims &amp; Objectives</a:t>
            </a:r>
          </a:p>
          <a:p>
            <a:pPr>
              <a:spcBef>
                <a:spcPct val="50000"/>
              </a:spcBef>
            </a:pPr>
            <a:endParaRPr lang="en-AU" altLang="en-US" sz="900" b="1" dirty="0"/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b="1" dirty="0"/>
              <a:t>Aim: </a:t>
            </a:r>
            <a:r>
              <a:rPr lang="en-GB" dirty="0"/>
              <a:t>Improve system integrity, reliability and performance by reducing vapour velocity and eliminating known failure mechanisms.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22222"/>
                </a:solidFill>
                <a:latin typeface="Arial" pitchFamily="34" charset="0"/>
                <a:cs typeface="Arial" pitchFamily="34" charset="-120"/>
              </a:rPr>
              <a:t>Objectives</a:t>
            </a:r>
            <a:r>
              <a:rPr lang="en-US" dirty="0">
                <a:solidFill>
                  <a:srgbClr val="222222"/>
                </a:solidFill>
                <a:latin typeface="Arial" pitchFamily="34" charset="0"/>
                <a:cs typeface="Arial" pitchFamily="34" charset="-120"/>
              </a:rPr>
              <a:t>: </a:t>
            </a: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 velocity below ~20 m/s (NACE/AMPP guideline); reinstate effective water wash; remove wrap repair locations; demonstrate improved reliability and reduced maintenance cost.</a:t>
            </a:r>
            <a:endParaRPr lang="en-US" dirty="0"/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3600" b="1" dirty="0"/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3600" b="1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403842" y="18702524"/>
            <a:ext cx="7086877" cy="8493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Root Cause Analysis</a:t>
            </a:r>
          </a:p>
          <a:p>
            <a:pPr>
              <a:spcBef>
                <a:spcPct val="20000"/>
              </a:spcBef>
            </a:pPr>
            <a:endParaRPr lang="en-AU" altLang="en-US" sz="900" b="1" dirty="0"/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US" dirty="0"/>
              <a:t>5 Whys RCA applied to UT surveys, Emerson UT monitoring, IRIS inspections and E-Viewer/XHQ data (2022–2024), per NACE/AMPP TR34109 (2023).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GB" dirty="0"/>
              <a:t>Root cause: the 30" line was undersized for throughput, generating 31.3 m/s average velocity — well above the ~20 m/s NACE/AMPP limit.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GB" dirty="0"/>
              <a:t>Excessive velocity caused wall shear stress and droplet impingement, continuously stripping protective films — a hydrodynamic mechanism chemical treatment alone couldn't control.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GB" dirty="0"/>
              <a:t>Both the 2005 CFD study (Kidger &amp; Gerasimov) and a 2018 investigation had flagged pipe undersizing and recommended a diameter increase — but the response stayed reactive.</a:t>
            </a:r>
            <a:endParaRPr lang="en-AU" altLang="en-US" dirty="0"/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7510449" y="6368829"/>
            <a:ext cx="5638800" cy="137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3600" b="1" dirty="0">
                <a:latin typeface="+mn-lt"/>
                <a:cs typeface="Arial" panose="020B0604020202020204" pitchFamily="34" charset="0"/>
              </a:rPr>
              <a:t>Methodology</a:t>
            </a:r>
          </a:p>
          <a:p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05B5147-867B-7010-EC35-2DF9C12065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598" y="2163582"/>
            <a:ext cx="2661302" cy="3616325"/>
          </a:xfrm>
          <a:prstGeom prst="rect">
            <a:avLst/>
          </a:prstGeom>
        </p:spPr>
      </p:pic>
      <p:pic>
        <p:nvPicPr>
          <p:cNvPr id="35" name="Image 2" descr="/home/claude/poster/extracted/aerial.jpg">
            <a:extLst>
              <a:ext uri="{FF2B5EF4-FFF2-40B4-BE49-F238E27FC236}">
                <a16:creationId xmlns:a16="http://schemas.microsoft.com/office/drawing/2014/main" id="{A738910C-B9A3-1BB6-2123-B22F04836F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262" y="13277850"/>
            <a:ext cx="7083104" cy="4233218"/>
          </a:xfrm>
          <a:prstGeom prst="rect">
            <a:avLst/>
          </a:prstGeom>
        </p:spPr>
      </p:pic>
      <p:sp>
        <p:nvSpPr>
          <p:cNvPr id="44" name="Text 5">
            <a:extLst>
              <a:ext uri="{FF2B5EF4-FFF2-40B4-BE49-F238E27FC236}">
                <a16:creationId xmlns:a16="http://schemas.microsoft.com/office/drawing/2014/main" id="{E77FF260-B50F-F709-0A6F-A4AC9FCDB7D8}"/>
              </a:ext>
            </a:extLst>
          </p:cNvPr>
          <p:cNvSpPr/>
          <p:nvPr/>
        </p:nvSpPr>
        <p:spPr>
          <a:xfrm>
            <a:off x="422891" y="17651898"/>
            <a:ext cx="6766560" cy="6418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555555"/>
                </a:solidFill>
                <a:latin typeface="Arial" panose="020B0604020202020204" pitchFamily="34" charset="0"/>
                <a:ea typeface="Times New Roman" pitchFamily="34" charset="-122"/>
                <a:cs typeface="Arial" panose="020B0604020202020204" pitchFamily="34" charset="0"/>
              </a:rPr>
              <a:t>Fig. 1 — Valero Pembroke Refinery, Pembroke, Wales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 9">
            <a:extLst>
              <a:ext uri="{FF2B5EF4-FFF2-40B4-BE49-F238E27FC236}">
                <a16:creationId xmlns:a16="http://schemas.microsoft.com/office/drawing/2014/main" id="{C61B8C78-00C6-471D-416F-3571FD144560}"/>
              </a:ext>
            </a:extLst>
          </p:cNvPr>
          <p:cNvSpPr/>
          <p:nvPr/>
        </p:nvSpPr>
        <p:spPr>
          <a:xfrm>
            <a:off x="7702431" y="7385829"/>
            <a:ext cx="6447438" cy="7341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Operational data from E-Viewer (XHQ) historian: overhead vapour velocity and crude throughput, 2023–2025.</a:t>
            </a: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Corrosion rate data from 3 permanent Emerson UT sensors on the overhead line (top, mid, bottom).</a:t>
            </a: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Velocity tag derived from summed component flowmeters, converted via the ideal gas law — confirmed with site process engineering (Thomas, 2026).</a:t>
            </a: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Engineering response: 30" line replaced with 48" pipe (+156% flow area), plus symmetrical Y-piece, TSA coating and updated wash water/chemical programme. Completed Oct 2024.</a:t>
            </a: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8" name="Image 3" descr="/home/claude/poster/extracted/ovm_model.jpg">
            <a:extLst>
              <a:ext uri="{FF2B5EF4-FFF2-40B4-BE49-F238E27FC236}">
                <a16:creationId xmlns:a16="http://schemas.microsoft.com/office/drawing/2014/main" id="{F56552DA-FDA4-4D64-2F0D-1537C2C5AA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1483" y="13440153"/>
            <a:ext cx="4195267" cy="3382741"/>
          </a:xfrm>
          <a:prstGeom prst="rect">
            <a:avLst/>
          </a:prstGeom>
        </p:spPr>
      </p:pic>
      <p:pic>
        <p:nvPicPr>
          <p:cNvPr id="49" name="Image 4" descr="/home/claude/poster/extracted/cross_section.png">
            <a:extLst>
              <a:ext uri="{FF2B5EF4-FFF2-40B4-BE49-F238E27FC236}">
                <a16:creationId xmlns:a16="http://schemas.microsoft.com/office/drawing/2014/main" id="{829F90F7-41DE-C8DF-AAF6-E0F877A374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05842" y="14123587"/>
            <a:ext cx="2166963" cy="2700977"/>
          </a:xfrm>
          <a:prstGeom prst="rect">
            <a:avLst/>
          </a:prstGeom>
        </p:spPr>
      </p:pic>
      <p:sp>
        <p:nvSpPr>
          <p:cNvPr id="50" name="Text 10">
            <a:extLst>
              <a:ext uri="{FF2B5EF4-FFF2-40B4-BE49-F238E27FC236}">
                <a16:creationId xmlns:a16="http://schemas.microsoft.com/office/drawing/2014/main" id="{C6D2B57B-183C-6A89-D6D6-E2AD024C23CB}"/>
              </a:ext>
            </a:extLst>
          </p:cNvPr>
          <p:cNvSpPr/>
          <p:nvPr/>
        </p:nvSpPr>
        <p:spPr>
          <a:xfrm>
            <a:off x="7869080" y="17093383"/>
            <a:ext cx="6766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555555"/>
                </a:solidFill>
                <a:latin typeface="Arial" panose="020B0604020202020204" pitchFamily="34" charset="0"/>
                <a:ea typeface="Times New Roman" pitchFamily="34" charset="-122"/>
                <a:cs typeface="Arial" panose="020B0604020202020204" pitchFamily="34" charset="0"/>
              </a:rPr>
              <a:t>Fig. 2 — New 48" overhead line model (left); 30" vs 48" cross-sectional area comparison, +156% (right)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 11">
            <a:extLst>
              <a:ext uri="{FF2B5EF4-FFF2-40B4-BE49-F238E27FC236}">
                <a16:creationId xmlns:a16="http://schemas.microsoft.com/office/drawing/2014/main" id="{67BF9753-D1C9-E7BE-D450-6B5F1AD5B755}"/>
              </a:ext>
            </a:extLst>
          </p:cNvPr>
          <p:cNvSpPr/>
          <p:nvPr/>
        </p:nvSpPr>
        <p:spPr>
          <a:xfrm>
            <a:off x="7709367" y="18770303"/>
            <a:ext cx="6766560" cy="9140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Theoretical Validation</a:t>
            </a:r>
          </a:p>
          <a:p>
            <a:pPr marL="0" indent="0">
              <a:buNone/>
            </a:pPr>
            <a:endParaRPr lang="en-US" sz="3600" b="1" dirty="0"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buNone/>
            </a:pPr>
            <a:endParaRPr lang="en-US" sz="3600" b="1" dirty="0"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buNone/>
            </a:pPr>
            <a:endParaRPr lang="en-US" sz="3600" b="1" dirty="0"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52" name="Text 12">
            <a:extLst>
              <a:ext uri="{FF2B5EF4-FFF2-40B4-BE49-F238E27FC236}">
                <a16:creationId xmlns:a16="http://schemas.microsoft.com/office/drawing/2014/main" id="{44C94D75-5A64-CD6A-F5AA-BB64C5264D98}"/>
              </a:ext>
            </a:extLst>
          </p:cNvPr>
          <p:cNvSpPr/>
          <p:nvPr/>
        </p:nvSpPr>
        <p:spPr>
          <a:xfrm>
            <a:off x="7740046" y="19161300"/>
            <a:ext cx="6627128" cy="43082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Continuity equation (V = Q/A): area increase 0.441→1.131 m² (+156%) at constant throughput predicts a post-project velocity of 12.2 m/s.</a:t>
            </a: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Measured average of 14.2 m/s closely matches this (gap explained by a modest throughput increase), confirming diameter increase as the primary driver.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Text 16">
            <a:extLst>
              <a:ext uri="{FF2B5EF4-FFF2-40B4-BE49-F238E27FC236}">
                <a16:creationId xmlns:a16="http://schemas.microsoft.com/office/drawing/2014/main" id="{7E314CFA-CC52-1136-5AA6-0B9DDAF6AB5A}"/>
              </a:ext>
            </a:extLst>
          </p:cNvPr>
          <p:cNvSpPr/>
          <p:nvPr/>
        </p:nvSpPr>
        <p:spPr>
          <a:xfrm>
            <a:off x="14506606" y="7773806"/>
            <a:ext cx="2971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Vapour velocity: 31.3 → 14.2 m/s</a:t>
            </a:r>
            <a:endParaRPr lang="en-US" sz="1350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29106871-E1B4-C646-96F6-8C3C0EC9A137}"/>
              </a:ext>
            </a:extLst>
          </p:cNvPr>
          <p:cNvSpPr txBox="1"/>
          <p:nvPr/>
        </p:nvSpPr>
        <p:spPr>
          <a:xfrm>
            <a:off x="11681382" y="7277354"/>
            <a:ext cx="149256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0072B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91–96%</a:t>
            </a:r>
            <a:endParaRPr lang="en-US" sz="3600" dirty="0"/>
          </a:p>
        </p:txBody>
      </p:sp>
      <p:sp>
        <p:nvSpPr>
          <p:cNvPr id="61" name="Text 19">
            <a:extLst>
              <a:ext uri="{FF2B5EF4-FFF2-40B4-BE49-F238E27FC236}">
                <a16:creationId xmlns:a16="http://schemas.microsoft.com/office/drawing/2014/main" id="{E64D6447-877C-F895-2FE7-3D45333A9AE1}"/>
              </a:ext>
            </a:extLst>
          </p:cNvPr>
          <p:cNvSpPr/>
          <p:nvPr/>
        </p:nvSpPr>
        <p:spPr>
          <a:xfrm>
            <a:off x="17638446" y="7788438"/>
            <a:ext cx="2971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Corrosion rate reduction, all 3 monitored locations</a:t>
            </a:r>
            <a:endParaRPr lang="en-US" sz="1350" dirty="0"/>
          </a:p>
        </p:txBody>
      </p:sp>
      <p:sp>
        <p:nvSpPr>
          <p:cNvPr id="62" name="Text 20">
            <a:extLst>
              <a:ext uri="{FF2B5EF4-FFF2-40B4-BE49-F238E27FC236}">
                <a16:creationId xmlns:a16="http://schemas.microsoft.com/office/drawing/2014/main" id="{602935CA-0322-E789-47CA-05F6B9DFB0C5}"/>
              </a:ext>
            </a:extLst>
          </p:cNvPr>
          <p:cNvSpPr/>
          <p:nvPr/>
        </p:nvSpPr>
        <p:spPr>
          <a:xfrm>
            <a:off x="14520437" y="8625868"/>
            <a:ext cx="6555926" cy="5900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Velocity reduced 31.3 → 14.2 m/s — 5.6 m/s below the 19.8 m/s NACE/AMPP limit, a margin that didn't exist pre-project.</a:t>
            </a:r>
            <a:endParaRPr lang="en-US" sz="2400" dirty="0">
              <a:solidFill>
                <a:srgbClr val="222222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Post-project throughput remained stable/slightly higher — confirming the velocity reduction came from engineering, not reduced production.</a:t>
            </a: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Corrosion rates fell from 0.30–0.59 mm/yr pre-project to 0.023–0.050 mm/yr post-project, across all 3 UT locations.</a:t>
            </a: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 the worst-case rate (0.050 mm/yr), the new pipe's projected service life is 60+ years — versus 2–3 years for the original 30" pipe.</a:t>
            </a: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 new 1-E-9 fin-fan failures since Oct 2024 — the first such period in over a decade. Estimated cost avoidance: £167,000–£267,000/yr.</a:t>
            </a:r>
            <a:endParaRPr lang="en-US" sz="2400" dirty="0">
              <a:solidFill>
                <a:srgbClr val="222222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</p:txBody>
      </p:sp>
      <p:graphicFrame>
        <p:nvGraphicFramePr>
          <p:cNvPr id="63" name="Chart 0">
            <a:extLst>
              <a:ext uri="{FF2B5EF4-FFF2-40B4-BE49-F238E27FC236}">
                <a16:creationId xmlns:a16="http://schemas.microsoft.com/office/drawing/2014/main" id="{B9804CB0-4354-23D7-7D19-1FFCA9EE95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3945436"/>
              </p:ext>
            </p:extLst>
          </p:nvPr>
        </p:nvGraphicFramePr>
        <p:xfrm>
          <a:off x="14668978" y="15609374"/>
          <a:ext cx="6483202" cy="35519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64" name="Text 21">
            <a:extLst>
              <a:ext uri="{FF2B5EF4-FFF2-40B4-BE49-F238E27FC236}">
                <a16:creationId xmlns:a16="http://schemas.microsoft.com/office/drawing/2014/main" id="{2818095A-7E65-4AE8-E6FE-90A046DC1A2B}"/>
              </a:ext>
            </a:extLst>
          </p:cNvPr>
          <p:cNvSpPr/>
          <p:nvPr/>
        </p:nvSpPr>
        <p:spPr>
          <a:xfrm>
            <a:off x="14799460" y="19245803"/>
            <a:ext cx="616519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55555"/>
                </a:solidFill>
                <a:latin typeface="Arial" panose="020B0604020202020204" pitchFamily="34" charset="0"/>
                <a:ea typeface="Times New Roman" pitchFamily="34" charset="-122"/>
                <a:cs typeface="Arial" panose="020B0604020202020204" pitchFamily="34" charset="0"/>
              </a:rPr>
              <a:t>Fig. 3 — Annualised corrosion rate by UT sensor location, pre vs post-project (Emerson permanent UT monitoring, 2022–2025)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Text 22">
            <a:extLst>
              <a:ext uri="{FF2B5EF4-FFF2-40B4-BE49-F238E27FC236}">
                <a16:creationId xmlns:a16="http://schemas.microsoft.com/office/drawing/2014/main" id="{A81407C2-F37C-9737-4C06-E9344FC9CA01}"/>
              </a:ext>
            </a:extLst>
          </p:cNvPr>
          <p:cNvSpPr/>
          <p:nvPr/>
        </p:nvSpPr>
        <p:spPr>
          <a:xfrm>
            <a:off x="14475927" y="20355446"/>
            <a:ext cx="6766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Conclusions &amp; Further Work</a:t>
            </a:r>
            <a:endParaRPr lang="en-US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6" name="Text 23">
            <a:extLst>
              <a:ext uri="{FF2B5EF4-FFF2-40B4-BE49-F238E27FC236}">
                <a16:creationId xmlns:a16="http://schemas.microsoft.com/office/drawing/2014/main" id="{AE6D3EDC-51DE-B176-948D-12D4FACD72D8}"/>
              </a:ext>
            </a:extLst>
          </p:cNvPr>
          <p:cNvSpPr/>
          <p:nvPr/>
        </p:nvSpPr>
        <p:spPr>
          <a:xfrm>
            <a:off x="14545638" y="21295970"/>
            <a:ext cx="6434145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48" line is validated as effective, durable primary corrosion control — velocity (-54.7%) and corrosion rate (-91–96%) reductions exceeding what chemical treatment alone typically achieves (AMPP, 2023: up to ~90%).</a:t>
            </a:r>
            <a:endParaRPr lang="en-US" sz="2400" dirty="0">
              <a:solidFill>
                <a:srgbClr val="222222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Contribution: a rare real-plant, multi-year, multi-sensor dataset quantitatively linking a diameter increase to corrosion performance.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Limitations: one year of post-project data; secondary measures (chemical, metallurgy) were implemented concurrently with the diameter change.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Further work: continued long-term monitoring; apply this methodology to other refinery overhead systems; further isolate the diameter-specific contribution from concurrent chemical programme changes.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AutoShape 2" descr="Valero Energy - Wikipedia">
            <a:extLst>
              <a:ext uri="{FF2B5EF4-FFF2-40B4-BE49-F238E27FC236}">
                <a16:creationId xmlns:a16="http://schemas.microsoft.com/office/drawing/2014/main" id="{3D341407-1C2B-9CF1-4AA5-34596531E90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674941" y="22794768"/>
            <a:ext cx="1660798" cy="1660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8" name="Picture 67">
            <a:extLst>
              <a:ext uri="{FF2B5EF4-FFF2-40B4-BE49-F238E27FC236}">
                <a16:creationId xmlns:a16="http://schemas.microsoft.com/office/drawing/2014/main" id="{09DB154F-B6CA-4950-6B79-EFD29EC4CC5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20243" y="29079729"/>
            <a:ext cx="1475307" cy="1043701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E7FC82F6-3C4C-D723-5EBD-41CBB52978D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8601" y="28966614"/>
            <a:ext cx="1621554" cy="1250370"/>
          </a:xfrm>
          <a:prstGeom prst="rect">
            <a:avLst/>
          </a:prstGeom>
        </p:spPr>
      </p:pic>
      <p:sp>
        <p:nvSpPr>
          <p:cNvPr id="70" name="Text Box 11">
            <a:extLst>
              <a:ext uri="{FF2B5EF4-FFF2-40B4-BE49-F238E27FC236}">
                <a16:creationId xmlns:a16="http://schemas.microsoft.com/office/drawing/2014/main" id="{330C780E-C4F5-FFAA-70A2-8F6F6E4414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3406" y="22339470"/>
            <a:ext cx="6922521" cy="7359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defPPr>
              <a:defRPr lang="en-US"/>
            </a:defPPr>
            <a:lvl1pPr marL="0" algn="l" defTabSz="2771345" rtl="0" eaLnBrk="1" latinLnBrk="0" hangingPunct="1">
              <a:defRPr sz="54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385673" algn="l" defTabSz="2771345" rtl="0" eaLnBrk="1" latinLnBrk="0" hangingPunct="1">
              <a:defRPr sz="54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71345" algn="l" defTabSz="2771345" rtl="0" eaLnBrk="1" latinLnBrk="0" hangingPunct="1">
              <a:defRPr sz="54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57017" algn="l" defTabSz="2771345" rtl="0" eaLnBrk="1" latinLnBrk="0" hangingPunct="1">
              <a:defRPr sz="54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5542689" algn="l" defTabSz="2771345" rtl="0" eaLnBrk="1" latinLnBrk="0" hangingPunct="1">
              <a:defRPr sz="54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928362" algn="l" defTabSz="2771345" rtl="0" eaLnBrk="1" latinLnBrk="0" hangingPunct="1">
              <a:defRPr sz="54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8314034" algn="l" defTabSz="2771345" rtl="0" eaLnBrk="1" latinLnBrk="0" hangingPunct="1">
              <a:defRPr sz="54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9699706" algn="l" defTabSz="2771345" rtl="0" eaLnBrk="1" latinLnBrk="0" hangingPunct="1">
              <a:defRPr sz="54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1085378" algn="l" defTabSz="2771345" rtl="0" eaLnBrk="1" latinLnBrk="0" hangingPunct="1">
              <a:defRPr sz="54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  <a:p>
            <a:pPr>
              <a:spcBef>
                <a:spcPct val="50000"/>
              </a:spcBef>
            </a:pPr>
            <a:endParaRPr lang="en-AU" altLang="en-US" sz="900" b="1" dirty="0">
              <a:ea typeface="Arial" charset="0"/>
              <a:cs typeface="Arial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API (2020)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API 571: Damage Mechanisms Affecting Fixed Equipment in the Refining Industry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3rd edition. Washington, DC: American Petroleum Institute.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Kidger, J. and Gerasimov, A. (2005)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Liquid Droplet Modelling in the Crude Column Overhead Line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Fluent Europe Ltd, report prepared for Texaco Pembroke.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NACE/AMPP (2023)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TR34109: Corrosion Control in the Refining Industry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Houston: Association for Materials Protection and Performance (AMPP).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Speight, J.G. (2014)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The Chemistry and Technology of Petroleum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Boca Raton: CRC Press.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Thomas, G. (2026)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Overhead Velocity Calculation Correspondence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Pembroke: Valero Pembroke Refinery.</a:t>
            </a:r>
          </a:p>
          <a:p>
            <a:pPr>
              <a:spcBef>
                <a:spcPct val="50000"/>
              </a:spcBef>
            </a:pPr>
            <a:endParaRPr lang="en-AU" altLang="en-US" sz="3600" b="1" dirty="0">
              <a:ea typeface="Arial" charset="0"/>
              <a:cs typeface="Arial" charset="0"/>
            </a:endParaRPr>
          </a:p>
        </p:txBody>
      </p:sp>
      <p:pic>
        <p:nvPicPr>
          <p:cNvPr id="71" name="Picture 70">
            <a:extLst>
              <a:ext uri="{FF2B5EF4-FFF2-40B4-BE49-F238E27FC236}">
                <a16:creationId xmlns:a16="http://schemas.microsoft.com/office/drawing/2014/main" id="{DA0125DE-9D85-6766-0658-74A1E9F47D1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914292" y="29103807"/>
            <a:ext cx="2249758" cy="780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448</TotalTime>
  <Words>852</Words>
  <Application>Microsoft Office PowerPoint</Application>
  <PresentationFormat>Custom</PresentationFormat>
  <Paragraphs>63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Georgia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Rhys.Holmes@contractor.valero.com</dc:creator>
  <cp:lastModifiedBy>Holmes, Rhys (Contractor)</cp:lastModifiedBy>
  <cp:revision>36</cp:revision>
  <dcterms:created xsi:type="dcterms:W3CDTF">2016-02-25T08:27:32Z</dcterms:created>
  <dcterms:modified xsi:type="dcterms:W3CDTF">2026-06-17T13:48:52Z</dcterms:modified>
</cp:coreProperties>
</file>