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1.xml" ContentType="application/vnd.openxmlformats-officedocument.drawingml.chartshapes+xml"/>
  <Override PartName="/ppt/notesSlides/notesSlide4.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2.xml" ContentType="application/vnd.openxmlformats-officedocument.drawingml.chartshape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49"/>
  </p:notesMasterIdLst>
  <p:sldIdLst>
    <p:sldId id="256" r:id="rId2"/>
    <p:sldId id="257" r:id="rId3"/>
    <p:sldId id="294" r:id="rId4"/>
    <p:sldId id="268" r:id="rId5"/>
    <p:sldId id="269" r:id="rId6"/>
    <p:sldId id="271" r:id="rId7"/>
    <p:sldId id="279" r:id="rId8"/>
    <p:sldId id="283" r:id="rId9"/>
    <p:sldId id="284" r:id="rId10"/>
    <p:sldId id="277" r:id="rId11"/>
    <p:sldId id="281" r:id="rId12"/>
    <p:sldId id="282" r:id="rId13"/>
    <p:sldId id="275" r:id="rId14"/>
    <p:sldId id="318" r:id="rId15"/>
    <p:sldId id="273" r:id="rId16"/>
    <p:sldId id="321" r:id="rId17"/>
    <p:sldId id="319" r:id="rId18"/>
    <p:sldId id="266" r:id="rId19"/>
    <p:sldId id="259" r:id="rId20"/>
    <p:sldId id="276" r:id="rId21"/>
    <p:sldId id="258" r:id="rId22"/>
    <p:sldId id="291" r:id="rId23"/>
    <p:sldId id="295" r:id="rId24"/>
    <p:sldId id="288" r:id="rId25"/>
    <p:sldId id="278" r:id="rId26"/>
    <p:sldId id="286" r:id="rId27"/>
    <p:sldId id="322" r:id="rId28"/>
    <p:sldId id="287" r:id="rId29"/>
    <p:sldId id="299" r:id="rId30"/>
    <p:sldId id="300" r:id="rId31"/>
    <p:sldId id="325" r:id="rId32"/>
    <p:sldId id="301" r:id="rId33"/>
    <p:sldId id="324" r:id="rId34"/>
    <p:sldId id="302" r:id="rId35"/>
    <p:sldId id="298" r:id="rId36"/>
    <p:sldId id="303" r:id="rId37"/>
    <p:sldId id="309" r:id="rId38"/>
    <p:sldId id="310" r:id="rId39"/>
    <p:sldId id="323" r:id="rId40"/>
    <p:sldId id="312" r:id="rId41"/>
    <p:sldId id="313" r:id="rId42"/>
    <p:sldId id="314" r:id="rId43"/>
    <p:sldId id="315" r:id="rId44"/>
    <p:sldId id="262" r:id="rId45"/>
    <p:sldId id="293" r:id="rId46"/>
    <p:sldId id="316" r:id="rId47"/>
    <p:sldId id="280"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3126" autoAdjust="0"/>
  </p:normalViewPr>
  <p:slideViewPr>
    <p:cSldViewPr>
      <p:cViewPr varScale="1">
        <p:scale>
          <a:sx n="72" d="100"/>
          <a:sy n="72" d="100"/>
        </p:scale>
        <p:origin x="272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08EC-42EF-8C8C-1C0AB053B386}"/>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08EC-42EF-8C8C-1C0AB053B386}"/>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08EC-42EF-8C8C-1C0AB053B386}"/>
            </c:ext>
          </c:extLst>
        </c:ser>
        <c:dLbls>
          <c:showLegendKey val="0"/>
          <c:showVal val="0"/>
          <c:showCatName val="0"/>
          <c:showSerName val="0"/>
          <c:showPercent val="0"/>
          <c:showBubbleSize val="0"/>
        </c:dLbls>
        <c:gapWidth val="150"/>
        <c:overlap val="100"/>
        <c:axId val="338065224"/>
        <c:axId val="338067848"/>
      </c:barChart>
      <c:catAx>
        <c:axId val="3380652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38067848"/>
        <c:crosses val="autoZero"/>
        <c:auto val="1"/>
        <c:lblAlgn val="ctr"/>
        <c:lblOffset val="100"/>
        <c:noMultiLvlLbl val="0"/>
      </c:catAx>
      <c:valAx>
        <c:axId val="3380678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3806522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2800" dirty="0"/>
              <a:t>Progress by Year Group</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Sheet2!$A$13:$A$17</c:f>
              <c:strCache>
                <c:ptCount val="5"/>
                <c:pt idx="0">
                  <c:v>Year 3</c:v>
                </c:pt>
                <c:pt idx="1">
                  <c:v>Year 4</c:v>
                </c:pt>
                <c:pt idx="2">
                  <c:v>Year 5</c:v>
                </c:pt>
                <c:pt idx="3">
                  <c:v>Year 6</c:v>
                </c:pt>
                <c:pt idx="4">
                  <c:v>KS2</c:v>
                </c:pt>
              </c:strCache>
            </c:strRef>
          </c:cat>
          <c:val>
            <c:numRef>
              <c:f>Sheet2!$B$13:$B$17</c:f>
              <c:numCache>
                <c:formatCode>General</c:formatCode>
                <c:ptCount val="5"/>
                <c:pt idx="0">
                  <c:v>3.41</c:v>
                </c:pt>
                <c:pt idx="1">
                  <c:v>4.05</c:v>
                </c:pt>
                <c:pt idx="2">
                  <c:v>4.42</c:v>
                </c:pt>
                <c:pt idx="3">
                  <c:v>4.47</c:v>
                </c:pt>
                <c:pt idx="4">
                  <c:v>4.09</c:v>
                </c:pt>
              </c:numCache>
            </c:numRef>
          </c:val>
          <c:extLst>
            <c:ext xmlns:c16="http://schemas.microsoft.com/office/drawing/2014/chart" uri="{C3380CC4-5D6E-409C-BE32-E72D297353CC}">
              <c16:uniqueId val="{00000000-8EB8-44F3-BCE1-764CEBC32318}"/>
            </c:ext>
          </c:extLst>
        </c:ser>
        <c:dLbls>
          <c:showLegendKey val="0"/>
          <c:showVal val="0"/>
          <c:showCatName val="0"/>
          <c:showSerName val="0"/>
          <c:showPercent val="0"/>
          <c:showBubbleSize val="0"/>
        </c:dLbls>
        <c:gapWidth val="219"/>
        <c:overlap val="-27"/>
        <c:axId val="566016992"/>
        <c:axId val="566020272"/>
      </c:barChart>
      <c:catAx>
        <c:axId val="5660169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1">
                    <a:lumMod val="65000"/>
                    <a:lumOff val="35000"/>
                  </a:schemeClr>
                </a:solidFill>
                <a:latin typeface="+mn-lt"/>
                <a:ea typeface="+mn-ea"/>
                <a:cs typeface="+mn-cs"/>
              </a:defRPr>
            </a:pPr>
            <a:endParaRPr lang="en-US"/>
          </a:p>
        </c:txPr>
        <c:crossAx val="566020272"/>
        <c:crosses val="autoZero"/>
        <c:auto val="1"/>
        <c:lblAlgn val="ctr"/>
        <c:lblOffset val="100"/>
        <c:noMultiLvlLbl val="0"/>
      </c:catAx>
      <c:valAx>
        <c:axId val="5660202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601699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r>
              <a:rPr lang="en-GB" sz="2800" dirty="0"/>
              <a:t>Progress of Vulnerable Groups</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2"/>
              </a:solidFill>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Sheet2!$A$3:$A$9</c:f>
              <c:strCache>
                <c:ptCount val="7"/>
                <c:pt idx="0">
                  <c:v>Boys </c:v>
                </c:pt>
                <c:pt idx="1">
                  <c:v>Asian or Asian British Pakistani</c:v>
                </c:pt>
                <c:pt idx="2">
                  <c:v>Black or Black British Caribbean</c:v>
                </c:pt>
                <c:pt idx="3">
                  <c:v>Mixed White Black Caribbean</c:v>
                </c:pt>
                <c:pt idx="4">
                  <c:v>EAL</c:v>
                </c:pt>
                <c:pt idx="5">
                  <c:v>PPF</c:v>
                </c:pt>
                <c:pt idx="6">
                  <c:v>SEN</c:v>
                </c:pt>
              </c:strCache>
            </c:strRef>
          </c:cat>
          <c:val>
            <c:numRef>
              <c:f>Sheet2!$B$3:$B$9</c:f>
              <c:numCache>
                <c:formatCode>General</c:formatCode>
                <c:ptCount val="7"/>
                <c:pt idx="0">
                  <c:v>3.69</c:v>
                </c:pt>
                <c:pt idx="1">
                  <c:v>3.79</c:v>
                </c:pt>
                <c:pt idx="2">
                  <c:v>3.8</c:v>
                </c:pt>
                <c:pt idx="3">
                  <c:v>4.88</c:v>
                </c:pt>
                <c:pt idx="4">
                  <c:v>4.42</c:v>
                </c:pt>
                <c:pt idx="5">
                  <c:v>3.74</c:v>
                </c:pt>
                <c:pt idx="6">
                  <c:v>4.0999999999999996</c:v>
                </c:pt>
              </c:numCache>
            </c:numRef>
          </c:val>
          <c:extLst>
            <c:ext xmlns:c16="http://schemas.microsoft.com/office/drawing/2014/chart" uri="{C3380CC4-5D6E-409C-BE32-E72D297353CC}">
              <c16:uniqueId val="{00000000-7B1E-4169-B8EE-31CC852A7186}"/>
            </c:ext>
          </c:extLst>
        </c:ser>
        <c:dLbls>
          <c:showLegendKey val="0"/>
          <c:showVal val="0"/>
          <c:showCatName val="0"/>
          <c:showSerName val="0"/>
          <c:showPercent val="0"/>
          <c:showBubbleSize val="0"/>
        </c:dLbls>
        <c:gapWidth val="100"/>
        <c:overlap val="-24"/>
        <c:axId val="566008464"/>
        <c:axId val="566002560"/>
      </c:barChart>
      <c:catAx>
        <c:axId val="56600846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2400" b="0" i="0" u="none" strike="noStrike" kern="1200" baseline="0">
                <a:solidFill>
                  <a:schemeClr val="tx2"/>
                </a:solidFill>
                <a:latin typeface="+mn-lt"/>
                <a:ea typeface="+mn-ea"/>
                <a:cs typeface="+mn-cs"/>
              </a:defRPr>
            </a:pPr>
            <a:endParaRPr lang="en-US"/>
          </a:p>
        </c:txPr>
        <c:crossAx val="566002560"/>
        <c:crosses val="autoZero"/>
        <c:auto val="1"/>
        <c:lblAlgn val="ctr"/>
        <c:lblOffset val="100"/>
        <c:noMultiLvlLbl val="0"/>
      </c:catAx>
      <c:valAx>
        <c:axId val="566002560"/>
        <c:scaling>
          <c:orientation val="minMax"/>
        </c:scaling>
        <c:delete val="0"/>
        <c:axPos val="l"/>
        <c:majorGridlines>
          <c:spPr>
            <a:ln w="9525" cap="flat" cmpd="sng" algn="ctr">
              <a:solidFill>
                <a:schemeClr val="tx2">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56600846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7">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drawings/drawing1.xml><?xml version="1.0" encoding="utf-8"?>
<c:userShapes xmlns:c="http://schemas.openxmlformats.org/drawingml/2006/chart">
  <cdr:relSizeAnchor xmlns:cdr="http://schemas.openxmlformats.org/drawingml/2006/chartDrawing">
    <cdr:from>
      <cdr:x>0.07396</cdr:x>
      <cdr:y>0.46007</cdr:y>
    </cdr:from>
    <cdr:to>
      <cdr:x>0.97188</cdr:x>
      <cdr:y>0.46007</cdr:y>
    </cdr:to>
    <cdr:cxnSp macro="">
      <cdr:nvCxnSpPr>
        <cdr:cNvPr id="3" name="Straight Connector 2">
          <a:extLst xmlns:a="http://schemas.openxmlformats.org/drawingml/2006/main">
            <a:ext uri="{FF2B5EF4-FFF2-40B4-BE49-F238E27FC236}">
              <a16:creationId xmlns:a16="http://schemas.microsoft.com/office/drawing/2014/main" id="{38C55C42-BD41-4D5A-B695-B7E70028CABA}"/>
            </a:ext>
          </a:extLst>
        </cdr:cNvPr>
        <cdr:cNvCxnSpPr/>
      </cdr:nvCxnSpPr>
      <cdr:spPr>
        <a:xfrm xmlns:a="http://schemas.openxmlformats.org/drawingml/2006/main">
          <a:off x="338138" y="1262063"/>
          <a:ext cx="4105275" cy="0"/>
        </a:xfrm>
        <a:prstGeom xmlns:a="http://schemas.openxmlformats.org/drawingml/2006/main" prst="line">
          <a:avLst/>
        </a:prstGeom>
        <a:ln xmlns:a="http://schemas.openxmlformats.org/drawingml/2006/main" w="22225">
          <a:solidFill>
            <a:schemeClr val="accent2"/>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0.05261</cdr:x>
      <cdr:y>0.36145</cdr:y>
    </cdr:from>
    <cdr:to>
      <cdr:x>0.96303</cdr:x>
      <cdr:y>0.36145</cdr:y>
    </cdr:to>
    <cdr:cxnSp macro="">
      <cdr:nvCxnSpPr>
        <cdr:cNvPr id="3" name="Straight Connector 2">
          <a:extLst xmlns:a="http://schemas.openxmlformats.org/drawingml/2006/main">
            <a:ext uri="{FF2B5EF4-FFF2-40B4-BE49-F238E27FC236}">
              <a16:creationId xmlns:a16="http://schemas.microsoft.com/office/drawing/2014/main" id="{8E372DB3-2BD5-4D00-B214-661ABEEC8475}"/>
            </a:ext>
          </a:extLst>
        </cdr:cNvPr>
        <cdr:cNvCxnSpPr/>
      </cdr:nvCxnSpPr>
      <cdr:spPr>
        <a:xfrm xmlns:a="http://schemas.openxmlformats.org/drawingml/2006/main">
          <a:off x="414958" y="2160240"/>
          <a:ext cx="7180210" cy="0"/>
        </a:xfrm>
        <a:prstGeom xmlns:a="http://schemas.openxmlformats.org/drawingml/2006/main" prst="line">
          <a:avLst/>
        </a:prstGeom>
        <a:ln xmlns:a="http://schemas.openxmlformats.org/drawingml/2006/main" w="22225">
          <a:solidFill>
            <a:schemeClr val="accent2"/>
          </a:solidFill>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D750B25-5F53-491B-9730-D631BFA4224F}" type="datetimeFigureOut">
              <a:rPr lang="en-GB" smtClean="0"/>
              <a:t>15/11/2020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1C50031B-317B-47F2-8E17-864D310541FF}" type="slidenum">
              <a:rPr lang="en-GB" smtClean="0"/>
              <a:t>‹#›</a:t>
            </a:fld>
            <a:endParaRPr lang="en-GB"/>
          </a:p>
        </p:txBody>
      </p:sp>
    </p:spTree>
    <p:extLst>
      <p:ext uri="{BB962C8B-B14F-4D97-AF65-F5344CB8AC3E}">
        <p14:creationId xmlns:p14="http://schemas.microsoft.com/office/powerpoint/2010/main" val="3313633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23</a:t>
            </a:fld>
            <a:endParaRPr lang="en-GB"/>
          </a:p>
        </p:txBody>
      </p:sp>
    </p:spTree>
    <p:extLst>
      <p:ext uri="{BB962C8B-B14F-4D97-AF65-F5344CB8AC3E}">
        <p14:creationId xmlns:p14="http://schemas.microsoft.com/office/powerpoint/2010/main" val="3697884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24</a:t>
            </a:fld>
            <a:endParaRPr lang="en-GB"/>
          </a:p>
        </p:txBody>
      </p:sp>
    </p:spTree>
    <p:extLst>
      <p:ext uri="{BB962C8B-B14F-4D97-AF65-F5344CB8AC3E}">
        <p14:creationId xmlns:p14="http://schemas.microsoft.com/office/powerpoint/2010/main" val="3861311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AA1529-FDC9-4AEA-B3E2-AFA567ACD1C6}" type="slidenum">
              <a:rPr lang="en-GB" smtClean="0"/>
              <a:t>27</a:t>
            </a:fld>
            <a:endParaRPr lang="en-GB"/>
          </a:p>
        </p:txBody>
      </p:sp>
    </p:spTree>
    <p:extLst>
      <p:ext uri="{BB962C8B-B14F-4D97-AF65-F5344CB8AC3E}">
        <p14:creationId xmlns:p14="http://schemas.microsoft.com/office/powerpoint/2010/main" val="607781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50031B-317B-47F2-8E17-864D310541FF}" type="slidenum">
              <a:rPr lang="en-GB" smtClean="0"/>
              <a:t>33</a:t>
            </a:fld>
            <a:endParaRPr lang="en-GB"/>
          </a:p>
        </p:txBody>
      </p:sp>
    </p:spTree>
    <p:extLst>
      <p:ext uri="{BB962C8B-B14F-4D97-AF65-F5344CB8AC3E}">
        <p14:creationId xmlns:p14="http://schemas.microsoft.com/office/powerpoint/2010/main" val="3280609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35</a:t>
            </a:fld>
            <a:endParaRPr lang="en-GB"/>
          </a:p>
        </p:txBody>
      </p:sp>
    </p:spTree>
    <p:extLst>
      <p:ext uri="{BB962C8B-B14F-4D97-AF65-F5344CB8AC3E}">
        <p14:creationId xmlns:p14="http://schemas.microsoft.com/office/powerpoint/2010/main" val="3226107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37</a:t>
            </a:fld>
            <a:endParaRPr lang="en-GB"/>
          </a:p>
        </p:txBody>
      </p:sp>
    </p:spTree>
    <p:extLst>
      <p:ext uri="{BB962C8B-B14F-4D97-AF65-F5344CB8AC3E}">
        <p14:creationId xmlns:p14="http://schemas.microsoft.com/office/powerpoint/2010/main" val="2452094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38</a:t>
            </a:fld>
            <a:endParaRPr lang="en-GB"/>
          </a:p>
        </p:txBody>
      </p:sp>
    </p:spTree>
    <p:extLst>
      <p:ext uri="{BB962C8B-B14F-4D97-AF65-F5344CB8AC3E}">
        <p14:creationId xmlns:p14="http://schemas.microsoft.com/office/powerpoint/2010/main" val="3123403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40</a:t>
            </a:fld>
            <a:endParaRPr lang="en-GB"/>
          </a:p>
        </p:txBody>
      </p:sp>
    </p:spTree>
    <p:extLst>
      <p:ext uri="{BB962C8B-B14F-4D97-AF65-F5344CB8AC3E}">
        <p14:creationId xmlns:p14="http://schemas.microsoft.com/office/powerpoint/2010/main" val="1881617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41</a:t>
            </a:fld>
            <a:endParaRPr lang="en-GB"/>
          </a:p>
        </p:txBody>
      </p:sp>
    </p:spTree>
    <p:extLst>
      <p:ext uri="{BB962C8B-B14F-4D97-AF65-F5344CB8AC3E}">
        <p14:creationId xmlns:p14="http://schemas.microsoft.com/office/powerpoint/2010/main" val="1299759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42</a:t>
            </a:fld>
            <a:endParaRPr lang="en-GB"/>
          </a:p>
        </p:txBody>
      </p:sp>
    </p:spTree>
    <p:extLst>
      <p:ext uri="{BB962C8B-B14F-4D97-AF65-F5344CB8AC3E}">
        <p14:creationId xmlns:p14="http://schemas.microsoft.com/office/powerpoint/2010/main" val="1831255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5ABCA4-98D2-4B8E-86E9-ED83EC624AC4}" type="slidenum">
              <a:rPr lang="en-GB" smtClean="0"/>
              <a:t>43</a:t>
            </a:fld>
            <a:endParaRPr lang="en-GB"/>
          </a:p>
        </p:txBody>
      </p:sp>
    </p:spTree>
    <p:extLst>
      <p:ext uri="{BB962C8B-B14F-4D97-AF65-F5344CB8AC3E}">
        <p14:creationId xmlns:p14="http://schemas.microsoft.com/office/powerpoint/2010/main" val="166981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6A580-9AAC-4DC7-917C-DCE4392D989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9379829-497C-4D8E-A5DF-64C62523782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B78D28-0E7B-4CC0-B0B5-B98B4A5B9C80}"/>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F745CD74-AFAE-47E2-A759-4B833909BF3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A5BA204-BDCF-4EA1-B299-9BDC42462126}"/>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392085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8C6F-5A50-4D97-AE5C-CF61BDF6F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78ECCC-82D6-42E5-B09C-E567A30D969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8D34E-F19C-4363-B764-1FBFC4D6F297}"/>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118D8209-3618-439F-88F1-D8BB1B51558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87ECCE-810D-442C-90F6-3E0BFFB56A58}"/>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261539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DBA02-15AE-4F96-8896-B9BD5143EE2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173DEC-968A-4F29-9EDA-1C1278C1CE6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984A138-3D8A-457A-BFD0-107C3E6E46DE}"/>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EEC55045-5ACA-458C-84D1-379E6FDFEF3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85A606C-D00E-4993-A9A2-48AB89B02895}"/>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383020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B8C1D-79D4-45CC-98D0-D1DA95A2CA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B74F33-CA20-4901-845D-60DD042B020C}"/>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D6F32D-40BD-4526-AAAC-EE3C43271920}"/>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DA3283-62FA-4CD0-AC58-7B0B46157A5A}"/>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6" name="Footer Placeholder 5">
            <a:extLst>
              <a:ext uri="{FF2B5EF4-FFF2-40B4-BE49-F238E27FC236}">
                <a16:creationId xmlns:a16="http://schemas.microsoft.com/office/drawing/2014/main" id="{2A1DF3F1-6EB9-4527-8B29-3347AD7DC7A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E9FFFF-55FC-4C05-B7EC-88CC681A0445}"/>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828167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24096-FA3F-4277-A765-0A88F5CAB6D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7B7BC6-F75F-40BE-9273-EF4993A5F762}"/>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C4A265AA-783C-4558-899C-B9BFCC586F4B}"/>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3892F-B2E7-44F3-811E-508E7A956B73}"/>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C6C25390-4D3E-4406-9149-DF099EC0E414}"/>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700D80-BA1D-4842-B23C-0076CAA5FE76}"/>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8" name="Footer Placeholder 7">
            <a:extLst>
              <a:ext uri="{FF2B5EF4-FFF2-40B4-BE49-F238E27FC236}">
                <a16:creationId xmlns:a16="http://schemas.microsoft.com/office/drawing/2014/main" id="{4AB12364-36A7-4FE5-8054-78C822BD1AC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987DF60-21E3-4CB4-980F-EAF0F527B6AF}"/>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045725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9CB69-D109-4A7C-8852-1EDFB8B675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57D06D-6BF7-4887-B391-81529310CEE0}"/>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4" name="Footer Placeholder 3">
            <a:extLst>
              <a:ext uri="{FF2B5EF4-FFF2-40B4-BE49-F238E27FC236}">
                <a16:creationId xmlns:a16="http://schemas.microsoft.com/office/drawing/2014/main" id="{84191D08-91CA-4C9A-8FFD-91C4530FA3C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C612263-0DCA-433C-9CF9-CC383609D8AC}"/>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216772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26CB60-5D17-4E27-A0B8-BF99C5200DED}"/>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3" name="Footer Placeholder 2">
            <a:extLst>
              <a:ext uri="{FF2B5EF4-FFF2-40B4-BE49-F238E27FC236}">
                <a16:creationId xmlns:a16="http://schemas.microsoft.com/office/drawing/2014/main" id="{C2F1324C-4F68-4225-87CD-9CE1AD0B931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2B80131-A8EE-49BA-A009-846D49806FE4}"/>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279046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0397-F6E0-46AC-8B5E-985DAF96DB6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AE545C-425A-4440-9A06-1E1BEE9DC409}"/>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F4732F-47E7-4E60-BE5E-DC902F4ACE9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F62507A5-3AB5-4BB9-A6A8-2BB80313394F}"/>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6" name="Footer Placeholder 5">
            <a:extLst>
              <a:ext uri="{FF2B5EF4-FFF2-40B4-BE49-F238E27FC236}">
                <a16:creationId xmlns:a16="http://schemas.microsoft.com/office/drawing/2014/main" id="{13565C1F-6D01-4F75-8EB3-7F5B98156F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CA7740-E152-4383-88E9-0AFCDDD85D0A}"/>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3956850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7360E-21FD-4166-AF14-4C3D3DFE050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6DD21B-1090-4C54-B239-918B4CE5EBE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88FD160-C446-4AC6-B68D-63203E970E7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E1BE6EF-92EE-45D6-9FA3-DC2BC02CF95E}"/>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6" name="Footer Placeholder 5">
            <a:extLst>
              <a:ext uri="{FF2B5EF4-FFF2-40B4-BE49-F238E27FC236}">
                <a16:creationId xmlns:a16="http://schemas.microsoft.com/office/drawing/2014/main" id="{7B3A39C7-D714-47AA-8FBB-9AAC9B191F1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420A5D-4387-4ED9-847F-12C84546552C}"/>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3653352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0E15-CD1E-4D85-9A03-B429AAB008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5C46C2-50E8-4C8A-A5F8-1A94F8F71CC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604A02-FDBB-48C7-9BA8-A828C0B54CFA}"/>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819EA0C4-3244-4CED-820A-5E964BAF3E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75DE931-E8D2-462A-B2E2-D49CA29D5679}"/>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692640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1B9B45-453A-4A67-87AE-F702241A379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06C578-8DD7-4BF1-8A76-E5CF61ABCA99}"/>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D4149B-2FD1-4A32-8F93-7F4521000AA1}"/>
              </a:ext>
            </a:extLst>
          </p:cNvPr>
          <p:cNvSpPr>
            <a:spLocks noGrp="1"/>
          </p:cNvSpPr>
          <p:nvPr>
            <p:ph type="dt" sz="half" idx="10"/>
          </p:nvPr>
        </p:nvSpPr>
        <p:spPr/>
        <p:txBody>
          <a:body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D3FB8F0D-680F-4EFA-A70E-D145226DAC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641D00D-D5C2-4E39-838F-26BB8E8AA546}"/>
              </a:ext>
            </a:extLst>
          </p:cNvPr>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629849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cSld name="1_Picture with Capti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7430245" y="6172203"/>
            <a:ext cx="1200463" cy="365125"/>
          </a:xfrm>
          <a:prstGeom prst="rect">
            <a:avLst/>
          </a:prstGeom>
        </p:spPr>
        <p:txBody>
          <a:bodyPr/>
          <a:lstStyle/>
          <a:p>
            <a:fld id="{485AA1C1-A512-41C5-84C4-ABC783DB7E56}" type="datetimeFigureOut">
              <a:rPr lang="en-GB" smtClean="0"/>
              <a:t>15/11/2020</a:t>
            </a:fld>
            <a:endParaRPr lang="en-GB"/>
          </a:p>
        </p:txBody>
      </p:sp>
      <p:sp>
        <p:nvSpPr>
          <p:cNvPr id="6" name="Footer Placeholder 5"/>
          <p:cNvSpPr>
            <a:spLocks noGrp="1"/>
          </p:cNvSpPr>
          <p:nvPr>
            <p:ph type="ftr" sz="quarter" idx="11"/>
          </p:nvPr>
        </p:nvSpPr>
        <p:spPr>
          <a:xfrm>
            <a:off x="533400" y="6172200"/>
            <a:ext cx="5811724"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7774426" y="5578478"/>
            <a:ext cx="856907" cy="669925"/>
          </a:xfrm>
          <a:prstGeom prst="rect">
            <a:avLst/>
          </a:prstGeom>
        </p:spPr>
        <p:txBody>
          <a:bodyPr/>
          <a:lstStyle/>
          <a:p>
            <a:fld id="{A80F2BD7-7B3D-4FE5-B50A-DD36FF749FE1}" type="slidenum">
              <a:rPr lang="en-GB" smtClean="0"/>
              <a:t>‹#›</a:t>
            </a:fld>
            <a:endParaRPr lang="en-GB"/>
          </a:p>
        </p:txBody>
      </p:sp>
    </p:spTree>
    <p:extLst>
      <p:ext uri="{BB962C8B-B14F-4D97-AF65-F5344CB8AC3E}">
        <p14:creationId xmlns:p14="http://schemas.microsoft.com/office/powerpoint/2010/main" val="180483507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89AC2-5E3E-4BDB-B22E-B4330E1FF50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D7677F-1895-4807-A028-AC276F51A07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C03EB-02F6-47D2-B13C-3A98CDD86C8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D8786CF-7E4C-4110-9856-AB52997DCB51}" type="datetimeFigureOut">
              <a:rPr lang="en-GB" smtClean="0"/>
              <a:pPr/>
              <a:t>15/11/2020</a:t>
            </a:fld>
            <a:endParaRPr lang="en-GB" dirty="0"/>
          </a:p>
        </p:txBody>
      </p:sp>
      <p:sp>
        <p:nvSpPr>
          <p:cNvPr id="5" name="Footer Placeholder 4">
            <a:extLst>
              <a:ext uri="{FF2B5EF4-FFF2-40B4-BE49-F238E27FC236}">
                <a16:creationId xmlns:a16="http://schemas.microsoft.com/office/drawing/2014/main" id="{6FEEC0B2-6E67-4366-BE49-B9236C59DFF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FFEC4D5-AABF-4B4B-81AF-BA4171BEDF6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22362101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gi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6.gif"/><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6.gif"/><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mailto:j.j.Clapham@bangor.ac.uk" TargetMode="External"/><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hyperlink" Target="https://www.bangor.ac.uk/addysg/Staffpages/Jclapham.php.en"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mailto:lthomas@lteducation.co.uk" TargetMode="External"/><Relationship Id="rId2" Type="http://schemas.openxmlformats.org/officeDocument/2006/relationships/image" Target="../media/image28.jpg"/><Relationship Id="rId1" Type="http://schemas.openxmlformats.org/officeDocument/2006/relationships/slideLayout" Target="../slideLayouts/slideLayout2.xml"/><Relationship Id="rId6" Type="http://schemas.openxmlformats.org/officeDocument/2006/relationships/hyperlink" Target="http://www.lteducation.co.uk/bucks-grammar-project-2013.html" TargetMode="External"/><Relationship Id="rId5" Type="http://schemas.openxmlformats.org/officeDocument/2006/relationships/hyperlink" Target="http://www.writeproject.org/" TargetMode="External"/><Relationship Id="rId4" Type="http://schemas.openxmlformats.org/officeDocument/2006/relationships/hyperlink" Target="http://www.lteducation.co.uk/"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412777"/>
            <a:ext cx="9046539" cy="1440160"/>
          </a:xfrm>
        </p:spPr>
        <p:txBody>
          <a:bodyPr>
            <a:normAutofit/>
          </a:bodyPr>
          <a:lstStyle/>
          <a:p>
            <a:br>
              <a:rPr lang="en-GB" sz="2400" dirty="0"/>
            </a:br>
            <a:br>
              <a:rPr lang="en-GB" sz="2400" dirty="0"/>
            </a:br>
            <a:r>
              <a:rPr lang="en-GB" sz="2400" dirty="0"/>
              <a:t>Learning about to learning to …MENTORS TRANSFORMING TEACHER EDUCATION IN TERMS OF LITERACY.</a:t>
            </a:r>
          </a:p>
        </p:txBody>
      </p:sp>
      <p:sp>
        <p:nvSpPr>
          <p:cNvPr id="3" name="Subtitle 2"/>
          <p:cNvSpPr>
            <a:spLocks noGrp="1"/>
          </p:cNvSpPr>
          <p:nvPr>
            <p:ph type="subTitle" idx="1"/>
          </p:nvPr>
        </p:nvSpPr>
        <p:spPr>
          <a:xfrm>
            <a:off x="1540870" y="3168550"/>
            <a:ext cx="6231530" cy="3572817"/>
          </a:xfrm>
        </p:spPr>
        <p:txBody>
          <a:bodyPr>
            <a:normAutofit/>
          </a:bodyPr>
          <a:lstStyle/>
          <a:p>
            <a:r>
              <a:rPr lang="en-GB" sz="2400" dirty="0"/>
              <a:t>Dr Jessica Clapham, Bangor University</a:t>
            </a:r>
          </a:p>
          <a:p>
            <a:r>
              <a:rPr lang="en-GB" sz="2400" dirty="0"/>
              <a:t>Dr Lise Fontaine, Cardiff University</a:t>
            </a:r>
          </a:p>
          <a:p>
            <a:r>
              <a:rPr lang="en-GB" sz="2400" dirty="0"/>
              <a:t>Pilot Phase Lindsay Thomas, Consultant.</a:t>
            </a:r>
          </a:p>
          <a:p>
            <a:endParaRPr lang="en-GB" sz="2400" dirty="0"/>
          </a:p>
          <a:p>
            <a:endParaRPr lang="en-GB" dirty="0"/>
          </a:p>
          <a:p>
            <a:endParaRPr lang="en-GB" sz="2000" dirty="0"/>
          </a:p>
          <a:p>
            <a:r>
              <a:rPr lang="en-GB" sz="2000" dirty="0"/>
              <a:t>MELDC  International Conference August 30 – 31, 2018 MALTA</a:t>
            </a:r>
          </a:p>
          <a:p>
            <a:endParaRPr lang="en-GB" dirty="0"/>
          </a:p>
          <a:p>
            <a:endParaRPr lang="en-GB" dirty="0"/>
          </a:p>
        </p:txBody>
      </p:sp>
      <p:pic>
        <p:nvPicPr>
          <p:cNvPr id="4" name="Picture 2" descr="http://www.wiserd.ac.uk/files/2714/2246/7121/WISERD_Banner_Han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332630"/>
            <a:ext cx="9046539" cy="161419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orporate Logo A2 Full Colour Revers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846" y="3259369"/>
            <a:ext cx="1092024" cy="1113593"/>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2627784" y="4509120"/>
            <a:ext cx="2808312" cy="1008112"/>
            <a:chOff x="2555776" y="4653136"/>
            <a:chExt cx="4320480" cy="2146176"/>
          </a:xfrm>
        </p:grpSpPr>
        <p:pic>
          <p:nvPicPr>
            <p:cNvPr id="8" name="Picture 7" descr="universitylogo-cmyk.pn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55776" y="4653136"/>
              <a:ext cx="1008112" cy="970355"/>
            </a:xfrm>
            <a:prstGeom prst="rect">
              <a:avLst/>
            </a:prstGeom>
          </p:spPr>
        </p:pic>
        <p:pic>
          <p:nvPicPr>
            <p:cNvPr id="9" name="Picture 8" descr="https://pbs.twimg.com/profile_images/545602707856183296/IjLiHDWp_bigger.jpe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55776" y="5661248"/>
              <a:ext cx="1008112" cy="1008112"/>
            </a:xfrm>
            <a:prstGeom prst="rect">
              <a:avLst/>
            </a:prstGeom>
            <a:noFill/>
          </p:spPr>
        </p:pic>
        <p:pic>
          <p:nvPicPr>
            <p:cNvPr id="10" name="Picture 10" descr="Home page of UWE Bristol"/>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20516" y="5589240"/>
              <a:ext cx="3083732" cy="1210072"/>
            </a:xfrm>
            <a:prstGeom prst="rect">
              <a:avLst/>
            </a:prstGeom>
            <a:noFill/>
          </p:spPr>
        </p:pic>
        <p:pic>
          <p:nvPicPr>
            <p:cNvPr id="11" name="Picture 12" descr="http://www.logospotter.co.uk/images/aberystwyth.gi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07904" y="4653136"/>
              <a:ext cx="3168352" cy="792088"/>
            </a:xfrm>
            <a:prstGeom prst="rect">
              <a:avLst/>
            </a:prstGeom>
            <a:noFill/>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r>
              <a:rPr lang="en-GB" sz="3600" dirty="0"/>
              <a:t>outline</a:t>
            </a:r>
          </a:p>
        </p:txBody>
      </p:sp>
      <p:sp>
        <p:nvSpPr>
          <p:cNvPr id="3" name="Content Placeholder 2"/>
          <p:cNvSpPr>
            <a:spLocks noGrp="1"/>
          </p:cNvSpPr>
          <p:nvPr>
            <p:ph idx="1"/>
          </p:nvPr>
        </p:nvSpPr>
        <p:spPr>
          <a:xfrm>
            <a:off x="755576" y="1601257"/>
            <a:ext cx="7687736" cy="4780071"/>
          </a:xfrm>
        </p:spPr>
        <p:txBody>
          <a:bodyPr>
            <a:normAutofit/>
          </a:bodyPr>
          <a:lstStyle/>
          <a:p>
            <a:pPr lvl="0"/>
            <a:r>
              <a:rPr lang="en-US" sz="3200" dirty="0"/>
              <a:t>Brief introduction to the Welsh context </a:t>
            </a:r>
          </a:p>
          <a:p>
            <a:r>
              <a:rPr lang="en-US" sz="3200" dirty="0"/>
              <a:t>Main challenges facing teachers in Wales when developing metalinguistic awareness</a:t>
            </a:r>
          </a:p>
          <a:p>
            <a:pPr lvl="0"/>
            <a:r>
              <a:rPr lang="en-US" sz="3200" dirty="0"/>
              <a:t>Introduction to LLAWEN </a:t>
            </a:r>
          </a:p>
          <a:p>
            <a:pPr lvl="0"/>
            <a:r>
              <a:rPr lang="en-US" sz="3200" dirty="0"/>
              <a:t>The LLAWEN Mentoring Project Pilot</a:t>
            </a:r>
          </a:p>
          <a:p>
            <a:pPr lvl="0"/>
            <a:r>
              <a:rPr lang="en-US" sz="3200" dirty="0"/>
              <a:t>Summary and future directions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31087" y="5281763"/>
            <a:ext cx="1556732" cy="516303"/>
          </a:xfrm>
          <a:prstGeom prst="rect">
            <a:avLst/>
          </a:prstGeom>
        </p:spPr>
      </p:pic>
      <p:grpSp>
        <p:nvGrpSpPr>
          <p:cNvPr id="5" name="Group 4"/>
          <p:cNvGrpSpPr/>
          <p:nvPr/>
        </p:nvGrpSpPr>
        <p:grpSpPr>
          <a:xfrm>
            <a:off x="1547664" y="5059849"/>
            <a:ext cx="2787886" cy="1300748"/>
            <a:chOff x="2555776" y="4653136"/>
            <a:chExt cx="4320480" cy="2146176"/>
          </a:xfrm>
        </p:grpSpPr>
        <p:pic>
          <p:nvPicPr>
            <p:cNvPr id="6" name="Picture 5" descr="universitylogo-cmyk.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6" y="4653136"/>
              <a:ext cx="1008112" cy="970355"/>
            </a:xfrm>
            <a:prstGeom prst="rect">
              <a:avLst/>
            </a:prstGeom>
          </p:spPr>
        </p:pic>
        <p:pic>
          <p:nvPicPr>
            <p:cNvPr id="7" name="Picture 6" descr="https://pbs.twimg.com/profile_images/545602707856183296/IjLiHDWp_bigger.jpe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55776" y="5661248"/>
              <a:ext cx="1008112" cy="1008112"/>
            </a:xfrm>
            <a:prstGeom prst="rect">
              <a:avLst/>
            </a:prstGeom>
            <a:noFill/>
          </p:spPr>
        </p:pic>
        <p:pic>
          <p:nvPicPr>
            <p:cNvPr id="8" name="Picture 10" descr="Home page of UWE Bristo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20516" y="5589240"/>
              <a:ext cx="3083732" cy="1210072"/>
            </a:xfrm>
            <a:prstGeom prst="rect">
              <a:avLst/>
            </a:prstGeom>
            <a:noFill/>
          </p:spPr>
        </p:pic>
        <p:pic>
          <p:nvPicPr>
            <p:cNvPr id="9" name="Picture 12" descr="http://www.logospotter.co.uk/images/aberystwyth.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07904" y="4653136"/>
              <a:ext cx="3168352" cy="792088"/>
            </a:xfrm>
            <a:prstGeom prst="rect">
              <a:avLst/>
            </a:prstGeom>
            <a:noFill/>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Paradigm shift in literacy</a:t>
            </a:r>
          </a:p>
        </p:txBody>
      </p:sp>
      <p:sp>
        <p:nvSpPr>
          <p:cNvPr id="3" name="Content Placeholder 2"/>
          <p:cNvSpPr>
            <a:spLocks noGrp="1"/>
          </p:cNvSpPr>
          <p:nvPr>
            <p:ph idx="1"/>
          </p:nvPr>
        </p:nvSpPr>
        <p:spPr/>
        <p:txBody>
          <a:bodyPr/>
          <a:lstStyle/>
          <a:p>
            <a:pPr marL="0" indent="0">
              <a:buNone/>
            </a:pPr>
            <a:r>
              <a:rPr lang="en-GB" sz="2400" dirty="0"/>
              <a:t>‘Literacy is social because the mind is social’ James Paul Gee (2015)</a:t>
            </a:r>
          </a:p>
          <a:p>
            <a:endParaRPr lang="en-GB" sz="2400" dirty="0"/>
          </a:p>
          <a:p>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1720" y="3467279"/>
            <a:ext cx="4788024" cy="2291605"/>
          </a:xfrm>
          <a:prstGeom prst="rect">
            <a:avLst/>
          </a:prstGeom>
        </p:spPr>
      </p:pic>
    </p:spTree>
    <p:extLst>
      <p:ext uri="{BB962C8B-B14F-4D97-AF65-F5344CB8AC3E}">
        <p14:creationId xmlns:p14="http://schemas.microsoft.com/office/powerpoint/2010/main" val="3151425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353"/>
            <a:ext cx="7920880" cy="1188720"/>
          </a:xfrm>
        </p:spPr>
        <p:txBody>
          <a:bodyPr/>
          <a:lstStyle/>
          <a:p>
            <a:r>
              <a:rPr lang="en-US" dirty="0"/>
              <a:t>Education in Wales</a:t>
            </a:r>
          </a:p>
        </p:txBody>
      </p:sp>
      <p:sp>
        <p:nvSpPr>
          <p:cNvPr id="3" name="Content Placeholder 2"/>
          <p:cNvSpPr>
            <a:spLocks noGrp="1"/>
          </p:cNvSpPr>
          <p:nvPr>
            <p:ph idx="1"/>
          </p:nvPr>
        </p:nvSpPr>
        <p:spPr>
          <a:xfrm>
            <a:off x="827584" y="1916832"/>
            <a:ext cx="5937755" cy="3743283"/>
          </a:xfrm>
        </p:spPr>
        <p:txBody>
          <a:bodyPr>
            <a:normAutofit/>
          </a:bodyPr>
          <a:lstStyle/>
          <a:p>
            <a:r>
              <a:rPr lang="en-US" sz="3200" dirty="0"/>
              <a:t>Welsh</a:t>
            </a:r>
          </a:p>
          <a:p>
            <a:endParaRPr lang="en-US" sz="3200" dirty="0"/>
          </a:p>
          <a:p>
            <a:r>
              <a:rPr lang="en-US" sz="3200" dirty="0"/>
              <a:t>LNF</a:t>
            </a:r>
          </a:p>
          <a:p>
            <a:endParaRPr lang="en-US" sz="3200" dirty="0"/>
          </a:p>
          <a:p>
            <a:r>
              <a:rPr lang="en-US" sz="3200" dirty="0"/>
              <a:t>Donaldson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942" y="1556792"/>
            <a:ext cx="5251522" cy="5085184"/>
          </a:xfrm>
          <a:prstGeom prst="rect">
            <a:avLst/>
          </a:prstGeom>
          <a:ln>
            <a:solidFill>
              <a:schemeClr val="accent1"/>
            </a:solidFill>
          </a:ln>
        </p:spPr>
      </p:pic>
    </p:spTree>
    <p:extLst>
      <p:ext uri="{BB962C8B-B14F-4D97-AF65-F5344CB8AC3E}">
        <p14:creationId xmlns:p14="http://schemas.microsoft.com/office/powerpoint/2010/main" val="2047360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548680"/>
            <a:ext cx="6516724" cy="1188720"/>
          </a:xfrm>
        </p:spPr>
        <p:txBody>
          <a:bodyPr/>
          <a:lstStyle/>
          <a:p>
            <a:r>
              <a:rPr lang="en-US" dirty="0"/>
              <a:t>Bilingual Wales</a:t>
            </a:r>
          </a:p>
        </p:txBody>
      </p:sp>
      <p:sp>
        <p:nvSpPr>
          <p:cNvPr id="3" name="Content Placeholder 2"/>
          <p:cNvSpPr>
            <a:spLocks noGrp="1"/>
          </p:cNvSpPr>
          <p:nvPr>
            <p:ph idx="1"/>
          </p:nvPr>
        </p:nvSpPr>
        <p:spPr>
          <a:xfrm>
            <a:off x="1115616" y="2132856"/>
            <a:ext cx="6912768" cy="4392488"/>
          </a:xfrm>
        </p:spPr>
        <p:txBody>
          <a:bodyPr>
            <a:noAutofit/>
          </a:bodyPr>
          <a:lstStyle/>
          <a:p>
            <a:r>
              <a:rPr lang="en-US" sz="2400" dirty="0"/>
              <a:t>Welsh-Medium Primary School </a:t>
            </a:r>
            <a:r>
              <a:rPr lang="en-US" sz="2000" dirty="0"/>
              <a:t>(&gt;70%)</a:t>
            </a:r>
          </a:p>
          <a:p>
            <a:r>
              <a:rPr lang="en-US" sz="2400" dirty="0"/>
              <a:t>Dual Stream Primary School</a:t>
            </a:r>
          </a:p>
          <a:p>
            <a:r>
              <a:rPr lang="en-US" sz="2400" dirty="0"/>
              <a:t>Transitional primary school:  Welsh medium with significant use of English </a:t>
            </a:r>
            <a:r>
              <a:rPr lang="en-US" sz="2000" dirty="0"/>
              <a:t>(50%-70%)</a:t>
            </a:r>
          </a:p>
          <a:p>
            <a:r>
              <a:rPr lang="en-US" sz="2400" dirty="0"/>
              <a:t>Predominantly English Medium primary school but with significant use of Welsh </a:t>
            </a:r>
            <a:r>
              <a:rPr lang="en-US" sz="2000" dirty="0"/>
              <a:t>(20%-50%)</a:t>
            </a:r>
          </a:p>
          <a:p>
            <a:r>
              <a:rPr lang="en-US" sz="2400" dirty="0"/>
              <a:t>Predominantly English medium primary school </a:t>
            </a:r>
            <a:r>
              <a:rPr lang="en-US" sz="2000" dirty="0"/>
              <a:t>(&lt;20%)</a:t>
            </a:r>
          </a:p>
          <a:p>
            <a:pPr indent="-219075">
              <a:buNone/>
            </a:pPr>
            <a:r>
              <a:rPr lang="en-US" sz="2400" dirty="0"/>
              <a:t>+ EAL and WAL </a:t>
            </a:r>
            <a:r>
              <a:rPr lang="en-US" sz="2000" dirty="0"/>
              <a:t>(many students in Welsh medium schools do not speak Welsh at home)</a:t>
            </a:r>
          </a:p>
        </p:txBody>
      </p:sp>
    </p:spTree>
    <p:extLst>
      <p:ext uri="{BB962C8B-B14F-4D97-AF65-F5344CB8AC3E}">
        <p14:creationId xmlns:p14="http://schemas.microsoft.com/office/powerpoint/2010/main" val="87738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992887" cy="1188720"/>
          </a:xfrm>
        </p:spPr>
        <p:txBody>
          <a:bodyPr>
            <a:normAutofit/>
          </a:bodyPr>
          <a:lstStyle/>
          <a:p>
            <a:r>
              <a:rPr lang="en-US" sz="3200" dirty="0"/>
              <a:t>LNF</a:t>
            </a:r>
            <a:br>
              <a:rPr lang="en-US" dirty="0"/>
            </a:br>
            <a:r>
              <a:rPr lang="en-US" sz="2000" dirty="0"/>
              <a:t>Literacy and Numeracy Framework</a:t>
            </a:r>
            <a:br>
              <a:rPr lang="en-US" sz="2000" dirty="0"/>
            </a:br>
            <a:r>
              <a:rPr lang="en-US" sz="2000" dirty="0"/>
              <a:t>2013</a:t>
            </a:r>
          </a:p>
        </p:txBody>
      </p:sp>
      <p:sp>
        <p:nvSpPr>
          <p:cNvPr id="3" name="Content Placeholder 2"/>
          <p:cNvSpPr>
            <a:spLocks noGrp="1"/>
          </p:cNvSpPr>
          <p:nvPr>
            <p:ph idx="1"/>
          </p:nvPr>
        </p:nvSpPr>
        <p:spPr>
          <a:xfrm>
            <a:off x="611560" y="1700808"/>
            <a:ext cx="7992887" cy="4824536"/>
          </a:xfrm>
        </p:spPr>
        <p:txBody>
          <a:bodyPr>
            <a:noAutofit/>
          </a:bodyPr>
          <a:lstStyle/>
          <a:p>
            <a:r>
              <a:rPr lang="en-US" sz="2400" dirty="0"/>
              <a:t>Statutory requirement since September 2013</a:t>
            </a:r>
          </a:p>
          <a:p>
            <a:r>
              <a:rPr lang="en-US" sz="2400" dirty="0"/>
              <a:t>A curriculum structure which requires pupils to learn the skills of Literacy and Numeracy alongside other curriculum areas, and consolidate these skills through other curriculum areas.</a:t>
            </a:r>
          </a:p>
          <a:p>
            <a:r>
              <a:rPr lang="en-US" sz="2400" dirty="0"/>
              <a:t>Annual testing in May from Y2 to Y9 in Reading, Number and Reasoning to directly measure progress and attainment through the LNF.  </a:t>
            </a:r>
          </a:p>
          <a:p>
            <a:r>
              <a:rPr lang="en-US" sz="2400" dirty="0"/>
              <a:t>Parents are given the results. When writing annual reports, teachers use the expectation statements from the LNF to write a narrative about what each child has achieved and what he/she needs to work on next in order to progress.</a:t>
            </a:r>
          </a:p>
        </p:txBody>
      </p:sp>
    </p:spTree>
    <p:extLst>
      <p:ext uri="{BB962C8B-B14F-4D97-AF65-F5344CB8AC3E}">
        <p14:creationId xmlns:p14="http://schemas.microsoft.com/office/powerpoint/2010/main" val="1904612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04856" cy="1188720"/>
          </a:xfrm>
        </p:spPr>
        <p:txBody>
          <a:bodyPr>
            <a:normAutofit/>
          </a:bodyPr>
          <a:lstStyle/>
          <a:p>
            <a:r>
              <a:rPr lang="en-US" sz="3200" dirty="0"/>
              <a:t>LNF</a:t>
            </a:r>
            <a:br>
              <a:rPr lang="en-US" dirty="0"/>
            </a:br>
            <a:r>
              <a:rPr lang="en-US" sz="2000" dirty="0"/>
              <a:t>Literacy and Numeracy Framework</a:t>
            </a:r>
            <a:br>
              <a:rPr lang="en-US" sz="2000" dirty="0"/>
            </a:br>
            <a:r>
              <a:rPr lang="en-US" sz="2000" dirty="0"/>
              <a:t>2013</a:t>
            </a:r>
          </a:p>
        </p:txBody>
      </p:sp>
      <p:sp>
        <p:nvSpPr>
          <p:cNvPr id="3" name="Content Placeholder 2"/>
          <p:cNvSpPr>
            <a:spLocks noGrp="1"/>
          </p:cNvSpPr>
          <p:nvPr>
            <p:ph idx="1"/>
          </p:nvPr>
        </p:nvSpPr>
        <p:spPr>
          <a:xfrm>
            <a:off x="611560" y="1700808"/>
            <a:ext cx="7992887" cy="4824536"/>
          </a:xfrm>
        </p:spPr>
        <p:txBody>
          <a:bodyPr>
            <a:normAutofit lnSpcReduction="10000"/>
          </a:bodyPr>
          <a:lstStyle/>
          <a:p>
            <a:r>
              <a:rPr lang="en-US" sz="2800" dirty="0"/>
              <a:t>Developed to improve standards and results </a:t>
            </a:r>
            <a:r>
              <a:rPr lang="en-US" sz="2200" dirty="0"/>
              <a:t>(e.g. PISA)</a:t>
            </a:r>
          </a:p>
          <a:p>
            <a:r>
              <a:rPr lang="en-US" sz="3000" dirty="0"/>
              <a:t>Inspected by </a:t>
            </a:r>
            <a:r>
              <a:rPr lang="en-US" sz="4000" dirty="0"/>
              <a:t>Estyn</a:t>
            </a:r>
            <a:r>
              <a:rPr lang="en-US" sz="2800" dirty="0"/>
              <a:t> </a:t>
            </a:r>
            <a:r>
              <a:rPr lang="en-US" sz="2200" dirty="0"/>
              <a:t>(</a:t>
            </a:r>
            <a:r>
              <a:rPr lang="en-US" sz="2200" i="1" dirty="0"/>
              <a:t>Estyn</a:t>
            </a:r>
            <a:r>
              <a:rPr lang="en-US" sz="2200" dirty="0"/>
              <a:t> is a Welsh word meaning 'to reach out' and 'to stretch’),  </a:t>
            </a:r>
            <a:r>
              <a:rPr lang="en-US" sz="2600" dirty="0"/>
              <a:t>whose purpose is to inspect quality and standards in education and training in Wales.</a:t>
            </a:r>
          </a:p>
          <a:p>
            <a:r>
              <a:rPr lang="en-US" sz="2800" dirty="0"/>
              <a:t>According to WISERD*, “Although the MCS results do show some variation in literacy and numeracy levels between England and Wales, Taylor et al.’s conclusion is that there is no single story of ‘success’ suggesting that one education system is ‘better’ than the other.” </a:t>
            </a:r>
            <a:r>
              <a:rPr lang="en-US" sz="2300" dirty="0"/>
              <a:t>(NAW report, 2013)</a:t>
            </a:r>
            <a:br>
              <a:rPr lang="en-US" sz="2300" dirty="0"/>
            </a:br>
            <a:br>
              <a:rPr lang="en-US" sz="2300" dirty="0"/>
            </a:br>
            <a:r>
              <a:rPr lang="en-US" sz="2300" dirty="0"/>
              <a:t>[*Wales Institute for Social &amp; Economic Research, Data and Methods]</a:t>
            </a:r>
          </a:p>
          <a:p>
            <a:endParaRPr lang="en-US" dirty="0"/>
          </a:p>
        </p:txBody>
      </p:sp>
    </p:spTree>
    <p:extLst>
      <p:ext uri="{BB962C8B-B14F-4D97-AF65-F5344CB8AC3E}">
        <p14:creationId xmlns:p14="http://schemas.microsoft.com/office/powerpoint/2010/main" val="685185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2494" y="1772816"/>
            <a:ext cx="7704856" cy="4896543"/>
          </a:xfrm>
        </p:spPr>
        <p:txBody>
          <a:bodyPr>
            <a:noAutofit/>
          </a:bodyPr>
          <a:lstStyle/>
          <a:p>
            <a:pPr marL="0" indent="0" fontAlgn="base">
              <a:buNone/>
            </a:pPr>
            <a:r>
              <a:rPr lang="en-US" sz="2400" dirty="0"/>
              <a:t>Donaldson recommends that the entirety of the school curriculum should be designed to help all children and young people to become:</a:t>
            </a:r>
          </a:p>
          <a:p>
            <a:pPr marL="342900" indent="-342900" fontAlgn="base">
              <a:buFont typeface="+mj-lt"/>
              <a:buAutoNum type="arabicPeriod"/>
            </a:pPr>
            <a:r>
              <a:rPr lang="en-US" sz="2400" dirty="0"/>
              <a:t>ambitious, capable learners, ready to learn throughout their lives</a:t>
            </a:r>
          </a:p>
          <a:p>
            <a:pPr marL="342900" indent="-342900" fontAlgn="base">
              <a:buFont typeface="+mj-lt"/>
              <a:buAutoNum type="arabicPeriod"/>
            </a:pPr>
            <a:r>
              <a:rPr lang="en-US" sz="2400" dirty="0"/>
              <a:t>enterprising, creative contributors, ready to play a full part in life and work</a:t>
            </a:r>
          </a:p>
          <a:p>
            <a:pPr marL="342900" indent="-342900" fontAlgn="base">
              <a:buFont typeface="+mj-lt"/>
              <a:buAutoNum type="arabicPeriod"/>
            </a:pPr>
            <a:r>
              <a:rPr lang="en-US" sz="2400" dirty="0"/>
              <a:t>ethical, informed citizens of Wales and the world , ready to be citizens of Wales and the world</a:t>
            </a:r>
          </a:p>
          <a:p>
            <a:pPr marL="342900" indent="-342900" fontAlgn="base">
              <a:buFont typeface="+mj-lt"/>
              <a:buAutoNum type="arabicPeriod"/>
            </a:pPr>
            <a:r>
              <a:rPr lang="en-US" sz="2400" dirty="0"/>
              <a:t>healthy, confident individuals, ready to lead fulfilling lives as valued members of society</a:t>
            </a:r>
          </a:p>
        </p:txBody>
      </p:sp>
      <p:sp>
        <p:nvSpPr>
          <p:cNvPr id="5" name="Title 1"/>
          <p:cNvSpPr txBox="1">
            <a:spLocks/>
          </p:cNvSpPr>
          <p:nvPr/>
        </p:nvSpPr>
        <p:spPr bwMode="black">
          <a:xfrm>
            <a:off x="722495" y="116632"/>
            <a:ext cx="7704856" cy="864096"/>
          </a:xfrm>
          <a:prstGeom prst="rect">
            <a:avLst/>
          </a:prstGeom>
          <a:solidFill>
            <a:srgbClr val="FFFFFF"/>
          </a:solidFill>
          <a:ln w="31750" cap="sq">
            <a:solidFill>
              <a:srgbClr val="404040"/>
            </a:solidFill>
            <a:miter lim="800000"/>
          </a:ln>
        </p:spPr>
        <p:txBody>
          <a:bodyPr vert="horz" lIns="182880" tIns="182880" rIns="182880" bIns="182880" rtlCol="0" anchor="ctr">
            <a:normAutofit fontScale="97500"/>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r>
              <a:rPr lang="en-US" sz="1800" dirty="0"/>
              <a:t>Donaldson (2015)</a:t>
            </a:r>
            <a:br>
              <a:rPr lang="en-US" sz="1800" dirty="0"/>
            </a:br>
            <a:r>
              <a:rPr lang="en-US" sz="1800" dirty="0"/>
              <a:t>the Donaldson Report</a:t>
            </a:r>
          </a:p>
        </p:txBody>
      </p:sp>
      <p:sp>
        <p:nvSpPr>
          <p:cNvPr id="6" name="Rectangle 5"/>
          <p:cNvSpPr/>
          <p:nvPr/>
        </p:nvSpPr>
        <p:spPr>
          <a:xfrm>
            <a:off x="794502" y="1124744"/>
            <a:ext cx="7521914" cy="369332"/>
          </a:xfrm>
          <a:prstGeom prst="rect">
            <a:avLst/>
          </a:prstGeom>
        </p:spPr>
        <p:txBody>
          <a:bodyPr wrap="square">
            <a:spAutoFit/>
          </a:bodyPr>
          <a:lstStyle/>
          <a:p>
            <a:pPr algn="ctr" fontAlgn="base"/>
            <a:r>
              <a:rPr lang="en-US" dirty="0"/>
              <a:t>Independent Review of Curriculum and Assessment Arrangements in Wales</a:t>
            </a:r>
          </a:p>
        </p:txBody>
      </p:sp>
    </p:spTree>
    <p:extLst>
      <p:ext uri="{BB962C8B-B14F-4D97-AF65-F5344CB8AC3E}">
        <p14:creationId xmlns:p14="http://schemas.microsoft.com/office/powerpoint/2010/main" val="916880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260648"/>
            <a:ext cx="8352928" cy="720080"/>
          </a:xfrm>
        </p:spPr>
        <p:txBody>
          <a:bodyPr>
            <a:normAutofit/>
          </a:bodyPr>
          <a:lstStyle/>
          <a:p>
            <a:r>
              <a:rPr lang="en-US" sz="1800" dirty="0"/>
              <a:t>Donaldson</a:t>
            </a:r>
            <a:br>
              <a:rPr lang="en-US" sz="1800" dirty="0"/>
            </a:br>
            <a:r>
              <a:rPr lang="en-US" sz="1800" dirty="0"/>
              <a:t>the Donaldson Report</a:t>
            </a:r>
          </a:p>
        </p:txBody>
      </p:sp>
      <p:sp>
        <p:nvSpPr>
          <p:cNvPr id="3" name="Content Placeholder 2"/>
          <p:cNvSpPr>
            <a:spLocks noGrp="1"/>
          </p:cNvSpPr>
          <p:nvPr>
            <p:ph idx="1"/>
          </p:nvPr>
        </p:nvSpPr>
        <p:spPr>
          <a:xfrm>
            <a:off x="467544" y="1124744"/>
            <a:ext cx="8424936" cy="5544616"/>
          </a:xfrm>
        </p:spPr>
        <p:txBody>
          <a:bodyPr>
            <a:noAutofit/>
          </a:bodyPr>
          <a:lstStyle/>
          <a:p>
            <a:pPr marL="0" indent="0" fontAlgn="base">
              <a:buNone/>
            </a:pPr>
            <a:r>
              <a:rPr lang="en-US" sz="2400" dirty="0"/>
              <a:t>Some key points:</a:t>
            </a:r>
          </a:p>
          <a:p>
            <a:pPr marL="0" indent="0" fontAlgn="base">
              <a:buNone/>
            </a:pPr>
            <a:r>
              <a:rPr lang="en-US" sz="2400" dirty="0"/>
              <a:t>The Review proposes that literacy, numeracy and digital competence should be </a:t>
            </a:r>
            <a:r>
              <a:rPr lang="en-US" sz="2400" b="1" dirty="0"/>
              <a:t>the responsibility of all teachers</a:t>
            </a:r>
            <a:r>
              <a:rPr lang="en-US" sz="2400" dirty="0"/>
              <a:t>.</a:t>
            </a:r>
          </a:p>
          <a:p>
            <a:pPr marL="0" indent="0" fontAlgn="base">
              <a:buNone/>
            </a:pPr>
            <a:r>
              <a:rPr lang="en-US" sz="2400" dirty="0"/>
              <a:t>The place of the </a:t>
            </a:r>
            <a:r>
              <a:rPr lang="en-US" sz="2400" b="1" dirty="0"/>
              <a:t>Welsh language </a:t>
            </a:r>
            <a:r>
              <a:rPr lang="en-US" sz="2400" dirty="0"/>
              <a:t>in the curriculum needs to be strengthened.</a:t>
            </a:r>
          </a:p>
          <a:p>
            <a:pPr marL="0" indent="0" fontAlgn="base">
              <a:buNone/>
            </a:pPr>
            <a:r>
              <a:rPr lang="en-US" sz="2400" dirty="0"/>
              <a:t>The Review proposes that the current </a:t>
            </a:r>
            <a:r>
              <a:rPr lang="en-US" sz="2400" b="1" dirty="0"/>
              <a:t>separation of the curriculum into phases and key stages should be removed</a:t>
            </a:r>
            <a:r>
              <a:rPr lang="en-US" sz="2400" dirty="0"/>
              <a:t>.</a:t>
            </a:r>
          </a:p>
          <a:p>
            <a:pPr marL="0" indent="0" fontAlgn="base">
              <a:buNone/>
            </a:pPr>
            <a:r>
              <a:rPr lang="en-US" sz="2400" dirty="0"/>
              <a:t>The Review proposes that depth and progression in learning should be described through Progression Steps, which each encompass a range of </a:t>
            </a:r>
            <a:r>
              <a:rPr lang="en-US" sz="2400" b="1" dirty="0"/>
              <a:t>Achievement Outcomes</a:t>
            </a:r>
            <a:r>
              <a:rPr lang="en-US" sz="2400" dirty="0"/>
              <a:t>.</a:t>
            </a:r>
          </a:p>
          <a:p>
            <a:pPr marL="0" indent="0" fontAlgn="base">
              <a:buNone/>
            </a:pPr>
            <a:r>
              <a:rPr lang="en-US" sz="2400" dirty="0"/>
              <a:t>The recommendations of the Review have </a:t>
            </a:r>
            <a:r>
              <a:rPr lang="en-US" sz="2400" b="1" dirty="0"/>
              <a:t>major implications for the professional development of teachers</a:t>
            </a:r>
            <a:r>
              <a:rPr lang="en-US" sz="2400" dirty="0"/>
              <a:t> and other practitioners</a:t>
            </a:r>
          </a:p>
        </p:txBody>
      </p:sp>
    </p:spTree>
    <p:extLst>
      <p:ext uri="{BB962C8B-B14F-4D97-AF65-F5344CB8AC3E}">
        <p14:creationId xmlns:p14="http://schemas.microsoft.com/office/powerpoint/2010/main" val="1813513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787400"/>
            <a:ext cx="7924800" cy="5283200"/>
          </a:xfrm>
          <a:prstGeom prst="rect">
            <a:avLst/>
          </a:prstGeom>
          <a:ln>
            <a:solidFill>
              <a:schemeClr val="accent1"/>
            </a:solidFill>
          </a:ln>
        </p:spPr>
      </p:pic>
    </p:spTree>
    <p:extLst>
      <p:ext uri="{BB962C8B-B14F-4D97-AF65-F5344CB8AC3E}">
        <p14:creationId xmlns:p14="http://schemas.microsoft.com/office/powerpoint/2010/main" val="433936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460636"/>
            <a:ext cx="7848872" cy="1188720"/>
          </a:xfrm>
        </p:spPr>
        <p:txBody>
          <a:bodyPr/>
          <a:lstStyle/>
          <a:p>
            <a:r>
              <a:rPr lang="en-US" dirty="0"/>
              <a:t>Developing Literacy skills in wales : the challenges</a:t>
            </a:r>
          </a:p>
        </p:txBody>
      </p:sp>
      <p:sp>
        <p:nvSpPr>
          <p:cNvPr id="3" name="Content Placeholder 2"/>
          <p:cNvSpPr>
            <a:spLocks noGrp="1"/>
          </p:cNvSpPr>
          <p:nvPr>
            <p:ph idx="1"/>
          </p:nvPr>
        </p:nvSpPr>
        <p:spPr>
          <a:xfrm>
            <a:off x="539553" y="2060848"/>
            <a:ext cx="7848871" cy="4104456"/>
          </a:xfrm>
        </p:spPr>
        <p:txBody>
          <a:bodyPr>
            <a:noAutofit/>
          </a:bodyPr>
          <a:lstStyle/>
          <a:p>
            <a:pPr marL="0" indent="0">
              <a:lnSpc>
                <a:spcPts val="3080"/>
              </a:lnSpc>
              <a:spcBef>
                <a:spcPts val="0"/>
              </a:spcBef>
              <a:buNone/>
            </a:pPr>
            <a:r>
              <a:rPr lang="en-US" sz="2400" dirty="0"/>
              <a:t>‘The quality and extent of the support for schools to develop pupils’ literacy have been variable and have had limited impact. In a minority of schools, the local authority or consortium has provided training on reading behaviours, tactical teaching and the use of the LNF diagnostic tools. However, in a majority of schools, this support has not been available and there have been limited opportunities to share best practice with other schools. Many of the schools visited were dissatisfied with the support offered to them by the local authority and the regional consortium.’ </a:t>
            </a:r>
            <a:r>
              <a:rPr lang="en-US" sz="2000" dirty="0"/>
              <a:t>(Estyn 2015)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488833" cy="1188720"/>
          </a:xfrm>
        </p:spPr>
        <p:txBody>
          <a:bodyPr/>
          <a:lstStyle/>
          <a:p>
            <a:r>
              <a:rPr lang="en-US" dirty="0"/>
              <a:t>Constraints evident in ITT</a:t>
            </a:r>
          </a:p>
        </p:txBody>
      </p:sp>
      <p:sp>
        <p:nvSpPr>
          <p:cNvPr id="3" name="Content Placeholder 2"/>
          <p:cNvSpPr>
            <a:spLocks noGrp="1"/>
          </p:cNvSpPr>
          <p:nvPr>
            <p:ph idx="1"/>
          </p:nvPr>
        </p:nvSpPr>
        <p:spPr>
          <a:xfrm>
            <a:off x="827584" y="1772816"/>
            <a:ext cx="7488833" cy="4968552"/>
          </a:xfrm>
        </p:spPr>
        <p:txBody>
          <a:bodyPr>
            <a:noAutofit/>
          </a:bodyPr>
          <a:lstStyle/>
          <a:p>
            <a:pPr marL="0" indent="0">
              <a:buNone/>
            </a:pPr>
            <a:r>
              <a:rPr lang="en-US" sz="2400" dirty="0"/>
              <a:t>Trainees and mentors hold contradictory views about literacy;</a:t>
            </a:r>
          </a:p>
          <a:p>
            <a:pPr>
              <a:buFont typeface="Wingdings" charset="2"/>
              <a:buChar char="²"/>
            </a:pPr>
            <a:r>
              <a:rPr lang="en-US" sz="2400" dirty="0"/>
              <a:t>There is inconsistency of practice in schools;</a:t>
            </a:r>
          </a:p>
          <a:p>
            <a:pPr>
              <a:buFont typeface="Wingdings" charset="2"/>
              <a:buChar char="²"/>
            </a:pPr>
            <a:r>
              <a:rPr lang="en-US" sz="2400" dirty="0"/>
              <a:t>Tendency to use de-contextualised  activities for grammar teaching in secondary schools;</a:t>
            </a:r>
          </a:p>
          <a:p>
            <a:pPr>
              <a:buFont typeface="Wingdings" charset="2"/>
              <a:buChar char="²"/>
            </a:pPr>
            <a:r>
              <a:rPr lang="en-US" sz="2400" dirty="0"/>
              <a:t>Need to be aware of descriptive grammar approach;</a:t>
            </a:r>
          </a:p>
          <a:p>
            <a:pPr>
              <a:buFont typeface="Wingdings" charset="2"/>
              <a:buChar char="²"/>
            </a:pPr>
            <a:r>
              <a:rPr lang="en-US" sz="2400" dirty="0"/>
              <a:t>Lack of appropriate CPD for mentors;</a:t>
            </a:r>
          </a:p>
          <a:p>
            <a:pPr>
              <a:buFont typeface="Wingdings" charset="2"/>
              <a:buChar char="²"/>
            </a:pPr>
            <a:r>
              <a:rPr lang="en-US" sz="2400" dirty="0"/>
              <a:t>What do trainees and mentors understand by the term ‘literacy?</a:t>
            </a:r>
          </a:p>
          <a:p>
            <a:pPr>
              <a:buFont typeface="Wingdings" charset="2"/>
              <a:buChar char="²"/>
            </a:pPr>
            <a:r>
              <a:rPr lang="en-US" sz="2400" dirty="0"/>
              <a:t>Need to link with previous research: </a:t>
            </a:r>
            <a:r>
              <a:rPr lang="en-US" sz="2000" dirty="0"/>
              <a:t>e.g. Myhill and Watson, 2014, University of Exeter.</a:t>
            </a:r>
          </a:p>
          <a:p>
            <a:pPr>
              <a:buFont typeface="Wingdings" charset="2"/>
              <a:buChar char="²"/>
            </a:pPr>
            <a:endParaRPr lang="en-US" sz="2400" dirty="0"/>
          </a:p>
          <a:p>
            <a:endParaRPr lang="en-US" sz="2400" dirty="0"/>
          </a:p>
          <a:p>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9" y="836712"/>
            <a:ext cx="7776863" cy="1188720"/>
          </a:xfrm>
        </p:spPr>
        <p:txBody>
          <a:bodyPr/>
          <a:lstStyle/>
          <a:p>
            <a:r>
              <a:rPr lang="en-US" dirty="0"/>
              <a:t>LNF + Donaldson + WG = ?</a:t>
            </a:r>
          </a:p>
        </p:txBody>
      </p:sp>
      <p:sp>
        <p:nvSpPr>
          <p:cNvPr id="3" name="Content Placeholder 2"/>
          <p:cNvSpPr>
            <a:spLocks noGrp="1"/>
          </p:cNvSpPr>
          <p:nvPr>
            <p:ph idx="1"/>
          </p:nvPr>
        </p:nvSpPr>
        <p:spPr>
          <a:xfrm>
            <a:off x="1367644" y="2636912"/>
            <a:ext cx="6408712" cy="3101983"/>
          </a:xfrm>
        </p:spPr>
        <p:txBody>
          <a:bodyPr>
            <a:normAutofit/>
          </a:bodyPr>
          <a:lstStyle/>
          <a:p>
            <a:pPr marL="0" indent="0" algn="ctr">
              <a:buNone/>
            </a:pPr>
            <a:r>
              <a:rPr lang="en-US" sz="2800" dirty="0"/>
              <a:t>“An extensive and sustained programme of professional learning should be developed to ensure that the implications of the Review recommendations for the skills and knowledge of teachers and other practitioners are fully met.”  </a:t>
            </a:r>
            <a:br>
              <a:rPr lang="en-US" sz="2800" dirty="0"/>
            </a:br>
            <a:r>
              <a:rPr lang="en-US" sz="2200" dirty="0"/>
              <a:t>(Donaldson 2015)</a:t>
            </a:r>
          </a:p>
          <a:p>
            <a:pPr algn="ctr"/>
            <a:endParaRPr lang="en-US" sz="2800" dirty="0"/>
          </a:p>
        </p:txBody>
      </p:sp>
    </p:spTree>
    <p:extLst>
      <p:ext uri="{BB962C8B-B14F-4D97-AF65-F5344CB8AC3E}">
        <p14:creationId xmlns:p14="http://schemas.microsoft.com/office/powerpoint/2010/main" val="211589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Bilingual about schools in Wales?</a:t>
            </a:r>
          </a:p>
        </p:txBody>
      </p:sp>
      <p:sp>
        <p:nvSpPr>
          <p:cNvPr id="3" name="Content Placeholder 2"/>
          <p:cNvSpPr>
            <a:spLocks noGrp="1"/>
          </p:cNvSpPr>
          <p:nvPr>
            <p:ph idx="1"/>
          </p:nvPr>
        </p:nvSpPr>
        <p:spPr/>
        <p:txBody>
          <a:bodyPr>
            <a:normAutofit/>
          </a:bodyPr>
          <a:lstStyle/>
          <a:p>
            <a:r>
              <a:rPr lang="en-GB" altLang="en-US" i="1" dirty="0">
                <a:solidFill>
                  <a:srgbClr val="0033CC"/>
                </a:solidFill>
                <a:latin typeface="Tahoma" panose="020B0604030504040204" pitchFamily="34" charset="0"/>
                <a:cs typeface="Tahoma" panose="020B0604030504040204" pitchFamily="34" charset="0"/>
              </a:rPr>
              <a:t>Schools in Wales </a:t>
            </a:r>
            <a:r>
              <a:rPr lang="en-GB" altLang="en-US" dirty="0">
                <a:solidFill>
                  <a:srgbClr val="0033CC"/>
                </a:solidFill>
                <a:latin typeface="Tahoma" panose="020B0604030504040204" pitchFamily="34" charset="0"/>
                <a:cs typeface="Tahoma" panose="020B0604030504040204" pitchFamily="34" charset="0"/>
              </a:rPr>
              <a:t>: </a:t>
            </a:r>
            <a:br>
              <a:rPr lang="en-GB" altLang="en-US" dirty="0">
                <a:solidFill>
                  <a:srgbClr val="0033CC"/>
                </a:solidFill>
                <a:latin typeface="Tahoma" panose="020B0604030504040204" pitchFamily="34" charset="0"/>
                <a:cs typeface="Tahoma" panose="020B0604030504040204" pitchFamily="34" charset="0"/>
              </a:rPr>
            </a:br>
            <a:r>
              <a:rPr lang="en-GB" altLang="en-US" dirty="0">
                <a:solidFill>
                  <a:srgbClr val="0033CC"/>
                </a:solidFill>
                <a:latin typeface="Tahoma" panose="020B0604030504040204" pitchFamily="34" charset="0"/>
                <a:cs typeface="Tahoma" panose="020B0604030504040204" pitchFamily="34" charset="0"/>
              </a:rPr>
              <a:t>Primary Schools</a:t>
            </a:r>
          </a:p>
          <a:p>
            <a:pPr lvl="1">
              <a:buClr>
                <a:srgbClr val="0000FF"/>
              </a:buClr>
              <a:buFont typeface="Wingdings" panose="05000000000000000000" pitchFamily="2" charset="2"/>
              <a:buChar char="Ø"/>
            </a:pPr>
            <a:r>
              <a:rPr lang="en-GB" altLang="en-US" sz="1950" dirty="0">
                <a:solidFill>
                  <a:srgbClr val="003300"/>
                </a:solidFill>
                <a:latin typeface="Tahoma" panose="020B0604030504040204" pitchFamily="34" charset="0"/>
                <a:cs typeface="Tahoma" panose="020B0604030504040204" pitchFamily="34" charset="0"/>
              </a:rPr>
              <a:t>30.0 % of primary schools have classes where Welsh is the </a:t>
            </a:r>
            <a:r>
              <a:rPr lang="en-GB" altLang="en-US" sz="1950" dirty="0">
                <a:solidFill>
                  <a:srgbClr val="FF0000"/>
                </a:solidFill>
                <a:latin typeface="Tahoma" panose="020B0604030504040204" pitchFamily="34" charset="0"/>
                <a:cs typeface="Tahoma" panose="020B0604030504040204" pitchFamily="34" charset="0"/>
              </a:rPr>
              <a:t>sole or main medium of teaching</a:t>
            </a:r>
            <a:r>
              <a:rPr lang="en-GB" altLang="en-US" sz="1950" dirty="0">
                <a:solidFill>
                  <a:srgbClr val="003300"/>
                </a:solidFill>
                <a:latin typeface="Tahoma" panose="020B0604030504040204" pitchFamily="34" charset="0"/>
                <a:cs typeface="Tahoma" panose="020B0604030504040204" pitchFamily="34" charset="0"/>
              </a:rPr>
              <a:t> (438 schools)</a:t>
            </a:r>
          </a:p>
          <a:p>
            <a:pPr marL="0" indent="0">
              <a:buNone/>
            </a:pPr>
            <a:endParaRPr lang="en-GB" altLang="en-US" sz="1950" dirty="0">
              <a:solidFill>
                <a:srgbClr val="003300"/>
              </a:solidFill>
              <a:latin typeface="Tahoma" panose="020B0604030504040204" pitchFamily="34" charset="0"/>
              <a:cs typeface="Tahoma" panose="020B0604030504040204" pitchFamily="34" charset="0"/>
            </a:endParaRPr>
          </a:p>
          <a:p>
            <a:pPr lvl="1">
              <a:buClr>
                <a:srgbClr val="0000FF"/>
              </a:buClr>
              <a:buFont typeface="Wingdings" panose="05000000000000000000" pitchFamily="2" charset="2"/>
              <a:buChar char="Ø"/>
            </a:pPr>
            <a:r>
              <a:rPr lang="en-GB" altLang="en-US" sz="1950" dirty="0">
                <a:solidFill>
                  <a:srgbClr val="003300"/>
                </a:solidFill>
                <a:latin typeface="Tahoma" panose="020B0604030504040204" pitchFamily="34" charset="0"/>
                <a:cs typeface="Tahoma" panose="020B0604030504040204" pitchFamily="34" charset="0"/>
              </a:rPr>
              <a:t>3.0% of primary schools have classes where Welsh is used as </a:t>
            </a:r>
            <a:r>
              <a:rPr lang="en-GB" altLang="en-US" sz="1950" dirty="0">
                <a:solidFill>
                  <a:srgbClr val="FF0000"/>
                </a:solidFill>
                <a:latin typeface="Tahoma" panose="020B0604030504040204" pitchFamily="34" charset="0"/>
                <a:cs typeface="Tahoma" panose="020B0604030504040204" pitchFamily="34" charset="0"/>
              </a:rPr>
              <a:t>a medium of teaching for part of the curriculum </a:t>
            </a:r>
            <a:r>
              <a:rPr lang="en-GB" altLang="en-US" sz="1950" dirty="0">
                <a:latin typeface="Tahoma" panose="020B0604030504040204" pitchFamily="34" charset="0"/>
                <a:cs typeface="Tahoma" panose="020B0604030504040204" pitchFamily="34" charset="0"/>
              </a:rPr>
              <a:t>(49 schools)</a:t>
            </a:r>
          </a:p>
          <a:p>
            <a:pPr lvl="1">
              <a:buNone/>
            </a:pPr>
            <a:endParaRPr lang="en-GB" altLang="en-US" sz="1950" dirty="0">
              <a:latin typeface="Tahoma" panose="020B0604030504040204" pitchFamily="34" charset="0"/>
              <a:cs typeface="Tahoma" panose="020B0604030504040204" pitchFamily="34" charset="0"/>
            </a:endParaRPr>
          </a:p>
          <a:p>
            <a:pPr lvl="1">
              <a:buClr>
                <a:srgbClr val="0000FF"/>
              </a:buClr>
              <a:buFont typeface="Wingdings" panose="05000000000000000000" pitchFamily="2" charset="2"/>
              <a:buChar char="Ø"/>
            </a:pPr>
            <a:r>
              <a:rPr lang="en-GB" altLang="en-US" sz="1950" dirty="0">
                <a:solidFill>
                  <a:srgbClr val="003300"/>
                </a:solidFill>
                <a:latin typeface="Tahoma" panose="020B0604030504040204" pitchFamily="34" charset="0"/>
                <a:cs typeface="Tahoma" panose="020B0604030504040204" pitchFamily="34" charset="0"/>
              </a:rPr>
              <a:t>67.0% of primary schools have classes where Welsh is taught as </a:t>
            </a:r>
            <a:r>
              <a:rPr lang="en-GB" altLang="en-US" sz="1950" dirty="0">
                <a:solidFill>
                  <a:srgbClr val="FF0000"/>
                </a:solidFill>
                <a:latin typeface="Tahoma" panose="020B0604030504040204" pitchFamily="34" charset="0"/>
                <a:cs typeface="Tahoma" panose="020B0604030504040204" pitchFamily="34" charset="0"/>
              </a:rPr>
              <a:t>a second language</a:t>
            </a:r>
            <a:r>
              <a:rPr lang="en-GB" altLang="en-US" sz="1950" dirty="0">
                <a:solidFill>
                  <a:srgbClr val="003300"/>
                </a:solidFill>
                <a:latin typeface="Tahoma" panose="020B0604030504040204" pitchFamily="34" charset="0"/>
                <a:cs typeface="Tahoma" panose="020B0604030504040204" pitchFamily="34" charset="0"/>
              </a:rPr>
              <a:t> (991 schools)</a:t>
            </a:r>
          </a:p>
        </p:txBody>
      </p:sp>
    </p:spTree>
    <p:extLst>
      <p:ext uri="{BB962C8B-B14F-4D97-AF65-F5344CB8AC3E}">
        <p14:creationId xmlns:p14="http://schemas.microsoft.com/office/powerpoint/2010/main" val="934271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a:t>Why do minority language pupils do better when they use their minority language? Colin Baker (1996, 2009) suggests that:</a:t>
            </a:r>
            <a:br>
              <a:rPr lang="en-GB" sz="1800" dirty="0"/>
            </a:br>
            <a:endParaRPr lang="en-GB" sz="1800" dirty="0"/>
          </a:p>
        </p:txBody>
      </p:sp>
      <p:sp>
        <p:nvSpPr>
          <p:cNvPr id="3" name="Content Placeholder 2"/>
          <p:cNvSpPr>
            <a:spLocks noGrp="1"/>
          </p:cNvSpPr>
          <p:nvPr>
            <p:ph idx="1"/>
          </p:nvPr>
        </p:nvSpPr>
        <p:spPr/>
        <p:txBody>
          <a:bodyPr>
            <a:normAutofit/>
          </a:bodyPr>
          <a:lstStyle/>
          <a:p>
            <a:r>
              <a:rPr lang="en-GB" dirty="0"/>
              <a:t>1. They build on existing linguistic and intellectual resources when moving from home to school.</a:t>
            </a:r>
          </a:p>
          <a:p>
            <a:r>
              <a:rPr lang="en-GB" dirty="0"/>
              <a:t> </a:t>
            </a:r>
          </a:p>
          <a:p>
            <a:r>
              <a:rPr lang="en-GB" dirty="0"/>
              <a:t>2. Concepts, skills and knowledge developed in L1 transfer easily to L2. When a child is taught multiplication in Spanish, this mathematical concept does not have to be retaught in English. Classroom teaching transfers relatively easily between languages when such languages are sufficiently developed to cope with concepts, content and curriculum materials.</a:t>
            </a:r>
          </a:p>
          <a:p>
            <a:r>
              <a:rPr lang="en-GB" dirty="0"/>
              <a:t> </a:t>
            </a:r>
          </a:p>
          <a:p>
            <a:r>
              <a:rPr lang="en-GB" dirty="0"/>
              <a:t>3. When a child is made to operate in a strange language the home language is denied. When the L1 is valued children remain confident in their ethnicity through self-esteem.</a:t>
            </a:r>
          </a:p>
        </p:txBody>
      </p:sp>
    </p:spTree>
    <p:extLst>
      <p:ext uri="{BB962C8B-B14F-4D97-AF65-F5344CB8AC3E}">
        <p14:creationId xmlns:p14="http://schemas.microsoft.com/office/powerpoint/2010/main" val="186993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Learning other languages</a:t>
            </a:r>
          </a:p>
        </p:txBody>
      </p:sp>
      <p:sp>
        <p:nvSpPr>
          <p:cNvPr id="3" name="Content Placeholder 2"/>
          <p:cNvSpPr>
            <a:spLocks noGrp="1"/>
          </p:cNvSpPr>
          <p:nvPr>
            <p:ph idx="1"/>
          </p:nvPr>
        </p:nvSpPr>
        <p:spPr/>
        <p:txBody>
          <a:bodyPr>
            <a:normAutofit/>
          </a:bodyPr>
          <a:lstStyle/>
          <a:p>
            <a:pPr>
              <a:defRPr/>
            </a:pPr>
            <a:r>
              <a:rPr lang="es-ES" dirty="0" err="1"/>
              <a:t>Metalinguistic</a:t>
            </a:r>
            <a:r>
              <a:rPr lang="es-ES" dirty="0"/>
              <a:t> </a:t>
            </a:r>
            <a:r>
              <a:rPr lang="es-ES" dirty="0" err="1"/>
              <a:t>awareness</a:t>
            </a:r>
            <a:endParaRPr lang="es-ES" dirty="0"/>
          </a:p>
          <a:p>
            <a:pPr>
              <a:defRPr/>
            </a:pPr>
            <a:r>
              <a:rPr lang="es-ES" dirty="0" err="1"/>
              <a:t>Cognitive</a:t>
            </a:r>
            <a:r>
              <a:rPr lang="es-ES" dirty="0"/>
              <a:t> </a:t>
            </a:r>
            <a:r>
              <a:rPr lang="es-ES" dirty="0" err="1"/>
              <a:t>flexibility</a:t>
            </a:r>
            <a:r>
              <a:rPr lang="es-ES" dirty="0"/>
              <a:t>                            </a:t>
            </a:r>
          </a:p>
          <a:p>
            <a:pPr>
              <a:defRPr/>
            </a:pPr>
            <a:r>
              <a:rPr lang="es-ES" dirty="0" err="1"/>
              <a:t>Classification</a:t>
            </a:r>
            <a:r>
              <a:rPr lang="es-ES" dirty="0"/>
              <a:t> </a:t>
            </a:r>
            <a:r>
              <a:rPr lang="es-ES" dirty="0" err="1"/>
              <a:t>skills</a:t>
            </a:r>
            <a:r>
              <a:rPr lang="es-ES" dirty="0"/>
              <a:t>                                            </a:t>
            </a:r>
          </a:p>
          <a:p>
            <a:pPr>
              <a:defRPr/>
            </a:pPr>
            <a:r>
              <a:rPr lang="es-ES" dirty="0"/>
              <a:t>Concept </a:t>
            </a:r>
            <a:r>
              <a:rPr lang="es-ES" dirty="0" err="1"/>
              <a:t>formation</a:t>
            </a:r>
            <a:endParaRPr lang="es-ES" dirty="0"/>
          </a:p>
          <a:p>
            <a:pPr>
              <a:defRPr/>
            </a:pPr>
            <a:r>
              <a:rPr lang="es-ES" dirty="0" err="1"/>
              <a:t>Reasoning</a:t>
            </a:r>
            <a:endParaRPr lang="es-ES" dirty="0"/>
          </a:p>
          <a:p>
            <a:pPr>
              <a:defRPr/>
            </a:pPr>
            <a:r>
              <a:rPr lang="es-ES" dirty="0"/>
              <a:t>Visual-</a:t>
            </a:r>
            <a:r>
              <a:rPr lang="es-ES" dirty="0" err="1"/>
              <a:t>spatial</a:t>
            </a:r>
            <a:r>
              <a:rPr lang="es-ES" dirty="0"/>
              <a:t> </a:t>
            </a:r>
            <a:r>
              <a:rPr lang="es-ES" dirty="0" err="1"/>
              <a:t>skills</a:t>
            </a:r>
            <a:endParaRPr lang="es-ES" dirty="0"/>
          </a:p>
          <a:p>
            <a:pPr>
              <a:defRPr/>
            </a:pPr>
            <a:r>
              <a:rPr lang="es-ES" dirty="0" err="1"/>
              <a:t>Story-telling</a:t>
            </a:r>
            <a:r>
              <a:rPr lang="es-ES" dirty="0"/>
              <a:t> </a:t>
            </a:r>
            <a:r>
              <a:rPr lang="es-ES" dirty="0" err="1"/>
              <a:t>skills</a:t>
            </a:r>
            <a:endParaRPr lang="es-ES" dirty="0"/>
          </a:p>
          <a:p>
            <a:pPr>
              <a:defRPr/>
            </a:pPr>
            <a:r>
              <a:rPr lang="es-ES" dirty="0" err="1"/>
              <a:t>Semantic</a:t>
            </a:r>
            <a:r>
              <a:rPr lang="es-ES" dirty="0"/>
              <a:t> </a:t>
            </a:r>
            <a:r>
              <a:rPr lang="es-ES" dirty="0" err="1"/>
              <a:t>development</a:t>
            </a:r>
            <a:endParaRPr lang="es-ES" dirty="0"/>
          </a:p>
          <a:p>
            <a:pPr>
              <a:defRPr/>
            </a:pPr>
            <a:r>
              <a:rPr lang="es-ES" dirty="0" err="1"/>
              <a:t>Attitudes</a:t>
            </a:r>
            <a:r>
              <a:rPr lang="es-ES" dirty="0"/>
              <a:t> </a:t>
            </a:r>
            <a:r>
              <a:rPr lang="es-ES" sz="1050" dirty="0">
                <a:solidFill>
                  <a:srgbClr val="000000"/>
                </a:solidFill>
              </a:rPr>
              <a:t>(</a:t>
            </a:r>
            <a:r>
              <a:rPr lang="es-ES" sz="1050" dirty="0" err="1">
                <a:solidFill>
                  <a:srgbClr val="000000"/>
                </a:solidFill>
              </a:rPr>
              <a:t>Todeva</a:t>
            </a:r>
            <a:r>
              <a:rPr lang="es-ES" sz="1050" dirty="0">
                <a:solidFill>
                  <a:srgbClr val="000000"/>
                </a:solidFill>
              </a:rPr>
              <a:t> and </a:t>
            </a:r>
            <a:r>
              <a:rPr lang="es-ES" sz="1050" dirty="0" err="1">
                <a:solidFill>
                  <a:srgbClr val="000000"/>
                </a:solidFill>
              </a:rPr>
              <a:t>Cenoz</a:t>
            </a:r>
            <a:r>
              <a:rPr lang="es-ES" sz="1050" dirty="0">
                <a:solidFill>
                  <a:srgbClr val="000000"/>
                </a:solidFill>
              </a:rPr>
              <a:t> 2009) </a:t>
            </a:r>
            <a:endParaRPr lang="es-ES"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976" y="3140968"/>
            <a:ext cx="3686175" cy="1947863"/>
          </a:xfrm>
          <a:prstGeom prst="rect">
            <a:avLst/>
          </a:prstGeom>
        </p:spPr>
      </p:pic>
    </p:spTree>
    <p:extLst>
      <p:ext uri="{BB962C8B-B14F-4D97-AF65-F5344CB8AC3E}">
        <p14:creationId xmlns:p14="http://schemas.microsoft.com/office/powerpoint/2010/main" val="502276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Successful Bilingual education</a:t>
            </a:r>
          </a:p>
        </p:txBody>
      </p:sp>
      <p:sp>
        <p:nvSpPr>
          <p:cNvPr id="3" name="Content Placeholder 2"/>
          <p:cNvSpPr>
            <a:spLocks noGrp="1"/>
          </p:cNvSpPr>
          <p:nvPr>
            <p:ph idx="1"/>
          </p:nvPr>
        </p:nvSpPr>
        <p:spPr/>
        <p:txBody>
          <a:bodyPr/>
          <a:lstStyle/>
          <a:p>
            <a:endParaRPr lang="en-GB" dirty="0"/>
          </a:p>
          <a:p>
            <a:r>
              <a:rPr lang="en-GB" dirty="0"/>
              <a:t>What makes bilingual education more or less successful?</a:t>
            </a:r>
          </a:p>
          <a:p>
            <a:r>
              <a:rPr lang="en-GB" dirty="0"/>
              <a:t>(</a:t>
            </a:r>
            <a:r>
              <a:rPr lang="en-GB" dirty="0" err="1"/>
              <a:t>i</a:t>
            </a:r>
            <a:r>
              <a:rPr lang="en-GB" dirty="0"/>
              <a:t>) Early emphasis on L1, becoming bilingual by the age of 10.</a:t>
            </a:r>
          </a:p>
          <a:p>
            <a:r>
              <a:rPr lang="en-GB" dirty="0"/>
              <a:t>(ii) A clearly defined language policy in school.</a:t>
            </a:r>
          </a:p>
          <a:p>
            <a:r>
              <a:rPr lang="en-GB" dirty="0"/>
              <a:t>(iii) Partnership with parents in and out of school.  </a:t>
            </a:r>
          </a:p>
          <a:p>
            <a:pPr marL="0" indent="0">
              <a:buNone/>
            </a:pPr>
            <a:r>
              <a:rPr lang="en-GB" dirty="0"/>
              <a:t>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4001294"/>
            <a:ext cx="2664296" cy="1861985"/>
          </a:xfrm>
          <a:prstGeom prst="rect">
            <a:avLst/>
          </a:prstGeom>
        </p:spPr>
      </p:pic>
    </p:spTree>
    <p:extLst>
      <p:ext uri="{BB962C8B-B14F-4D97-AF65-F5344CB8AC3E}">
        <p14:creationId xmlns:p14="http://schemas.microsoft.com/office/powerpoint/2010/main" val="4017338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Autofit/>
          </a:bodyPr>
          <a:lstStyle/>
          <a:p>
            <a:r>
              <a:rPr lang="en-GB" sz="2800" dirty="0"/>
              <a:t>From ‘learning about’, </a:t>
            </a:r>
            <a:br>
              <a:rPr lang="en-GB" sz="2800" dirty="0"/>
            </a:br>
            <a:r>
              <a:rPr lang="en-GB" sz="2800" dirty="0"/>
              <a:t>to ‘learning to’</a:t>
            </a:r>
          </a:p>
        </p:txBody>
      </p:sp>
      <p:sp>
        <p:nvSpPr>
          <p:cNvPr id="3" name="Content Placeholder 2"/>
          <p:cNvSpPr>
            <a:spLocks noGrp="1"/>
          </p:cNvSpPr>
          <p:nvPr>
            <p:ph idx="1"/>
          </p:nvPr>
        </p:nvSpPr>
        <p:spPr>
          <a:xfrm>
            <a:off x="251520" y="1556792"/>
            <a:ext cx="7992888" cy="5256584"/>
          </a:xfrm>
        </p:spPr>
        <p:txBody>
          <a:bodyPr>
            <a:normAutofit/>
          </a:bodyPr>
          <a:lstStyle/>
          <a:p>
            <a:r>
              <a:rPr lang="en-GB" sz="2200" dirty="0"/>
              <a:t>According to the Donaldson report, developing competence in literacy must be done through "a sound understanding of [the skills’] essential components …".  </a:t>
            </a:r>
          </a:p>
          <a:p>
            <a:pPr lvl="1"/>
            <a:r>
              <a:rPr lang="en-GB" sz="2200" dirty="0"/>
              <a:t>It follows that we need teachers who are confident in a sound understanding of language and its different uses and purposes – and how it works</a:t>
            </a:r>
          </a:p>
          <a:p>
            <a:r>
              <a:rPr lang="en-GB" sz="2200" dirty="0"/>
              <a:t>Given that the LNF includes "significant moves away from ‘learning about’ to ‘</a:t>
            </a:r>
            <a:r>
              <a:rPr lang="en-GB" sz="2200" b="1" dirty="0"/>
              <a:t>learning to</a:t>
            </a:r>
            <a:r>
              <a:rPr lang="en-GB" sz="2200" dirty="0"/>
              <a:t>’", we need to support teachers in developing their confidence and competence, including how language works and how it is used</a:t>
            </a:r>
          </a:p>
          <a:p>
            <a:pPr lvl="1"/>
            <a:r>
              <a:rPr lang="en-GB" sz="2200" dirty="0"/>
              <a:t>Learning to play with language</a:t>
            </a:r>
          </a:p>
          <a:p>
            <a:pPr lvl="1"/>
            <a:r>
              <a:rPr lang="en-GB" sz="2200" dirty="0"/>
              <a:t>Learning to question language</a:t>
            </a:r>
          </a:p>
          <a:p>
            <a:pPr lvl="1"/>
            <a:r>
              <a:rPr lang="en-GB" sz="2200" dirty="0"/>
              <a:t>Learning to manipulate language, etc.</a:t>
            </a:r>
          </a:p>
        </p:txBody>
      </p:sp>
    </p:spTree>
    <p:extLst>
      <p:ext uri="{BB962C8B-B14F-4D97-AF65-F5344CB8AC3E}">
        <p14:creationId xmlns:p14="http://schemas.microsoft.com/office/powerpoint/2010/main" val="1349088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936104"/>
          </a:xfrm>
        </p:spPr>
        <p:txBody>
          <a:bodyPr>
            <a:normAutofit/>
          </a:bodyPr>
          <a:lstStyle/>
          <a:p>
            <a:r>
              <a:rPr lang="en-GB" sz="3600" dirty="0"/>
              <a:t>LLAWEN </a:t>
            </a:r>
            <a:r>
              <a:rPr lang="en-GB" sz="2200" dirty="0"/>
              <a:t>(merry)</a:t>
            </a:r>
            <a:br>
              <a:rPr lang="en-GB" sz="3600" dirty="0"/>
            </a:br>
            <a:r>
              <a:rPr lang="en-GB" sz="2200" dirty="0"/>
              <a:t>2015</a:t>
            </a:r>
          </a:p>
        </p:txBody>
      </p:sp>
      <p:sp>
        <p:nvSpPr>
          <p:cNvPr id="3" name="Content Placeholder 2"/>
          <p:cNvSpPr>
            <a:spLocks noGrp="1"/>
          </p:cNvSpPr>
          <p:nvPr>
            <p:ph idx="1"/>
          </p:nvPr>
        </p:nvSpPr>
        <p:spPr>
          <a:xfrm>
            <a:off x="457200" y="1244600"/>
            <a:ext cx="8563024" cy="5280744"/>
          </a:xfrm>
        </p:spPr>
        <p:txBody>
          <a:bodyPr>
            <a:normAutofit/>
          </a:bodyPr>
          <a:lstStyle/>
          <a:p>
            <a:pPr marL="0" indent="0">
              <a:buNone/>
            </a:pPr>
            <a:r>
              <a:rPr lang="en-GB" sz="2400" baseline="0" dirty="0"/>
              <a:t>Network of researchers</a:t>
            </a:r>
            <a:r>
              <a:rPr lang="en-GB" sz="2400" dirty="0"/>
              <a:t>, practitioners and government</a:t>
            </a:r>
            <a:endParaRPr lang="en-GB" sz="2400" baseline="0" dirty="0"/>
          </a:p>
          <a:p>
            <a:pPr marL="0" indent="0">
              <a:buNone/>
            </a:pPr>
            <a:r>
              <a:rPr lang="en-GB" sz="2400" baseline="0" dirty="0"/>
              <a:t>Pan-Wales language</a:t>
            </a:r>
            <a:r>
              <a:rPr lang="en-GB" sz="2400" dirty="0"/>
              <a:t> awareness training to make the LNF meaningful to teachers. We aim to offer evidence-based training that will show teachers where they can go with the LNF</a:t>
            </a:r>
          </a:p>
        </p:txBody>
      </p:sp>
      <p:grpSp>
        <p:nvGrpSpPr>
          <p:cNvPr id="4" name="Group 3"/>
          <p:cNvGrpSpPr/>
          <p:nvPr/>
        </p:nvGrpSpPr>
        <p:grpSpPr>
          <a:xfrm>
            <a:off x="5406144" y="3872862"/>
            <a:ext cx="3528392" cy="1870958"/>
            <a:chOff x="2555776" y="4653136"/>
            <a:chExt cx="4320480" cy="2146176"/>
          </a:xfrm>
        </p:grpSpPr>
        <p:pic>
          <p:nvPicPr>
            <p:cNvPr id="5" name="Picture 4" descr="universitylogo-cmyk.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55776" y="4653136"/>
              <a:ext cx="1008112" cy="970355"/>
            </a:xfrm>
            <a:prstGeom prst="rect">
              <a:avLst/>
            </a:prstGeom>
          </p:spPr>
        </p:pic>
        <p:pic>
          <p:nvPicPr>
            <p:cNvPr id="6" name="Picture 5" descr="https://pbs.twimg.com/profile_images/545602707856183296/IjLiHDWp_bigger.jpe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5661248"/>
              <a:ext cx="1008112" cy="1008112"/>
            </a:xfrm>
            <a:prstGeom prst="rect">
              <a:avLst/>
            </a:prstGeom>
            <a:noFill/>
          </p:spPr>
        </p:pic>
        <p:pic>
          <p:nvPicPr>
            <p:cNvPr id="7" name="Picture 10" descr="Home page of UWE Bristo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20516" y="5589240"/>
              <a:ext cx="3083732" cy="1210072"/>
            </a:xfrm>
            <a:prstGeom prst="rect">
              <a:avLst/>
            </a:prstGeom>
            <a:noFill/>
          </p:spPr>
        </p:pic>
        <p:pic>
          <p:nvPicPr>
            <p:cNvPr id="8" name="Picture 12" descr="http://www.logospotter.co.uk/images/aberystwyth.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07904" y="4653136"/>
              <a:ext cx="3168352" cy="792088"/>
            </a:xfrm>
            <a:prstGeom prst="rect">
              <a:avLst/>
            </a:prstGeom>
            <a:noFill/>
          </p:spPr>
        </p:pic>
      </p:grpSp>
      <p:sp>
        <p:nvSpPr>
          <p:cNvPr id="9" name="Content Placeholder 2"/>
          <p:cNvSpPr txBox="1">
            <a:spLocks/>
          </p:cNvSpPr>
          <p:nvPr/>
        </p:nvSpPr>
        <p:spPr>
          <a:xfrm>
            <a:off x="195660" y="2924944"/>
            <a:ext cx="5210484" cy="380012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GB" sz="2000" dirty="0"/>
          </a:p>
          <a:p>
            <a:pPr lvl="1"/>
            <a:r>
              <a:rPr lang="en-GB" sz="2000" dirty="0"/>
              <a:t>Cardiff University (Lise Fontaine) Bangor University (Jessica Clapham), </a:t>
            </a:r>
          </a:p>
          <a:p>
            <a:pPr lvl="1"/>
            <a:r>
              <a:rPr lang="en-GB" sz="2000" dirty="0"/>
              <a:t>Aberystwyth University (Susan Chapman) and the University of the West England (Joan Foley)</a:t>
            </a:r>
          </a:p>
          <a:p>
            <a:pPr lvl="1"/>
            <a:r>
              <a:rPr lang="en-GB" sz="2000" dirty="0"/>
              <a:t>Founding partner members of LLAWEN include: Lindsey Thomas, Consultant. LT Education and the Bucks WRITE Project; Simon Wrigley, Consultant. National Writing Project; Yvonne Barnes, Cardiff University</a:t>
            </a:r>
          </a:p>
        </p:txBody>
      </p:sp>
      <p:sp>
        <p:nvSpPr>
          <p:cNvPr id="10" name="Rectangle 9"/>
          <p:cNvSpPr/>
          <p:nvPr/>
        </p:nvSpPr>
        <p:spPr>
          <a:xfrm>
            <a:off x="5406144" y="6002626"/>
            <a:ext cx="3702360" cy="369332"/>
          </a:xfrm>
          <a:prstGeom prst="rect">
            <a:avLst/>
          </a:prstGeom>
        </p:spPr>
        <p:txBody>
          <a:bodyPr wrap="none">
            <a:spAutoFit/>
          </a:bodyPr>
          <a:lstStyle/>
          <a:p>
            <a:r>
              <a:rPr lang="en-US" dirty="0"/>
              <a:t>http://blogs.cardiff.ac.uk/digitalwriting/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r>
              <a:rPr lang="en-GB" sz="3600" dirty="0"/>
              <a:t>The mentoring project</a:t>
            </a:r>
          </a:p>
        </p:txBody>
      </p:sp>
      <p:sp>
        <p:nvSpPr>
          <p:cNvPr id="3" name="Content Placeholder 2"/>
          <p:cNvSpPr>
            <a:spLocks noGrp="1"/>
          </p:cNvSpPr>
          <p:nvPr>
            <p:ph idx="1"/>
          </p:nvPr>
        </p:nvSpPr>
        <p:spPr>
          <a:xfrm>
            <a:off x="457200" y="1609303"/>
            <a:ext cx="8229600" cy="4925144"/>
          </a:xfrm>
        </p:spPr>
        <p:txBody>
          <a:bodyPr>
            <a:normAutofit/>
          </a:bodyPr>
          <a:lstStyle/>
          <a:p>
            <a:r>
              <a:rPr lang="en-GB" sz="2600" baseline="0" dirty="0">
                <a:latin typeface="Times New Roman"/>
              </a:rPr>
              <a:t>The project seeks to equip practising teachers as mentors with trainees to develop an enabling language repertoire in their subject classrooms.</a:t>
            </a:r>
          </a:p>
          <a:p>
            <a:r>
              <a:rPr lang="en-GB" sz="2600" dirty="0">
                <a:latin typeface="Times New Roman"/>
              </a:rPr>
              <a:t>Aim is to develop a sustainable training programme for teachers and teachers-in-training.</a:t>
            </a:r>
          </a:p>
          <a:p>
            <a:r>
              <a:rPr lang="en-GB" sz="2600" dirty="0">
                <a:latin typeface="Times New Roman"/>
              </a:rPr>
              <a:t>We build on the Bucks WRITE </a:t>
            </a:r>
            <a:br>
              <a:rPr lang="en-GB" sz="2600" dirty="0">
                <a:latin typeface="Times New Roman"/>
              </a:rPr>
            </a:br>
            <a:r>
              <a:rPr lang="en-GB" sz="2600" dirty="0">
                <a:latin typeface="Times New Roman"/>
              </a:rPr>
              <a:t>project (Lindsey Thomas) </a:t>
            </a:r>
            <a:br>
              <a:rPr lang="en-GB" sz="2600" dirty="0">
                <a:latin typeface="Times New Roman"/>
              </a:rPr>
            </a:br>
            <a:r>
              <a:rPr lang="en-GB" sz="2600" dirty="0">
                <a:latin typeface="Times New Roman"/>
              </a:rPr>
              <a:t>as a model that will be adapted </a:t>
            </a:r>
            <a:br>
              <a:rPr lang="en-GB" sz="2600" dirty="0">
                <a:latin typeface="Times New Roman"/>
              </a:rPr>
            </a:br>
            <a:r>
              <a:rPr lang="en-GB" sz="2600" dirty="0">
                <a:latin typeface="Times New Roman"/>
              </a:rPr>
              <a:t>for use with mentors in schools.</a:t>
            </a:r>
          </a:p>
          <a:p>
            <a:endParaRPr lang="en-GB" sz="2400" dirty="0">
              <a:latin typeface="Times New Roman"/>
            </a:endParaRPr>
          </a:p>
          <a:p>
            <a:endParaRPr lang="en-GB" sz="2400" dirty="0">
              <a:latin typeface="Times New Roman"/>
            </a:endParaRPr>
          </a:p>
        </p:txBody>
      </p:sp>
      <p:pic>
        <p:nvPicPr>
          <p:cNvPr id="5" name="Content Placeholder 3" descr="IMG_1088.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0072" y="3922475"/>
            <a:ext cx="3483272" cy="2601703"/>
          </a:xfrm>
          <a:prstGeom prst="rect">
            <a:avLst/>
          </a:prstGeom>
          <a:ln>
            <a:solidFill>
              <a:schemeClr val="accent1"/>
            </a:solidFill>
          </a:ln>
        </p:spPr>
      </p:pic>
    </p:spTree>
    <p:extLst>
      <p:ext uri="{BB962C8B-B14F-4D97-AF65-F5344CB8AC3E}">
        <p14:creationId xmlns:p14="http://schemas.microsoft.com/office/powerpoint/2010/main" val="1669668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3504" y="846976"/>
            <a:ext cx="4446268" cy="1645920"/>
          </a:xfrm>
        </p:spPr>
        <p:txBody>
          <a:bodyPr vert="horz" lIns="274320" tIns="182880" rIns="274320" bIns="182880" rtlCol="0" anchor="ctr" anchorCtr="1">
            <a:normAutofit/>
          </a:bodyPr>
          <a:lstStyle/>
          <a:p>
            <a:r>
              <a:rPr lang="en-US" sz="2900" dirty="0"/>
              <a:t>Buckinghamshire WRITE Project</a:t>
            </a:r>
          </a:p>
        </p:txBody>
      </p:sp>
      <p:pic>
        <p:nvPicPr>
          <p:cNvPr id="3" name="Picture 2">
            <a:extLst>
              <a:ext uri="{FF2B5EF4-FFF2-40B4-BE49-F238E27FC236}">
                <a16:creationId xmlns:a16="http://schemas.microsoft.com/office/drawing/2014/main" id="{D23DCE45-814B-4424-B376-FF603DB0A16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653276" y="10"/>
            <a:ext cx="3490723" cy="6857990"/>
          </a:xfrm>
          <a:prstGeom prst="rect">
            <a:avLst/>
          </a:prstGeom>
        </p:spPr>
      </p:pic>
      <p:sp>
        <p:nvSpPr>
          <p:cNvPr id="5" name="Rectangle 4">
            <a:extLst>
              <a:ext uri="{FF2B5EF4-FFF2-40B4-BE49-F238E27FC236}">
                <a16:creationId xmlns:a16="http://schemas.microsoft.com/office/drawing/2014/main" id="{77D5E2D7-DD12-410B-BD6A-3D98823B5A81}"/>
              </a:ext>
            </a:extLst>
          </p:cNvPr>
          <p:cNvSpPr/>
          <p:nvPr/>
        </p:nvSpPr>
        <p:spPr>
          <a:xfrm>
            <a:off x="806124" y="3039038"/>
            <a:ext cx="4041027" cy="2985433"/>
          </a:xfrm>
          <a:prstGeom prst="rect">
            <a:avLst/>
          </a:prstGeom>
        </p:spPr>
        <p:txBody>
          <a:bodyPr wrap="square">
            <a:spAutoFit/>
          </a:bodyPr>
          <a:lstStyle/>
          <a:p>
            <a:pPr algn="ctr"/>
            <a:r>
              <a:rPr lang="en-GB" sz="2800" b="1" dirty="0">
                <a:solidFill>
                  <a:schemeClr val="bg1"/>
                </a:solidFill>
              </a:rPr>
              <a:t>Wonder</a:t>
            </a:r>
          </a:p>
          <a:p>
            <a:pPr algn="ctr"/>
            <a:r>
              <a:rPr lang="en-GB" sz="2800" b="1" dirty="0">
                <a:solidFill>
                  <a:schemeClr val="bg1"/>
                </a:solidFill>
              </a:rPr>
              <a:t>Rigour</a:t>
            </a:r>
          </a:p>
          <a:p>
            <a:pPr algn="ctr"/>
            <a:r>
              <a:rPr lang="en-GB" sz="2800" b="1" dirty="0">
                <a:solidFill>
                  <a:schemeClr val="bg1"/>
                </a:solidFill>
              </a:rPr>
              <a:t>Innovation</a:t>
            </a:r>
          </a:p>
          <a:p>
            <a:pPr algn="ctr"/>
            <a:r>
              <a:rPr lang="en-GB" sz="2800" b="1" dirty="0">
                <a:solidFill>
                  <a:schemeClr val="bg1"/>
                </a:solidFill>
              </a:rPr>
              <a:t>Transformation</a:t>
            </a:r>
          </a:p>
          <a:p>
            <a:pPr algn="ctr"/>
            <a:r>
              <a:rPr lang="en-GB" sz="2800" b="1" dirty="0">
                <a:solidFill>
                  <a:schemeClr val="bg1"/>
                </a:solidFill>
              </a:rPr>
              <a:t>Empowerment</a:t>
            </a:r>
          </a:p>
          <a:p>
            <a:pPr algn="ctr"/>
            <a:endParaRPr lang="en-GB" sz="2800" b="1" dirty="0">
              <a:solidFill>
                <a:schemeClr val="bg1"/>
              </a:solidFill>
            </a:endParaRPr>
          </a:p>
          <a:p>
            <a:pPr algn="ctr"/>
            <a:r>
              <a:rPr lang="en-GB" sz="2000" b="1" dirty="0">
                <a:solidFill>
                  <a:schemeClr val="bg1"/>
                </a:solidFill>
              </a:rPr>
              <a:t>in and through literacy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PILOT</a:t>
            </a:r>
          </a:p>
        </p:txBody>
      </p:sp>
      <p:sp>
        <p:nvSpPr>
          <p:cNvPr id="3" name="Content Placeholder 2"/>
          <p:cNvSpPr>
            <a:spLocks noGrp="1"/>
          </p:cNvSpPr>
          <p:nvPr>
            <p:ph idx="1"/>
          </p:nvPr>
        </p:nvSpPr>
        <p:spPr/>
        <p:txBody>
          <a:bodyPr/>
          <a:lstStyle/>
          <a:p>
            <a:r>
              <a:rPr lang="en-GB" sz="2400" dirty="0"/>
              <a:t>To develop teachers’ subject knowledge and expertise in teaching writing</a:t>
            </a:r>
          </a:p>
          <a:p>
            <a:r>
              <a:rPr lang="en-GB" sz="2400" dirty="0"/>
              <a:t>Through experimentation, evaluation and sharing, to develop models of best practice</a:t>
            </a:r>
          </a:p>
          <a:p>
            <a:r>
              <a:rPr lang="en-GB" sz="2400" dirty="0"/>
              <a:t>To build a group of specialist teachers of writing with the capacity to support others in their own schools and beyond</a:t>
            </a:r>
          </a:p>
          <a:p>
            <a:endParaRPr lang="en-GB" dirty="0"/>
          </a:p>
        </p:txBody>
      </p:sp>
    </p:spTree>
    <p:extLst>
      <p:ext uri="{BB962C8B-B14F-4D97-AF65-F5344CB8AC3E}">
        <p14:creationId xmlns:p14="http://schemas.microsoft.com/office/powerpoint/2010/main" val="912889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womans face&#10;&#10;Description generated with high confidence">
            <a:extLst>
              <a:ext uri="{FF2B5EF4-FFF2-40B4-BE49-F238E27FC236}">
                <a16:creationId xmlns:a16="http://schemas.microsoft.com/office/drawing/2014/main" id="{BB2FC45D-AFAA-4096-90C4-04BB40BB15E8}"/>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5225" b="89915" l="9943" r="89675">
                        <a14:foregroundMark x1="42256" y1="9356" x2="42256" y2="9356"/>
                        <a14:foregroundMark x1="42256" y1="9356" x2="42256" y2="9356"/>
                        <a14:foregroundMark x1="45698" y1="6318" x2="45698" y2="6318"/>
                        <a14:foregroundMark x1="47036" y1="5346" x2="47036" y2="5346"/>
                        <a14:backgroundMark x1="44551" y1="83597" x2="44551" y2="83597"/>
                        <a14:backgroundMark x1="43403" y1="86999" x2="43403" y2="86999"/>
                      </a14:backgroundRemoval>
                    </a14:imgEffect>
                  </a14:imgLayer>
                </a14:imgProps>
              </a:ext>
              <a:ext uri="{28A0092B-C50C-407E-A947-70E740481C1C}">
                <a14:useLocalDpi xmlns:a14="http://schemas.microsoft.com/office/drawing/2010/main" val="0"/>
              </a:ext>
            </a:extLst>
          </a:blip>
          <a:srcRect/>
          <a:stretch/>
        </p:blipFill>
        <p:spPr>
          <a:xfrm>
            <a:off x="3296819" y="2505661"/>
            <a:ext cx="2172377" cy="3749544"/>
          </a:xfrm>
          <a:prstGeom prst="rect">
            <a:avLst/>
          </a:prstGeom>
        </p:spPr>
      </p:pic>
      <p:sp>
        <p:nvSpPr>
          <p:cNvPr id="4" name="Rectangle 3">
            <a:extLst>
              <a:ext uri="{FF2B5EF4-FFF2-40B4-BE49-F238E27FC236}">
                <a16:creationId xmlns:a16="http://schemas.microsoft.com/office/drawing/2014/main" id="{45C56E1B-DC90-4604-BD51-3C2F00C851EC}"/>
              </a:ext>
            </a:extLst>
          </p:cNvPr>
          <p:cNvSpPr/>
          <p:nvPr/>
        </p:nvSpPr>
        <p:spPr>
          <a:xfrm>
            <a:off x="468695" y="1552134"/>
            <a:ext cx="2578543" cy="120032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Systemic Functional Linguistics</a:t>
            </a:r>
          </a:p>
        </p:txBody>
      </p:sp>
      <p:sp>
        <p:nvSpPr>
          <p:cNvPr id="5" name="Rectangle 4">
            <a:extLst>
              <a:ext uri="{FF2B5EF4-FFF2-40B4-BE49-F238E27FC236}">
                <a16:creationId xmlns:a16="http://schemas.microsoft.com/office/drawing/2014/main" id="{60EC1B17-F40B-40F7-8813-84A5829B64EC}"/>
              </a:ext>
            </a:extLst>
          </p:cNvPr>
          <p:cNvSpPr/>
          <p:nvPr/>
        </p:nvSpPr>
        <p:spPr>
          <a:xfrm>
            <a:off x="170845" y="3087772"/>
            <a:ext cx="2851879" cy="2585323"/>
          </a:xfrm>
          <a:prstGeom prst="rect">
            <a:avLst/>
          </a:prstGeom>
        </p:spPr>
        <p:txBody>
          <a:bodyPr wrap="square">
            <a:spAutoFit/>
          </a:bodyPr>
          <a:lstStyle/>
          <a:p>
            <a:pPr marL="285750" indent="-285750">
              <a:buFont typeface="Arial" panose="020B0604020202020204" pitchFamily="34" charset="0"/>
              <a:buChar char="•"/>
            </a:pPr>
            <a:r>
              <a:rPr lang="en-GB" dirty="0"/>
              <a:t>Focuses on how language makes meaning rather than on a set of rules (that often don’t seem to work)</a:t>
            </a:r>
          </a:p>
          <a:p>
            <a:pPr marL="285750" indent="-285750">
              <a:buFont typeface="Arial" panose="020B0604020202020204" pitchFamily="34" charset="0"/>
              <a:buChar char="•"/>
            </a:pPr>
            <a:r>
              <a:rPr lang="en-GB" dirty="0"/>
              <a:t>Provides useful insights for teachers supporting students</a:t>
            </a:r>
          </a:p>
        </p:txBody>
      </p:sp>
      <p:sp>
        <p:nvSpPr>
          <p:cNvPr id="6" name="Rectangle 5">
            <a:extLst>
              <a:ext uri="{FF2B5EF4-FFF2-40B4-BE49-F238E27FC236}">
                <a16:creationId xmlns:a16="http://schemas.microsoft.com/office/drawing/2014/main" id="{10A949B0-19B0-4FED-B77F-2E74E57705A7}"/>
              </a:ext>
            </a:extLst>
          </p:cNvPr>
          <p:cNvSpPr/>
          <p:nvPr/>
        </p:nvSpPr>
        <p:spPr>
          <a:xfrm>
            <a:off x="6190957" y="1371836"/>
            <a:ext cx="2345961" cy="120032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Genre Analysis and Pedagogy</a:t>
            </a:r>
          </a:p>
        </p:txBody>
      </p:sp>
      <p:sp>
        <p:nvSpPr>
          <p:cNvPr id="7" name="Rectangle 6">
            <a:extLst>
              <a:ext uri="{FF2B5EF4-FFF2-40B4-BE49-F238E27FC236}">
                <a16:creationId xmlns:a16="http://schemas.microsoft.com/office/drawing/2014/main" id="{243102F9-D903-45E3-81F5-F7740FBFFD17}"/>
              </a:ext>
            </a:extLst>
          </p:cNvPr>
          <p:cNvSpPr/>
          <p:nvPr/>
        </p:nvSpPr>
        <p:spPr>
          <a:xfrm>
            <a:off x="6084684" y="3082869"/>
            <a:ext cx="2693258" cy="3139321"/>
          </a:xfrm>
          <a:prstGeom prst="rect">
            <a:avLst/>
          </a:prstGeom>
        </p:spPr>
        <p:txBody>
          <a:bodyPr wrap="square">
            <a:spAutoFit/>
          </a:bodyPr>
          <a:lstStyle/>
          <a:p>
            <a:pPr marL="285750" indent="-285750">
              <a:buFont typeface="Arial" panose="020B0604020202020204" pitchFamily="34" charset="0"/>
              <a:buChar char="•"/>
            </a:pPr>
            <a:r>
              <a:rPr lang="en-GB" dirty="0"/>
              <a:t>Teachers have a clear view of what they are trying to achieve with a text. It provides a vocabulary for talking about structure</a:t>
            </a:r>
          </a:p>
          <a:p>
            <a:pPr marL="285750" indent="-285750">
              <a:buFont typeface="Arial" panose="020B0604020202020204" pitchFamily="34" charset="0"/>
              <a:buChar char="•"/>
            </a:pPr>
            <a:r>
              <a:rPr lang="en-GB" dirty="0"/>
              <a:t>It provides a strategy for teaching structure</a:t>
            </a:r>
          </a:p>
        </p:txBody>
      </p:sp>
      <p:sp>
        <p:nvSpPr>
          <p:cNvPr id="8" name="Rectangle 7">
            <a:extLst>
              <a:ext uri="{FF2B5EF4-FFF2-40B4-BE49-F238E27FC236}">
                <a16:creationId xmlns:a16="http://schemas.microsoft.com/office/drawing/2014/main" id="{285CEE38-9987-4AAF-90AA-972424330233}"/>
              </a:ext>
            </a:extLst>
          </p:cNvPr>
          <p:cNvSpPr/>
          <p:nvPr/>
        </p:nvSpPr>
        <p:spPr>
          <a:xfrm>
            <a:off x="1552909" y="4694632"/>
            <a:ext cx="184731" cy="369332"/>
          </a:xfrm>
          <a:prstGeom prst="rect">
            <a:avLst/>
          </a:prstGeom>
        </p:spPr>
        <p:txBody>
          <a:bodyPr wrap="none">
            <a:spAutoFit/>
          </a:bodyPr>
          <a:lstStyle/>
          <a:p>
            <a:endParaRPr lang="en-GB" dirty="0"/>
          </a:p>
        </p:txBody>
      </p:sp>
      <p:sp>
        <p:nvSpPr>
          <p:cNvPr id="10" name="AutoShape 4" descr="Image result for curved arrow png">
            <a:extLst>
              <a:ext uri="{FF2B5EF4-FFF2-40B4-BE49-F238E27FC236}">
                <a16:creationId xmlns:a16="http://schemas.microsoft.com/office/drawing/2014/main" id="{D9DEA652-1AF8-4F2E-8187-0BA10C2BE402}"/>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rrow: Circular 12">
            <a:extLst>
              <a:ext uri="{FF2B5EF4-FFF2-40B4-BE49-F238E27FC236}">
                <a16:creationId xmlns:a16="http://schemas.microsoft.com/office/drawing/2014/main" id="{D2E3E979-649A-4DB6-BFDE-760114C19E35}"/>
              </a:ext>
            </a:extLst>
          </p:cNvPr>
          <p:cNvSpPr/>
          <p:nvPr/>
        </p:nvSpPr>
        <p:spPr>
          <a:xfrm>
            <a:off x="2587528" y="1601526"/>
            <a:ext cx="1524328" cy="1808269"/>
          </a:xfrm>
          <a:prstGeom prst="circularArrow">
            <a:avLst>
              <a:gd name="adj1" fmla="val 10735"/>
              <a:gd name="adj2" fmla="val 2264084"/>
              <a:gd name="adj3" fmla="val 19333537"/>
              <a:gd name="adj4" fmla="val 14880768"/>
              <a:gd name="adj5" fmla="val 21577"/>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ircular 10">
            <a:extLst>
              <a:ext uri="{FF2B5EF4-FFF2-40B4-BE49-F238E27FC236}">
                <a16:creationId xmlns:a16="http://schemas.microsoft.com/office/drawing/2014/main" id="{7F04C0E8-8FD3-430C-AB74-4AC25C05F7C7}"/>
              </a:ext>
            </a:extLst>
          </p:cNvPr>
          <p:cNvSpPr/>
          <p:nvPr/>
        </p:nvSpPr>
        <p:spPr>
          <a:xfrm flipH="1">
            <a:off x="4683997" y="1566926"/>
            <a:ext cx="1524328" cy="1808269"/>
          </a:xfrm>
          <a:prstGeom prst="circularArrow">
            <a:avLst>
              <a:gd name="adj1" fmla="val 10735"/>
              <a:gd name="adj2" fmla="val 2264084"/>
              <a:gd name="adj3" fmla="val 19333537"/>
              <a:gd name="adj4" fmla="val 14880768"/>
              <a:gd name="adj5" fmla="val 21577"/>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43825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womans face&#10;&#10;Description generated with high confidence">
            <a:extLst>
              <a:ext uri="{FF2B5EF4-FFF2-40B4-BE49-F238E27FC236}">
                <a16:creationId xmlns:a16="http://schemas.microsoft.com/office/drawing/2014/main" id="{43D4BCEC-7B7A-41DA-8B8C-AE42D0413564}"/>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3358" b="89925" l="0" r="100000">
                        <a14:foregroundMark x1="44923" y1="9515" x2="44923" y2="9515"/>
                        <a14:foregroundMark x1="48923" y1="9142" x2="48923" y2="9142"/>
                        <a14:foregroundMark x1="48923" y1="4664" x2="48923" y2="4664"/>
                        <a14:foregroundMark x1="48000" y1="3358" x2="48000" y2="3358"/>
                        <a14:backgroundMark x1="50462" y1="83582" x2="50462" y2="83582"/>
                      </a14:backgroundRemoval>
                    </a14:imgEffect>
                  </a14:imgLayer>
                </a14:imgProps>
              </a:ext>
              <a:ext uri="{28A0092B-C50C-407E-A947-70E740481C1C}">
                <a14:useLocalDpi xmlns:a14="http://schemas.microsoft.com/office/drawing/2010/main" val="0"/>
              </a:ext>
            </a:extLst>
          </a:blip>
          <a:srcRect/>
          <a:stretch/>
        </p:blipFill>
        <p:spPr>
          <a:xfrm>
            <a:off x="3491402" y="250580"/>
            <a:ext cx="1614167" cy="2661208"/>
          </a:xfrm>
          <a:prstGeom prst="rect">
            <a:avLst/>
          </a:prstGeom>
        </p:spPr>
      </p:pic>
      <p:sp>
        <p:nvSpPr>
          <p:cNvPr id="4" name="Rectangle 3">
            <a:extLst>
              <a:ext uri="{FF2B5EF4-FFF2-40B4-BE49-F238E27FC236}">
                <a16:creationId xmlns:a16="http://schemas.microsoft.com/office/drawing/2014/main" id="{D60D9729-7D94-4280-9914-350717150A94}"/>
              </a:ext>
            </a:extLst>
          </p:cNvPr>
          <p:cNvSpPr/>
          <p:nvPr/>
        </p:nvSpPr>
        <p:spPr>
          <a:xfrm>
            <a:off x="336095" y="1350352"/>
            <a:ext cx="1875835" cy="461665"/>
          </a:xfrm>
          <a:prstGeom prst="rect">
            <a:avLst/>
          </a:prstGeom>
        </p:spPr>
        <p:txBody>
          <a:bodyPr wrap="none">
            <a:spAutoFit/>
          </a:bodyPr>
          <a:lstStyle/>
          <a:p>
            <a:r>
              <a:rPr lang="en-GB" sz="2400" b="1" dirty="0">
                <a:latin typeface="Arial" panose="020B0604020202020204" pitchFamily="34" charset="0"/>
                <a:cs typeface="Arial" panose="020B0604020202020204" pitchFamily="34" charset="0"/>
              </a:rPr>
              <a:t>Storytelling</a:t>
            </a:r>
          </a:p>
        </p:txBody>
      </p:sp>
      <p:sp>
        <p:nvSpPr>
          <p:cNvPr id="5" name="Rectangle 4">
            <a:extLst>
              <a:ext uri="{FF2B5EF4-FFF2-40B4-BE49-F238E27FC236}">
                <a16:creationId xmlns:a16="http://schemas.microsoft.com/office/drawing/2014/main" id="{018A862C-D99C-415F-975F-76536C3BA11C}"/>
              </a:ext>
            </a:extLst>
          </p:cNvPr>
          <p:cNvSpPr/>
          <p:nvPr/>
        </p:nvSpPr>
        <p:spPr>
          <a:xfrm>
            <a:off x="6230238" y="1350351"/>
            <a:ext cx="2604431" cy="461665"/>
          </a:xfrm>
          <a:prstGeom prst="rect">
            <a:avLst/>
          </a:prstGeom>
        </p:spPr>
        <p:txBody>
          <a:bodyPr wrap="none">
            <a:spAutoFit/>
          </a:bodyPr>
          <a:lstStyle/>
          <a:p>
            <a:r>
              <a:rPr lang="en-GB" sz="2400" b="1" dirty="0">
                <a:latin typeface="Arial" panose="020B0604020202020204" pitchFamily="34" charset="0"/>
                <a:cs typeface="Arial" panose="020B0604020202020204" pitchFamily="34" charset="0"/>
              </a:rPr>
              <a:t>Writing Journals</a:t>
            </a:r>
          </a:p>
        </p:txBody>
      </p:sp>
      <p:sp>
        <p:nvSpPr>
          <p:cNvPr id="6" name="Rectangle 5">
            <a:extLst>
              <a:ext uri="{FF2B5EF4-FFF2-40B4-BE49-F238E27FC236}">
                <a16:creationId xmlns:a16="http://schemas.microsoft.com/office/drawing/2014/main" id="{3DF45398-EDD8-4F95-85A0-4F66E7205AD4}"/>
              </a:ext>
            </a:extLst>
          </p:cNvPr>
          <p:cNvSpPr/>
          <p:nvPr/>
        </p:nvSpPr>
        <p:spPr>
          <a:xfrm>
            <a:off x="5980916" y="1904350"/>
            <a:ext cx="3065489" cy="2862322"/>
          </a:xfrm>
          <a:prstGeom prst="rect">
            <a:avLst/>
          </a:prstGeom>
        </p:spPr>
        <p:txBody>
          <a:bodyPr wrap="square">
            <a:spAutoFit/>
          </a:bodyPr>
          <a:lstStyle/>
          <a:p>
            <a:pPr marL="285750" indent="-285750">
              <a:buFont typeface="Arial" panose="020B0604020202020204" pitchFamily="34" charset="0"/>
              <a:buChar char="•"/>
            </a:pPr>
            <a:r>
              <a:rPr lang="en-GB" dirty="0"/>
              <a:t>A space where children ‘own’ their writing</a:t>
            </a:r>
          </a:p>
          <a:p>
            <a:pPr marL="285750" indent="-285750">
              <a:buFont typeface="Arial" panose="020B0604020202020204" pitchFamily="34" charset="0"/>
              <a:buChar char="•"/>
            </a:pPr>
            <a:r>
              <a:rPr lang="en-GB" dirty="0"/>
              <a:t>Freedom to experiment and follow interests</a:t>
            </a:r>
          </a:p>
          <a:p>
            <a:pPr marL="285750" indent="-285750">
              <a:buFont typeface="Arial" panose="020B0604020202020204" pitchFamily="34" charset="0"/>
              <a:buChar char="•"/>
            </a:pPr>
            <a:r>
              <a:rPr lang="en-GB" dirty="0"/>
              <a:t>Responses which withhold judgement</a:t>
            </a:r>
          </a:p>
          <a:p>
            <a:pPr marL="285750" indent="-285750">
              <a:buFont typeface="Arial" panose="020B0604020202020204" pitchFamily="34" charset="0"/>
              <a:buChar char="•"/>
            </a:pPr>
            <a:r>
              <a:rPr lang="en-GB" dirty="0"/>
              <a:t>Teacher is a writer too</a:t>
            </a:r>
          </a:p>
          <a:p>
            <a:pPr marL="285750" indent="-285750">
              <a:buFont typeface="Arial" panose="020B0604020202020204" pitchFamily="34" charset="0"/>
              <a:buChar char="•"/>
            </a:pPr>
            <a:r>
              <a:rPr lang="en-GB" dirty="0"/>
              <a:t>Evidence of impact</a:t>
            </a:r>
          </a:p>
        </p:txBody>
      </p:sp>
      <p:sp>
        <p:nvSpPr>
          <p:cNvPr id="7" name="Rectangle 6">
            <a:extLst>
              <a:ext uri="{FF2B5EF4-FFF2-40B4-BE49-F238E27FC236}">
                <a16:creationId xmlns:a16="http://schemas.microsoft.com/office/drawing/2014/main" id="{5F11517C-ABF9-4E97-91A9-8A590D9799E4}"/>
              </a:ext>
            </a:extLst>
          </p:cNvPr>
          <p:cNvSpPr/>
          <p:nvPr/>
        </p:nvSpPr>
        <p:spPr>
          <a:xfrm>
            <a:off x="97595" y="1904350"/>
            <a:ext cx="2773180" cy="4801314"/>
          </a:xfrm>
          <a:prstGeom prst="rect">
            <a:avLst/>
          </a:prstGeom>
        </p:spPr>
        <p:txBody>
          <a:bodyPr wrap="square">
            <a:spAutoFit/>
          </a:bodyPr>
          <a:lstStyle/>
          <a:p>
            <a:pPr marL="285750" indent="-285750">
              <a:buFont typeface="Arial" panose="020B0604020202020204" pitchFamily="34" charset="0"/>
              <a:buChar char="•"/>
            </a:pPr>
            <a:r>
              <a:rPr lang="en-GB" dirty="0"/>
              <a:t>develops rich and active story language </a:t>
            </a:r>
          </a:p>
          <a:p>
            <a:pPr marL="285750" indent="-285750">
              <a:buFont typeface="Arial" panose="020B0604020202020204" pitchFamily="34" charset="0"/>
              <a:buChar char="•"/>
            </a:pPr>
            <a:r>
              <a:rPr lang="en-GB" dirty="0"/>
              <a:t>a core skill for learning and sequencing ideas, </a:t>
            </a:r>
          </a:p>
          <a:p>
            <a:pPr marL="285750" indent="-285750">
              <a:buFont typeface="Arial" panose="020B0604020202020204" pitchFamily="34" charset="0"/>
              <a:buChar char="•"/>
            </a:pPr>
            <a:r>
              <a:rPr lang="en-GB" dirty="0"/>
              <a:t>a way of developing skills and confidence in speaking, </a:t>
            </a:r>
          </a:p>
          <a:p>
            <a:pPr marL="285750" indent="-285750">
              <a:buFont typeface="Arial" panose="020B0604020202020204" pitchFamily="34" charset="0"/>
              <a:buChar char="•"/>
            </a:pPr>
            <a:r>
              <a:rPr lang="en-GB" dirty="0"/>
              <a:t>a way of developing ideas about stories an</a:t>
            </a:r>
          </a:p>
          <a:p>
            <a:pPr marL="285750" indent="-285750">
              <a:buFont typeface="Arial" panose="020B0604020202020204" pitchFamily="34" charset="0"/>
              <a:buChar char="•"/>
            </a:pPr>
            <a:r>
              <a:rPr lang="en-GB" dirty="0"/>
              <a:t>approach that can also be applied to non-fiction writing</a:t>
            </a:r>
          </a:p>
          <a:p>
            <a:endParaRPr lang="en-GB" dirty="0"/>
          </a:p>
        </p:txBody>
      </p:sp>
      <p:pic>
        <p:nvPicPr>
          <p:cNvPr id="8" name="Picture 7">
            <a:extLst>
              <a:ext uri="{FF2B5EF4-FFF2-40B4-BE49-F238E27FC236}">
                <a16:creationId xmlns:a16="http://schemas.microsoft.com/office/drawing/2014/main" id="{1C4ED086-D7A7-4D5D-8E90-6931944BC8C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5908047">
            <a:off x="4466535" y="2662317"/>
            <a:ext cx="1062920" cy="744721"/>
          </a:xfrm>
          <a:prstGeom prst="rect">
            <a:avLst/>
          </a:prstGeom>
        </p:spPr>
      </p:pic>
      <p:pic>
        <p:nvPicPr>
          <p:cNvPr id="9" name="Picture 8">
            <a:extLst>
              <a:ext uri="{FF2B5EF4-FFF2-40B4-BE49-F238E27FC236}">
                <a16:creationId xmlns:a16="http://schemas.microsoft.com/office/drawing/2014/main" id="{7A4B8806-B3AB-48CE-AAD2-6F8E9E50F05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3071974" y="2467950"/>
            <a:ext cx="841321" cy="1127858"/>
          </a:xfrm>
          <a:prstGeom prst="rect">
            <a:avLst/>
          </a:prstGeom>
        </p:spPr>
      </p:pic>
    </p:spTree>
    <p:extLst>
      <p:ext uri="{BB962C8B-B14F-4D97-AF65-F5344CB8AC3E}">
        <p14:creationId xmlns:p14="http://schemas.microsoft.com/office/powerpoint/2010/main" val="31607036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776" y="260648"/>
            <a:ext cx="8604447" cy="6597352"/>
          </a:xfrm>
        </p:spPr>
        <p:txBody>
          <a:bodyPr>
            <a:noAutofit/>
          </a:bodyPr>
          <a:lstStyle/>
          <a:p>
            <a:pPr marL="0" indent="0">
              <a:buNone/>
            </a:pPr>
            <a:endParaRPr lang="en-GB" sz="2200" i="1" dirty="0"/>
          </a:p>
          <a:p>
            <a:pPr marL="0" indent="0">
              <a:buNone/>
            </a:pPr>
            <a:r>
              <a:rPr lang="en-GB" sz="2200" i="1" dirty="0"/>
              <a:t>I am one of those people who find the study of grammar to be quite boring. I have no idea how I learned the grammar I know and I do think in the same way that some people can play music by ear; some people can have an innate sense of good grammar without being able to unpick, explain or teach it to someone else … I can categorize objects that are not open to interpretation quite happily but am confused by rules that begin with, ‘for the most part’ or ‘on the whole’ or ‘unless’ and especially, ‘except’…</a:t>
            </a:r>
          </a:p>
          <a:p>
            <a:pPr marL="0" indent="0">
              <a:buNone/>
            </a:pPr>
            <a:endParaRPr lang="en-GB" sz="2200" i="1" dirty="0"/>
          </a:p>
          <a:p>
            <a:pPr marL="0" indent="0">
              <a:buNone/>
            </a:pPr>
            <a:r>
              <a:rPr lang="en-GB" sz="2200" i="1" dirty="0"/>
              <a:t>… through arguing with [Lise Fontaine] about the need to even be able to categorise and analyse words and their function in a sentence, I have come to understand that for many people it is indeed very necessary. ‘Many people’ includes many of my students ... Having now spent time teaching grammar … and the categorisation of words in the context of function within a text, I see a marked impact on … children’s writing; the ones who have a need to understand how it all fits. I have also, more importantly, come to understand that just because I can write well, it does not mean my students will if I cannot explain the rules to them.</a:t>
            </a:r>
            <a:endParaRPr lang="en-US" sz="2200" i="1" dirty="0"/>
          </a:p>
        </p:txBody>
      </p:sp>
    </p:spTree>
    <p:extLst>
      <p:ext uri="{BB962C8B-B14F-4D97-AF65-F5344CB8AC3E}">
        <p14:creationId xmlns:p14="http://schemas.microsoft.com/office/powerpoint/2010/main" val="48461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987694"/>
            <a:ext cx="7076256" cy="1165717"/>
          </a:xfrm>
        </p:spPr>
        <p:txBody>
          <a:bodyPr/>
          <a:lstStyle/>
          <a:p>
            <a:endParaRPr lang="en-GB" dirty="0"/>
          </a:p>
        </p:txBody>
      </p:sp>
      <p:sp>
        <p:nvSpPr>
          <p:cNvPr id="3" name="Content Placeholder 2"/>
          <p:cNvSpPr>
            <a:spLocks noGrp="1"/>
          </p:cNvSpPr>
          <p:nvPr>
            <p:ph idx="1"/>
          </p:nvPr>
        </p:nvSpPr>
        <p:spPr/>
        <p:txBody>
          <a:bodyPr>
            <a:normAutofit/>
          </a:bodyPr>
          <a:lstStyle/>
          <a:p>
            <a:pPr fontAlgn="ctr"/>
            <a:endParaRPr lang="en-GB" dirty="0"/>
          </a:p>
        </p:txBody>
      </p:sp>
      <p:sp>
        <p:nvSpPr>
          <p:cNvPr id="4" name="Title 1"/>
          <p:cNvSpPr txBox="1">
            <a:spLocks/>
          </p:cNvSpPr>
          <p:nvPr/>
        </p:nvSpPr>
        <p:spPr bwMode="black">
          <a:xfrm>
            <a:off x="457200" y="274638"/>
            <a:ext cx="6491064" cy="706090"/>
          </a:xfrm>
          <a:prstGeom prst="rect">
            <a:avLst/>
          </a:prstGeom>
          <a:solidFill>
            <a:srgbClr val="FFFFFF"/>
          </a:solidFill>
          <a:ln w="31750" cap="sq">
            <a:solidFill>
              <a:srgbClr val="404040"/>
            </a:solidFill>
            <a:miter lim="800000"/>
          </a:ln>
        </p:spPr>
        <p:txBody>
          <a:bodyPr vert="horz" lIns="182880" tIns="182880" rIns="182880" bIns="182880" rtlCol="0" anchor="ctr">
            <a:normAutofit lnSpcReduction="10000"/>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r>
              <a:rPr lang="en-GB"/>
              <a:t>Approaches to literacy</a:t>
            </a:r>
            <a:endParaRPr lang="en-GB" dirty="0"/>
          </a:p>
        </p:txBody>
      </p:sp>
      <p:sp>
        <p:nvSpPr>
          <p:cNvPr id="5" name="Oval 4"/>
          <p:cNvSpPr/>
          <p:nvPr/>
        </p:nvSpPr>
        <p:spPr>
          <a:xfrm>
            <a:off x="755576" y="1196752"/>
            <a:ext cx="4968552" cy="4929411"/>
          </a:xfrm>
          <a:prstGeom prst="ellipse">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1907704" y="2348880"/>
            <a:ext cx="3600400" cy="3672408"/>
          </a:xfrm>
          <a:prstGeom prst="ellipse">
            <a:avLst/>
          </a:prstGeom>
          <a:solidFill>
            <a:schemeClr val="accent2">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3131840" y="3717032"/>
            <a:ext cx="2088232" cy="2088232"/>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28654" y="980728"/>
            <a:ext cx="2000509" cy="646331"/>
          </a:xfrm>
          <a:prstGeom prst="rect">
            <a:avLst/>
          </a:prstGeom>
          <a:noFill/>
        </p:spPr>
        <p:txBody>
          <a:bodyPr wrap="square" rtlCol="0">
            <a:spAutoFit/>
          </a:bodyPr>
          <a:lstStyle/>
          <a:p>
            <a:r>
              <a:rPr lang="en-GB" sz="3600" b="1" dirty="0">
                <a:solidFill>
                  <a:schemeClr val="tx2">
                    <a:lumMod val="50000"/>
                  </a:schemeClr>
                </a:solidFill>
              </a:rPr>
              <a:t>Context</a:t>
            </a:r>
          </a:p>
        </p:txBody>
      </p:sp>
      <p:sp>
        <p:nvSpPr>
          <p:cNvPr id="9" name="TextBox 8"/>
          <p:cNvSpPr txBox="1"/>
          <p:nvPr/>
        </p:nvSpPr>
        <p:spPr>
          <a:xfrm>
            <a:off x="1548516" y="1567053"/>
            <a:ext cx="1584176" cy="584775"/>
          </a:xfrm>
          <a:prstGeom prst="rect">
            <a:avLst/>
          </a:prstGeom>
          <a:noFill/>
        </p:spPr>
        <p:txBody>
          <a:bodyPr wrap="square" rtlCol="0">
            <a:spAutoFit/>
          </a:bodyPr>
          <a:lstStyle/>
          <a:p>
            <a:r>
              <a:rPr lang="en-GB" sz="3200" b="1" dirty="0">
                <a:solidFill>
                  <a:schemeClr val="tx2">
                    <a:lumMod val="50000"/>
                  </a:schemeClr>
                </a:solidFill>
              </a:rPr>
              <a:t>Text</a:t>
            </a:r>
          </a:p>
        </p:txBody>
      </p:sp>
      <p:sp>
        <p:nvSpPr>
          <p:cNvPr id="10" name="TextBox 9"/>
          <p:cNvSpPr txBox="1"/>
          <p:nvPr/>
        </p:nvSpPr>
        <p:spPr>
          <a:xfrm>
            <a:off x="1784897" y="1952020"/>
            <a:ext cx="2297575" cy="584775"/>
          </a:xfrm>
          <a:prstGeom prst="rect">
            <a:avLst/>
          </a:prstGeom>
          <a:noFill/>
        </p:spPr>
        <p:txBody>
          <a:bodyPr wrap="square" rtlCol="0">
            <a:spAutoFit/>
          </a:bodyPr>
          <a:lstStyle/>
          <a:p>
            <a:r>
              <a:rPr lang="en-GB" sz="3200" b="1" dirty="0">
                <a:solidFill>
                  <a:schemeClr val="tx2">
                    <a:lumMod val="50000"/>
                  </a:schemeClr>
                </a:solidFill>
              </a:rPr>
              <a:t>Paragraph</a:t>
            </a:r>
          </a:p>
        </p:txBody>
      </p:sp>
      <p:sp>
        <p:nvSpPr>
          <p:cNvPr id="11" name="TextBox 10"/>
          <p:cNvSpPr txBox="1"/>
          <p:nvPr/>
        </p:nvSpPr>
        <p:spPr>
          <a:xfrm>
            <a:off x="2590927" y="2586680"/>
            <a:ext cx="1814627" cy="523220"/>
          </a:xfrm>
          <a:prstGeom prst="rect">
            <a:avLst/>
          </a:prstGeom>
          <a:noFill/>
        </p:spPr>
        <p:txBody>
          <a:bodyPr wrap="square" rtlCol="0">
            <a:spAutoFit/>
          </a:bodyPr>
          <a:lstStyle/>
          <a:p>
            <a:r>
              <a:rPr lang="en-GB" sz="2800" b="1" dirty="0">
                <a:solidFill>
                  <a:schemeClr val="tx2">
                    <a:lumMod val="50000"/>
                  </a:schemeClr>
                </a:solidFill>
              </a:rPr>
              <a:t>sentence</a:t>
            </a:r>
          </a:p>
        </p:txBody>
      </p:sp>
      <p:sp>
        <p:nvSpPr>
          <p:cNvPr id="12" name="TextBox 11"/>
          <p:cNvSpPr txBox="1"/>
          <p:nvPr/>
        </p:nvSpPr>
        <p:spPr>
          <a:xfrm>
            <a:off x="2855264" y="3064314"/>
            <a:ext cx="2254210" cy="523220"/>
          </a:xfrm>
          <a:prstGeom prst="rect">
            <a:avLst/>
          </a:prstGeom>
          <a:noFill/>
        </p:spPr>
        <p:txBody>
          <a:bodyPr wrap="square" rtlCol="0">
            <a:spAutoFit/>
          </a:bodyPr>
          <a:lstStyle/>
          <a:p>
            <a:r>
              <a:rPr lang="en-GB" sz="2800" b="1" dirty="0">
                <a:solidFill>
                  <a:schemeClr val="tx2">
                    <a:lumMod val="50000"/>
                  </a:schemeClr>
                </a:solidFill>
              </a:rPr>
              <a:t>word group</a:t>
            </a:r>
          </a:p>
        </p:txBody>
      </p:sp>
      <p:sp>
        <p:nvSpPr>
          <p:cNvPr id="13" name="TextBox 12"/>
          <p:cNvSpPr txBox="1"/>
          <p:nvPr/>
        </p:nvSpPr>
        <p:spPr>
          <a:xfrm>
            <a:off x="3416035" y="3594501"/>
            <a:ext cx="1332574" cy="461665"/>
          </a:xfrm>
          <a:prstGeom prst="rect">
            <a:avLst/>
          </a:prstGeom>
          <a:noFill/>
        </p:spPr>
        <p:txBody>
          <a:bodyPr wrap="square" rtlCol="0">
            <a:spAutoFit/>
          </a:bodyPr>
          <a:lstStyle/>
          <a:p>
            <a:r>
              <a:rPr lang="en-GB" sz="2400" b="1" dirty="0">
                <a:solidFill>
                  <a:schemeClr val="bg1"/>
                </a:solidFill>
              </a:rPr>
              <a:t>word</a:t>
            </a:r>
          </a:p>
        </p:txBody>
      </p:sp>
      <p:sp>
        <p:nvSpPr>
          <p:cNvPr id="14" name="TextBox 13"/>
          <p:cNvSpPr txBox="1"/>
          <p:nvPr/>
        </p:nvSpPr>
        <p:spPr>
          <a:xfrm>
            <a:off x="3592134" y="4281509"/>
            <a:ext cx="1385941" cy="369332"/>
          </a:xfrm>
          <a:prstGeom prst="rect">
            <a:avLst/>
          </a:prstGeom>
          <a:noFill/>
        </p:spPr>
        <p:txBody>
          <a:bodyPr wrap="square" rtlCol="0">
            <a:spAutoFit/>
          </a:bodyPr>
          <a:lstStyle/>
          <a:p>
            <a:r>
              <a:rPr lang="en-GB" b="1" dirty="0">
                <a:solidFill>
                  <a:schemeClr val="bg1"/>
                </a:solidFill>
              </a:rPr>
              <a:t>syllable</a:t>
            </a:r>
          </a:p>
        </p:txBody>
      </p:sp>
      <p:sp>
        <p:nvSpPr>
          <p:cNvPr id="15" name="TextBox 14"/>
          <p:cNvSpPr txBox="1"/>
          <p:nvPr/>
        </p:nvSpPr>
        <p:spPr>
          <a:xfrm>
            <a:off x="3428470" y="4747266"/>
            <a:ext cx="1866330" cy="646331"/>
          </a:xfrm>
          <a:prstGeom prst="rect">
            <a:avLst/>
          </a:prstGeom>
          <a:noFill/>
        </p:spPr>
        <p:txBody>
          <a:bodyPr wrap="square" rtlCol="0">
            <a:spAutoFit/>
          </a:bodyPr>
          <a:lstStyle/>
          <a:p>
            <a:r>
              <a:rPr lang="en-GB" b="1" dirty="0">
                <a:solidFill>
                  <a:schemeClr val="bg1"/>
                </a:solidFill>
              </a:rPr>
              <a:t>Letter patterns &amp;sounds</a:t>
            </a:r>
          </a:p>
        </p:txBody>
      </p:sp>
      <p:sp>
        <p:nvSpPr>
          <p:cNvPr id="16" name="TextBox 15"/>
          <p:cNvSpPr txBox="1"/>
          <p:nvPr/>
        </p:nvSpPr>
        <p:spPr>
          <a:xfrm>
            <a:off x="6067182" y="1931466"/>
            <a:ext cx="1905327" cy="371564"/>
          </a:xfrm>
          <a:prstGeom prst="rect">
            <a:avLst/>
          </a:prstGeom>
          <a:noFill/>
        </p:spPr>
        <p:txBody>
          <a:bodyPr wrap="square" rtlCol="0">
            <a:spAutoFit/>
          </a:bodyPr>
          <a:lstStyle/>
          <a:p>
            <a:r>
              <a:rPr lang="en-GB" b="1" dirty="0">
                <a:solidFill>
                  <a:srgbClr val="00B050"/>
                </a:solidFill>
              </a:rPr>
              <a:t>Genre writing</a:t>
            </a:r>
          </a:p>
        </p:txBody>
      </p:sp>
      <p:cxnSp>
        <p:nvCxnSpPr>
          <p:cNvPr id="17" name="Straight Connector 16"/>
          <p:cNvCxnSpPr>
            <a:stCxn id="16" idx="1"/>
          </p:cNvCxnSpPr>
          <p:nvPr/>
        </p:nvCxnSpPr>
        <p:spPr>
          <a:xfrm flipH="1" flipV="1">
            <a:off x="2123728" y="1442393"/>
            <a:ext cx="3943454" cy="674855"/>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6" idx="1"/>
            <a:endCxn id="11" idx="3"/>
          </p:cNvCxnSpPr>
          <p:nvPr/>
        </p:nvCxnSpPr>
        <p:spPr>
          <a:xfrm flipH="1">
            <a:off x="4405554" y="2117248"/>
            <a:ext cx="1661628" cy="731042"/>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6" idx="1"/>
          </p:cNvCxnSpPr>
          <p:nvPr/>
        </p:nvCxnSpPr>
        <p:spPr>
          <a:xfrm flipH="1">
            <a:off x="4748609" y="2117248"/>
            <a:ext cx="1318573" cy="1134981"/>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6539681" y="3381727"/>
            <a:ext cx="1804468" cy="369332"/>
          </a:xfrm>
          <a:prstGeom prst="rect">
            <a:avLst/>
          </a:prstGeom>
          <a:noFill/>
        </p:spPr>
        <p:txBody>
          <a:bodyPr wrap="none" rtlCol="0">
            <a:spAutoFit/>
          </a:bodyPr>
          <a:lstStyle/>
          <a:p>
            <a:r>
              <a:rPr lang="en-GB" dirty="0">
                <a:solidFill>
                  <a:srgbClr val="7030A0"/>
                </a:solidFill>
              </a:rPr>
              <a:t>Reading schemes</a:t>
            </a:r>
          </a:p>
        </p:txBody>
      </p:sp>
      <p:cxnSp>
        <p:nvCxnSpPr>
          <p:cNvPr id="21" name="Straight Connector 20"/>
          <p:cNvCxnSpPr>
            <a:stCxn id="20" idx="1"/>
          </p:cNvCxnSpPr>
          <p:nvPr/>
        </p:nvCxnSpPr>
        <p:spPr>
          <a:xfrm flipH="1">
            <a:off x="4269703" y="3566393"/>
            <a:ext cx="2269978" cy="246484"/>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20" idx="1"/>
          </p:cNvCxnSpPr>
          <p:nvPr/>
        </p:nvCxnSpPr>
        <p:spPr>
          <a:xfrm flipH="1" flipV="1">
            <a:off x="4733155" y="3363247"/>
            <a:ext cx="1806526" cy="203146"/>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6852208" y="4000418"/>
            <a:ext cx="912429" cy="369332"/>
          </a:xfrm>
          <a:prstGeom prst="rect">
            <a:avLst/>
          </a:prstGeom>
          <a:noFill/>
        </p:spPr>
        <p:txBody>
          <a:bodyPr wrap="none" rtlCol="0">
            <a:spAutoFit/>
          </a:bodyPr>
          <a:lstStyle/>
          <a:p>
            <a:r>
              <a:rPr lang="en-GB" dirty="0">
                <a:solidFill>
                  <a:srgbClr val="FF0000"/>
                </a:solidFill>
              </a:rPr>
              <a:t>phonics</a:t>
            </a:r>
          </a:p>
        </p:txBody>
      </p:sp>
      <p:cxnSp>
        <p:nvCxnSpPr>
          <p:cNvPr id="24" name="Straight Connector 23"/>
          <p:cNvCxnSpPr>
            <a:endCxn id="23" idx="1"/>
          </p:cNvCxnSpPr>
          <p:nvPr/>
        </p:nvCxnSpPr>
        <p:spPr>
          <a:xfrm>
            <a:off x="4304799" y="3825333"/>
            <a:ext cx="2547409" cy="359751"/>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23" idx="1"/>
          </p:cNvCxnSpPr>
          <p:nvPr/>
        </p:nvCxnSpPr>
        <p:spPr>
          <a:xfrm flipH="1">
            <a:off x="5014464" y="4185084"/>
            <a:ext cx="1837744" cy="93438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612892" y="5188875"/>
            <a:ext cx="2163606" cy="369332"/>
          </a:xfrm>
          <a:prstGeom prst="rect">
            <a:avLst/>
          </a:prstGeom>
          <a:noFill/>
        </p:spPr>
        <p:txBody>
          <a:bodyPr wrap="none" rtlCol="0">
            <a:spAutoFit/>
          </a:bodyPr>
          <a:lstStyle/>
          <a:p>
            <a:r>
              <a:rPr lang="en-GB" dirty="0">
                <a:solidFill>
                  <a:schemeClr val="accent6">
                    <a:lumMod val="75000"/>
                  </a:schemeClr>
                </a:solidFill>
              </a:rPr>
              <a:t>Phonemic awareness</a:t>
            </a:r>
          </a:p>
        </p:txBody>
      </p:sp>
      <p:cxnSp>
        <p:nvCxnSpPr>
          <p:cNvPr id="27" name="Straight Connector 26"/>
          <p:cNvCxnSpPr>
            <a:stCxn id="26" idx="1"/>
          </p:cNvCxnSpPr>
          <p:nvPr/>
        </p:nvCxnSpPr>
        <p:spPr>
          <a:xfrm flipH="1" flipV="1">
            <a:off x="4978075" y="5224891"/>
            <a:ext cx="1634817" cy="14865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644978" y="5548057"/>
            <a:ext cx="1695626" cy="646331"/>
          </a:xfrm>
          <a:prstGeom prst="rect">
            <a:avLst/>
          </a:prstGeom>
          <a:noFill/>
        </p:spPr>
        <p:txBody>
          <a:bodyPr wrap="square" rtlCol="0">
            <a:spAutoFit/>
          </a:bodyPr>
          <a:lstStyle/>
          <a:p>
            <a:r>
              <a:rPr lang="en-GB" dirty="0">
                <a:solidFill>
                  <a:schemeClr val="accent3">
                    <a:lumMod val="50000"/>
                  </a:schemeClr>
                </a:solidFill>
              </a:rPr>
              <a:t>Sight words and spelling lists</a:t>
            </a:r>
          </a:p>
        </p:txBody>
      </p:sp>
      <p:cxnSp>
        <p:nvCxnSpPr>
          <p:cNvPr id="29" name="Straight Connector 28"/>
          <p:cNvCxnSpPr/>
          <p:nvPr/>
        </p:nvCxnSpPr>
        <p:spPr>
          <a:xfrm flipV="1">
            <a:off x="2340604" y="4008313"/>
            <a:ext cx="1234139" cy="184712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2340604" y="5255040"/>
            <a:ext cx="1172959" cy="5502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76999" y="4931874"/>
            <a:ext cx="1514682" cy="369332"/>
          </a:xfrm>
          <a:prstGeom prst="rect">
            <a:avLst/>
          </a:prstGeom>
          <a:noFill/>
        </p:spPr>
        <p:txBody>
          <a:bodyPr wrap="square" rtlCol="0">
            <a:spAutoFit/>
          </a:bodyPr>
          <a:lstStyle/>
          <a:p>
            <a:r>
              <a:rPr lang="en-GB" dirty="0">
                <a:solidFill>
                  <a:srgbClr val="7030A0"/>
                </a:solidFill>
              </a:rPr>
              <a:t>vocabulary</a:t>
            </a:r>
          </a:p>
        </p:txBody>
      </p:sp>
      <p:cxnSp>
        <p:nvCxnSpPr>
          <p:cNvPr id="32" name="Straight Connector 31"/>
          <p:cNvCxnSpPr>
            <a:stCxn id="31" idx="3"/>
          </p:cNvCxnSpPr>
          <p:nvPr/>
        </p:nvCxnSpPr>
        <p:spPr>
          <a:xfrm flipV="1">
            <a:off x="1691681" y="3857762"/>
            <a:ext cx="1815590" cy="1258778"/>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467544" y="3760774"/>
            <a:ext cx="1462629" cy="369332"/>
          </a:xfrm>
          <a:prstGeom prst="rect">
            <a:avLst/>
          </a:prstGeom>
          <a:noFill/>
        </p:spPr>
        <p:txBody>
          <a:bodyPr wrap="square" rtlCol="0">
            <a:spAutoFit/>
          </a:bodyPr>
          <a:lstStyle/>
          <a:p>
            <a:r>
              <a:rPr lang="en-GB" dirty="0">
                <a:solidFill>
                  <a:srgbClr val="FF0000"/>
                </a:solidFill>
              </a:rPr>
              <a:t>grammar</a:t>
            </a:r>
          </a:p>
        </p:txBody>
      </p:sp>
      <p:cxnSp>
        <p:nvCxnSpPr>
          <p:cNvPr id="34" name="Straight Connector 33"/>
          <p:cNvCxnSpPr/>
          <p:nvPr/>
        </p:nvCxnSpPr>
        <p:spPr>
          <a:xfrm flipV="1">
            <a:off x="1523333" y="3012612"/>
            <a:ext cx="1106089" cy="89905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V="1">
            <a:off x="1502722" y="3468972"/>
            <a:ext cx="1360379" cy="468987"/>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FAA2AD14-086C-4D05-ADD3-E2BF4CCEB5AF}"/>
              </a:ext>
            </a:extLst>
          </p:cNvPr>
          <p:cNvSpPr txBox="1"/>
          <p:nvPr/>
        </p:nvSpPr>
        <p:spPr>
          <a:xfrm>
            <a:off x="3508263" y="6453149"/>
            <a:ext cx="5536709" cy="307777"/>
          </a:xfrm>
          <a:prstGeom prst="rect">
            <a:avLst/>
          </a:prstGeom>
          <a:noFill/>
        </p:spPr>
        <p:txBody>
          <a:bodyPr wrap="none" rtlCol="0">
            <a:spAutoFit/>
          </a:bodyPr>
          <a:lstStyle/>
          <a:p>
            <a:r>
              <a:rPr lang="en-GB" sz="1400" dirty="0">
                <a:solidFill>
                  <a:prstClr val="black"/>
                </a:solidFill>
              </a:rPr>
              <a:t>Adapted from Learning to Write, Reading To Learn: Rose and Martin 2012</a:t>
            </a:r>
          </a:p>
        </p:txBody>
      </p:sp>
    </p:spTree>
    <p:extLst>
      <p:ext uri="{BB962C8B-B14F-4D97-AF65-F5344CB8AC3E}">
        <p14:creationId xmlns:p14="http://schemas.microsoft.com/office/powerpoint/2010/main" val="11369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6">
                                            <p:txEl>
                                              <p:pRg st="0" end="0"/>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6" grpId="0"/>
      <p:bldP spid="28" grpId="0"/>
      <p:bldP spid="31" grpId="0"/>
      <p:bldP spid="3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6467775" cy="638851"/>
          </a:xfrm>
        </p:spPr>
        <p:txBody>
          <a:bodyPr>
            <a:normAutofit/>
          </a:bodyPr>
          <a:lstStyle/>
          <a:p>
            <a:r>
              <a:rPr lang="en-GB" dirty="0"/>
              <a:t>An coherent, integrated approach</a:t>
            </a:r>
          </a:p>
        </p:txBody>
      </p:sp>
      <p:sp>
        <p:nvSpPr>
          <p:cNvPr id="22" name="TextBox 21"/>
          <p:cNvSpPr txBox="1"/>
          <p:nvPr/>
        </p:nvSpPr>
        <p:spPr>
          <a:xfrm>
            <a:off x="3507271" y="6418250"/>
            <a:ext cx="5536709" cy="307777"/>
          </a:xfrm>
          <a:prstGeom prst="rect">
            <a:avLst/>
          </a:prstGeom>
          <a:noFill/>
        </p:spPr>
        <p:txBody>
          <a:bodyPr wrap="none" rtlCol="0">
            <a:spAutoFit/>
          </a:bodyPr>
          <a:lstStyle/>
          <a:p>
            <a:r>
              <a:rPr lang="en-GB" sz="1400" dirty="0"/>
              <a:t>Adapted from Learning to Write, Reading To Learn: Rose and Martin 2012</a:t>
            </a:r>
          </a:p>
        </p:txBody>
      </p:sp>
      <p:sp>
        <p:nvSpPr>
          <p:cNvPr id="4" name="Isosceles Triangle 3"/>
          <p:cNvSpPr/>
          <p:nvPr/>
        </p:nvSpPr>
        <p:spPr>
          <a:xfrm rot="10800000">
            <a:off x="457199" y="1056502"/>
            <a:ext cx="5996090" cy="5262742"/>
          </a:xfrm>
          <a:prstGeom prst="triangl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Isosceles Triangle 32"/>
          <p:cNvSpPr/>
          <p:nvPr/>
        </p:nvSpPr>
        <p:spPr>
          <a:xfrm rot="10800000">
            <a:off x="899591" y="1790264"/>
            <a:ext cx="5112567" cy="4560379"/>
          </a:xfrm>
          <a:prstGeom prst="triangl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Isosceles Triangle 36"/>
          <p:cNvSpPr/>
          <p:nvPr/>
        </p:nvSpPr>
        <p:spPr>
          <a:xfrm rot="10800000">
            <a:off x="1293942" y="2459413"/>
            <a:ext cx="4322602" cy="3925034"/>
          </a:xfrm>
          <a:prstGeom prst="triangl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Isosceles Triangle 35"/>
          <p:cNvSpPr/>
          <p:nvPr/>
        </p:nvSpPr>
        <p:spPr>
          <a:xfrm rot="10800000">
            <a:off x="1841997" y="3523536"/>
            <a:ext cx="3234059" cy="2798828"/>
          </a:xfrm>
          <a:prstGeom prst="triangl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Isosceles Triangle 34"/>
          <p:cNvSpPr/>
          <p:nvPr/>
        </p:nvSpPr>
        <p:spPr>
          <a:xfrm rot="10800000">
            <a:off x="2297457" y="4326686"/>
            <a:ext cx="2314639" cy="2123442"/>
          </a:xfrm>
          <a:prstGeom prst="triangl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Isosceles Triangle 33"/>
          <p:cNvSpPr/>
          <p:nvPr/>
        </p:nvSpPr>
        <p:spPr>
          <a:xfrm rot="10800000">
            <a:off x="2468355" y="5566081"/>
            <a:ext cx="1983299" cy="891113"/>
          </a:xfrm>
          <a:prstGeom prst="triangl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713136" y="1065524"/>
            <a:ext cx="1877380" cy="646331"/>
          </a:xfrm>
          <a:prstGeom prst="rect">
            <a:avLst/>
          </a:prstGeom>
          <a:noFill/>
        </p:spPr>
        <p:txBody>
          <a:bodyPr wrap="square" rtlCol="0">
            <a:spAutoFit/>
          </a:bodyPr>
          <a:lstStyle/>
          <a:p>
            <a:r>
              <a:rPr lang="en-GB" sz="3600" b="1" dirty="0">
                <a:solidFill>
                  <a:schemeClr val="tx2">
                    <a:lumMod val="50000"/>
                  </a:schemeClr>
                </a:solidFill>
              </a:rPr>
              <a:t>Context</a:t>
            </a:r>
          </a:p>
        </p:txBody>
      </p:sp>
      <p:sp>
        <p:nvSpPr>
          <p:cNvPr id="10" name="TextBox 9"/>
          <p:cNvSpPr txBox="1"/>
          <p:nvPr/>
        </p:nvSpPr>
        <p:spPr>
          <a:xfrm>
            <a:off x="2738164" y="1861521"/>
            <a:ext cx="1584176" cy="584775"/>
          </a:xfrm>
          <a:prstGeom prst="rect">
            <a:avLst/>
          </a:prstGeom>
          <a:noFill/>
        </p:spPr>
        <p:txBody>
          <a:bodyPr wrap="square" rtlCol="0">
            <a:spAutoFit/>
          </a:bodyPr>
          <a:lstStyle/>
          <a:p>
            <a:pPr algn="ctr"/>
            <a:r>
              <a:rPr lang="en-GB" sz="3200" b="1" dirty="0">
                <a:solidFill>
                  <a:schemeClr val="tx2">
                    <a:lumMod val="50000"/>
                  </a:schemeClr>
                </a:solidFill>
              </a:rPr>
              <a:t>Text</a:t>
            </a:r>
          </a:p>
        </p:txBody>
      </p:sp>
      <p:sp>
        <p:nvSpPr>
          <p:cNvPr id="11" name="TextBox 10"/>
          <p:cNvSpPr txBox="1"/>
          <p:nvPr/>
        </p:nvSpPr>
        <p:spPr>
          <a:xfrm>
            <a:off x="2522014" y="2676616"/>
            <a:ext cx="2140734" cy="584775"/>
          </a:xfrm>
          <a:prstGeom prst="rect">
            <a:avLst/>
          </a:prstGeom>
          <a:noFill/>
        </p:spPr>
        <p:txBody>
          <a:bodyPr wrap="square" rtlCol="0">
            <a:spAutoFit/>
          </a:bodyPr>
          <a:lstStyle/>
          <a:p>
            <a:pPr algn="ctr"/>
            <a:r>
              <a:rPr lang="en-GB" sz="3200" b="1" dirty="0">
                <a:solidFill>
                  <a:schemeClr val="tx2">
                    <a:lumMod val="50000"/>
                  </a:schemeClr>
                </a:solidFill>
              </a:rPr>
              <a:t>Paragraph</a:t>
            </a:r>
          </a:p>
        </p:txBody>
      </p:sp>
      <p:sp>
        <p:nvSpPr>
          <p:cNvPr id="12" name="TextBox 11"/>
          <p:cNvSpPr txBox="1"/>
          <p:nvPr/>
        </p:nvSpPr>
        <p:spPr>
          <a:xfrm>
            <a:off x="2746250" y="3656788"/>
            <a:ext cx="1585028" cy="523220"/>
          </a:xfrm>
          <a:prstGeom prst="rect">
            <a:avLst/>
          </a:prstGeom>
          <a:noFill/>
        </p:spPr>
        <p:txBody>
          <a:bodyPr wrap="square" rtlCol="0">
            <a:spAutoFit/>
          </a:bodyPr>
          <a:lstStyle/>
          <a:p>
            <a:r>
              <a:rPr lang="en-GB" sz="2800" b="1" dirty="0">
                <a:solidFill>
                  <a:schemeClr val="tx2">
                    <a:lumMod val="20000"/>
                    <a:lumOff val="80000"/>
                  </a:schemeClr>
                </a:solidFill>
              </a:rPr>
              <a:t>Sentence</a:t>
            </a:r>
          </a:p>
        </p:txBody>
      </p:sp>
      <p:sp>
        <p:nvSpPr>
          <p:cNvPr id="13" name="TextBox 12"/>
          <p:cNvSpPr txBox="1"/>
          <p:nvPr/>
        </p:nvSpPr>
        <p:spPr>
          <a:xfrm>
            <a:off x="2336306" y="4442153"/>
            <a:ext cx="2254210" cy="523220"/>
          </a:xfrm>
          <a:prstGeom prst="rect">
            <a:avLst/>
          </a:prstGeom>
          <a:noFill/>
        </p:spPr>
        <p:txBody>
          <a:bodyPr wrap="square" rtlCol="0">
            <a:spAutoFit/>
          </a:bodyPr>
          <a:lstStyle/>
          <a:p>
            <a:pPr algn="ctr"/>
            <a:r>
              <a:rPr lang="en-GB" sz="2800" b="1" dirty="0">
                <a:solidFill>
                  <a:schemeClr val="tx2">
                    <a:lumMod val="20000"/>
                    <a:lumOff val="80000"/>
                  </a:schemeClr>
                </a:solidFill>
              </a:rPr>
              <a:t>Word</a:t>
            </a:r>
            <a:r>
              <a:rPr lang="en-GB" sz="2800" b="1" dirty="0">
                <a:solidFill>
                  <a:schemeClr val="tx2">
                    <a:lumMod val="40000"/>
                    <a:lumOff val="60000"/>
                  </a:schemeClr>
                </a:solidFill>
              </a:rPr>
              <a:t> </a:t>
            </a:r>
            <a:r>
              <a:rPr lang="en-GB" sz="2800" b="1" dirty="0">
                <a:solidFill>
                  <a:schemeClr val="tx2">
                    <a:lumMod val="20000"/>
                    <a:lumOff val="80000"/>
                  </a:schemeClr>
                </a:solidFill>
              </a:rPr>
              <a:t>group</a:t>
            </a:r>
          </a:p>
        </p:txBody>
      </p:sp>
      <p:sp>
        <p:nvSpPr>
          <p:cNvPr id="14" name="TextBox 13"/>
          <p:cNvSpPr txBox="1"/>
          <p:nvPr/>
        </p:nvSpPr>
        <p:spPr>
          <a:xfrm>
            <a:off x="2781028" y="5634522"/>
            <a:ext cx="1332574" cy="461665"/>
          </a:xfrm>
          <a:prstGeom prst="rect">
            <a:avLst/>
          </a:prstGeom>
          <a:noFill/>
        </p:spPr>
        <p:txBody>
          <a:bodyPr wrap="square" rtlCol="0">
            <a:spAutoFit/>
          </a:bodyPr>
          <a:lstStyle/>
          <a:p>
            <a:pPr algn="ctr"/>
            <a:r>
              <a:rPr lang="en-GB" sz="2400" b="1" dirty="0">
                <a:solidFill>
                  <a:schemeClr val="tx2">
                    <a:lumMod val="50000"/>
                  </a:schemeClr>
                </a:solidFill>
              </a:rPr>
              <a:t>Word</a:t>
            </a:r>
          </a:p>
        </p:txBody>
      </p:sp>
    </p:spTree>
    <p:extLst>
      <p:ext uri="{BB962C8B-B14F-4D97-AF65-F5344CB8AC3E}">
        <p14:creationId xmlns:p14="http://schemas.microsoft.com/office/powerpoint/2010/main" val="3441917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do we do?</a:t>
            </a:r>
          </a:p>
        </p:txBody>
      </p:sp>
      <p:sp>
        <p:nvSpPr>
          <p:cNvPr id="3" name="Content Placeholder 2"/>
          <p:cNvSpPr>
            <a:spLocks noGrp="1"/>
          </p:cNvSpPr>
          <p:nvPr>
            <p:ph idx="1"/>
          </p:nvPr>
        </p:nvSpPr>
        <p:spPr/>
        <p:txBody>
          <a:bodyPr>
            <a:normAutofit/>
          </a:bodyPr>
          <a:lstStyle/>
          <a:p>
            <a:r>
              <a:rPr lang="en-GB" dirty="0"/>
              <a:t>Teachers analyse the texts, identifying the stages and phases</a:t>
            </a:r>
          </a:p>
          <a:p>
            <a:r>
              <a:rPr lang="en-GB" dirty="0"/>
              <a:t>Prepare leaners for reading</a:t>
            </a:r>
          </a:p>
          <a:p>
            <a:r>
              <a:rPr lang="en-GB" dirty="0"/>
              <a:t>Jointly deconstruct the text, making notes</a:t>
            </a:r>
          </a:p>
          <a:p>
            <a:r>
              <a:rPr lang="en-GB" dirty="0"/>
              <a:t>Use the notes to jointly construct a class text</a:t>
            </a:r>
          </a:p>
          <a:p>
            <a:r>
              <a:rPr lang="en-GB" dirty="0"/>
              <a:t>Pupils use notes to individually construct a text</a:t>
            </a:r>
          </a:p>
          <a:p>
            <a:endParaRPr lang="en-GB" dirty="0">
              <a:solidFill>
                <a:schemeClr val="accent1">
                  <a:lumMod val="75000"/>
                </a:schemeClr>
              </a:solidFill>
            </a:endParaRPr>
          </a:p>
          <a:p>
            <a:pPr marL="0" indent="0">
              <a:buNone/>
            </a:pPr>
            <a:r>
              <a:rPr lang="en-GB" dirty="0">
                <a:solidFill>
                  <a:schemeClr val="accent1">
                    <a:lumMod val="75000"/>
                  </a:schemeClr>
                </a:solidFill>
              </a:rPr>
              <a:t>Having been taught the genre, pupils then go on to work on independent writing, using the strategies they have been taught</a:t>
            </a:r>
          </a:p>
          <a:p>
            <a:endParaRPr lang="en-GB" dirty="0"/>
          </a:p>
        </p:txBody>
      </p:sp>
    </p:spTree>
    <p:extLst>
      <p:ext uri="{BB962C8B-B14F-4D97-AF65-F5344CB8AC3E}">
        <p14:creationId xmlns:p14="http://schemas.microsoft.com/office/powerpoint/2010/main" val="31477546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8A882-FB5C-4513-84C9-652783098BB9}"/>
              </a:ext>
            </a:extLst>
          </p:cNvPr>
          <p:cNvSpPr>
            <a:spLocks noGrp="1"/>
          </p:cNvSpPr>
          <p:nvPr>
            <p:ph type="title"/>
          </p:nvPr>
        </p:nvSpPr>
        <p:spPr/>
        <p:txBody>
          <a:bodyPr/>
          <a:lstStyle/>
          <a:p>
            <a:r>
              <a:rPr lang="en-GB" dirty="0"/>
              <a:t>Project model</a:t>
            </a:r>
          </a:p>
        </p:txBody>
      </p:sp>
      <p:sp>
        <p:nvSpPr>
          <p:cNvPr id="3" name="Content Placeholder 2">
            <a:extLst>
              <a:ext uri="{FF2B5EF4-FFF2-40B4-BE49-F238E27FC236}">
                <a16:creationId xmlns:a16="http://schemas.microsoft.com/office/drawing/2014/main" id="{FAFDECB6-7C72-4E79-9DDD-B78165FD6383}"/>
              </a:ext>
            </a:extLst>
          </p:cNvPr>
          <p:cNvSpPr>
            <a:spLocks noGrp="1"/>
          </p:cNvSpPr>
          <p:nvPr>
            <p:ph idx="1"/>
          </p:nvPr>
        </p:nvSpPr>
        <p:spPr/>
        <p:txBody>
          <a:bodyPr>
            <a:normAutofit/>
          </a:bodyPr>
          <a:lstStyle/>
          <a:p>
            <a:r>
              <a:rPr lang="en-GB" sz="2800" dirty="0"/>
              <a:t>6 x full day training sessions</a:t>
            </a:r>
          </a:p>
          <a:p>
            <a:r>
              <a:rPr lang="en-GB" sz="2800" dirty="0"/>
              <a:t>6 x half day network meetings </a:t>
            </a:r>
          </a:p>
          <a:p>
            <a:r>
              <a:rPr lang="en-GB" sz="2800" dirty="0"/>
              <a:t>3 half day support visits</a:t>
            </a:r>
          </a:p>
          <a:p>
            <a:r>
              <a:rPr lang="en-GB" sz="2800" dirty="0"/>
              <a:t>Moodle platform for sharing and blogging</a:t>
            </a:r>
          </a:p>
        </p:txBody>
      </p:sp>
    </p:spTree>
    <p:extLst>
      <p:ext uri="{BB962C8B-B14F-4D97-AF65-F5344CB8AC3E}">
        <p14:creationId xmlns:p14="http://schemas.microsoft.com/office/powerpoint/2010/main" val="4262623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7D4D4-4B8B-4E4A-B1BC-26BCD24E370A}"/>
              </a:ext>
            </a:extLst>
          </p:cNvPr>
          <p:cNvSpPr>
            <a:spLocks noGrp="1"/>
          </p:cNvSpPr>
          <p:nvPr>
            <p:ph type="title"/>
          </p:nvPr>
        </p:nvSpPr>
        <p:spPr>
          <a:xfrm>
            <a:off x="1590269" y="547548"/>
            <a:ext cx="5937755" cy="1188720"/>
          </a:xfrm>
        </p:spPr>
        <p:txBody>
          <a:bodyPr/>
          <a:lstStyle/>
          <a:p>
            <a:r>
              <a:rPr lang="en-GB" dirty="0"/>
              <a:t>Outcomes</a:t>
            </a:r>
          </a:p>
        </p:txBody>
      </p:sp>
      <p:graphicFrame>
        <p:nvGraphicFramePr>
          <p:cNvPr id="7" name="Content Placeholder 6">
            <a:extLst>
              <a:ext uri="{FF2B5EF4-FFF2-40B4-BE49-F238E27FC236}">
                <a16:creationId xmlns:a16="http://schemas.microsoft.com/office/drawing/2014/main" id="{1CEB18E9-B9D5-44BC-89D4-E4832058C6AD}"/>
              </a:ext>
            </a:extLst>
          </p:cNvPr>
          <p:cNvGraphicFramePr>
            <a:graphicFrameLocks noGrp="1"/>
          </p:cNvGraphicFramePr>
          <p:nvPr>
            <p:ph idx="1"/>
            <p:extLst>
              <p:ext uri="{D42A27DB-BD31-4B8C-83A1-F6EECF244321}">
                <p14:modId xmlns:p14="http://schemas.microsoft.com/office/powerpoint/2010/main" val="2828677617"/>
              </p:ext>
            </p:extLst>
          </p:nvPr>
        </p:nvGraphicFramePr>
        <p:xfrm>
          <a:off x="628650" y="1825625"/>
          <a:ext cx="7886700" cy="43513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 name="Table 3">
            <a:extLst>
              <a:ext uri="{FF2B5EF4-FFF2-40B4-BE49-F238E27FC236}">
                <a16:creationId xmlns:a16="http://schemas.microsoft.com/office/drawing/2014/main" id="{B7943967-70E4-49E1-A90E-085E7C6A5348}"/>
              </a:ext>
            </a:extLst>
          </p:cNvPr>
          <p:cNvGraphicFramePr>
            <a:graphicFrameLocks noGrp="1"/>
          </p:cNvGraphicFramePr>
          <p:nvPr>
            <p:extLst>
              <p:ext uri="{D42A27DB-BD31-4B8C-83A1-F6EECF244321}">
                <p14:modId xmlns:p14="http://schemas.microsoft.com/office/powerpoint/2010/main" val="22547179"/>
              </p:ext>
            </p:extLst>
          </p:nvPr>
        </p:nvGraphicFramePr>
        <p:xfrm>
          <a:off x="107895" y="1916832"/>
          <a:ext cx="8928209" cy="4533664"/>
        </p:xfrm>
        <a:graphic>
          <a:graphicData uri="http://schemas.openxmlformats.org/drawingml/2006/table">
            <a:tbl>
              <a:tblPr>
                <a:tableStyleId>{5C22544A-7EE6-4342-B048-85BDC9FD1C3A}</a:tableStyleId>
              </a:tblPr>
              <a:tblGrid>
                <a:gridCol w="1043382">
                  <a:extLst>
                    <a:ext uri="{9D8B030D-6E8A-4147-A177-3AD203B41FA5}">
                      <a16:colId xmlns:a16="http://schemas.microsoft.com/office/drawing/2014/main" val="20000"/>
                    </a:ext>
                  </a:extLst>
                </a:gridCol>
                <a:gridCol w="1004341">
                  <a:extLst>
                    <a:ext uri="{9D8B030D-6E8A-4147-A177-3AD203B41FA5}">
                      <a16:colId xmlns:a16="http://schemas.microsoft.com/office/drawing/2014/main" val="20001"/>
                    </a:ext>
                  </a:extLst>
                </a:gridCol>
                <a:gridCol w="1693888">
                  <a:extLst>
                    <a:ext uri="{9D8B030D-6E8A-4147-A177-3AD203B41FA5}">
                      <a16:colId xmlns:a16="http://schemas.microsoft.com/office/drawing/2014/main" val="20002"/>
                    </a:ext>
                  </a:extLst>
                </a:gridCol>
                <a:gridCol w="1543987">
                  <a:extLst>
                    <a:ext uri="{9D8B030D-6E8A-4147-A177-3AD203B41FA5}">
                      <a16:colId xmlns:a16="http://schemas.microsoft.com/office/drawing/2014/main" val="20003"/>
                    </a:ext>
                  </a:extLst>
                </a:gridCol>
                <a:gridCol w="1798820">
                  <a:extLst>
                    <a:ext uri="{9D8B030D-6E8A-4147-A177-3AD203B41FA5}">
                      <a16:colId xmlns:a16="http://schemas.microsoft.com/office/drawing/2014/main" val="20004"/>
                    </a:ext>
                  </a:extLst>
                </a:gridCol>
                <a:gridCol w="1843791">
                  <a:extLst>
                    <a:ext uri="{9D8B030D-6E8A-4147-A177-3AD203B41FA5}">
                      <a16:colId xmlns:a16="http://schemas.microsoft.com/office/drawing/2014/main" val="20005"/>
                    </a:ext>
                  </a:extLst>
                </a:gridCol>
              </a:tblGrid>
              <a:tr h="1691590">
                <a:tc>
                  <a:txBody>
                    <a:bodyPr/>
                    <a:lstStyle/>
                    <a:p>
                      <a:pPr algn="l" fontAlgn="b"/>
                      <a:r>
                        <a:rPr lang="en-GB" sz="2400" u="none" strike="noStrike" dirty="0">
                          <a:effectLst/>
                        </a:rPr>
                        <a:t> </a:t>
                      </a:r>
                      <a:endParaRPr lang="en-GB" sz="2400" b="0" i="0" u="none" strike="noStrike" dirty="0">
                        <a:solidFill>
                          <a:srgbClr val="FF0000"/>
                        </a:solidFill>
                        <a:effectLst/>
                        <a:latin typeface="Arial" panose="020B0604020202020204" pitchFamily="34" charset="0"/>
                      </a:endParaRPr>
                    </a:p>
                  </a:txBody>
                  <a:tcPr marL="0" marR="0" marT="0" marB="0" anchor="b">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chemeClr val="tx1"/>
                          </a:solidFill>
                          <a:effectLst/>
                          <a:latin typeface="Arial" panose="020B0604020202020204" pitchFamily="34" charset="0"/>
                        </a:rPr>
                        <a:t>Number of pupils</a:t>
                      </a:r>
                    </a:p>
                  </a:txBody>
                  <a:tcPr marL="0" marR="0" marT="0" marB="0" vert="vert27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2400" u="none" strike="noStrike" dirty="0">
                          <a:effectLst/>
                        </a:rPr>
                        <a:t>Progress terms 1-3 (APS points)</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Expected progress</a:t>
                      </a:r>
                      <a:endParaRPr lang="en-GB" sz="2400" b="0" i="0" u="none" strike="noStrike" dirty="0">
                        <a:solidFill>
                          <a:srgbClr val="000000"/>
                        </a:solidFill>
                        <a:effectLst/>
                        <a:latin typeface="Arial" panose="020B0604020202020204" pitchFamily="34" charset="0"/>
                      </a:endParaRPr>
                    </a:p>
                    <a:p>
                      <a:pPr algn="ctr" fontAlgn="b"/>
                      <a:r>
                        <a:rPr lang="en-GB" sz="2400" u="none" strike="noStrike" dirty="0">
                          <a:effectLst/>
                        </a:rPr>
                        <a:t> </a:t>
                      </a:r>
                      <a:endParaRPr lang="en-GB" sz="2400" b="0"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Difference</a:t>
                      </a:r>
                      <a:endParaRPr lang="en-GB" sz="2400" b="0" i="0" u="none" strike="noStrike" dirty="0">
                        <a:solidFill>
                          <a:srgbClr val="000000"/>
                        </a:solidFill>
                        <a:effectLst/>
                        <a:latin typeface="Arial" panose="020B0604020202020204" pitchFamily="34" charset="0"/>
                      </a:endParaRPr>
                    </a:p>
                    <a:p>
                      <a:pPr algn="ctr" fontAlgn="b"/>
                      <a:r>
                        <a:rPr lang="en-GB" sz="2400" u="none" strike="noStrike" dirty="0">
                          <a:effectLst/>
                        </a:rPr>
                        <a:t> </a:t>
                      </a:r>
                      <a:endParaRPr lang="en-GB" sz="2400" b="0"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 Difference</a:t>
                      </a:r>
                      <a:endParaRPr lang="en-GB" sz="2400" b="0" i="0" u="none" strike="noStrike" dirty="0">
                        <a:solidFill>
                          <a:srgbClr val="000000"/>
                        </a:solidFill>
                        <a:effectLst/>
                        <a:latin typeface="Arial" panose="020B0604020202020204" pitchFamily="34" charset="0"/>
                      </a:endParaRPr>
                    </a:p>
                    <a:p>
                      <a:pPr algn="ctr" fontAlgn="b"/>
                      <a:r>
                        <a:rPr lang="en-GB" sz="2400" u="none" strike="noStrike" dirty="0">
                          <a:effectLst/>
                        </a:rPr>
                        <a:t> </a:t>
                      </a:r>
                      <a:endParaRPr lang="en-GB" sz="2400" b="0"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73679">
                <a:tc>
                  <a:txBody>
                    <a:bodyPr/>
                    <a:lstStyle/>
                    <a:p>
                      <a:pPr algn="l" fontAlgn="b"/>
                      <a:r>
                        <a:rPr lang="en-GB" sz="2400" b="0" i="0" u="none" strike="noStrike" dirty="0">
                          <a:solidFill>
                            <a:srgbClr val="000000"/>
                          </a:solidFill>
                          <a:effectLst/>
                          <a:latin typeface="Arial" panose="020B0604020202020204" pitchFamily="34" charset="0"/>
                        </a:rPr>
                        <a:t>Year 1</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26</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5.38</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4.5</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+0.88</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+20%</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73679">
                <a:tc>
                  <a:txBody>
                    <a:bodyPr/>
                    <a:lstStyle/>
                    <a:p>
                      <a:pPr algn="l" fontAlgn="b"/>
                      <a:r>
                        <a:rPr lang="en-GB" sz="2400" b="0" i="0" u="none" strike="noStrike" dirty="0">
                          <a:solidFill>
                            <a:srgbClr val="000000"/>
                          </a:solidFill>
                          <a:effectLst/>
                          <a:latin typeface="Arial" panose="020B0604020202020204" pitchFamily="34" charset="0"/>
                        </a:rPr>
                        <a:t>Year 3</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123</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3.41</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3</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+0.41</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+30%</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473679">
                <a:tc>
                  <a:txBody>
                    <a:bodyPr/>
                    <a:lstStyle/>
                    <a:p>
                      <a:pPr algn="l" fontAlgn="b"/>
                      <a:r>
                        <a:rPr lang="en-GB" sz="2400" b="0" i="0" u="none" strike="noStrike" dirty="0">
                          <a:solidFill>
                            <a:srgbClr val="000000"/>
                          </a:solidFill>
                          <a:effectLst/>
                          <a:latin typeface="Arial" panose="020B0604020202020204" pitchFamily="34" charset="0"/>
                        </a:rPr>
                        <a:t>Year 4</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100</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4.05</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a:effectLst/>
                        </a:rPr>
                        <a:t>3</a:t>
                      </a:r>
                      <a:endParaRPr lang="en-GB" sz="2400" b="0" i="0" u="none" strike="noStrike">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+1.05</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+35%</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473679">
                <a:tc>
                  <a:txBody>
                    <a:bodyPr/>
                    <a:lstStyle/>
                    <a:p>
                      <a:pPr algn="l" fontAlgn="b"/>
                      <a:r>
                        <a:rPr lang="en-GB" sz="2400" b="0" i="0" u="none" strike="noStrike" dirty="0">
                          <a:solidFill>
                            <a:srgbClr val="000000"/>
                          </a:solidFill>
                          <a:effectLst/>
                          <a:latin typeface="Arial" panose="020B0604020202020204" pitchFamily="34" charset="0"/>
                        </a:rPr>
                        <a:t>Year 5</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62</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a:effectLst/>
                        </a:rPr>
                        <a:t>4.42</a:t>
                      </a:r>
                      <a:endParaRPr lang="en-GB" sz="2400" b="0" i="0" u="none" strike="noStrike">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a:effectLst/>
                        </a:rPr>
                        <a:t>3</a:t>
                      </a:r>
                      <a:endParaRPr lang="en-GB" sz="2400" b="0" i="0" u="none" strike="noStrike">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+1.42</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+47%</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473679">
                <a:tc>
                  <a:txBody>
                    <a:bodyPr/>
                    <a:lstStyle/>
                    <a:p>
                      <a:pPr algn="l" fontAlgn="b"/>
                      <a:r>
                        <a:rPr lang="en-GB" sz="2400" b="0" i="0" u="none" strike="noStrike" dirty="0">
                          <a:solidFill>
                            <a:srgbClr val="000000"/>
                          </a:solidFill>
                          <a:effectLst/>
                          <a:latin typeface="Arial" panose="020B0604020202020204" pitchFamily="34" charset="0"/>
                        </a:rPr>
                        <a:t>Year 6</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43</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4.47</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a:effectLst/>
                        </a:rPr>
                        <a:t>3</a:t>
                      </a:r>
                      <a:endParaRPr lang="en-GB" sz="2400" b="0" i="0" u="none" strike="noStrike">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+1.47</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+49%</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473679">
                <a:tc>
                  <a:txBody>
                    <a:bodyPr/>
                    <a:lstStyle/>
                    <a:p>
                      <a:pPr algn="l" fontAlgn="b"/>
                      <a:r>
                        <a:rPr lang="en-GB" sz="2400" b="0" i="0" u="none" strike="noStrike" dirty="0">
                          <a:solidFill>
                            <a:srgbClr val="000000"/>
                          </a:solidFill>
                          <a:effectLst/>
                          <a:latin typeface="Arial" panose="020B0604020202020204" pitchFamily="34" charset="0"/>
                        </a:rPr>
                        <a:t>KS2</a:t>
                      </a: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50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0" i="0" u="none" strike="noStrike" dirty="0">
                          <a:solidFill>
                            <a:srgbClr val="000000"/>
                          </a:solidFill>
                          <a:effectLst/>
                          <a:latin typeface="Arial" panose="020B0604020202020204" pitchFamily="34" charset="0"/>
                        </a:rPr>
                        <a:t>328</a:t>
                      </a:r>
                    </a:p>
                  </a:txBody>
                  <a:tcPr marL="0" marR="0" marT="0" marB="0" anchor="ctr">
                    <a:lnL w="12700" cap="flat" cmpd="sng" algn="ctr">
                      <a:solidFill>
                        <a:schemeClr val="bg1">
                          <a:lumMod val="50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4.09</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3</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u="none" strike="noStrike" dirty="0">
                          <a:effectLst/>
                        </a:rPr>
                        <a:t>+1.09</a:t>
                      </a:r>
                      <a:endParaRPr lang="en-GB" sz="2400" b="0" i="0" u="none" strike="noStrike" dirty="0">
                        <a:solidFill>
                          <a:srgbClr val="00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fontAlgn="b"/>
                      <a:r>
                        <a:rPr lang="en-GB" sz="2400" b="1" u="none" strike="noStrike" dirty="0">
                          <a:solidFill>
                            <a:srgbClr val="FF0000"/>
                          </a:solidFill>
                          <a:effectLst/>
                        </a:rPr>
                        <a:t>+40%</a:t>
                      </a:r>
                      <a:endParaRPr lang="en-GB" sz="2400" b="1" i="0" u="none" strike="noStrike" dirty="0">
                        <a:solidFill>
                          <a:srgbClr val="FF0000"/>
                        </a:solidFill>
                        <a:effectLst/>
                        <a:latin typeface="Arial" panose="020B0604020202020204" pitchFamily="34" charset="0"/>
                      </a:endParaRPr>
                    </a:p>
                  </a:txBody>
                  <a:tcPr marL="0" marR="0"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12228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5917CF-8077-41F6-9B17-6F0229539FA0}"/>
              </a:ext>
            </a:extLst>
          </p:cNvPr>
          <p:cNvSpPr>
            <a:spLocks noGrp="1"/>
          </p:cNvSpPr>
          <p:nvPr>
            <p:ph idx="1"/>
          </p:nvPr>
        </p:nvSpPr>
        <p:spPr/>
        <p:txBody>
          <a:bodyPr/>
          <a:lstStyle/>
          <a:p>
            <a:endParaRPr lang="en-GB"/>
          </a:p>
        </p:txBody>
      </p:sp>
      <p:graphicFrame>
        <p:nvGraphicFramePr>
          <p:cNvPr id="4" name="Chart 3">
            <a:extLst>
              <a:ext uri="{FF2B5EF4-FFF2-40B4-BE49-F238E27FC236}">
                <a16:creationId xmlns:a16="http://schemas.microsoft.com/office/drawing/2014/main" id="{A513EAFB-DC8E-4325-A20A-F4EADCEA7B20}"/>
              </a:ext>
            </a:extLst>
          </p:cNvPr>
          <p:cNvGraphicFramePr>
            <a:graphicFrameLocks/>
          </p:cNvGraphicFramePr>
          <p:nvPr>
            <p:extLst>
              <p:ext uri="{D42A27DB-BD31-4B8C-83A1-F6EECF244321}">
                <p14:modId xmlns:p14="http://schemas.microsoft.com/office/powerpoint/2010/main" val="353097421"/>
              </p:ext>
            </p:extLst>
          </p:nvPr>
        </p:nvGraphicFramePr>
        <p:xfrm>
          <a:off x="628650" y="449261"/>
          <a:ext cx="7886700" cy="572770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72852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D2B49-4676-419F-9FA6-2A7C4807B6B9}"/>
              </a:ext>
            </a:extLst>
          </p:cNvPr>
          <p:cNvSpPr>
            <a:spLocks noGrp="1"/>
          </p:cNvSpPr>
          <p:nvPr>
            <p:ph type="title"/>
          </p:nvPr>
        </p:nvSpPr>
        <p:spPr>
          <a:xfrm>
            <a:off x="1572757" y="404664"/>
            <a:ext cx="5937755" cy="1188720"/>
          </a:xfrm>
        </p:spPr>
        <p:txBody>
          <a:bodyPr/>
          <a:lstStyle/>
          <a:p>
            <a:r>
              <a:rPr lang="en-GB" dirty="0"/>
              <a:t>Outcomes – Vulnerable Groups</a:t>
            </a:r>
          </a:p>
        </p:txBody>
      </p:sp>
      <p:sp>
        <p:nvSpPr>
          <p:cNvPr id="3" name="Content Placeholder 2">
            <a:extLst>
              <a:ext uri="{FF2B5EF4-FFF2-40B4-BE49-F238E27FC236}">
                <a16:creationId xmlns:a16="http://schemas.microsoft.com/office/drawing/2014/main" id="{3AF37FC4-ED6B-4AFD-9D5E-C70A5C58A559}"/>
              </a:ext>
            </a:extLst>
          </p:cNvPr>
          <p:cNvSpPr>
            <a:spLocks noGrp="1"/>
          </p:cNvSpPr>
          <p:nvPr>
            <p:ph idx="1"/>
          </p:nvPr>
        </p:nvSpPr>
        <p:spPr/>
        <p:txBody>
          <a:bodyPr/>
          <a:lstStyle/>
          <a:p>
            <a:endParaRPr lang="en-GB"/>
          </a:p>
        </p:txBody>
      </p:sp>
      <p:graphicFrame>
        <p:nvGraphicFramePr>
          <p:cNvPr id="4" name="Content Placeholder 3">
            <a:extLst>
              <a:ext uri="{FF2B5EF4-FFF2-40B4-BE49-F238E27FC236}">
                <a16:creationId xmlns:a16="http://schemas.microsoft.com/office/drawing/2014/main" id="{52A13455-C1A2-41FA-A39E-ED3B6E007B94}"/>
              </a:ext>
            </a:extLst>
          </p:cNvPr>
          <p:cNvGraphicFramePr>
            <a:graphicFrameLocks/>
          </p:cNvGraphicFramePr>
          <p:nvPr>
            <p:extLst>
              <p:ext uri="{D42A27DB-BD31-4B8C-83A1-F6EECF244321}">
                <p14:modId xmlns:p14="http://schemas.microsoft.com/office/powerpoint/2010/main" val="2859620376"/>
              </p:ext>
            </p:extLst>
          </p:nvPr>
        </p:nvGraphicFramePr>
        <p:xfrm>
          <a:off x="539552" y="1772817"/>
          <a:ext cx="8042511" cy="4547742"/>
        </p:xfrm>
        <a:graphic>
          <a:graphicData uri="http://schemas.openxmlformats.org/drawingml/2006/table">
            <a:tbl>
              <a:tblPr firstRow="1" bandRow="1">
                <a:tableStyleId>{5C22544A-7EE6-4342-B048-85BDC9FD1C3A}</a:tableStyleId>
              </a:tblPr>
              <a:tblGrid>
                <a:gridCol w="2548585">
                  <a:extLst>
                    <a:ext uri="{9D8B030D-6E8A-4147-A177-3AD203B41FA5}">
                      <a16:colId xmlns:a16="http://schemas.microsoft.com/office/drawing/2014/main" val="639180461"/>
                    </a:ext>
                  </a:extLst>
                </a:gridCol>
                <a:gridCol w="1217112">
                  <a:extLst>
                    <a:ext uri="{9D8B030D-6E8A-4147-A177-3AD203B41FA5}">
                      <a16:colId xmlns:a16="http://schemas.microsoft.com/office/drawing/2014/main" val="3398213991"/>
                    </a:ext>
                  </a:extLst>
                </a:gridCol>
                <a:gridCol w="1217112">
                  <a:extLst>
                    <a:ext uri="{9D8B030D-6E8A-4147-A177-3AD203B41FA5}">
                      <a16:colId xmlns:a16="http://schemas.microsoft.com/office/drawing/2014/main" val="3516073116"/>
                    </a:ext>
                  </a:extLst>
                </a:gridCol>
                <a:gridCol w="1184828">
                  <a:extLst>
                    <a:ext uri="{9D8B030D-6E8A-4147-A177-3AD203B41FA5}">
                      <a16:colId xmlns:a16="http://schemas.microsoft.com/office/drawing/2014/main" val="4231153137"/>
                    </a:ext>
                  </a:extLst>
                </a:gridCol>
                <a:gridCol w="1874874">
                  <a:extLst>
                    <a:ext uri="{9D8B030D-6E8A-4147-A177-3AD203B41FA5}">
                      <a16:colId xmlns:a16="http://schemas.microsoft.com/office/drawing/2014/main" val="1973192862"/>
                    </a:ext>
                  </a:extLst>
                </a:gridCol>
              </a:tblGrid>
              <a:tr h="745392">
                <a:tc>
                  <a:txBody>
                    <a:bodyPr/>
                    <a:lstStyle/>
                    <a:p>
                      <a:pPr algn="l">
                        <a:lnSpc>
                          <a:spcPct val="115000"/>
                        </a:lnSpc>
                        <a:spcAft>
                          <a:spcPts val="0"/>
                        </a:spcAft>
                      </a:pPr>
                      <a:r>
                        <a:rPr lang="en-GB" sz="1600" dirty="0">
                          <a:effectLst/>
                        </a:rPr>
                        <a:t>Progress of Groups (KS2)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l">
                        <a:lnSpc>
                          <a:spcPct val="115000"/>
                        </a:lnSpc>
                        <a:spcAft>
                          <a:spcPts val="0"/>
                        </a:spcAft>
                      </a:pPr>
                      <a:r>
                        <a:rPr lang="en-GB" sz="1600">
                          <a:effectLst/>
                        </a:rPr>
                        <a:t>Number of Pupils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l">
                        <a:lnSpc>
                          <a:spcPct val="115000"/>
                        </a:lnSpc>
                        <a:spcAft>
                          <a:spcPts val="0"/>
                        </a:spcAft>
                      </a:pPr>
                      <a:r>
                        <a:rPr lang="en-GB" sz="1600">
                          <a:effectLst/>
                        </a:rPr>
                        <a:t>Expected progress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l">
                        <a:lnSpc>
                          <a:spcPct val="115000"/>
                        </a:lnSpc>
                        <a:spcAft>
                          <a:spcPts val="0"/>
                        </a:spcAft>
                      </a:pPr>
                      <a:r>
                        <a:rPr lang="en-GB" sz="1600">
                          <a:effectLst/>
                        </a:rPr>
                        <a:t>Difference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l">
                        <a:lnSpc>
                          <a:spcPct val="115000"/>
                        </a:lnSpc>
                        <a:spcAft>
                          <a:spcPts val="0"/>
                        </a:spcAft>
                      </a:pPr>
                      <a:r>
                        <a:rPr lang="en-GB" sz="1600">
                          <a:effectLst/>
                        </a:rPr>
                        <a:t>% Difference to expected</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644037356"/>
                  </a:ext>
                </a:extLst>
              </a:tr>
              <a:tr h="440716">
                <a:tc>
                  <a:txBody>
                    <a:bodyPr/>
                    <a:lstStyle/>
                    <a:p>
                      <a:pPr algn="l">
                        <a:lnSpc>
                          <a:spcPct val="115000"/>
                        </a:lnSpc>
                        <a:spcAft>
                          <a:spcPts val="0"/>
                        </a:spcAft>
                      </a:pPr>
                      <a:r>
                        <a:rPr lang="en-GB" sz="1600" dirty="0">
                          <a:effectLst/>
                        </a:rPr>
                        <a:t>Boys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146</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3</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+0.69</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+23%</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3953735015"/>
                  </a:ext>
                </a:extLst>
              </a:tr>
              <a:tr h="579027">
                <a:tc>
                  <a:txBody>
                    <a:bodyPr/>
                    <a:lstStyle/>
                    <a:p>
                      <a:pPr algn="l">
                        <a:lnSpc>
                          <a:spcPct val="115000"/>
                        </a:lnSpc>
                        <a:spcAft>
                          <a:spcPts val="0"/>
                        </a:spcAft>
                      </a:pPr>
                      <a:r>
                        <a:rPr lang="fi-FI" sz="1600" dirty="0">
                          <a:effectLst/>
                        </a:rPr>
                        <a:t>Asian or Asian British Pakistani</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53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3</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+0.79</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+26%</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2898295364"/>
                  </a:ext>
                </a:extLst>
              </a:tr>
              <a:tr h="579027">
                <a:tc>
                  <a:txBody>
                    <a:bodyPr/>
                    <a:lstStyle/>
                    <a:p>
                      <a:pPr algn="l">
                        <a:lnSpc>
                          <a:spcPct val="115000"/>
                        </a:lnSpc>
                        <a:spcAft>
                          <a:spcPts val="0"/>
                        </a:spcAft>
                      </a:pPr>
                      <a:r>
                        <a:rPr lang="en-GB" sz="1600" dirty="0">
                          <a:effectLst/>
                        </a:rPr>
                        <a:t>Black or Black British Caribbean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10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3</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+0.80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+27%</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2117286555"/>
                  </a:ext>
                </a:extLst>
              </a:tr>
              <a:tr h="440716">
                <a:tc>
                  <a:txBody>
                    <a:bodyPr/>
                    <a:lstStyle/>
                    <a:p>
                      <a:pPr algn="l">
                        <a:lnSpc>
                          <a:spcPct val="115000"/>
                        </a:lnSpc>
                        <a:spcAft>
                          <a:spcPts val="0"/>
                        </a:spcAft>
                      </a:pPr>
                      <a:r>
                        <a:rPr lang="en-GB" sz="1600" dirty="0">
                          <a:effectLst/>
                        </a:rPr>
                        <a:t>Mixed White Black Caribbean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+1.88</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+63%</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2967242573"/>
                  </a:ext>
                </a:extLst>
              </a:tr>
              <a:tr h="440716">
                <a:tc>
                  <a:txBody>
                    <a:bodyPr/>
                    <a:lstStyle/>
                    <a:p>
                      <a:pPr algn="l">
                        <a:lnSpc>
                          <a:spcPct val="115000"/>
                        </a:lnSpc>
                        <a:spcAft>
                          <a:spcPts val="0"/>
                        </a:spcAft>
                      </a:pPr>
                      <a:r>
                        <a:rPr lang="en-GB" sz="1600">
                          <a:effectLst/>
                        </a:rPr>
                        <a:t>EAL</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31</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+1.42</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+47%</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372982241"/>
                  </a:ext>
                </a:extLst>
              </a:tr>
              <a:tr h="440716">
                <a:tc>
                  <a:txBody>
                    <a:bodyPr/>
                    <a:lstStyle/>
                    <a:p>
                      <a:pPr algn="l">
                        <a:lnSpc>
                          <a:spcPct val="115000"/>
                        </a:lnSpc>
                        <a:spcAft>
                          <a:spcPts val="0"/>
                        </a:spcAft>
                      </a:pPr>
                      <a:r>
                        <a:rPr lang="en-GB" sz="1600" dirty="0">
                          <a:effectLst/>
                        </a:rPr>
                        <a:t>PPF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42</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+0.74</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+25%</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3030926787"/>
                  </a:ext>
                </a:extLst>
              </a:tr>
              <a:tr h="440716">
                <a:tc>
                  <a:txBody>
                    <a:bodyPr/>
                    <a:lstStyle/>
                    <a:p>
                      <a:pPr algn="l">
                        <a:lnSpc>
                          <a:spcPct val="115000"/>
                        </a:lnSpc>
                        <a:spcAft>
                          <a:spcPts val="0"/>
                        </a:spcAft>
                      </a:pPr>
                      <a:r>
                        <a:rPr lang="en-GB" sz="1600">
                          <a:effectLst/>
                        </a:rPr>
                        <a:t>SEN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+1.10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+37%</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2996780681"/>
                  </a:ext>
                </a:extLst>
              </a:tr>
              <a:tr h="440716">
                <a:tc>
                  <a:txBody>
                    <a:bodyPr/>
                    <a:lstStyle/>
                    <a:p>
                      <a:pPr algn="l">
                        <a:lnSpc>
                          <a:spcPct val="115000"/>
                        </a:lnSpc>
                        <a:spcAft>
                          <a:spcPts val="0"/>
                        </a:spcAft>
                      </a:pPr>
                      <a:r>
                        <a:rPr lang="en-GB" sz="1600">
                          <a:effectLst/>
                        </a:rPr>
                        <a:t>G&amp;T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16</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a:effectLst/>
                        </a:rPr>
                        <a:t>3</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+2.44</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tc>
                  <a:txBody>
                    <a:bodyPr/>
                    <a:lstStyle/>
                    <a:p>
                      <a:pPr algn="ctr">
                        <a:lnSpc>
                          <a:spcPct val="115000"/>
                        </a:lnSpc>
                        <a:spcAft>
                          <a:spcPts val="0"/>
                        </a:spcAft>
                      </a:pPr>
                      <a:r>
                        <a:rPr lang="en-GB" sz="1600" dirty="0">
                          <a:effectLst/>
                        </a:rPr>
                        <a:t>+81%</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11" marR="9511" marT="9511" marB="0" anchor="ctr"/>
                </a:tc>
                <a:extLst>
                  <a:ext uri="{0D108BD9-81ED-4DB2-BD59-A6C34878D82A}">
                    <a16:rowId xmlns:a16="http://schemas.microsoft.com/office/drawing/2014/main" val="3079004281"/>
                  </a:ext>
                </a:extLst>
              </a:tr>
            </a:tbl>
          </a:graphicData>
        </a:graphic>
      </p:graphicFrame>
    </p:spTree>
    <p:extLst>
      <p:ext uri="{BB962C8B-B14F-4D97-AF65-F5344CB8AC3E}">
        <p14:creationId xmlns:p14="http://schemas.microsoft.com/office/powerpoint/2010/main" val="1320954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F1A10772-6B77-44BF-98AA-3EFEC3A74F15}"/>
              </a:ext>
            </a:extLst>
          </p:cNvPr>
          <p:cNvGraphicFramePr>
            <a:graphicFrameLocks noGrp="1"/>
          </p:cNvGraphicFramePr>
          <p:nvPr>
            <p:ph idx="1"/>
            <p:extLst>
              <p:ext uri="{D42A27DB-BD31-4B8C-83A1-F6EECF244321}">
                <p14:modId xmlns:p14="http://schemas.microsoft.com/office/powerpoint/2010/main" val="239253699"/>
              </p:ext>
            </p:extLst>
          </p:nvPr>
        </p:nvGraphicFramePr>
        <p:xfrm>
          <a:off x="628650" y="620688"/>
          <a:ext cx="7886700" cy="597666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82346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C829E-482F-4419-8BD2-B50469602A19}"/>
              </a:ext>
            </a:extLst>
          </p:cNvPr>
          <p:cNvSpPr>
            <a:spLocks noGrp="1"/>
          </p:cNvSpPr>
          <p:nvPr>
            <p:ph type="title"/>
          </p:nvPr>
        </p:nvSpPr>
        <p:spPr>
          <a:xfrm>
            <a:off x="1610609" y="523612"/>
            <a:ext cx="5937755" cy="1188720"/>
          </a:xfrm>
        </p:spPr>
        <p:txBody>
          <a:bodyPr/>
          <a:lstStyle/>
          <a:p>
            <a:r>
              <a:rPr lang="en-GB" dirty="0"/>
              <a:t>Gaps in whole year progress</a:t>
            </a:r>
          </a:p>
        </p:txBody>
      </p:sp>
      <p:sp>
        <p:nvSpPr>
          <p:cNvPr id="3" name="Content Placeholder 2">
            <a:extLst>
              <a:ext uri="{FF2B5EF4-FFF2-40B4-BE49-F238E27FC236}">
                <a16:creationId xmlns:a16="http://schemas.microsoft.com/office/drawing/2014/main" id="{2BDBABBE-FB27-4A24-BCE0-937855011BBA}"/>
              </a:ext>
            </a:extLst>
          </p:cNvPr>
          <p:cNvSpPr>
            <a:spLocks noGrp="1"/>
          </p:cNvSpPr>
          <p:nvPr>
            <p:ph idx="1"/>
          </p:nvPr>
        </p:nvSpPr>
        <p:spPr/>
        <p:txBody>
          <a:bodyPr/>
          <a:lstStyle/>
          <a:p>
            <a:endParaRPr lang="en-GB"/>
          </a:p>
        </p:txBody>
      </p:sp>
      <p:graphicFrame>
        <p:nvGraphicFramePr>
          <p:cNvPr id="4" name="Content Placeholder 3">
            <a:extLst>
              <a:ext uri="{FF2B5EF4-FFF2-40B4-BE49-F238E27FC236}">
                <a16:creationId xmlns:a16="http://schemas.microsoft.com/office/drawing/2014/main" id="{4635F713-770A-44F9-9A46-F9D5EFE9E99F}"/>
              </a:ext>
            </a:extLst>
          </p:cNvPr>
          <p:cNvGraphicFramePr>
            <a:graphicFrameLocks/>
          </p:cNvGraphicFramePr>
          <p:nvPr>
            <p:extLst>
              <p:ext uri="{D42A27DB-BD31-4B8C-83A1-F6EECF244321}">
                <p14:modId xmlns:p14="http://schemas.microsoft.com/office/powerpoint/2010/main" val="2714838838"/>
              </p:ext>
            </p:extLst>
          </p:nvPr>
        </p:nvGraphicFramePr>
        <p:xfrm>
          <a:off x="464695" y="2006455"/>
          <a:ext cx="7510072" cy="4392114"/>
        </p:xfrm>
        <a:graphic>
          <a:graphicData uri="http://schemas.openxmlformats.org/drawingml/2006/table">
            <a:tbl>
              <a:tblPr firstRow="1" bandRow="1">
                <a:tableStyleId>{5C22544A-7EE6-4342-B048-85BDC9FD1C3A}</a:tableStyleId>
              </a:tblPr>
              <a:tblGrid>
                <a:gridCol w="5540390">
                  <a:extLst>
                    <a:ext uri="{9D8B030D-6E8A-4147-A177-3AD203B41FA5}">
                      <a16:colId xmlns:a16="http://schemas.microsoft.com/office/drawing/2014/main" val="382019423"/>
                    </a:ext>
                  </a:extLst>
                </a:gridCol>
                <a:gridCol w="1969682">
                  <a:extLst>
                    <a:ext uri="{9D8B030D-6E8A-4147-A177-3AD203B41FA5}">
                      <a16:colId xmlns:a16="http://schemas.microsoft.com/office/drawing/2014/main" val="677755415"/>
                    </a:ext>
                  </a:extLst>
                </a:gridCol>
              </a:tblGrid>
              <a:tr h="642474">
                <a:tc>
                  <a:txBody>
                    <a:bodyPr/>
                    <a:lstStyle/>
                    <a:p>
                      <a:pPr algn="l" fontAlgn="b">
                        <a:lnSpc>
                          <a:spcPct val="115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900" kern="1200" dirty="0">
                          <a:effectLst/>
                        </a:rPr>
                        <a:t> </a:t>
                      </a:r>
                      <a:r>
                        <a:rPr lang="en-GB" sz="1800" kern="1200" dirty="0">
                          <a:effectLst/>
                        </a:rPr>
                        <a:t>APS points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823162165"/>
                  </a:ext>
                </a:extLst>
              </a:tr>
              <a:tr h="468705">
                <a:tc>
                  <a:txBody>
                    <a:bodyPr/>
                    <a:lstStyle/>
                    <a:p>
                      <a:pPr algn="l" fontAlgn="b">
                        <a:lnSpc>
                          <a:spcPct val="115000"/>
                        </a:lnSpc>
                        <a:spcAft>
                          <a:spcPts val="0"/>
                        </a:spcAft>
                      </a:pPr>
                      <a:r>
                        <a:rPr lang="en-GB" sz="2000" kern="1200" dirty="0">
                          <a:effectLst/>
                        </a:rPr>
                        <a:t>Girls / Boys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kern="1200">
                          <a:effectLst/>
                        </a:rPr>
                        <a:t>0.36</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4206155376"/>
                  </a:ext>
                </a:extLst>
              </a:tr>
              <a:tr h="468705">
                <a:tc>
                  <a:txBody>
                    <a:bodyPr/>
                    <a:lstStyle/>
                    <a:p>
                      <a:pPr algn="l" fontAlgn="b">
                        <a:lnSpc>
                          <a:spcPct val="115000"/>
                        </a:lnSpc>
                        <a:spcAft>
                          <a:spcPts val="0"/>
                        </a:spcAft>
                      </a:pPr>
                      <a:r>
                        <a:rPr lang="en-GB" sz="2000" kern="1200" dirty="0">
                          <a:effectLst/>
                        </a:rPr>
                        <a:t>White British / </a:t>
                      </a:r>
                      <a:r>
                        <a:rPr lang="fi-FI" sz="2000" kern="1200" dirty="0">
                          <a:effectLst/>
                        </a:rPr>
                        <a:t>Asian or Asian British Pakistani</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kern="1200">
                          <a:effectLst/>
                        </a:rPr>
                        <a:t>0.04</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1289781065"/>
                  </a:ext>
                </a:extLst>
              </a:tr>
              <a:tr h="468705">
                <a:tc>
                  <a:txBody>
                    <a:bodyPr/>
                    <a:lstStyle/>
                    <a:p>
                      <a:pPr algn="l" fontAlgn="b">
                        <a:lnSpc>
                          <a:spcPct val="115000"/>
                        </a:lnSpc>
                        <a:spcAft>
                          <a:spcPts val="0"/>
                        </a:spcAft>
                      </a:pPr>
                      <a:r>
                        <a:rPr lang="en-GB" sz="2000" kern="1200" dirty="0">
                          <a:effectLst/>
                        </a:rPr>
                        <a:t>White British / Black or Black British Caribbean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kern="1200">
                          <a:effectLst/>
                        </a:rPr>
                        <a:t>0.04</a:t>
                      </a:r>
                      <a:endParaRPr lang="en-GB" sz="320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1091952915"/>
                  </a:ext>
                </a:extLst>
              </a:tr>
              <a:tr h="468705">
                <a:tc>
                  <a:txBody>
                    <a:bodyPr/>
                    <a:lstStyle/>
                    <a:p>
                      <a:pPr algn="l" fontAlgn="b">
                        <a:lnSpc>
                          <a:spcPct val="115000"/>
                        </a:lnSpc>
                        <a:spcAft>
                          <a:spcPts val="0"/>
                        </a:spcAft>
                      </a:pPr>
                      <a:r>
                        <a:rPr lang="en-GB" sz="2000" kern="1200" dirty="0">
                          <a:effectLst/>
                        </a:rPr>
                        <a:t>White British / Mixed White Black Caribbean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b="1" kern="1200" dirty="0">
                          <a:solidFill>
                            <a:srgbClr val="FF0000"/>
                          </a:solidFill>
                          <a:effectLst/>
                        </a:rPr>
                        <a:t>-1.04</a:t>
                      </a:r>
                      <a:endParaRPr lang="en-GB" sz="3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339338120"/>
                  </a:ext>
                </a:extLst>
              </a:tr>
              <a:tr h="468705">
                <a:tc>
                  <a:txBody>
                    <a:bodyPr/>
                    <a:lstStyle/>
                    <a:p>
                      <a:pPr algn="l" fontAlgn="b">
                        <a:lnSpc>
                          <a:spcPct val="115000"/>
                        </a:lnSpc>
                        <a:spcAft>
                          <a:spcPts val="0"/>
                        </a:spcAft>
                      </a:pPr>
                      <a:r>
                        <a:rPr lang="en-GB" sz="2000" kern="1200" dirty="0">
                          <a:effectLst/>
                        </a:rPr>
                        <a:t>not EAL/ EAL</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b="1" kern="1200" dirty="0">
                          <a:solidFill>
                            <a:srgbClr val="FF0000"/>
                          </a:solidFill>
                          <a:effectLst/>
                        </a:rPr>
                        <a:t>-0.65</a:t>
                      </a:r>
                      <a:endParaRPr lang="en-GB" sz="3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2882404893"/>
                  </a:ext>
                </a:extLst>
              </a:tr>
              <a:tr h="468705">
                <a:tc>
                  <a:txBody>
                    <a:bodyPr/>
                    <a:lstStyle/>
                    <a:p>
                      <a:pPr algn="l" fontAlgn="b">
                        <a:lnSpc>
                          <a:spcPct val="115000"/>
                        </a:lnSpc>
                        <a:spcAft>
                          <a:spcPts val="0"/>
                        </a:spcAft>
                      </a:pPr>
                      <a:r>
                        <a:rPr lang="en-GB" sz="2000" kern="1200" dirty="0">
                          <a:effectLst/>
                        </a:rPr>
                        <a:t>not PPF / PPF</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kern="1200" dirty="0">
                          <a:effectLst/>
                        </a:rPr>
                        <a:t>0.16</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2976881608"/>
                  </a:ext>
                </a:extLst>
              </a:tr>
              <a:tr h="468705">
                <a:tc>
                  <a:txBody>
                    <a:bodyPr/>
                    <a:lstStyle/>
                    <a:p>
                      <a:pPr algn="l" fontAlgn="b">
                        <a:lnSpc>
                          <a:spcPct val="115000"/>
                        </a:lnSpc>
                        <a:spcAft>
                          <a:spcPts val="0"/>
                        </a:spcAft>
                      </a:pPr>
                      <a:r>
                        <a:rPr lang="en-GB" sz="2000" kern="1200" dirty="0">
                          <a:effectLst/>
                        </a:rPr>
                        <a:t>not SEN / SEN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b="1" kern="1200" dirty="0">
                          <a:solidFill>
                            <a:srgbClr val="FF0000"/>
                          </a:solidFill>
                          <a:effectLst/>
                        </a:rPr>
                        <a:t>-0.25</a:t>
                      </a:r>
                      <a:endParaRPr lang="en-GB" sz="3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3903116136"/>
                  </a:ext>
                </a:extLst>
              </a:tr>
              <a:tr h="468705">
                <a:tc>
                  <a:txBody>
                    <a:bodyPr/>
                    <a:lstStyle/>
                    <a:p>
                      <a:pPr algn="l" fontAlgn="b">
                        <a:lnSpc>
                          <a:spcPct val="115000"/>
                        </a:lnSpc>
                        <a:spcAft>
                          <a:spcPts val="0"/>
                        </a:spcAft>
                      </a:pPr>
                      <a:r>
                        <a:rPr lang="en-GB" sz="2000" kern="1200" dirty="0">
                          <a:effectLst/>
                        </a:rPr>
                        <a:t>not G&amp;T / G&amp;T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tc>
                  <a:txBody>
                    <a:bodyPr/>
                    <a:lstStyle/>
                    <a:p>
                      <a:pPr algn="ctr" fontAlgn="b">
                        <a:lnSpc>
                          <a:spcPct val="115000"/>
                        </a:lnSpc>
                        <a:spcAft>
                          <a:spcPts val="0"/>
                        </a:spcAft>
                      </a:pPr>
                      <a:r>
                        <a:rPr lang="en-GB" sz="2000" b="1" kern="1200" dirty="0">
                          <a:solidFill>
                            <a:srgbClr val="FF0000"/>
                          </a:solidFill>
                          <a:effectLst/>
                        </a:rPr>
                        <a:t>-1.68</a:t>
                      </a:r>
                      <a:endParaRPr lang="en-GB" sz="3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1913384704"/>
                  </a:ext>
                </a:extLst>
              </a:tr>
            </a:tbl>
          </a:graphicData>
        </a:graphic>
      </p:graphicFrame>
    </p:spTree>
    <p:extLst>
      <p:ext uri="{BB962C8B-B14F-4D97-AF65-F5344CB8AC3E}">
        <p14:creationId xmlns:p14="http://schemas.microsoft.com/office/powerpoint/2010/main" val="14694164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E965-FF0F-429A-A368-F98060CA4469}"/>
              </a:ext>
            </a:extLst>
          </p:cNvPr>
          <p:cNvSpPr>
            <a:spLocks noGrp="1"/>
          </p:cNvSpPr>
          <p:nvPr>
            <p:ph type="title"/>
          </p:nvPr>
        </p:nvSpPr>
        <p:spPr>
          <a:xfrm>
            <a:off x="1437632" y="167415"/>
            <a:ext cx="5937755" cy="1188720"/>
          </a:xfrm>
        </p:spPr>
        <p:txBody>
          <a:bodyPr/>
          <a:lstStyle/>
          <a:p>
            <a:r>
              <a:rPr lang="en-GB" dirty="0"/>
              <a:t>Grammar</a:t>
            </a:r>
          </a:p>
        </p:txBody>
      </p:sp>
      <p:sp>
        <p:nvSpPr>
          <p:cNvPr id="3" name="Content Placeholder 2">
            <a:extLst>
              <a:ext uri="{FF2B5EF4-FFF2-40B4-BE49-F238E27FC236}">
                <a16:creationId xmlns:a16="http://schemas.microsoft.com/office/drawing/2014/main" id="{697AECB7-8F14-464A-94DB-1CA2839B0860}"/>
              </a:ext>
            </a:extLst>
          </p:cNvPr>
          <p:cNvSpPr>
            <a:spLocks noGrp="1"/>
          </p:cNvSpPr>
          <p:nvPr>
            <p:ph idx="1"/>
          </p:nvPr>
        </p:nvSpPr>
        <p:spPr>
          <a:xfrm>
            <a:off x="4406510" y="2204864"/>
            <a:ext cx="4437687" cy="4245632"/>
          </a:xfrm>
        </p:spPr>
        <p:txBody>
          <a:bodyPr>
            <a:normAutofit lnSpcReduction="10000"/>
          </a:bodyPr>
          <a:lstStyle/>
          <a:p>
            <a:pPr marL="0" indent="0">
              <a:buNone/>
            </a:pPr>
            <a:r>
              <a:rPr lang="en-GB" dirty="0"/>
              <a:t>Grammar has been taught, as often as possible, through reading and writing and we have tried hard to impress upon the children that grammar is synonymous with </a:t>
            </a:r>
            <a:r>
              <a:rPr lang="en-GB" i="1" dirty="0"/>
              <a:t>meaning</a:t>
            </a:r>
            <a:r>
              <a:rPr lang="en-GB" dirty="0"/>
              <a:t> and that it is intrinsically linked to genre. The children understand that grammar has a huge impact on the effect they are trying to produce in writing. </a:t>
            </a:r>
          </a:p>
          <a:p>
            <a:pPr marL="0" indent="0">
              <a:buNone/>
            </a:pPr>
            <a:r>
              <a:rPr lang="en-GB" dirty="0"/>
              <a:t>…our grammar teaching has been done through our joint deconstruction and reconstruction, with tremendous success.</a:t>
            </a:r>
          </a:p>
          <a:p>
            <a:pPr marL="0" indent="0" algn="r">
              <a:buNone/>
            </a:pPr>
            <a:r>
              <a:rPr lang="en-GB" dirty="0"/>
              <a:t>(Harriet)</a:t>
            </a:r>
          </a:p>
        </p:txBody>
      </p:sp>
      <p:sp>
        <p:nvSpPr>
          <p:cNvPr id="5" name="Content Placeholder 2">
            <a:extLst>
              <a:ext uri="{FF2B5EF4-FFF2-40B4-BE49-F238E27FC236}">
                <a16:creationId xmlns:a16="http://schemas.microsoft.com/office/drawing/2014/main" id="{7DCD0F65-2F67-42D0-BB33-6EE24F6DDB6D}"/>
              </a:ext>
            </a:extLst>
          </p:cNvPr>
          <p:cNvSpPr txBox="1">
            <a:spLocks/>
          </p:cNvSpPr>
          <p:nvPr/>
        </p:nvSpPr>
        <p:spPr>
          <a:xfrm>
            <a:off x="450325" y="1738488"/>
            <a:ext cx="2839758" cy="4540534"/>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3200" kern="1200" cap="none">
                <a:solidFill>
                  <a:schemeClr val="tx1"/>
                </a:solidFill>
                <a:effectLst/>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800" kern="1200" cap="none">
                <a:solidFill>
                  <a:schemeClr val="tx1"/>
                </a:solidFill>
                <a:effectLst/>
                <a:latin typeface="Arial" panose="020B0604020202020204" pitchFamily="34" charset="0"/>
                <a:ea typeface="+mn-ea"/>
                <a:cs typeface="Arial" panose="020B0604020202020204" pitchFamily="34" charset="0"/>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400" kern="1200" cap="none">
                <a:solidFill>
                  <a:schemeClr val="tx1"/>
                </a:solidFill>
                <a:effectLst/>
                <a:latin typeface="Arial" panose="020B0604020202020204" pitchFamily="34" charset="0"/>
                <a:ea typeface="+mn-ea"/>
                <a:cs typeface="Arial" panose="020B0604020202020204" pitchFamily="34" charset="0"/>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Arial" panose="020B0604020202020204" pitchFamily="34" charset="0"/>
                <a:ea typeface="+mn-ea"/>
                <a:cs typeface="Arial" panose="020B0604020202020204" pitchFamily="34" charset="0"/>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None/>
            </a:pPr>
            <a:r>
              <a:rPr lang="en-GB" sz="2800" b="1" dirty="0">
                <a:latin typeface="+mn-lt"/>
              </a:rPr>
              <a:t>The Mantra:</a:t>
            </a:r>
          </a:p>
          <a:p>
            <a:r>
              <a:rPr lang="en-GB" sz="2800" dirty="0">
                <a:latin typeface="+mn-lt"/>
              </a:rPr>
              <a:t>What options were available?</a:t>
            </a:r>
            <a:br>
              <a:rPr lang="en-GB" sz="2800" dirty="0">
                <a:latin typeface="+mn-lt"/>
              </a:rPr>
            </a:br>
            <a:endParaRPr lang="en-GB" sz="2800" dirty="0">
              <a:latin typeface="+mn-lt"/>
            </a:endParaRPr>
          </a:p>
          <a:p>
            <a:r>
              <a:rPr lang="en-GB" sz="2800" dirty="0">
                <a:latin typeface="+mn-lt"/>
              </a:rPr>
              <a:t>Why was this one chosen?</a:t>
            </a:r>
            <a:br>
              <a:rPr lang="en-GB" sz="2800" dirty="0">
                <a:latin typeface="+mn-lt"/>
              </a:rPr>
            </a:br>
            <a:endParaRPr lang="en-GB" sz="2800" dirty="0">
              <a:latin typeface="+mn-lt"/>
            </a:endParaRPr>
          </a:p>
          <a:p>
            <a:r>
              <a:rPr lang="en-GB" sz="2800" dirty="0">
                <a:latin typeface="+mn-lt"/>
              </a:rPr>
              <a:t>What impact does it have on the audience?</a:t>
            </a:r>
          </a:p>
        </p:txBody>
      </p:sp>
    </p:spTree>
    <p:extLst>
      <p:ext uri="{BB962C8B-B14F-4D97-AF65-F5344CB8AC3E}">
        <p14:creationId xmlns:p14="http://schemas.microsoft.com/office/powerpoint/2010/main" val="11716185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4C48-A66C-4343-83EC-158D1B1CAF63}"/>
              </a:ext>
            </a:extLst>
          </p:cNvPr>
          <p:cNvSpPr>
            <a:spLocks noGrp="1"/>
          </p:cNvSpPr>
          <p:nvPr>
            <p:ph type="title"/>
          </p:nvPr>
        </p:nvSpPr>
        <p:spPr>
          <a:xfrm>
            <a:off x="1606045" y="404664"/>
            <a:ext cx="5937755" cy="1188720"/>
          </a:xfrm>
        </p:spPr>
        <p:txBody>
          <a:bodyPr/>
          <a:lstStyle/>
          <a:p>
            <a:r>
              <a:rPr lang="en-GB" dirty="0"/>
              <a:t>Exploring Language</a:t>
            </a:r>
          </a:p>
        </p:txBody>
      </p:sp>
      <p:sp>
        <p:nvSpPr>
          <p:cNvPr id="3" name="Content Placeholder 2">
            <a:extLst>
              <a:ext uri="{FF2B5EF4-FFF2-40B4-BE49-F238E27FC236}">
                <a16:creationId xmlns:a16="http://schemas.microsoft.com/office/drawing/2014/main" id="{4E1C89C9-1DE4-4D2E-AC7D-A9633A6734C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A709744-4691-4954-9C32-45FDAD2294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1844824"/>
            <a:ext cx="6278323" cy="4573693"/>
          </a:xfrm>
          <a:prstGeom prst="rect">
            <a:avLst/>
          </a:prstGeom>
        </p:spPr>
      </p:pic>
    </p:spTree>
    <p:extLst>
      <p:ext uri="{BB962C8B-B14F-4D97-AF65-F5344CB8AC3E}">
        <p14:creationId xmlns:p14="http://schemas.microsoft.com/office/powerpoint/2010/main" val="2977626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561739-DA65-4AEC-8652-E77214A3F2F8}"/>
              </a:ext>
            </a:extLst>
          </p:cNvPr>
          <p:cNvSpPr>
            <a:spLocks noGrp="1"/>
          </p:cNvSpPr>
          <p:nvPr>
            <p:ph type="title"/>
          </p:nvPr>
        </p:nvSpPr>
        <p:spPr>
          <a:xfrm>
            <a:off x="5035446" y="1402830"/>
            <a:ext cx="3563258" cy="1143000"/>
          </a:xfrm>
        </p:spPr>
        <p:txBody>
          <a:bodyPr/>
          <a:lstStyle/>
          <a:p>
            <a:r>
              <a:rPr lang="en-GB" dirty="0"/>
              <a:t>Mic’s work At the end of Year 3</a:t>
            </a:r>
          </a:p>
        </p:txBody>
      </p:sp>
      <p:pic>
        <p:nvPicPr>
          <p:cNvPr id="8" name="Picture Placeholder 7" descr="A close up of text on a whiteboard&#10;&#10;Description generated with high confidence">
            <a:extLst>
              <a:ext uri="{FF2B5EF4-FFF2-40B4-BE49-F238E27FC236}">
                <a16:creationId xmlns:a16="http://schemas.microsoft.com/office/drawing/2014/main" id="{1BB1ED17-D2BF-4061-8247-47652065C9CD}"/>
              </a:ext>
            </a:extLst>
          </p:cNvPr>
          <p:cNvPicPr>
            <a:picLocks noGrp="1" noChangeAspect="1"/>
          </p:cNvPicPr>
          <p:nvPr>
            <p:ph type="pic" idx="13"/>
          </p:nvPr>
        </p:nvPicPr>
        <p:blipFill>
          <a:blip r:embed="rId3" cstate="print">
            <a:extLst>
              <a:ext uri="{28A0092B-C50C-407E-A947-70E740481C1C}">
                <a14:useLocalDpi xmlns:a14="http://schemas.microsoft.com/office/drawing/2010/main" val="0"/>
              </a:ext>
            </a:extLst>
          </a:blip>
          <a:srcRect t="94" b="94"/>
          <a:stretch>
            <a:fillRect/>
          </a:stretch>
        </p:blipFill>
        <p:spPr>
          <a:xfrm>
            <a:off x="216765" y="116632"/>
            <a:ext cx="4571259" cy="6688498"/>
          </a:xfrm>
        </p:spPr>
      </p:pic>
      <p:sp>
        <p:nvSpPr>
          <p:cNvPr id="5" name="Text Placeholder 4">
            <a:extLst>
              <a:ext uri="{FF2B5EF4-FFF2-40B4-BE49-F238E27FC236}">
                <a16:creationId xmlns:a16="http://schemas.microsoft.com/office/drawing/2014/main" id="{4167B22E-99A2-4393-94D6-DDC00367F237}"/>
              </a:ext>
            </a:extLst>
          </p:cNvPr>
          <p:cNvSpPr>
            <a:spLocks noGrp="1"/>
          </p:cNvSpPr>
          <p:nvPr>
            <p:ph type="body" sz="half" idx="2"/>
          </p:nvPr>
        </p:nvSpPr>
        <p:spPr>
          <a:xfrm>
            <a:off x="5260525" y="3852472"/>
            <a:ext cx="3564223" cy="2082800"/>
          </a:xfrm>
        </p:spPr>
        <p:txBody>
          <a:bodyPr/>
          <a:lstStyle/>
          <a:p>
            <a:endParaRPr lang="en-GB" dirty="0"/>
          </a:p>
        </p:txBody>
      </p:sp>
    </p:spTree>
    <p:extLst>
      <p:ext uri="{BB962C8B-B14F-4D97-AF65-F5344CB8AC3E}">
        <p14:creationId xmlns:p14="http://schemas.microsoft.com/office/powerpoint/2010/main" val="27649346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60D01-EDDB-4FC6-A76F-A88C7EF1B8F8}"/>
              </a:ext>
            </a:extLst>
          </p:cNvPr>
          <p:cNvSpPr>
            <a:spLocks noGrp="1"/>
          </p:cNvSpPr>
          <p:nvPr>
            <p:ph type="title"/>
          </p:nvPr>
        </p:nvSpPr>
        <p:spPr>
          <a:xfrm>
            <a:off x="6415789" y="1447800"/>
            <a:ext cx="2443397" cy="1143000"/>
          </a:xfrm>
        </p:spPr>
        <p:txBody>
          <a:bodyPr/>
          <a:lstStyle/>
          <a:p>
            <a:r>
              <a:rPr lang="en-GB" dirty="0"/>
              <a:t>After 1 term</a:t>
            </a:r>
          </a:p>
        </p:txBody>
      </p:sp>
      <p:pic>
        <p:nvPicPr>
          <p:cNvPr id="6" name="Picture Placeholder 5" descr="A close up of text on a white background&#10;&#10;Description generated with very high confidence">
            <a:extLst>
              <a:ext uri="{FF2B5EF4-FFF2-40B4-BE49-F238E27FC236}">
                <a16:creationId xmlns:a16="http://schemas.microsoft.com/office/drawing/2014/main" id="{C66C3A12-3C80-4F04-97B3-D02A7C17EEC7}"/>
              </a:ext>
            </a:extLst>
          </p:cNvPr>
          <p:cNvPicPr>
            <a:picLocks noGrp="1" noChangeAspect="1"/>
          </p:cNvPicPr>
          <p:nvPr>
            <p:ph type="pic" idx="13"/>
          </p:nvPr>
        </p:nvPicPr>
        <p:blipFill rotWithShape="1">
          <a:blip r:embed="rId3" cstate="print">
            <a:extLst>
              <a:ext uri="{28A0092B-C50C-407E-A947-70E740481C1C}">
                <a14:useLocalDpi xmlns:a14="http://schemas.microsoft.com/office/drawing/2010/main" val="0"/>
              </a:ext>
            </a:extLst>
          </a:blip>
          <a:srcRect/>
          <a:stretch/>
        </p:blipFill>
        <p:spPr>
          <a:xfrm>
            <a:off x="167697" y="1"/>
            <a:ext cx="6248091" cy="6587760"/>
          </a:xfrm>
          <a:prstGeom prst="snip2DiagRect">
            <a:avLst>
              <a:gd name="adj1" fmla="val 10815"/>
              <a:gd name="adj2" fmla="val 0"/>
            </a:avLst>
          </a:prstGeom>
        </p:spPr>
      </p:pic>
      <p:sp>
        <p:nvSpPr>
          <p:cNvPr id="4" name="Text Placeholder 3">
            <a:extLst>
              <a:ext uri="{FF2B5EF4-FFF2-40B4-BE49-F238E27FC236}">
                <a16:creationId xmlns:a16="http://schemas.microsoft.com/office/drawing/2014/main" id="{F1EE95D9-635E-4F57-9814-98A76C0C6DC0}"/>
              </a:ext>
            </a:extLst>
          </p:cNvPr>
          <p:cNvSpPr>
            <a:spLocks noGrp="1"/>
          </p:cNvSpPr>
          <p:nvPr>
            <p:ph type="body" sz="half" idx="2"/>
          </p:nvPr>
        </p:nvSpPr>
        <p:spPr>
          <a:xfrm>
            <a:off x="6415790" y="2997199"/>
            <a:ext cx="2560512" cy="2082800"/>
          </a:xfrm>
        </p:spPr>
        <p:txBody>
          <a:bodyPr/>
          <a:lstStyle/>
          <a:p>
            <a:endParaRPr lang="en-GB" dirty="0"/>
          </a:p>
        </p:txBody>
      </p:sp>
    </p:spTree>
    <p:extLst>
      <p:ext uri="{BB962C8B-B14F-4D97-AF65-F5344CB8AC3E}">
        <p14:creationId xmlns:p14="http://schemas.microsoft.com/office/powerpoint/2010/main" val="33889101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67AD2-24A6-4D54-917E-DAE3A75B045C}"/>
              </a:ext>
            </a:extLst>
          </p:cNvPr>
          <p:cNvSpPr>
            <a:spLocks noGrp="1"/>
          </p:cNvSpPr>
          <p:nvPr>
            <p:ph type="title"/>
          </p:nvPr>
        </p:nvSpPr>
        <p:spPr>
          <a:xfrm>
            <a:off x="6804248" y="1196752"/>
            <a:ext cx="2123098" cy="1143000"/>
          </a:xfrm>
        </p:spPr>
        <p:txBody>
          <a:bodyPr/>
          <a:lstStyle/>
          <a:p>
            <a:r>
              <a:rPr lang="en-GB" dirty="0"/>
              <a:t>After 2 ½ terms</a:t>
            </a:r>
          </a:p>
        </p:txBody>
      </p:sp>
      <p:sp>
        <p:nvSpPr>
          <p:cNvPr id="4" name="Text Placeholder 3">
            <a:extLst>
              <a:ext uri="{FF2B5EF4-FFF2-40B4-BE49-F238E27FC236}">
                <a16:creationId xmlns:a16="http://schemas.microsoft.com/office/drawing/2014/main" id="{9907BB00-8303-4732-BB79-D7095FB6F883}"/>
              </a:ext>
            </a:extLst>
          </p:cNvPr>
          <p:cNvSpPr>
            <a:spLocks noGrp="1"/>
          </p:cNvSpPr>
          <p:nvPr>
            <p:ph type="body" sz="half" idx="2"/>
          </p:nvPr>
        </p:nvSpPr>
        <p:spPr>
          <a:xfrm>
            <a:off x="467544" y="260648"/>
            <a:ext cx="6192688" cy="6264696"/>
          </a:xfrm>
        </p:spPr>
        <p:txBody>
          <a:bodyPr>
            <a:normAutofit lnSpcReduction="10000"/>
          </a:bodyPr>
          <a:lstStyle/>
          <a:p>
            <a:r>
              <a:rPr lang="en-GB" i="1" dirty="0">
                <a:solidFill>
                  <a:schemeClr val="accent1"/>
                </a:solidFill>
              </a:rPr>
              <a:t>His body was shaking and his heart was racing. Trickles of sweat ran down his broad face. Pieces of grit and pebbles fell down, down, down to the market square below. He was tipping back and forth violently as the winter wind blew. A few metres away he could see Big Ben; ticking away, as if showing him the amount of time he had.</a:t>
            </a:r>
            <a:endParaRPr lang="en-GB" dirty="0">
              <a:solidFill>
                <a:schemeClr val="accent1"/>
              </a:solidFill>
            </a:endParaRPr>
          </a:p>
          <a:p>
            <a:r>
              <a:rPr lang="en-GB" i="1" dirty="0">
                <a:solidFill>
                  <a:schemeClr val="accent1"/>
                </a:solidFill>
              </a:rPr>
              <a:t>Underneath him the crowds gathered. Mouths gawped and eyes stared as he rocked. The town crier, in his tuxedo, shook the bell violently to alert the King. The King’s messenger heard the bell and dashed straight to the King’s palace.</a:t>
            </a:r>
            <a:endParaRPr lang="en-GB" dirty="0">
              <a:solidFill>
                <a:schemeClr val="accent1"/>
              </a:solidFill>
            </a:endParaRPr>
          </a:p>
          <a:p>
            <a:r>
              <a:rPr lang="en-GB" i="1" dirty="0">
                <a:solidFill>
                  <a:schemeClr val="accent1"/>
                </a:solidFill>
              </a:rPr>
              <a:t>Meanwhile, Big Ben got nearer to the chime of 1 o’clock. He waved his arms frantically, trying to keep himself from falling. The time was running out.</a:t>
            </a:r>
            <a:endParaRPr lang="en-GB" dirty="0">
              <a:solidFill>
                <a:schemeClr val="accent1"/>
              </a:solidFill>
            </a:endParaRPr>
          </a:p>
          <a:p>
            <a:r>
              <a:rPr lang="en-GB" i="1" dirty="0">
                <a:solidFill>
                  <a:schemeClr val="accent1"/>
                </a:solidFill>
              </a:rPr>
              <a:t>As this was happening the King was shouting to all his men to get on their horses and to have more urgency because the situation was dear.</a:t>
            </a:r>
            <a:endParaRPr lang="en-GB" dirty="0">
              <a:solidFill>
                <a:schemeClr val="accent1"/>
              </a:solidFill>
            </a:endParaRPr>
          </a:p>
          <a:p>
            <a:r>
              <a:rPr lang="en-GB" i="1" dirty="0">
                <a:solidFill>
                  <a:schemeClr val="accent1"/>
                </a:solidFill>
              </a:rPr>
              <a:t>The clock struck one.</a:t>
            </a:r>
            <a:endParaRPr lang="en-GB" dirty="0">
              <a:solidFill>
                <a:schemeClr val="accent1"/>
              </a:solidFill>
            </a:endParaRPr>
          </a:p>
          <a:p>
            <a:r>
              <a:rPr lang="en-GB" i="1" dirty="0">
                <a:solidFill>
                  <a:schemeClr val="accent1"/>
                </a:solidFill>
              </a:rPr>
              <a:t>The egg fell. He wiggled every part of his body, trying to slow his fall, but it would not happen. The world went black.</a:t>
            </a:r>
            <a:endParaRPr lang="en-GB" dirty="0">
              <a:solidFill>
                <a:schemeClr val="accent1"/>
              </a:solidFill>
            </a:endParaRPr>
          </a:p>
          <a:p>
            <a:r>
              <a:rPr lang="en-GB" i="1" dirty="0">
                <a:solidFill>
                  <a:schemeClr val="accent1"/>
                </a:solidFill>
              </a:rPr>
              <a:t>The horses and men arrived just as the yolk was dripping away. They frantically tried to revive him by putting his pieces together but it simply didn’t work. They could not do it.</a:t>
            </a:r>
            <a:endParaRPr lang="en-GB" dirty="0">
              <a:solidFill>
                <a:schemeClr val="accent1"/>
              </a:solidFill>
            </a:endParaRPr>
          </a:p>
          <a:p>
            <a:r>
              <a:rPr lang="en-GB" i="1" dirty="0">
                <a:solidFill>
                  <a:schemeClr val="accent1"/>
                </a:solidFill>
              </a:rPr>
              <a:t>The crowd bowed their heads and respected Humpty, the most famous egg in the world. </a:t>
            </a:r>
            <a:endParaRPr lang="en-GB" dirty="0">
              <a:solidFill>
                <a:schemeClr val="accent1"/>
              </a:solidFill>
            </a:endParaRPr>
          </a:p>
        </p:txBody>
      </p:sp>
    </p:spTree>
    <p:extLst>
      <p:ext uri="{BB962C8B-B14F-4D97-AF65-F5344CB8AC3E}">
        <p14:creationId xmlns:p14="http://schemas.microsoft.com/office/powerpoint/2010/main" val="28893515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67E7CC-E3D5-4893-A278-545D5977AEE3}"/>
              </a:ext>
            </a:extLst>
          </p:cNvPr>
          <p:cNvSpPr>
            <a:spLocks noGrp="1"/>
          </p:cNvSpPr>
          <p:nvPr>
            <p:ph type="title"/>
          </p:nvPr>
        </p:nvSpPr>
        <p:spPr>
          <a:xfrm>
            <a:off x="207918" y="527675"/>
            <a:ext cx="5937755" cy="1188720"/>
          </a:xfrm>
        </p:spPr>
        <p:txBody>
          <a:bodyPr/>
          <a:lstStyle/>
          <a:p>
            <a:r>
              <a:rPr lang="en-GB" dirty="0"/>
              <a:t>Responses to genre pedagogy</a:t>
            </a:r>
          </a:p>
        </p:txBody>
      </p:sp>
      <p:sp>
        <p:nvSpPr>
          <p:cNvPr id="7" name="Speech Bubble: Rectangle with Corners Rounded 6">
            <a:extLst>
              <a:ext uri="{FF2B5EF4-FFF2-40B4-BE49-F238E27FC236}">
                <a16:creationId xmlns:a16="http://schemas.microsoft.com/office/drawing/2014/main" id="{002FD104-16CF-45AD-BA96-9CE577777BEA}"/>
              </a:ext>
            </a:extLst>
          </p:cNvPr>
          <p:cNvSpPr/>
          <p:nvPr/>
        </p:nvSpPr>
        <p:spPr>
          <a:xfrm>
            <a:off x="509964" y="4117028"/>
            <a:ext cx="2443397" cy="161893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‘When we reconstruct a text, I get inspired and start to get ideas of my own’. </a:t>
            </a:r>
            <a:endParaRPr lang="en-GB" dirty="0"/>
          </a:p>
        </p:txBody>
      </p:sp>
      <p:sp>
        <p:nvSpPr>
          <p:cNvPr id="8" name="Speech Bubble: Rectangle with Corners Rounded 7">
            <a:extLst>
              <a:ext uri="{FF2B5EF4-FFF2-40B4-BE49-F238E27FC236}">
                <a16:creationId xmlns:a16="http://schemas.microsoft.com/office/drawing/2014/main" id="{984B2C08-6387-4421-BC7E-9B89C051D5A7}"/>
              </a:ext>
            </a:extLst>
          </p:cNvPr>
          <p:cNvSpPr/>
          <p:nvPr/>
        </p:nvSpPr>
        <p:spPr>
          <a:xfrm>
            <a:off x="2953361" y="2498091"/>
            <a:ext cx="2787870" cy="1618937"/>
          </a:xfrm>
          <a:prstGeom prst="wedgeRoundRectCallou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‘Because we worked together to deconstruct which helped us understand the different parts of text’. </a:t>
            </a:r>
            <a:endParaRPr lang="en-GB" dirty="0"/>
          </a:p>
        </p:txBody>
      </p:sp>
      <p:sp>
        <p:nvSpPr>
          <p:cNvPr id="9" name="Speech Bubble: Rectangle with Corners Rounded 8">
            <a:extLst>
              <a:ext uri="{FF2B5EF4-FFF2-40B4-BE49-F238E27FC236}">
                <a16:creationId xmlns:a16="http://schemas.microsoft.com/office/drawing/2014/main" id="{C07EB943-3D13-49F5-A00A-D934DE6BB51E}"/>
              </a:ext>
            </a:extLst>
          </p:cNvPr>
          <p:cNvSpPr/>
          <p:nvPr/>
        </p:nvSpPr>
        <p:spPr>
          <a:xfrm>
            <a:off x="6145673" y="1558977"/>
            <a:ext cx="2593593" cy="1618937"/>
          </a:xfrm>
          <a:prstGeom prst="wedgeRoundRect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‘It helped me because we can put our own ideas in based on something already written’. </a:t>
            </a:r>
            <a:endParaRPr lang="en-GB" dirty="0">
              <a:solidFill>
                <a:schemeClr val="tx1"/>
              </a:solidFill>
            </a:endParaRPr>
          </a:p>
        </p:txBody>
      </p:sp>
    </p:spTree>
    <p:extLst>
      <p:ext uri="{BB962C8B-B14F-4D97-AF65-F5344CB8AC3E}">
        <p14:creationId xmlns:p14="http://schemas.microsoft.com/office/powerpoint/2010/main" val="35666093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81157-0DB4-44A8-B2F5-9B8BBFD9B8A0}"/>
              </a:ext>
            </a:extLst>
          </p:cNvPr>
          <p:cNvSpPr>
            <a:spLocks noGrp="1"/>
          </p:cNvSpPr>
          <p:nvPr>
            <p:ph type="title"/>
          </p:nvPr>
        </p:nvSpPr>
        <p:spPr/>
        <p:txBody>
          <a:bodyPr/>
          <a:lstStyle/>
          <a:p>
            <a:r>
              <a:rPr lang="en-GB" dirty="0"/>
              <a:t>Using GA/ SFL to inform feedback</a:t>
            </a:r>
          </a:p>
        </p:txBody>
      </p:sp>
      <p:graphicFrame>
        <p:nvGraphicFramePr>
          <p:cNvPr id="4" name="Content Placeholder 3">
            <a:extLst>
              <a:ext uri="{FF2B5EF4-FFF2-40B4-BE49-F238E27FC236}">
                <a16:creationId xmlns:a16="http://schemas.microsoft.com/office/drawing/2014/main" id="{2CCDDA37-062B-4E45-860F-B002D1531626}"/>
              </a:ext>
            </a:extLst>
          </p:cNvPr>
          <p:cNvGraphicFramePr>
            <a:graphicFrameLocks noGrp="1"/>
          </p:cNvGraphicFramePr>
          <p:nvPr>
            <p:ph idx="1"/>
            <p:extLst>
              <p:ext uri="{D42A27DB-BD31-4B8C-83A1-F6EECF244321}">
                <p14:modId xmlns:p14="http://schemas.microsoft.com/office/powerpoint/2010/main" val="3241732178"/>
              </p:ext>
            </p:extLst>
          </p:nvPr>
        </p:nvGraphicFramePr>
        <p:xfrm>
          <a:off x="6506854" y="2564902"/>
          <a:ext cx="2270151" cy="2733372"/>
        </p:xfrm>
        <a:graphic>
          <a:graphicData uri="http://schemas.openxmlformats.org/drawingml/2006/table">
            <a:tbl>
              <a:tblPr firstRow="1" bandRow="1">
                <a:tableStyleId>{5C22544A-7EE6-4342-B048-85BDC9FD1C3A}</a:tableStyleId>
              </a:tblPr>
              <a:tblGrid>
                <a:gridCol w="2270151">
                  <a:extLst>
                    <a:ext uri="{9D8B030D-6E8A-4147-A177-3AD203B41FA5}">
                      <a16:colId xmlns:a16="http://schemas.microsoft.com/office/drawing/2014/main" val="1058774278"/>
                    </a:ext>
                  </a:extLst>
                </a:gridCol>
              </a:tblGrid>
              <a:tr h="455562">
                <a:tc>
                  <a:txBody>
                    <a:bodyPr/>
                    <a:lstStyle/>
                    <a:p>
                      <a:r>
                        <a:rPr lang="en-GB" sz="2000" dirty="0"/>
                        <a:t>Graphic features</a:t>
                      </a:r>
                    </a:p>
                  </a:txBody>
                  <a:tcPr anchor="ctr"/>
                </a:tc>
                <a:extLst>
                  <a:ext uri="{0D108BD9-81ED-4DB2-BD59-A6C34878D82A}">
                    <a16:rowId xmlns:a16="http://schemas.microsoft.com/office/drawing/2014/main" val="3543975394"/>
                  </a:ext>
                </a:extLst>
              </a:tr>
              <a:tr h="759270">
                <a:tc>
                  <a:txBody>
                    <a:bodyPr/>
                    <a:lstStyle/>
                    <a:p>
                      <a:r>
                        <a:rPr lang="en-GB" sz="2000" dirty="0"/>
                        <a:t>Spelling</a:t>
                      </a:r>
                    </a:p>
                  </a:txBody>
                  <a:tcPr anchor="ctr"/>
                </a:tc>
                <a:extLst>
                  <a:ext uri="{0D108BD9-81ED-4DB2-BD59-A6C34878D82A}">
                    <a16:rowId xmlns:a16="http://schemas.microsoft.com/office/drawing/2014/main" val="1806571333"/>
                  </a:ext>
                </a:extLst>
              </a:tr>
              <a:tr h="759270">
                <a:tc>
                  <a:txBody>
                    <a:bodyPr/>
                    <a:lstStyle/>
                    <a:p>
                      <a:r>
                        <a:rPr lang="en-GB" sz="2000" dirty="0"/>
                        <a:t>Punctuation</a:t>
                      </a:r>
                    </a:p>
                  </a:txBody>
                  <a:tcPr anchor="ctr"/>
                </a:tc>
                <a:extLst>
                  <a:ext uri="{0D108BD9-81ED-4DB2-BD59-A6C34878D82A}">
                    <a16:rowId xmlns:a16="http://schemas.microsoft.com/office/drawing/2014/main" val="2923893523"/>
                  </a:ext>
                </a:extLst>
              </a:tr>
              <a:tr h="759270">
                <a:tc>
                  <a:txBody>
                    <a:bodyPr/>
                    <a:lstStyle/>
                    <a:p>
                      <a:r>
                        <a:rPr lang="en-GB" sz="2000" dirty="0"/>
                        <a:t>Presentation</a:t>
                      </a:r>
                    </a:p>
                  </a:txBody>
                  <a:tcPr anchor="ctr"/>
                </a:tc>
                <a:extLst>
                  <a:ext uri="{0D108BD9-81ED-4DB2-BD59-A6C34878D82A}">
                    <a16:rowId xmlns:a16="http://schemas.microsoft.com/office/drawing/2014/main" val="213331943"/>
                  </a:ext>
                </a:extLst>
              </a:tr>
            </a:tbl>
          </a:graphicData>
        </a:graphic>
      </p:graphicFrame>
      <p:graphicFrame>
        <p:nvGraphicFramePr>
          <p:cNvPr id="5" name="Table 4">
            <a:extLst>
              <a:ext uri="{FF2B5EF4-FFF2-40B4-BE49-F238E27FC236}">
                <a16:creationId xmlns:a16="http://schemas.microsoft.com/office/drawing/2014/main" id="{C3015593-3966-4221-BAA3-BD413597288E}"/>
              </a:ext>
            </a:extLst>
          </p:cNvPr>
          <p:cNvGraphicFramePr>
            <a:graphicFrameLocks noGrp="1"/>
          </p:cNvGraphicFramePr>
          <p:nvPr>
            <p:extLst>
              <p:ext uri="{D42A27DB-BD31-4B8C-83A1-F6EECF244321}">
                <p14:modId xmlns:p14="http://schemas.microsoft.com/office/powerpoint/2010/main" val="1380298150"/>
              </p:ext>
            </p:extLst>
          </p:nvPr>
        </p:nvGraphicFramePr>
        <p:xfrm>
          <a:off x="366995" y="2564904"/>
          <a:ext cx="1866373" cy="2766912"/>
        </p:xfrm>
        <a:graphic>
          <a:graphicData uri="http://schemas.openxmlformats.org/drawingml/2006/table">
            <a:tbl>
              <a:tblPr firstRow="1" bandRow="1">
                <a:tableStyleId>{5C22544A-7EE6-4342-B048-85BDC9FD1C3A}</a:tableStyleId>
              </a:tblPr>
              <a:tblGrid>
                <a:gridCol w="1866373">
                  <a:extLst>
                    <a:ext uri="{9D8B030D-6E8A-4147-A177-3AD203B41FA5}">
                      <a16:colId xmlns:a16="http://schemas.microsoft.com/office/drawing/2014/main" val="4171786049"/>
                    </a:ext>
                  </a:extLst>
                </a:gridCol>
              </a:tblGrid>
              <a:tr h="461152">
                <a:tc>
                  <a:txBody>
                    <a:bodyPr/>
                    <a:lstStyle/>
                    <a:p>
                      <a:r>
                        <a:rPr lang="en-GB" sz="2000" dirty="0"/>
                        <a:t>Context</a:t>
                      </a:r>
                    </a:p>
                  </a:txBody>
                  <a:tcPr anchor="ctr"/>
                </a:tc>
                <a:extLst>
                  <a:ext uri="{0D108BD9-81ED-4DB2-BD59-A6C34878D82A}">
                    <a16:rowId xmlns:a16="http://schemas.microsoft.com/office/drawing/2014/main" val="191777863"/>
                  </a:ext>
                </a:extLst>
              </a:tr>
              <a:tr h="461152">
                <a:tc>
                  <a:txBody>
                    <a:bodyPr/>
                    <a:lstStyle/>
                    <a:p>
                      <a:r>
                        <a:rPr lang="en-GB" sz="2000" dirty="0"/>
                        <a:t>Staging</a:t>
                      </a:r>
                    </a:p>
                  </a:txBody>
                  <a:tcPr anchor="ctr"/>
                </a:tc>
                <a:extLst>
                  <a:ext uri="{0D108BD9-81ED-4DB2-BD59-A6C34878D82A}">
                    <a16:rowId xmlns:a16="http://schemas.microsoft.com/office/drawing/2014/main" val="2925059859"/>
                  </a:ext>
                </a:extLst>
              </a:tr>
              <a:tr h="461152">
                <a:tc>
                  <a:txBody>
                    <a:bodyPr/>
                    <a:lstStyle/>
                    <a:p>
                      <a:r>
                        <a:rPr lang="en-GB" sz="2000" dirty="0"/>
                        <a:t>Phases</a:t>
                      </a:r>
                    </a:p>
                  </a:txBody>
                  <a:tcPr anchor="ctr"/>
                </a:tc>
                <a:extLst>
                  <a:ext uri="{0D108BD9-81ED-4DB2-BD59-A6C34878D82A}">
                    <a16:rowId xmlns:a16="http://schemas.microsoft.com/office/drawing/2014/main" val="3791900801"/>
                  </a:ext>
                </a:extLst>
              </a:tr>
              <a:tr h="461152">
                <a:tc>
                  <a:txBody>
                    <a:bodyPr/>
                    <a:lstStyle/>
                    <a:p>
                      <a:r>
                        <a:rPr lang="en-GB" sz="2000" dirty="0"/>
                        <a:t>Field</a:t>
                      </a:r>
                    </a:p>
                  </a:txBody>
                  <a:tcPr anchor="ctr"/>
                </a:tc>
                <a:extLst>
                  <a:ext uri="{0D108BD9-81ED-4DB2-BD59-A6C34878D82A}">
                    <a16:rowId xmlns:a16="http://schemas.microsoft.com/office/drawing/2014/main" val="2212082642"/>
                  </a:ext>
                </a:extLst>
              </a:tr>
              <a:tr h="461152">
                <a:tc>
                  <a:txBody>
                    <a:bodyPr/>
                    <a:lstStyle/>
                    <a:p>
                      <a:r>
                        <a:rPr lang="en-GB" sz="2000" dirty="0"/>
                        <a:t>Tenor</a:t>
                      </a:r>
                    </a:p>
                  </a:txBody>
                  <a:tcPr anchor="ctr"/>
                </a:tc>
                <a:extLst>
                  <a:ext uri="{0D108BD9-81ED-4DB2-BD59-A6C34878D82A}">
                    <a16:rowId xmlns:a16="http://schemas.microsoft.com/office/drawing/2014/main" val="3719673467"/>
                  </a:ext>
                </a:extLst>
              </a:tr>
              <a:tr h="461152">
                <a:tc>
                  <a:txBody>
                    <a:bodyPr/>
                    <a:lstStyle/>
                    <a:p>
                      <a:r>
                        <a:rPr lang="en-GB" sz="2000" dirty="0"/>
                        <a:t>Mode</a:t>
                      </a:r>
                    </a:p>
                  </a:txBody>
                  <a:tcPr anchor="ctr"/>
                </a:tc>
                <a:extLst>
                  <a:ext uri="{0D108BD9-81ED-4DB2-BD59-A6C34878D82A}">
                    <a16:rowId xmlns:a16="http://schemas.microsoft.com/office/drawing/2014/main" val="3762170549"/>
                  </a:ext>
                </a:extLst>
              </a:tr>
            </a:tbl>
          </a:graphicData>
        </a:graphic>
      </p:graphicFrame>
      <p:graphicFrame>
        <p:nvGraphicFramePr>
          <p:cNvPr id="6" name="Table 5">
            <a:extLst>
              <a:ext uri="{FF2B5EF4-FFF2-40B4-BE49-F238E27FC236}">
                <a16:creationId xmlns:a16="http://schemas.microsoft.com/office/drawing/2014/main" id="{C690A097-6EFF-4318-9E4C-8337A5814A90}"/>
              </a:ext>
            </a:extLst>
          </p:cNvPr>
          <p:cNvGraphicFramePr>
            <a:graphicFrameLocks noGrp="1"/>
          </p:cNvGraphicFramePr>
          <p:nvPr>
            <p:extLst>
              <p:ext uri="{D42A27DB-BD31-4B8C-83A1-F6EECF244321}">
                <p14:modId xmlns:p14="http://schemas.microsoft.com/office/powerpoint/2010/main" val="996444734"/>
              </p:ext>
            </p:extLst>
          </p:nvPr>
        </p:nvGraphicFramePr>
        <p:xfrm>
          <a:off x="2375676" y="2564902"/>
          <a:ext cx="1866373" cy="2766912"/>
        </p:xfrm>
        <a:graphic>
          <a:graphicData uri="http://schemas.openxmlformats.org/drawingml/2006/table">
            <a:tbl>
              <a:tblPr firstRow="1" bandRow="1">
                <a:tableStyleId>{5C22544A-7EE6-4342-B048-85BDC9FD1C3A}</a:tableStyleId>
              </a:tblPr>
              <a:tblGrid>
                <a:gridCol w="1866373">
                  <a:extLst>
                    <a:ext uri="{9D8B030D-6E8A-4147-A177-3AD203B41FA5}">
                      <a16:colId xmlns:a16="http://schemas.microsoft.com/office/drawing/2014/main" val="2572056986"/>
                    </a:ext>
                  </a:extLst>
                </a:gridCol>
              </a:tblGrid>
              <a:tr h="461152">
                <a:tc>
                  <a:txBody>
                    <a:bodyPr/>
                    <a:lstStyle/>
                    <a:p>
                      <a:r>
                        <a:rPr lang="en-GB" sz="2000" dirty="0"/>
                        <a:t>Discourse</a:t>
                      </a:r>
                    </a:p>
                  </a:txBody>
                  <a:tcPr anchor="ctr"/>
                </a:tc>
                <a:extLst>
                  <a:ext uri="{0D108BD9-81ED-4DB2-BD59-A6C34878D82A}">
                    <a16:rowId xmlns:a16="http://schemas.microsoft.com/office/drawing/2014/main" val="2257478588"/>
                  </a:ext>
                </a:extLst>
              </a:tr>
              <a:tr h="576440">
                <a:tc>
                  <a:txBody>
                    <a:bodyPr/>
                    <a:lstStyle/>
                    <a:p>
                      <a:r>
                        <a:rPr lang="en-GB" sz="2000" dirty="0"/>
                        <a:t>Lexis</a:t>
                      </a:r>
                    </a:p>
                  </a:txBody>
                  <a:tcPr anchor="ctr"/>
                </a:tc>
                <a:extLst>
                  <a:ext uri="{0D108BD9-81ED-4DB2-BD59-A6C34878D82A}">
                    <a16:rowId xmlns:a16="http://schemas.microsoft.com/office/drawing/2014/main" val="4246868535"/>
                  </a:ext>
                </a:extLst>
              </a:tr>
              <a:tr h="576440">
                <a:tc>
                  <a:txBody>
                    <a:bodyPr/>
                    <a:lstStyle/>
                    <a:p>
                      <a:r>
                        <a:rPr lang="en-GB" sz="2000" dirty="0"/>
                        <a:t>Appraisal</a:t>
                      </a:r>
                    </a:p>
                  </a:txBody>
                  <a:tcPr anchor="ctr"/>
                </a:tc>
                <a:extLst>
                  <a:ext uri="{0D108BD9-81ED-4DB2-BD59-A6C34878D82A}">
                    <a16:rowId xmlns:a16="http://schemas.microsoft.com/office/drawing/2014/main" val="3088387831"/>
                  </a:ext>
                </a:extLst>
              </a:tr>
              <a:tr h="576440">
                <a:tc>
                  <a:txBody>
                    <a:bodyPr/>
                    <a:lstStyle/>
                    <a:p>
                      <a:r>
                        <a:rPr lang="en-GB" sz="2000" dirty="0"/>
                        <a:t>Conjunction </a:t>
                      </a:r>
                    </a:p>
                  </a:txBody>
                  <a:tcPr anchor="ctr"/>
                </a:tc>
                <a:extLst>
                  <a:ext uri="{0D108BD9-81ED-4DB2-BD59-A6C34878D82A}">
                    <a16:rowId xmlns:a16="http://schemas.microsoft.com/office/drawing/2014/main" val="1429436416"/>
                  </a:ext>
                </a:extLst>
              </a:tr>
              <a:tr h="576440">
                <a:tc>
                  <a:txBody>
                    <a:bodyPr/>
                    <a:lstStyle/>
                    <a:p>
                      <a:r>
                        <a:rPr lang="en-GB" sz="2000" dirty="0"/>
                        <a:t>Reference</a:t>
                      </a:r>
                    </a:p>
                  </a:txBody>
                  <a:tcPr anchor="ctr"/>
                </a:tc>
                <a:extLst>
                  <a:ext uri="{0D108BD9-81ED-4DB2-BD59-A6C34878D82A}">
                    <a16:rowId xmlns:a16="http://schemas.microsoft.com/office/drawing/2014/main" val="2742820587"/>
                  </a:ext>
                </a:extLst>
              </a:tr>
            </a:tbl>
          </a:graphicData>
        </a:graphic>
      </p:graphicFrame>
      <p:graphicFrame>
        <p:nvGraphicFramePr>
          <p:cNvPr id="7" name="Table 6">
            <a:extLst>
              <a:ext uri="{FF2B5EF4-FFF2-40B4-BE49-F238E27FC236}">
                <a16:creationId xmlns:a16="http://schemas.microsoft.com/office/drawing/2014/main" id="{68240C38-0E6B-4A51-988D-438A9B393A1C}"/>
              </a:ext>
            </a:extLst>
          </p:cNvPr>
          <p:cNvGraphicFramePr>
            <a:graphicFrameLocks noGrp="1"/>
          </p:cNvGraphicFramePr>
          <p:nvPr>
            <p:extLst>
              <p:ext uri="{D42A27DB-BD31-4B8C-83A1-F6EECF244321}">
                <p14:modId xmlns:p14="http://schemas.microsoft.com/office/powerpoint/2010/main" val="1666680020"/>
              </p:ext>
            </p:extLst>
          </p:nvPr>
        </p:nvGraphicFramePr>
        <p:xfrm>
          <a:off x="4441265" y="2531362"/>
          <a:ext cx="1866373" cy="2766912"/>
        </p:xfrm>
        <a:graphic>
          <a:graphicData uri="http://schemas.openxmlformats.org/drawingml/2006/table">
            <a:tbl>
              <a:tblPr firstRow="1" bandRow="1">
                <a:tableStyleId>{5C22544A-7EE6-4342-B048-85BDC9FD1C3A}</a:tableStyleId>
              </a:tblPr>
              <a:tblGrid>
                <a:gridCol w="1866373">
                  <a:extLst>
                    <a:ext uri="{9D8B030D-6E8A-4147-A177-3AD203B41FA5}">
                      <a16:colId xmlns:a16="http://schemas.microsoft.com/office/drawing/2014/main" val="1984389227"/>
                    </a:ext>
                  </a:extLst>
                </a:gridCol>
              </a:tblGrid>
              <a:tr h="461152">
                <a:tc>
                  <a:txBody>
                    <a:bodyPr/>
                    <a:lstStyle/>
                    <a:p>
                      <a:r>
                        <a:rPr lang="en-GB" sz="2000" dirty="0"/>
                        <a:t>Grammar</a:t>
                      </a:r>
                    </a:p>
                  </a:txBody>
                  <a:tcPr anchor="ctr"/>
                </a:tc>
                <a:extLst>
                  <a:ext uri="{0D108BD9-81ED-4DB2-BD59-A6C34878D82A}">
                    <a16:rowId xmlns:a16="http://schemas.microsoft.com/office/drawing/2014/main" val="2432341348"/>
                  </a:ext>
                </a:extLst>
              </a:tr>
              <a:tr h="2305760">
                <a:tc>
                  <a:txBody>
                    <a:bodyPr/>
                    <a:lstStyle/>
                    <a:p>
                      <a:endParaRPr lang="en-GB" dirty="0"/>
                    </a:p>
                  </a:txBody>
                  <a:tcPr/>
                </a:tc>
                <a:extLst>
                  <a:ext uri="{0D108BD9-81ED-4DB2-BD59-A6C34878D82A}">
                    <a16:rowId xmlns:a16="http://schemas.microsoft.com/office/drawing/2014/main" val="2116824857"/>
                  </a:ext>
                </a:extLst>
              </a:tr>
            </a:tbl>
          </a:graphicData>
        </a:graphic>
      </p:graphicFrame>
      <p:sp>
        <p:nvSpPr>
          <p:cNvPr id="8" name="TextBox 7">
            <a:extLst>
              <a:ext uri="{FF2B5EF4-FFF2-40B4-BE49-F238E27FC236}">
                <a16:creationId xmlns:a16="http://schemas.microsoft.com/office/drawing/2014/main" id="{A55EBFD6-903D-4087-9459-B5FDBA067375}"/>
              </a:ext>
            </a:extLst>
          </p:cNvPr>
          <p:cNvSpPr txBox="1"/>
          <p:nvPr/>
        </p:nvSpPr>
        <p:spPr>
          <a:xfrm>
            <a:off x="4441265" y="6255338"/>
            <a:ext cx="4623382" cy="369332"/>
          </a:xfrm>
          <a:prstGeom prst="rect">
            <a:avLst/>
          </a:prstGeom>
          <a:noFill/>
        </p:spPr>
        <p:txBody>
          <a:bodyPr wrap="none" rtlCol="0">
            <a:spAutoFit/>
          </a:bodyPr>
          <a:lstStyle/>
          <a:p>
            <a:r>
              <a:rPr lang="en-GB" dirty="0"/>
              <a:t>Categories from Rose and Martin (2012)</a:t>
            </a:r>
          </a:p>
        </p:txBody>
      </p:sp>
    </p:spTree>
    <p:extLst>
      <p:ext uri="{BB962C8B-B14F-4D97-AF65-F5344CB8AC3E}">
        <p14:creationId xmlns:p14="http://schemas.microsoft.com/office/powerpoint/2010/main" val="642997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9CAD89A-C0DB-4A1A-AE23-8408B2EDF54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237833" y="476672"/>
            <a:ext cx="6668334" cy="6245224"/>
          </a:xfrm>
          <a:prstGeom prst="rect">
            <a:avLst/>
          </a:prstGeom>
        </p:spPr>
      </p:pic>
    </p:spTree>
    <p:extLst>
      <p:ext uri="{BB962C8B-B14F-4D97-AF65-F5344CB8AC3E}">
        <p14:creationId xmlns:p14="http://schemas.microsoft.com/office/powerpoint/2010/main" val="4526543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B7F500-1C72-4AA2-B1A0-3215FAC09E85}"/>
              </a:ext>
            </a:extLst>
          </p:cNvPr>
          <p:cNvSpPr>
            <a:spLocks noGrp="1"/>
          </p:cNvSpPr>
          <p:nvPr>
            <p:ph idx="1"/>
          </p:nvPr>
        </p:nvSpPr>
        <p:spPr>
          <a:xfrm>
            <a:off x="719528" y="1412776"/>
            <a:ext cx="7668896" cy="5092955"/>
          </a:xfrm>
        </p:spPr>
        <p:txBody>
          <a:bodyPr>
            <a:normAutofit fontScale="62500" lnSpcReduction="20000"/>
          </a:bodyPr>
          <a:lstStyle/>
          <a:p>
            <a:pPr marL="0" indent="0">
              <a:lnSpc>
                <a:spcPct val="170000"/>
              </a:lnSpc>
              <a:buNone/>
            </a:pPr>
            <a:r>
              <a:rPr lang="en-GB" sz="3600" dirty="0"/>
              <a:t>“After starting to assess the pupil’s writing, I began to notice things I had never focused on before.  In particular, after highlighting content words in one boy’s writing, I recognised that his work was often low in content words, and he instead used de-lexical word choices such as ‘have’ and ‘got’, instead of ‘purchased’ and ‘bought’.  I started to recognise that even some of my more able writers had a tendency to write as they would speak and therefore there was a need to focus on this.”</a:t>
            </a:r>
          </a:p>
          <a:p>
            <a:pPr marL="0" indent="0" algn="r">
              <a:lnSpc>
                <a:spcPct val="170000"/>
              </a:lnSpc>
              <a:buNone/>
            </a:pPr>
            <a:r>
              <a:rPr lang="en-GB" dirty="0"/>
              <a:t>(Emily) </a:t>
            </a:r>
          </a:p>
        </p:txBody>
      </p:sp>
    </p:spTree>
    <p:extLst>
      <p:ext uri="{BB962C8B-B14F-4D97-AF65-F5344CB8AC3E}">
        <p14:creationId xmlns:p14="http://schemas.microsoft.com/office/powerpoint/2010/main" val="34482324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LLAWEN</a:t>
            </a:r>
          </a:p>
        </p:txBody>
      </p:sp>
      <p:sp>
        <p:nvSpPr>
          <p:cNvPr id="3" name="Content Placeholder 2"/>
          <p:cNvSpPr>
            <a:spLocks noGrp="1"/>
          </p:cNvSpPr>
          <p:nvPr>
            <p:ph idx="1"/>
          </p:nvPr>
        </p:nvSpPr>
        <p:spPr>
          <a:xfrm>
            <a:off x="1606045" y="2638045"/>
            <a:ext cx="5937755" cy="3671275"/>
          </a:xfrm>
        </p:spPr>
        <p:txBody>
          <a:bodyPr>
            <a:normAutofit/>
          </a:bodyPr>
          <a:lstStyle/>
          <a:p>
            <a:r>
              <a:rPr lang="en-GB" sz="2400" dirty="0"/>
              <a:t>Building a pan-Wales/worldwide network!</a:t>
            </a:r>
          </a:p>
          <a:p>
            <a:r>
              <a:rPr lang="en-GB" sz="2400" dirty="0"/>
              <a:t>Developing CPD projects to support the NLF and teachers and by doing so offering the best education experience possible to students.</a:t>
            </a:r>
          </a:p>
          <a:p>
            <a:r>
              <a:rPr lang="en-GB" sz="2400" dirty="0"/>
              <a:t>Working together with the Welsh government, Consortia, </a:t>
            </a:r>
          </a:p>
        </p:txBody>
      </p:sp>
      <p:pic>
        <p:nvPicPr>
          <p:cNvPr id="3074" name="Picture 2" descr="http://mappdom.com/wp-content/uploads/2012/09/opportunity-knock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4658187"/>
            <a:ext cx="1331640" cy="1655672"/>
          </a:xfrm>
          <a:prstGeom prst="rect">
            <a:avLst/>
          </a:prstGeom>
          <a:noFill/>
          <a:ln>
            <a:solidFill>
              <a:schemeClr val="accent1"/>
            </a:solidFill>
          </a:ln>
        </p:spPr>
      </p:pic>
      <p:pic>
        <p:nvPicPr>
          <p:cNvPr id="5" name="Picture 2" descr="http://mappdom.com/wp-content/uploads/2012/09/opportunity-knock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4653648"/>
            <a:ext cx="1331640" cy="1655672"/>
          </a:xfrm>
          <a:prstGeom prst="rect">
            <a:avLst/>
          </a:prstGeom>
          <a:noFill/>
          <a:ln>
            <a:solidFill>
              <a:schemeClr val="accent1"/>
            </a:solidFill>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details:</a:t>
            </a:r>
            <a:br>
              <a:rPr lang="en-GB" dirty="0"/>
            </a:br>
            <a:r>
              <a:rPr lang="en-GB" dirty="0"/>
              <a:t> Dr Jessica Clapham</a:t>
            </a:r>
          </a:p>
        </p:txBody>
      </p:sp>
      <p:pic>
        <p:nvPicPr>
          <p:cNvPr id="4" name="Picture 4" descr="Image may contain: sky, plant, grass, tree, table and outdoo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5940152" y="419572"/>
            <a:ext cx="2481203" cy="330827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2690336"/>
            <a:ext cx="4572000" cy="3970318"/>
          </a:xfrm>
          <a:prstGeom prst="rect">
            <a:avLst/>
          </a:prstGeom>
        </p:spPr>
        <p:txBody>
          <a:bodyPr>
            <a:spAutoFit/>
          </a:bodyPr>
          <a:lstStyle/>
          <a:p>
            <a:r>
              <a:rPr lang="en-GB" dirty="0"/>
              <a:t>Director Doctorate in Education</a:t>
            </a:r>
          </a:p>
          <a:p>
            <a:r>
              <a:rPr lang="en-GB" dirty="0"/>
              <a:t>MA TEFL Course Director</a:t>
            </a:r>
          </a:p>
          <a:p>
            <a:r>
              <a:rPr lang="en-GB" dirty="0"/>
              <a:t>School of Education</a:t>
            </a:r>
          </a:p>
          <a:p>
            <a:r>
              <a:rPr lang="en-GB" dirty="0"/>
              <a:t>Bangor University</a:t>
            </a:r>
          </a:p>
          <a:p>
            <a:r>
              <a:rPr lang="en-GB" dirty="0">
                <a:hlinkClick r:id="rId3"/>
              </a:rPr>
              <a:t>j.j.clapham@bangor.ac.uk</a:t>
            </a:r>
            <a:endParaRPr lang="en-GB" dirty="0"/>
          </a:p>
          <a:p>
            <a:endParaRPr lang="en-GB" dirty="0"/>
          </a:p>
          <a:p>
            <a:endParaRPr lang="en-GB" dirty="0"/>
          </a:p>
          <a:p>
            <a:endParaRPr lang="en-GB" dirty="0"/>
          </a:p>
          <a:p>
            <a:endParaRPr lang="en-GB" dirty="0"/>
          </a:p>
          <a:p>
            <a:r>
              <a:rPr lang="en-US" dirty="0"/>
              <a:t>Associate Researcher ESRC Bilingualism Centre, Linguistics Department, Bangor University.</a:t>
            </a:r>
          </a:p>
          <a:p>
            <a:r>
              <a:rPr lang="en-US" dirty="0">
                <a:hlinkClick r:id="rId4"/>
              </a:rPr>
              <a:t>https://www.bangor.ac.uk/addysg/Staffpages/</a:t>
            </a:r>
          </a:p>
          <a:p>
            <a:r>
              <a:rPr lang="en-US" dirty="0" err="1">
                <a:hlinkClick r:id="rId4"/>
              </a:rPr>
              <a:t>Jclapham.php.en</a:t>
            </a:r>
            <a:r>
              <a:rPr lang="en-US" dirty="0">
                <a:hlinkClick r:id="rId4"/>
              </a:rPr>
              <a:t> </a:t>
            </a:r>
            <a:r>
              <a:rPr lang="en-GB" dirty="0"/>
              <a:t>	</a:t>
            </a:r>
          </a:p>
        </p:txBody>
      </p:sp>
      <p:pic>
        <p:nvPicPr>
          <p:cNvPr id="7" name="Content Placeholder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3528" y="2456725"/>
            <a:ext cx="1823070" cy="2664296"/>
          </a:xfrm>
          <a:prstGeom prst="rect">
            <a:avLst/>
          </a:prstGeom>
        </p:spPr>
      </p:pic>
    </p:spTree>
    <p:extLst>
      <p:ext uri="{BB962C8B-B14F-4D97-AF65-F5344CB8AC3E}">
        <p14:creationId xmlns:p14="http://schemas.microsoft.com/office/powerpoint/2010/main" val="26773782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91C32-D94A-4D14-9783-80086F44A0C8}"/>
              </a:ext>
            </a:extLst>
          </p:cNvPr>
          <p:cNvSpPr>
            <a:spLocks noGrp="1"/>
          </p:cNvSpPr>
          <p:nvPr>
            <p:ph type="title"/>
          </p:nvPr>
        </p:nvSpPr>
        <p:spPr/>
        <p:txBody>
          <a:bodyPr/>
          <a:lstStyle/>
          <a:p>
            <a:r>
              <a:rPr lang="en-GB" dirty="0"/>
              <a:t>Further details:</a:t>
            </a:r>
            <a:br>
              <a:rPr lang="en-GB" dirty="0"/>
            </a:br>
            <a:r>
              <a:rPr lang="en-GB" dirty="0"/>
              <a:t> Lindsey Thomas</a:t>
            </a:r>
          </a:p>
        </p:txBody>
      </p:sp>
      <p:pic>
        <p:nvPicPr>
          <p:cNvPr id="5" name="Content Placeholder 4" descr="A close up of a person smiling for the camera&#10;&#10;Description generated with very high confidence">
            <a:extLst>
              <a:ext uri="{FF2B5EF4-FFF2-40B4-BE49-F238E27FC236}">
                <a16:creationId xmlns:a16="http://schemas.microsoft.com/office/drawing/2014/main" id="{3D0EF5F9-3101-4B54-99C7-9B512537383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6045" y="2492896"/>
            <a:ext cx="2294169" cy="3101975"/>
          </a:xfrm>
        </p:spPr>
      </p:pic>
      <p:sp>
        <p:nvSpPr>
          <p:cNvPr id="6" name="TextBox 5">
            <a:extLst>
              <a:ext uri="{FF2B5EF4-FFF2-40B4-BE49-F238E27FC236}">
                <a16:creationId xmlns:a16="http://schemas.microsoft.com/office/drawing/2014/main" id="{4B1C050D-479C-4670-A426-90E729024048}"/>
              </a:ext>
            </a:extLst>
          </p:cNvPr>
          <p:cNvSpPr txBox="1"/>
          <p:nvPr/>
        </p:nvSpPr>
        <p:spPr>
          <a:xfrm>
            <a:off x="3995936" y="2492896"/>
            <a:ext cx="4608511" cy="3416320"/>
          </a:xfrm>
          <a:prstGeom prst="rect">
            <a:avLst/>
          </a:prstGeom>
          <a:noFill/>
        </p:spPr>
        <p:txBody>
          <a:bodyPr wrap="square" rtlCol="0">
            <a:spAutoFit/>
          </a:bodyPr>
          <a:lstStyle/>
          <a:p>
            <a:r>
              <a:rPr lang="en-GB" dirty="0"/>
              <a:t>Independent Education Consultant and Trainer</a:t>
            </a:r>
          </a:p>
          <a:p>
            <a:endParaRPr lang="en-GB" dirty="0"/>
          </a:p>
          <a:p>
            <a:r>
              <a:rPr lang="en-GB" dirty="0">
                <a:hlinkClick r:id="rId3"/>
              </a:rPr>
              <a:t>lthomas@lteducation.co.uk</a:t>
            </a:r>
            <a:endParaRPr lang="en-GB" dirty="0"/>
          </a:p>
          <a:p>
            <a:endParaRPr lang="en-GB" dirty="0"/>
          </a:p>
          <a:p>
            <a:r>
              <a:rPr lang="en-GB" dirty="0">
                <a:hlinkClick r:id="rId4"/>
              </a:rPr>
              <a:t>www.lteducation.co.uk</a:t>
            </a:r>
            <a:endParaRPr lang="en-GB" dirty="0"/>
          </a:p>
          <a:p>
            <a:endParaRPr lang="en-GB" dirty="0"/>
          </a:p>
          <a:p>
            <a:r>
              <a:rPr lang="en-GB" dirty="0"/>
              <a:t>The WRITE Project</a:t>
            </a:r>
          </a:p>
          <a:p>
            <a:r>
              <a:rPr lang="en-GB" dirty="0">
                <a:hlinkClick r:id="rId5"/>
              </a:rPr>
              <a:t>www.writeproject.org</a:t>
            </a:r>
            <a:r>
              <a:rPr lang="en-GB" dirty="0"/>
              <a:t> </a:t>
            </a:r>
          </a:p>
          <a:p>
            <a:endParaRPr lang="en-GB" dirty="0"/>
          </a:p>
          <a:p>
            <a:r>
              <a:rPr lang="en-GB" dirty="0"/>
              <a:t>The Bucks Grammar Project</a:t>
            </a:r>
          </a:p>
          <a:p>
            <a:r>
              <a:rPr lang="en-GB" dirty="0">
                <a:hlinkClick r:id="rId6"/>
              </a:rPr>
              <a:t>http://www.lteducation.co.uk/bucks-grammar-project-2013.html</a:t>
            </a:r>
            <a:r>
              <a:rPr lang="en-GB" dirty="0"/>
              <a:t> </a:t>
            </a:r>
          </a:p>
        </p:txBody>
      </p:sp>
    </p:spTree>
    <p:extLst>
      <p:ext uri="{BB962C8B-B14F-4D97-AF65-F5344CB8AC3E}">
        <p14:creationId xmlns:p14="http://schemas.microsoft.com/office/powerpoint/2010/main" val="30525949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045" y="964692"/>
            <a:ext cx="5937755" cy="2104268"/>
          </a:xfrm>
        </p:spPr>
        <p:txBody>
          <a:bodyPr>
            <a:normAutofit fontScale="90000"/>
          </a:bodyPr>
          <a:lstStyle/>
          <a:p>
            <a:pPr algn="ctr"/>
            <a:br>
              <a:rPr lang="en-US" dirty="0"/>
            </a:br>
            <a:r>
              <a:rPr lang="en-US" dirty="0" err="1"/>
              <a:t>Diolch</a:t>
            </a:r>
            <a:r>
              <a:rPr lang="en-US" dirty="0"/>
              <a:t> yn Fawr</a:t>
            </a:r>
            <a:br>
              <a:rPr lang="en-US" dirty="0"/>
            </a:br>
            <a:r>
              <a:rPr lang="en-US" dirty="0"/>
              <a:t>Thank you</a:t>
            </a:r>
            <a:br>
              <a:rPr lang="en-US" dirty="0"/>
            </a:br>
            <a:br>
              <a:rPr lang="en-US" dirty="0"/>
            </a:br>
            <a:r>
              <a:rPr lang="en-US" dirty="0" err="1"/>
              <a:t>Unrhyw</a:t>
            </a:r>
            <a:r>
              <a:rPr lang="en-US" dirty="0"/>
              <a:t> </a:t>
            </a:r>
            <a:r>
              <a:rPr lang="en-US" dirty="0" err="1"/>
              <a:t>gwestiynau</a:t>
            </a:r>
            <a:r>
              <a:rPr lang="en-US" dirty="0"/>
              <a:t>?</a:t>
            </a:r>
            <a:br>
              <a:rPr lang="en-US" dirty="0"/>
            </a:br>
            <a:r>
              <a:rPr lang="en-US" dirty="0"/>
              <a:t>Any questions?</a:t>
            </a:r>
          </a:p>
        </p:txBody>
      </p:sp>
    </p:spTree>
    <p:extLst>
      <p:ext uri="{BB962C8B-B14F-4D97-AF65-F5344CB8AC3E}">
        <p14:creationId xmlns:p14="http://schemas.microsoft.com/office/powerpoint/2010/main" val="2083309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1051</TotalTime>
  <Words>3069</Words>
  <Application>Microsoft Office PowerPoint</Application>
  <PresentationFormat>On-screen Show (4:3)</PresentationFormat>
  <Paragraphs>384</Paragraphs>
  <Slides>47</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Arial</vt:lpstr>
      <vt:lpstr>Calibri</vt:lpstr>
      <vt:lpstr>Calibri Light</vt:lpstr>
      <vt:lpstr>Tahoma</vt:lpstr>
      <vt:lpstr>Times New Roman</vt:lpstr>
      <vt:lpstr>Wingdings</vt:lpstr>
      <vt:lpstr>Wingdings 3</vt:lpstr>
      <vt:lpstr>Office Theme</vt:lpstr>
      <vt:lpstr>  Learning about to learning to …MENTORS TRANSFORMING TEACHER EDUCATION IN TERMS OF LITERACY.</vt:lpstr>
      <vt:lpstr>outline</vt:lpstr>
      <vt:lpstr>Paradigm shift in literacy</vt:lpstr>
      <vt:lpstr>Education in Wales</vt:lpstr>
      <vt:lpstr>Bilingual Wales</vt:lpstr>
      <vt:lpstr>LNF Literacy and Numeracy Framework 2013</vt:lpstr>
      <vt:lpstr>LNF Literacy and Numeracy Framework 2013</vt:lpstr>
      <vt:lpstr>PowerPoint Presentation</vt:lpstr>
      <vt:lpstr>Donaldson the Donaldson Report</vt:lpstr>
      <vt:lpstr>PowerPoint Presentation</vt:lpstr>
      <vt:lpstr>Developing Literacy skills in wales : the challenges</vt:lpstr>
      <vt:lpstr>Constraints evident in ITT</vt:lpstr>
      <vt:lpstr>LNF + Donaldson + WG = ?</vt:lpstr>
      <vt:lpstr>What is Bilingual about schools in Wales?</vt:lpstr>
      <vt:lpstr>Why do minority language pupils do better when they use their minority language? Colin Baker (1996, 2009) suggests that: </vt:lpstr>
      <vt:lpstr>Benefits of Learning other languages</vt:lpstr>
      <vt:lpstr>Successful Bilingual education</vt:lpstr>
      <vt:lpstr>From ‘learning about’,  to ‘learning to’</vt:lpstr>
      <vt:lpstr>LLAWEN (merry) 2015</vt:lpstr>
      <vt:lpstr>The mentoring project</vt:lpstr>
      <vt:lpstr>Buckinghamshire WRITE Project</vt:lpstr>
      <vt:lpstr>AIMS OF THE PILOT</vt:lpstr>
      <vt:lpstr>PowerPoint Presentation</vt:lpstr>
      <vt:lpstr>PowerPoint Presentation</vt:lpstr>
      <vt:lpstr>PowerPoint Presentation</vt:lpstr>
      <vt:lpstr>PowerPoint Presentation</vt:lpstr>
      <vt:lpstr>An coherent, integrated approach</vt:lpstr>
      <vt:lpstr>So what do we do?</vt:lpstr>
      <vt:lpstr>Project model</vt:lpstr>
      <vt:lpstr>Outcomes</vt:lpstr>
      <vt:lpstr>PowerPoint Presentation</vt:lpstr>
      <vt:lpstr>Outcomes – Vulnerable Groups</vt:lpstr>
      <vt:lpstr>PowerPoint Presentation</vt:lpstr>
      <vt:lpstr>Gaps in whole year progress</vt:lpstr>
      <vt:lpstr>Grammar</vt:lpstr>
      <vt:lpstr>Exploring Language</vt:lpstr>
      <vt:lpstr>Mic’s work At the end of Year 3</vt:lpstr>
      <vt:lpstr>After 1 term</vt:lpstr>
      <vt:lpstr>After 2 ½ terms</vt:lpstr>
      <vt:lpstr>Responses to genre pedagogy</vt:lpstr>
      <vt:lpstr>Using GA/ SFL to inform feedback</vt:lpstr>
      <vt:lpstr>PowerPoint Presentation</vt:lpstr>
      <vt:lpstr>PowerPoint Presentation</vt:lpstr>
      <vt:lpstr>LLAWEN</vt:lpstr>
      <vt:lpstr>Further details:  Dr Jessica Clapham</vt:lpstr>
      <vt:lpstr>Further details:  Lindsey Thomas</vt:lpstr>
      <vt:lpstr> Diolch yn Fawr Thank you  Unrhyw gwestiynau?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Lise</dc:creator>
  <cp:lastModifiedBy>Jessica Clapham</cp:lastModifiedBy>
  <cp:revision>73</cp:revision>
  <cp:lastPrinted>2017-07-04T09:58:32Z</cp:lastPrinted>
  <dcterms:created xsi:type="dcterms:W3CDTF">2016-04-17T10:10:40Z</dcterms:created>
  <dcterms:modified xsi:type="dcterms:W3CDTF">2020-11-15T12:46:20Z</dcterms:modified>
</cp:coreProperties>
</file>