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57" r:id="rId5"/>
    <p:sldId id="272" r:id="rId6"/>
    <p:sldId id="260" r:id="rId7"/>
    <p:sldId id="266" r:id="rId8"/>
    <p:sldId id="270" r:id="rId9"/>
    <p:sldId id="261" r:id="rId10"/>
    <p:sldId id="267" r:id="rId11"/>
    <p:sldId id="262" r:id="rId12"/>
    <p:sldId id="263" r:id="rId13"/>
    <p:sldId id="264" r:id="rId14"/>
    <p:sldId id="265"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8" autoAdjust="0"/>
    <p:restoredTop sz="94660"/>
  </p:normalViewPr>
  <p:slideViewPr>
    <p:cSldViewPr snapToGrid="0">
      <p:cViewPr varScale="1">
        <p:scale>
          <a:sx n="78" d="100"/>
          <a:sy n="78" d="100"/>
        </p:scale>
        <p:origin x="42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8572A-7945-45C5-8B6D-94DD50B4A91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D2952EC-F7ED-4D0F-BA6B-AA28089239F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C2CBE88-02BA-4C73-AECE-382747C23FDC}"/>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5A3B1376-DFAE-42E8-A885-B6ED423142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DFC038-FA84-4BF7-AC7F-8F9B01780F0A}"/>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23084416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EF1167-1579-4BB3-B359-073F71B745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DA7B5-1DA9-4E45-9E26-DBFC77B14DD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AED28F5-DB7A-4DDE-AF7F-4ED3DAA0A464}"/>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A0AC2A8A-13CF-47BE-8233-92982E319C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0A6036-70B5-440B-AC6B-F925FEF7822C}"/>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37351473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66E211-DDD6-4381-9D1B-997FB6B509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9D8C07B-4B01-4D61-B459-63C516E5942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C7DDD72-FE24-4ECB-A192-6DA5E9A143CE}"/>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CD2915B4-4A36-4108-B8DB-BF2351A452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C15AF5-ABD2-47AD-9970-0F0DC5AD7971}"/>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2572954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EFDC8-D8F1-40D2-A7C2-4146931C833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6978BD8-05AC-44A1-A4D1-2C2D9A391E5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C87C6CF-85C2-41D7-8FCE-F92E2807635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EF1EB90-2544-48ED-BC23-78AF58B12DF5}"/>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6" name="Footer Placeholder 5">
            <a:extLst>
              <a:ext uri="{FF2B5EF4-FFF2-40B4-BE49-F238E27FC236}">
                <a16:creationId xmlns:a16="http://schemas.microsoft.com/office/drawing/2014/main" id="{6D654358-23FD-4803-AD0E-14ED4FECF9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05A7D8A-C8AE-4362-98B5-7E83690D6BC4}"/>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196398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28DC8-C884-446F-A248-7FB73B4636D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D29B9C-3A61-4929-906A-16F50789FA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946A007-0733-4692-A70A-AD8CC6620D8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89C34B-4A28-4E5C-BB0B-C51C96C9AC7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759B75-B2A3-482E-B756-4ADDC3E6A90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0A5B28-FF75-44D3-89F6-1B36244577F4}"/>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8" name="Footer Placeholder 7">
            <a:extLst>
              <a:ext uri="{FF2B5EF4-FFF2-40B4-BE49-F238E27FC236}">
                <a16:creationId xmlns:a16="http://schemas.microsoft.com/office/drawing/2014/main" id="{4516B44F-E3D5-4E52-9734-F07795D921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6F0C181-CBCD-4F99-B699-14A24D51CF7B}"/>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25382142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E43D1D-58D0-4F6A-A363-14164AB2C53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533DF6A-5407-4CE4-A5EA-007A0AEA1811}"/>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4" name="Footer Placeholder 3">
            <a:extLst>
              <a:ext uri="{FF2B5EF4-FFF2-40B4-BE49-F238E27FC236}">
                <a16:creationId xmlns:a16="http://schemas.microsoft.com/office/drawing/2014/main" id="{7552C232-9585-46C2-8FD7-5A7E052671B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339308-FDD9-4E87-8491-58C208B0D5F8}"/>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1237477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05E95C-4A35-400F-B96E-911C46D70E33}"/>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3" name="Footer Placeholder 2">
            <a:extLst>
              <a:ext uri="{FF2B5EF4-FFF2-40B4-BE49-F238E27FC236}">
                <a16:creationId xmlns:a16="http://schemas.microsoft.com/office/drawing/2014/main" id="{4EFA99BC-C204-4461-9323-270B55FA19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FF4AF07-7FE1-4FEC-8E06-E0BAB25ED3B5}"/>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1863451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3DCDCC-D9B0-4329-85F8-8BB9DB6076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1EF93B-0C17-4D50-BBE9-545055EE766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A7BA022-DE51-44E1-9ECD-81FBFFF70C5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5ECF4BA-426C-417E-ABAC-EC7749221D97}"/>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6" name="Footer Placeholder 5">
            <a:extLst>
              <a:ext uri="{FF2B5EF4-FFF2-40B4-BE49-F238E27FC236}">
                <a16:creationId xmlns:a16="http://schemas.microsoft.com/office/drawing/2014/main" id="{0086DD65-E79C-4283-A710-13E053D93B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8698B3-3702-4758-BE0E-8FED89FB6E70}"/>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84951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88EC1-F3A9-424F-B95A-B8BD7A6BA4F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1B8A5BE-AF74-4AF2-B99A-F590FC52B9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5DD5A3C-62CB-44ED-9C77-648E2E1584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A451CF3-DF00-43AB-B78E-59AE09C87CE9}"/>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6" name="Footer Placeholder 5">
            <a:extLst>
              <a:ext uri="{FF2B5EF4-FFF2-40B4-BE49-F238E27FC236}">
                <a16:creationId xmlns:a16="http://schemas.microsoft.com/office/drawing/2014/main" id="{895F0ECC-A450-4852-BD1A-3E309C3EBC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BBE2E2A-5721-4B74-891A-BBA1193B1243}"/>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3745940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E30E3-24BD-4568-98C6-A8712B7E4F6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48852B4-9F1C-4FFF-AD95-8AD597797D0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0F5D36-D29E-4E59-8936-381BB0007B71}"/>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7B180D21-986F-4F07-8370-F4B58C3F0F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F9AA08C-85CD-45CA-A084-71AB24939C6D}"/>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13333518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A6011B-3BDF-46B3-88D9-F2E94C7C84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0E372C-F18A-438F-AAE8-FAABBA9CA0C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85092F-77FA-46D5-BB74-B6949A4DAF4A}"/>
              </a:ext>
            </a:extLst>
          </p:cNvPr>
          <p:cNvSpPr>
            <a:spLocks noGrp="1"/>
          </p:cNvSpPr>
          <p:nvPr>
            <p:ph type="dt" sz="half" idx="10"/>
          </p:nvPr>
        </p:nvSpPr>
        <p:spPr/>
        <p:txBody>
          <a:body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FD56E838-B689-4943-BAE5-D306715982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64FCD5-3E4A-4EA6-80BF-87149C8C3CE8}"/>
              </a:ext>
            </a:extLst>
          </p:cNvPr>
          <p:cNvSpPr>
            <a:spLocks noGrp="1"/>
          </p:cNvSpPr>
          <p:nvPr>
            <p:ph type="sldNum" sz="quarter" idx="12"/>
          </p:nvPr>
        </p:nvSpPr>
        <p:spPr/>
        <p:txBody>
          <a:bodyPr/>
          <a:lstStyle/>
          <a:p>
            <a:fld id="{D04720A1-F025-4CDC-8968-F2D5BE1CB63E}" type="slidenum">
              <a:rPr lang="en-GB" smtClean="0"/>
              <a:t>‹#›</a:t>
            </a:fld>
            <a:endParaRPr lang="en-GB"/>
          </a:p>
        </p:txBody>
      </p:sp>
    </p:spTree>
    <p:extLst>
      <p:ext uri="{BB962C8B-B14F-4D97-AF65-F5344CB8AC3E}">
        <p14:creationId xmlns:p14="http://schemas.microsoft.com/office/powerpoint/2010/main" val="1596773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32ECDB4-7964-4249-A19C-E1652EEB76F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7C4166-DE65-4495-B600-052E1A50468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3B8566-8C02-44A1-989A-377C27B0B6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4FC9FD-1C8B-4922-93B3-D6317FD94448}" type="datetimeFigureOut">
              <a:rPr lang="en-GB" smtClean="0"/>
              <a:t>27/03/2018</a:t>
            </a:fld>
            <a:endParaRPr lang="en-GB"/>
          </a:p>
        </p:txBody>
      </p:sp>
      <p:sp>
        <p:nvSpPr>
          <p:cNvPr id="5" name="Footer Placeholder 4">
            <a:extLst>
              <a:ext uri="{FF2B5EF4-FFF2-40B4-BE49-F238E27FC236}">
                <a16:creationId xmlns:a16="http://schemas.microsoft.com/office/drawing/2014/main" id="{FE66D171-2D91-42D8-9764-D4D58E5A39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94C4763-586B-4C19-8534-55F1127DEBF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04720A1-F025-4CDC-8968-F2D5BE1CB63E}" type="slidenum">
              <a:rPr lang="en-GB" smtClean="0"/>
              <a:t>‹#›</a:t>
            </a:fld>
            <a:endParaRPr lang="en-GB"/>
          </a:p>
        </p:txBody>
      </p:sp>
    </p:spTree>
    <p:extLst>
      <p:ext uri="{BB962C8B-B14F-4D97-AF65-F5344CB8AC3E}">
        <p14:creationId xmlns:p14="http://schemas.microsoft.com/office/powerpoint/2010/main" val="30421476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gov.uk/government/organisations/department-for-transport/about" TargetMode="External"/><Relationship Id="rId2" Type="http://schemas.openxmlformats.org/officeDocument/2006/relationships/hyperlink" Target="https://www.optac.info/uk/introduction-to-tachographs/#one" TargetMode="External"/><Relationship Id="rId1" Type="http://schemas.openxmlformats.org/officeDocument/2006/relationships/slideLayout" Target="../slideLayouts/slideLayout2.xml"/><Relationship Id="rId6" Type="http://schemas.openxmlformats.org/officeDocument/2006/relationships/hyperlink" Target="https://www.gov.uk/government/publications/dvsa-strategy-2017-to-2022/helping-you-stay-safe-on-britains-roads-dvsas-strategy-for-2017-to-2022" TargetMode="External"/><Relationship Id="rId5" Type="http://schemas.openxmlformats.org/officeDocument/2006/relationships/hyperlink" Target="http://www.dft.gov.uk/vca/vehicletype/type-approval-for-go.asp" TargetMode="External"/><Relationship Id="rId4" Type="http://schemas.openxmlformats.org/officeDocument/2006/relationships/hyperlink" Target="https://www.teletracnavman.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FFFDF-357D-45BE-9A88-C7905465ABBA}"/>
              </a:ext>
            </a:extLst>
          </p:cNvPr>
          <p:cNvSpPr>
            <a:spLocks noGrp="1"/>
          </p:cNvSpPr>
          <p:nvPr>
            <p:ph type="ctrTitle"/>
          </p:nvPr>
        </p:nvSpPr>
        <p:spPr>
          <a:xfrm>
            <a:off x="494269" y="1122363"/>
            <a:ext cx="11306433" cy="2479675"/>
          </a:xfrm>
        </p:spPr>
        <p:txBody>
          <a:bodyPr>
            <a:normAutofit fontScale="90000"/>
          </a:bodyPr>
          <a:lstStyle/>
          <a:p>
            <a:pPr lvl="0" fontAlgn="base" hangingPunct="0"/>
            <a:r>
              <a:rPr lang="en-GB" sz="4000" b="1" dirty="0">
                <a:solidFill>
                  <a:srgbClr val="FF0000"/>
                </a:solidFill>
              </a:rPr>
              <a:t>Issues and Processes affecting Transport Planning in the UK-</a:t>
            </a:r>
            <a:br>
              <a:rPr lang="en-GB" sz="4000" b="1" dirty="0">
                <a:solidFill>
                  <a:srgbClr val="FF0000"/>
                </a:solidFill>
              </a:rPr>
            </a:br>
            <a:r>
              <a:rPr lang="en-GB" sz="4000" b="1" dirty="0">
                <a:solidFill>
                  <a:srgbClr val="FF0000"/>
                </a:solidFill>
              </a:rPr>
              <a:t>Application of Regulation &amp; law to Logistics Industry</a:t>
            </a:r>
            <a:br>
              <a:rPr lang="en-GB" sz="4000" b="1" dirty="0">
                <a:solidFill>
                  <a:srgbClr val="FF0000"/>
                </a:solidFill>
              </a:rPr>
            </a:br>
            <a:br>
              <a:rPr lang="en-GB" sz="4000" b="1" dirty="0">
                <a:solidFill>
                  <a:srgbClr val="FF0000"/>
                </a:solidFill>
              </a:rPr>
            </a:br>
            <a:r>
              <a:rPr lang="en-GB" sz="4000" b="1" dirty="0">
                <a:solidFill>
                  <a:srgbClr val="FF0000"/>
                </a:solidFill>
              </a:rPr>
              <a:t>Topic 3 – In Vehicle Monitoring Systems and Driver Hours</a:t>
            </a:r>
            <a:br>
              <a:rPr lang="en-GB" sz="2000" dirty="0"/>
            </a:br>
            <a:br>
              <a:rPr lang="en-GB" sz="2000" dirty="0"/>
            </a:br>
            <a:r>
              <a:rPr lang="en-GB" sz="2000" dirty="0"/>
              <a:t> </a:t>
            </a:r>
          </a:p>
        </p:txBody>
      </p:sp>
      <p:sp>
        <p:nvSpPr>
          <p:cNvPr id="3" name="Subtitle 2">
            <a:extLst>
              <a:ext uri="{FF2B5EF4-FFF2-40B4-BE49-F238E27FC236}">
                <a16:creationId xmlns:a16="http://schemas.microsoft.com/office/drawing/2014/main" id="{121A0D4B-F2F0-4E87-8B4C-CAF36E3D169B}"/>
              </a:ext>
            </a:extLst>
          </p:cNvPr>
          <p:cNvSpPr>
            <a:spLocks noGrp="1"/>
          </p:cNvSpPr>
          <p:nvPr>
            <p:ph type="subTitle" idx="1"/>
          </p:nvPr>
        </p:nvSpPr>
        <p:spPr>
          <a:xfrm>
            <a:off x="1575485" y="4079875"/>
            <a:ext cx="9144000" cy="1655762"/>
          </a:xfrm>
        </p:spPr>
        <p:txBody>
          <a:bodyPr>
            <a:normAutofit/>
          </a:bodyPr>
          <a:lstStyle/>
          <a:p>
            <a:r>
              <a:rPr lang="en-GB" dirty="0"/>
              <a:t>Transport and Professional Competence (M4X01279)</a:t>
            </a:r>
          </a:p>
          <a:p>
            <a:r>
              <a:rPr lang="en-GB" dirty="0"/>
              <a:t>Dunstan Thompson and </a:t>
            </a:r>
            <a:r>
              <a:rPr lang="en-GB" dirty="0" err="1"/>
              <a:t>Abdal</a:t>
            </a:r>
            <a:r>
              <a:rPr lang="en-GB" dirty="0"/>
              <a:t> Miah</a:t>
            </a:r>
          </a:p>
        </p:txBody>
      </p:sp>
    </p:spTree>
    <p:extLst>
      <p:ext uri="{BB962C8B-B14F-4D97-AF65-F5344CB8AC3E}">
        <p14:creationId xmlns:p14="http://schemas.microsoft.com/office/powerpoint/2010/main" val="2055423164"/>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F13401-6376-4CD7-9C66-B6118EE3D6F5}"/>
              </a:ext>
            </a:extLst>
          </p:cNvPr>
          <p:cNvSpPr>
            <a:spLocks noGrp="1"/>
          </p:cNvSpPr>
          <p:nvPr>
            <p:ph type="title"/>
          </p:nvPr>
        </p:nvSpPr>
        <p:spPr/>
        <p:txBody>
          <a:bodyPr>
            <a:normAutofit/>
          </a:bodyPr>
          <a:lstStyle/>
          <a:p>
            <a:r>
              <a:rPr lang="en-GB" sz="4000" b="1" dirty="0">
                <a:solidFill>
                  <a:srgbClr val="FF0000"/>
                </a:solidFill>
              </a:rPr>
              <a:t>Contents </a:t>
            </a:r>
            <a:endParaRPr lang="en-GB" sz="4000" b="1" dirty="0">
              <a:solidFill>
                <a:srgbClr val="00B050"/>
              </a:solidFill>
            </a:endParaRPr>
          </a:p>
        </p:txBody>
      </p:sp>
      <p:sp>
        <p:nvSpPr>
          <p:cNvPr id="3" name="Content Placeholder 2">
            <a:extLst>
              <a:ext uri="{FF2B5EF4-FFF2-40B4-BE49-F238E27FC236}">
                <a16:creationId xmlns:a16="http://schemas.microsoft.com/office/drawing/2014/main" id="{41E5685A-4DA9-4B9E-95EB-FF88EA487E2A}"/>
              </a:ext>
            </a:extLst>
          </p:cNvPr>
          <p:cNvSpPr>
            <a:spLocks noGrp="1"/>
          </p:cNvSpPr>
          <p:nvPr>
            <p:ph idx="1"/>
          </p:nvPr>
        </p:nvSpPr>
        <p:spPr/>
        <p:txBody>
          <a:bodyPr>
            <a:normAutofit fontScale="77500" lnSpcReduction="20000"/>
          </a:bodyPr>
          <a:lstStyle/>
          <a:p>
            <a:pPr marL="514350" indent="-514350">
              <a:buFont typeface="+mj-lt"/>
              <a:buAutoNum type="arabicPeriod"/>
            </a:pPr>
            <a:r>
              <a:rPr lang="en-GB" dirty="0"/>
              <a:t>Background – law regarding drivers, commercial vehicles, fleets &amp; safety and efficiency. Application of technology for monitoring and optimizing and controlling?</a:t>
            </a:r>
          </a:p>
          <a:p>
            <a:pPr marL="514350" indent="-514350">
              <a:buFont typeface="+mj-lt"/>
              <a:buAutoNum type="arabicPeriod"/>
            </a:pPr>
            <a:r>
              <a:rPr lang="en-GB" dirty="0"/>
              <a:t>Transport Regulatory Overview- EU, AETR, GB, NI </a:t>
            </a:r>
            <a:r>
              <a:rPr lang="en-GB" dirty="0" err="1"/>
              <a:t>DfT</a:t>
            </a:r>
            <a:r>
              <a:rPr lang="en-GB" dirty="0"/>
              <a:t> &amp; Agencies</a:t>
            </a:r>
          </a:p>
          <a:p>
            <a:pPr marL="514350" indent="-514350">
              <a:buFont typeface="+mj-lt"/>
              <a:buAutoNum type="arabicPeriod"/>
            </a:pPr>
            <a:r>
              <a:rPr lang="en-GB" dirty="0"/>
              <a:t>Key Regulations in EU/UK </a:t>
            </a:r>
          </a:p>
          <a:p>
            <a:pPr marL="514350" indent="-514350">
              <a:buFont typeface="+mj-lt"/>
              <a:buAutoNum type="arabicPeriod"/>
            </a:pPr>
            <a:r>
              <a:rPr lang="en-GB" dirty="0"/>
              <a:t>Drivers Hours Regulations</a:t>
            </a:r>
          </a:p>
          <a:p>
            <a:pPr marL="514350" indent="-514350">
              <a:buFont typeface="+mj-lt"/>
              <a:buAutoNum type="arabicPeriod"/>
            </a:pPr>
            <a:r>
              <a:rPr lang="en-GB" dirty="0"/>
              <a:t>Tachograph Technologies</a:t>
            </a:r>
          </a:p>
          <a:p>
            <a:pPr marL="514350" indent="-514350">
              <a:buFont typeface="+mj-lt"/>
              <a:buAutoNum type="arabicPeriod"/>
            </a:pPr>
            <a:r>
              <a:rPr lang="en-GB" dirty="0"/>
              <a:t>Monitoring technology enablers</a:t>
            </a:r>
          </a:p>
          <a:p>
            <a:pPr marL="514350" indent="-514350">
              <a:buFont typeface="+mj-lt"/>
              <a:buAutoNum type="arabicPeriod"/>
            </a:pPr>
            <a:r>
              <a:rPr lang="en-GB" dirty="0"/>
              <a:t>Use by Operators for Fleet &amp; Driver Management</a:t>
            </a:r>
          </a:p>
          <a:p>
            <a:pPr marL="514350" indent="-514350">
              <a:buFont typeface="+mj-lt"/>
              <a:buAutoNum type="arabicPeriod"/>
            </a:pPr>
            <a:r>
              <a:rPr lang="en-GB" dirty="0"/>
              <a:t>Future Outlook</a:t>
            </a:r>
          </a:p>
          <a:p>
            <a:pPr marL="514350" indent="-514350">
              <a:buFont typeface="+mj-lt"/>
              <a:buAutoNum type="arabicPeriod"/>
            </a:pPr>
            <a:r>
              <a:rPr lang="en-GB" dirty="0"/>
              <a:t>Conclusions</a:t>
            </a:r>
          </a:p>
          <a:p>
            <a:pPr marL="514350" indent="-514350">
              <a:buFont typeface="+mj-lt"/>
              <a:buAutoNum type="arabicPeriod"/>
            </a:pPr>
            <a:r>
              <a:rPr lang="en-GB" dirty="0"/>
              <a:t>Appendices</a:t>
            </a:r>
          </a:p>
          <a:p>
            <a:pPr lvl="1"/>
            <a:r>
              <a:rPr lang="en-GB" dirty="0"/>
              <a:t>Sources</a:t>
            </a:r>
          </a:p>
          <a:p>
            <a:endParaRPr lang="en-GB" dirty="0"/>
          </a:p>
        </p:txBody>
      </p:sp>
    </p:spTree>
    <p:extLst>
      <p:ext uri="{BB962C8B-B14F-4D97-AF65-F5344CB8AC3E}">
        <p14:creationId xmlns:p14="http://schemas.microsoft.com/office/powerpoint/2010/main" val="583869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918CE-9839-4506-8CB4-079BDF72426E}"/>
              </a:ext>
            </a:extLst>
          </p:cNvPr>
          <p:cNvSpPr>
            <a:spLocks noGrp="1"/>
          </p:cNvSpPr>
          <p:nvPr>
            <p:ph type="title"/>
          </p:nvPr>
        </p:nvSpPr>
        <p:spPr/>
        <p:txBody>
          <a:bodyPr>
            <a:normAutofit/>
          </a:bodyPr>
          <a:lstStyle/>
          <a:p>
            <a:r>
              <a:rPr lang="en-GB" sz="4000" b="1" dirty="0">
                <a:solidFill>
                  <a:srgbClr val="FF0000"/>
                </a:solidFill>
              </a:rPr>
              <a:t>1 Background</a:t>
            </a:r>
          </a:p>
        </p:txBody>
      </p:sp>
      <p:sp>
        <p:nvSpPr>
          <p:cNvPr id="3" name="Content Placeholder 2">
            <a:extLst>
              <a:ext uri="{FF2B5EF4-FFF2-40B4-BE49-F238E27FC236}">
                <a16:creationId xmlns:a16="http://schemas.microsoft.com/office/drawing/2014/main" id="{67D897EB-C5A0-4D0F-8E0D-9796587DF28C}"/>
              </a:ext>
            </a:extLst>
          </p:cNvPr>
          <p:cNvSpPr>
            <a:spLocks noGrp="1"/>
          </p:cNvSpPr>
          <p:nvPr>
            <p:ph idx="1"/>
          </p:nvPr>
        </p:nvSpPr>
        <p:spPr/>
        <p:txBody>
          <a:bodyPr>
            <a:normAutofit fontScale="92500" lnSpcReduction="10000"/>
          </a:bodyPr>
          <a:lstStyle/>
          <a:p>
            <a:r>
              <a:rPr lang="en-GB" b="1" dirty="0">
                <a:solidFill>
                  <a:srgbClr val="FF0000"/>
                </a:solidFill>
              </a:rPr>
              <a:t>Governments Regulate </a:t>
            </a:r>
            <a:r>
              <a:rPr lang="en-GB" dirty="0"/>
              <a:t>drivers, vehicles, road, air, sea transport and issue licences and permits and enforce compliance with these regulations.</a:t>
            </a:r>
          </a:p>
          <a:p>
            <a:r>
              <a:rPr lang="en-GB" b="1" dirty="0">
                <a:solidFill>
                  <a:srgbClr val="FF0000"/>
                </a:solidFill>
              </a:rPr>
              <a:t>Why do Governments Regulate</a:t>
            </a:r>
            <a:r>
              <a:rPr lang="en-GB" dirty="0"/>
              <a:t>? </a:t>
            </a:r>
          </a:p>
          <a:p>
            <a:pPr marL="914400" lvl="1" indent="-457200">
              <a:buFont typeface="+mj-lt"/>
              <a:buAutoNum type="arabicPeriod"/>
            </a:pPr>
            <a:r>
              <a:rPr lang="en-GB" i="1" dirty="0">
                <a:solidFill>
                  <a:srgbClr val="FF0000"/>
                </a:solidFill>
              </a:rPr>
              <a:t>Safety - e.g. Drivers hours and vehicle standards</a:t>
            </a:r>
          </a:p>
          <a:p>
            <a:pPr marL="914400" lvl="1" indent="-457200">
              <a:buFont typeface="+mj-lt"/>
              <a:buAutoNum type="arabicPeriod"/>
            </a:pPr>
            <a:r>
              <a:rPr lang="en-GB" i="1" dirty="0">
                <a:solidFill>
                  <a:srgbClr val="FF0000"/>
                </a:solidFill>
              </a:rPr>
              <a:t>Efficiency &amp; Sustainability – optimum use of infrastructure and  </a:t>
            </a:r>
          </a:p>
          <a:p>
            <a:pPr marL="914400" lvl="1" indent="-457200">
              <a:buFont typeface="+mj-lt"/>
              <a:buAutoNum type="arabicPeriod"/>
            </a:pPr>
            <a:r>
              <a:rPr lang="en-GB" i="1" dirty="0">
                <a:solidFill>
                  <a:srgbClr val="FF0000"/>
                </a:solidFill>
              </a:rPr>
              <a:t>Raise revenue – licences &amp; taxes on transport raise significant revenue</a:t>
            </a:r>
          </a:p>
          <a:p>
            <a:r>
              <a:rPr lang="en-GB" b="1" dirty="0">
                <a:solidFill>
                  <a:srgbClr val="FF0000"/>
                </a:solidFill>
              </a:rPr>
              <a:t>Road Vehicle Based Monitoring Technology </a:t>
            </a:r>
            <a:r>
              <a:rPr lang="en-GB" dirty="0"/>
              <a:t>has developed over the last 50 years from simple manual recording through analogue tachographs to integrated intelligent and digital tachographs and fleet management systems. These are increasingly used for enforcement of regulation and also by logistics companies for optimising efficiency, service levels and safety. </a:t>
            </a:r>
          </a:p>
        </p:txBody>
      </p:sp>
    </p:spTree>
    <p:extLst>
      <p:ext uri="{BB962C8B-B14F-4D97-AF65-F5344CB8AC3E}">
        <p14:creationId xmlns:p14="http://schemas.microsoft.com/office/powerpoint/2010/main" val="4198008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1E0CB-188C-413E-8429-AF67D9BA10E7}"/>
              </a:ext>
            </a:extLst>
          </p:cNvPr>
          <p:cNvSpPr>
            <a:spLocks noGrp="1"/>
          </p:cNvSpPr>
          <p:nvPr>
            <p:ph type="title"/>
          </p:nvPr>
        </p:nvSpPr>
        <p:spPr/>
        <p:txBody>
          <a:bodyPr>
            <a:normAutofit/>
          </a:bodyPr>
          <a:lstStyle/>
          <a:p>
            <a:r>
              <a:rPr lang="en-GB" sz="4000" b="1" dirty="0">
                <a:solidFill>
                  <a:srgbClr val="FF0000"/>
                </a:solidFill>
              </a:rPr>
              <a:t>2 Transport Law &amp; Regulations and Agencies</a:t>
            </a:r>
            <a:r>
              <a:rPr lang="en-GB" sz="4000" dirty="0"/>
              <a:t>	</a:t>
            </a:r>
          </a:p>
        </p:txBody>
      </p:sp>
      <p:sp>
        <p:nvSpPr>
          <p:cNvPr id="3" name="Content Placeholder 2">
            <a:extLst>
              <a:ext uri="{FF2B5EF4-FFF2-40B4-BE49-F238E27FC236}">
                <a16:creationId xmlns:a16="http://schemas.microsoft.com/office/drawing/2014/main" id="{BB619D9E-3085-4ACD-94BE-5ABA59CD8F65}"/>
              </a:ext>
            </a:extLst>
          </p:cNvPr>
          <p:cNvSpPr>
            <a:spLocks noGrp="1"/>
          </p:cNvSpPr>
          <p:nvPr>
            <p:ph idx="1"/>
          </p:nvPr>
        </p:nvSpPr>
        <p:spPr>
          <a:xfrm>
            <a:off x="630195" y="1690688"/>
            <a:ext cx="11207577" cy="4802187"/>
          </a:xfrm>
        </p:spPr>
        <p:txBody>
          <a:bodyPr>
            <a:normAutofit fontScale="77500" lnSpcReduction="20000"/>
          </a:bodyPr>
          <a:lstStyle/>
          <a:p>
            <a:r>
              <a:rPr lang="en-GB" dirty="0"/>
              <a:t>In UK Transport Regulations derive mainly from EU &amp; UK law  - however there are also international conventions for sea /air transport which not focus today</a:t>
            </a:r>
          </a:p>
          <a:p>
            <a:endParaRPr lang="en-GB" dirty="0"/>
          </a:p>
          <a:p>
            <a:r>
              <a:rPr lang="en-GB" dirty="0"/>
              <a:t>In UK the overall planning, regulation  and enforcement is organised by the Department for Transport or </a:t>
            </a:r>
            <a:r>
              <a:rPr lang="en-GB" dirty="0" err="1"/>
              <a:t>DfT</a:t>
            </a:r>
            <a:r>
              <a:rPr lang="en-GB" dirty="0"/>
              <a:t>  The </a:t>
            </a:r>
            <a:r>
              <a:rPr lang="en-GB" dirty="0" err="1"/>
              <a:t>DfT,s</a:t>
            </a:r>
            <a:r>
              <a:rPr lang="en-GB" dirty="0"/>
              <a:t> Mission Statement is :-</a:t>
            </a:r>
          </a:p>
          <a:p>
            <a:pPr marL="457200" lvl="1" indent="0">
              <a:buNone/>
            </a:pPr>
            <a:r>
              <a:rPr lang="en-GB" dirty="0"/>
              <a:t>“</a:t>
            </a:r>
            <a:r>
              <a:rPr lang="en-GB" i="1" dirty="0">
                <a:solidFill>
                  <a:srgbClr val="FF0000"/>
                </a:solidFill>
              </a:rPr>
              <a:t>We work with our agencies and partners to support the transport network that helps the UK’s businesses and gets people and goods travelling around the country. We plan and invest in transport infrastructure to keep the UK on the move.”</a:t>
            </a:r>
          </a:p>
          <a:p>
            <a:endParaRPr lang="en-GB" dirty="0"/>
          </a:p>
          <a:p>
            <a:r>
              <a:rPr lang="en-GB" dirty="0"/>
              <a:t>The </a:t>
            </a:r>
            <a:r>
              <a:rPr lang="en-GB" dirty="0" err="1"/>
              <a:t>DfT</a:t>
            </a:r>
            <a:r>
              <a:rPr lang="en-GB" dirty="0"/>
              <a:t> supports about 22 non-departmental bodies, Tribunals, Public Corporations and 4 Executive Agencies which carry out the </a:t>
            </a:r>
            <a:r>
              <a:rPr lang="en-GB" dirty="0">
                <a:solidFill>
                  <a:srgbClr val="FF0000"/>
                </a:solidFill>
              </a:rPr>
              <a:t>day-to-day work.</a:t>
            </a:r>
            <a:r>
              <a:rPr lang="en-GB" dirty="0"/>
              <a:t> Most Relevant for Commercial Road Transport are </a:t>
            </a:r>
          </a:p>
          <a:p>
            <a:pPr marL="914400" lvl="1" indent="-457200">
              <a:buFont typeface="+mj-lt"/>
              <a:buAutoNum type="arabicPeriod"/>
            </a:pPr>
            <a:r>
              <a:rPr lang="en-GB" i="1" dirty="0">
                <a:solidFill>
                  <a:srgbClr val="FF0000"/>
                </a:solidFill>
              </a:rPr>
              <a:t>Driver &amp; Vehicle Standards Agency  (DVSA)– Defines the standards for Drivers &amp; Vehicles</a:t>
            </a:r>
          </a:p>
          <a:p>
            <a:pPr marL="914400" lvl="1" indent="-457200">
              <a:buFont typeface="+mj-lt"/>
              <a:buAutoNum type="arabicPeriod"/>
            </a:pPr>
            <a:r>
              <a:rPr lang="en-GB" i="1" dirty="0">
                <a:solidFill>
                  <a:srgbClr val="FF0000"/>
                </a:solidFill>
              </a:rPr>
              <a:t>Driver &amp; Vehicle Licensing Agency  (DVLA) - Licences Drivers &amp; Vehicles (also Instructor, MOT centres ...) </a:t>
            </a:r>
          </a:p>
          <a:p>
            <a:pPr marL="914400" lvl="1" indent="-457200">
              <a:buFont typeface="+mj-lt"/>
              <a:buAutoNum type="arabicPeriod"/>
            </a:pPr>
            <a:r>
              <a:rPr lang="en-GB" i="1" dirty="0">
                <a:solidFill>
                  <a:srgbClr val="FF0000"/>
                </a:solidFill>
              </a:rPr>
              <a:t>Vehicle Certification Agency – Type Approval for new vehicle models in UK</a:t>
            </a:r>
          </a:p>
          <a:p>
            <a:pPr marL="914400" lvl="1" indent="-457200">
              <a:buFont typeface="+mj-lt"/>
              <a:buAutoNum type="arabicPeriod"/>
            </a:pPr>
            <a:r>
              <a:rPr lang="en-GB" i="1" dirty="0">
                <a:solidFill>
                  <a:srgbClr val="FF0000"/>
                </a:solidFill>
              </a:rPr>
              <a:t>Traffic Commissioner – Licences Commercial Transport</a:t>
            </a:r>
          </a:p>
        </p:txBody>
      </p:sp>
    </p:spTree>
    <p:extLst>
      <p:ext uri="{BB962C8B-B14F-4D97-AF65-F5344CB8AC3E}">
        <p14:creationId xmlns:p14="http://schemas.microsoft.com/office/powerpoint/2010/main" val="7666349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417CDA24-35F8-4540-8C52-3096D6D9494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658BFE0-4E65-4174-9C75-687C94E88273}"/>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FA75DFED-A0C1-4A83-BE1D-0271C1826EF6}"/>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552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screenshot of a cell phone&#10;&#10;Description generated with very high confidence">
            <a:extLst>
              <a:ext uri="{FF2B5EF4-FFF2-40B4-BE49-F238E27FC236}">
                <a16:creationId xmlns:a16="http://schemas.microsoft.com/office/drawing/2014/main" id="{ECC51D69-3D3E-4F2C-AF02-C7319F8EFA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65525" y="3631096"/>
            <a:ext cx="3397612" cy="2760560"/>
          </a:xfrm>
          <a:prstGeom prst="rect">
            <a:avLst/>
          </a:prstGeom>
        </p:spPr>
      </p:pic>
      <p:pic>
        <p:nvPicPr>
          <p:cNvPr id="15" name="Picture 14" descr="A screenshot of a cell phone&#10;&#10;Description generated with very high confidence">
            <a:extLst>
              <a:ext uri="{FF2B5EF4-FFF2-40B4-BE49-F238E27FC236}">
                <a16:creationId xmlns:a16="http://schemas.microsoft.com/office/drawing/2014/main" id="{3B114F40-8B02-4408-903B-78C8F7AB4E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288" y="321734"/>
            <a:ext cx="3822592" cy="2905170"/>
          </a:xfrm>
          <a:prstGeom prst="rect">
            <a:avLst/>
          </a:prstGeom>
        </p:spPr>
      </p:pic>
      <p:pic>
        <p:nvPicPr>
          <p:cNvPr id="11" name="Picture 10">
            <a:extLst>
              <a:ext uri="{FF2B5EF4-FFF2-40B4-BE49-F238E27FC236}">
                <a16:creationId xmlns:a16="http://schemas.microsoft.com/office/drawing/2014/main" id="{099A08D2-E362-4D92-836C-CEBDDFB12B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66749" y="3631096"/>
            <a:ext cx="3807668" cy="2760560"/>
          </a:xfrm>
          <a:prstGeom prst="rect">
            <a:avLst/>
          </a:prstGeom>
        </p:spPr>
      </p:pic>
      <p:pic>
        <p:nvPicPr>
          <p:cNvPr id="5" name="Content Placeholder 4" descr="A screenshot of a cell phone&#10;&#10;Description generated with very high confidence">
            <a:extLst>
              <a:ext uri="{FF2B5EF4-FFF2-40B4-BE49-F238E27FC236}">
                <a16:creationId xmlns:a16="http://schemas.microsoft.com/office/drawing/2014/main" id="{F978BC3D-79F8-4136-A4B6-7479440FDD8E}"/>
              </a:ext>
            </a:extLst>
          </p:cNvPr>
          <p:cNvPicPr>
            <a:picLocks noGrp="1" noChangeAspect="1"/>
          </p:cNvPicPr>
          <p:nvPr>
            <p:ph idx="1"/>
          </p:nvPr>
        </p:nvPicPr>
        <p:blipFill>
          <a:blip r:embed="rId5">
            <a:extLst>
              <a:ext uri="{28A0092B-C50C-407E-A947-70E740481C1C}">
                <a14:useLocalDpi xmlns:a14="http://schemas.microsoft.com/office/drawing/2010/main" val="0"/>
              </a:ext>
            </a:extLst>
          </a:blip>
          <a:stretch>
            <a:fillRect/>
          </a:stretch>
        </p:blipFill>
        <p:spPr>
          <a:xfrm>
            <a:off x="7165402" y="321734"/>
            <a:ext cx="3397859" cy="2905170"/>
          </a:xfrm>
          <a:prstGeom prst="rect">
            <a:avLst/>
          </a:prstGeom>
        </p:spPr>
      </p:pic>
    </p:spTree>
    <p:extLst>
      <p:ext uri="{BB962C8B-B14F-4D97-AF65-F5344CB8AC3E}">
        <p14:creationId xmlns:p14="http://schemas.microsoft.com/office/powerpoint/2010/main" val="13215801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2218E-1D7A-4605-BE49-AE8628A791AC}"/>
              </a:ext>
            </a:extLst>
          </p:cNvPr>
          <p:cNvSpPr>
            <a:spLocks noGrp="1"/>
          </p:cNvSpPr>
          <p:nvPr>
            <p:ph type="title"/>
          </p:nvPr>
        </p:nvSpPr>
        <p:spPr>
          <a:xfrm>
            <a:off x="580767" y="365125"/>
            <a:ext cx="11874843" cy="1325563"/>
          </a:xfrm>
        </p:spPr>
        <p:txBody>
          <a:bodyPr>
            <a:normAutofit/>
          </a:bodyPr>
          <a:lstStyle/>
          <a:p>
            <a:r>
              <a:rPr lang="en-GB" sz="4000" b="1" dirty="0">
                <a:solidFill>
                  <a:srgbClr val="FF0000"/>
                </a:solidFill>
              </a:rPr>
              <a:t>3 Key laws and Regulations in UK for Transport Logistics</a:t>
            </a:r>
          </a:p>
        </p:txBody>
      </p:sp>
      <p:sp>
        <p:nvSpPr>
          <p:cNvPr id="3" name="Content Placeholder 2">
            <a:extLst>
              <a:ext uri="{FF2B5EF4-FFF2-40B4-BE49-F238E27FC236}">
                <a16:creationId xmlns:a16="http://schemas.microsoft.com/office/drawing/2014/main" id="{9D0247E4-6C86-454C-96E2-66CFB3AF2D67}"/>
              </a:ext>
            </a:extLst>
          </p:cNvPr>
          <p:cNvSpPr>
            <a:spLocks noGrp="1"/>
          </p:cNvSpPr>
          <p:nvPr>
            <p:ph idx="1"/>
          </p:nvPr>
        </p:nvSpPr>
        <p:spPr>
          <a:xfrm>
            <a:off x="838200" y="1690687"/>
            <a:ext cx="10515600" cy="4802187"/>
          </a:xfrm>
        </p:spPr>
        <p:txBody>
          <a:bodyPr>
            <a:normAutofit fontScale="92500" lnSpcReduction="20000"/>
          </a:bodyPr>
          <a:lstStyle/>
          <a:p>
            <a:r>
              <a:rPr lang="en-GB" dirty="0"/>
              <a:t>Type Approval – for manufacturers / importers of vehicles</a:t>
            </a:r>
          </a:p>
          <a:p>
            <a:pPr lvl="1"/>
            <a:r>
              <a:rPr lang="en-GB" dirty="0"/>
              <a:t>Road Vehicle (Construction and Use) Act 1986 as amended</a:t>
            </a:r>
          </a:p>
          <a:p>
            <a:pPr lvl="1"/>
            <a:r>
              <a:rPr lang="en-GB" dirty="0"/>
              <a:t> Road Vehicle (Lighting Regulations) Act 1989 as amended</a:t>
            </a:r>
          </a:p>
          <a:p>
            <a:pPr lvl="1"/>
            <a:endParaRPr lang="en-GB" dirty="0"/>
          </a:p>
          <a:p>
            <a:r>
              <a:rPr lang="en-GB" dirty="0"/>
              <a:t>“MOT” Regular safety inspection and safety standards for vehicles</a:t>
            </a:r>
          </a:p>
          <a:p>
            <a:pPr lvl="1"/>
            <a:r>
              <a:rPr lang="en-GB" dirty="0"/>
              <a:t>Brakes, </a:t>
            </a:r>
            <a:r>
              <a:rPr lang="en-GB" dirty="0" err="1"/>
              <a:t>Conspicuity</a:t>
            </a:r>
            <a:r>
              <a:rPr lang="en-GB" dirty="0"/>
              <a:t>, Speed limiters, Tachographs etc.</a:t>
            </a:r>
          </a:p>
          <a:p>
            <a:pPr lvl="1"/>
            <a:endParaRPr lang="en-GB" dirty="0"/>
          </a:p>
          <a:p>
            <a:r>
              <a:rPr lang="en-GB" dirty="0"/>
              <a:t>Commercial Drivers Licencing</a:t>
            </a:r>
          </a:p>
          <a:p>
            <a:pPr lvl="1"/>
            <a:r>
              <a:rPr lang="en-GB" dirty="0"/>
              <a:t>Vocational, HGV, PSV  </a:t>
            </a:r>
          </a:p>
          <a:p>
            <a:pPr lvl="1"/>
            <a:r>
              <a:rPr lang="en-GB" dirty="0"/>
              <a:t>Certification of Professional Competence (CPC)  – 5 yearly refresher training for commercial drivers - 35hours</a:t>
            </a:r>
          </a:p>
          <a:p>
            <a:r>
              <a:rPr lang="en-GB" dirty="0"/>
              <a:t>Operator licences (O licence)  - Issued by Traffic Commissioners </a:t>
            </a:r>
          </a:p>
          <a:p>
            <a:pPr lvl="1"/>
            <a:r>
              <a:rPr lang="en-GB" dirty="0"/>
              <a:t>Legal authority to operate goods vehicles in Great Britain. </a:t>
            </a:r>
          </a:p>
          <a:p>
            <a:pPr lvl="1"/>
            <a:r>
              <a:rPr lang="en-GB" dirty="0"/>
              <a:t>Ensures systems and processes in place to comply with regulations</a:t>
            </a:r>
          </a:p>
          <a:p>
            <a:endParaRPr lang="en-GB" dirty="0"/>
          </a:p>
        </p:txBody>
      </p:sp>
    </p:spTree>
    <p:extLst>
      <p:ext uri="{BB962C8B-B14F-4D97-AF65-F5344CB8AC3E}">
        <p14:creationId xmlns:p14="http://schemas.microsoft.com/office/powerpoint/2010/main" val="2093018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4825E-1027-4153-9C79-2C10120507B9}"/>
              </a:ext>
            </a:extLst>
          </p:cNvPr>
          <p:cNvSpPr>
            <a:spLocks noGrp="1"/>
          </p:cNvSpPr>
          <p:nvPr>
            <p:ph type="title"/>
          </p:nvPr>
        </p:nvSpPr>
        <p:spPr/>
        <p:txBody>
          <a:bodyPr>
            <a:normAutofit fontScale="90000"/>
          </a:bodyPr>
          <a:lstStyle/>
          <a:p>
            <a:r>
              <a:rPr lang="en-GB" sz="4000" b="1" dirty="0">
                <a:solidFill>
                  <a:srgbClr val="FF0000"/>
                </a:solidFill>
              </a:rPr>
              <a:t>4.1 Commercial Drivers Hours – Evolution of Regulations</a:t>
            </a:r>
            <a:br>
              <a:rPr lang="en-GB" sz="4000" b="1" dirty="0">
                <a:solidFill>
                  <a:srgbClr val="FF0000"/>
                </a:solidFill>
              </a:rPr>
            </a:br>
            <a:r>
              <a:rPr lang="en-GB" sz="4000" b="1" dirty="0">
                <a:solidFill>
                  <a:srgbClr val="FF0000"/>
                </a:solidFill>
              </a:rPr>
              <a:t> - </a:t>
            </a:r>
            <a:r>
              <a:rPr lang="en-GB" sz="3100" i="1" dirty="0">
                <a:solidFill>
                  <a:srgbClr val="FF0000"/>
                </a:solidFill>
              </a:rPr>
              <a:t>20% of all accidents are caused by fatigue</a:t>
            </a:r>
            <a:endParaRPr lang="en-GB" sz="4000" b="1" dirty="0">
              <a:solidFill>
                <a:srgbClr val="FF0000"/>
              </a:solidFill>
            </a:endParaRPr>
          </a:p>
        </p:txBody>
      </p:sp>
      <p:sp>
        <p:nvSpPr>
          <p:cNvPr id="3" name="Content Placeholder 2">
            <a:extLst>
              <a:ext uri="{FF2B5EF4-FFF2-40B4-BE49-F238E27FC236}">
                <a16:creationId xmlns:a16="http://schemas.microsoft.com/office/drawing/2014/main" id="{0DC0994E-F9EF-4987-8EE1-C0A89D33C43C}"/>
              </a:ext>
            </a:extLst>
          </p:cNvPr>
          <p:cNvSpPr>
            <a:spLocks noGrp="1"/>
          </p:cNvSpPr>
          <p:nvPr>
            <p:ph idx="1"/>
          </p:nvPr>
        </p:nvSpPr>
        <p:spPr/>
        <p:txBody>
          <a:bodyPr>
            <a:normAutofit fontScale="92500" lnSpcReduction="10000"/>
          </a:bodyPr>
          <a:lstStyle/>
          <a:p>
            <a:pPr marL="914400" lvl="1" indent="-457200">
              <a:buFont typeface="+mj-lt"/>
              <a:buAutoNum type="arabicPeriod"/>
            </a:pPr>
            <a:r>
              <a:rPr lang="en-GB" dirty="0">
                <a:solidFill>
                  <a:srgbClr val="FF0000"/>
                </a:solidFill>
              </a:rPr>
              <a:t>UK Road and Rail Traffic act 1933 </a:t>
            </a:r>
            <a:r>
              <a:rPr lang="en-GB" dirty="0"/>
              <a:t>recognised dangers of driver fatigue</a:t>
            </a:r>
          </a:p>
          <a:p>
            <a:pPr marL="914400" lvl="1" indent="-457200">
              <a:buFont typeface="+mj-lt"/>
              <a:buAutoNum type="arabicPeriod"/>
            </a:pPr>
            <a:r>
              <a:rPr lang="en-GB" dirty="0">
                <a:solidFill>
                  <a:srgbClr val="FF0000"/>
                </a:solidFill>
              </a:rPr>
              <a:t>UK Transport Act 1968 </a:t>
            </a:r>
            <a:r>
              <a:rPr lang="en-GB" dirty="0"/>
              <a:t>introduced drivers hours legislation.</a:t>
            </a:r>
          </a:p>
          <a:p>
            <a:pPr marL="914400" lvl="1" indent="-457200">
              <a:buFont typeface="+mj-lt"/>
              <a:buAutoNum type="arabicPeriod"/>
            </a:pPr>
            <a:r>
              <a:rPr lang="en-GB" dirty="0"/>
              <a:t>Increasing accidents due to fatigue in the 50s and 60s led to the EU making </a:t>
            </a:r>
            <a:r>
              <a:rPr lang="en-GB" dirty="0">
                <a:solidFill>
                  <a:srgbClr val="FF0000"/>
                </a:solidFill>
              </a:rPr>
              <a:t>Tachographs compulsory in EU from 1975  </a:t>
            </a:r>
            <a:r>
              <a:rPr lang="en-GB" dirty="0"/>
              <a:t>for commercial vehicles over 3.5 Tons </a:t>
            </a:r>
          </a:p>
          <a:p>
            <a:pPr marL="914400" lvl="1" indent="-457200">
              <a:buFont typeface="+mj-lt"/>
              <a:buAutoNum type="arabicPeriod"/>
            </a:pPr>
            <a:r>
              <a:rPr lang="en-GB" dirty="0"/>
              <a:t>UK introduces (analogue) Tachograph </a:t>
            </a:r>
            <a:r>
              <a:rPr lang="en-GB" dirty="0">
                <a:solidFill>
                  <a:srgbClr val="FF0000"/>
                </a:solidFill>
              </a:rPr>
              <a:t>“spy in the cab” 1979</a:t>
            </a:r>
            <a:r>
              <a:rPr lang="en-GB" dirty="0"/>
              <a:t> as UK held to be in breach of EU rules</a:t>
            </a:r>
          </a:p>
          <a:p>
            <a:pPr marL="914400" lvl="1" indent="-457200">
              <a:buFont typeface="+mj-lt"/>
              <a:buAutoNum type="arabicPeriod"/>
            </a:pPr>
            <a:r>
              <a:rPr lang="en-GB" dirty="0">
                <a:solidFill>
                  <a:srgbClr val="FF0000"/>
                </a:solidFill>
              </a:rPr>
              <a:t>EEC Regulation 3821/1985 - (analogue) tachographs mandatory throughout EEC</a:t>
            </a:r>
          </a:p>
          <a:p>
            <a:pPr marL="914400" lvl="1" indent="-457200">
              <a:buFont typeface="+mj-lt"/>
              <a:buAutoNum type="arabicPeriod"/>
            </a:pPr>
            <a:r>
              <a:rPr lang="en-GB" dirty="0"/>
              <a:t>EU Reg EC 561 in year </a:t>
            </a:r>
            <a:r>
              <a:rPr lang="en-GB" dirty="0">
                <a:solidFill>
                  <a:srgbClr val="FF0000"/>
                </a:solidFill>
              </a:rPr>
              <a:t>2006- requires digital tachograph </a:t>
            </a:r>
            <a:r>
              <a:rPr lang="en-GB" dirty="0"/>
              <a:t>on all commercial vehicles</a:t>
            </a:r>
          </a:p>
          <a:p>
            <a:pPr marL="914400" lvl="1" indent="-457200">
              <a:buFont typeface="+mj-lt"/>
              <a:buAutoNum type="arabicPeriod"/>
            </a:pPr>
            <a:r>
              <a:rPr lang="en-GB" dirty="0">
                <a:solidFill>
                  <a:srgbClr val="FF0000"/>
                </a:solidFill>
              </a:rPr>
              <a:t>“GV262”</a:t>
            </a:r>
            <a:r>
              <a:rPr lang="en-GB" dirty="0"/>
              <a:t>-This is the UK interpretation of EU EC 561/2006</a:t>
            </a:r>
          </a:p>
          <a:p>
            <a:pPr marL="914400" lvl="1" indent="-457200">
              <a:buFont typeface="+mj-lt"/>
              <a:buAutoNum type="arabicPeriod"/>
            </a:pPr>
            <a:r>
              <a:rPr lang="en-GB" dirty="0">
                <a:solidFill>
                  <a:srgbClr val="FF0000"/>
                </a:solidFill>
              </a:rPr>
              <a:t>AETR</a:t>
            </a:r>
            <a:r>
              <a:rPr lang="en-GB" dirty="0"/>
              <a:t> “European agreement concerning work of crews engaged in international transport” extends EU rules to various non EU countries</a:t>
            </a:r>
          </a:p>
          <a:p>
            <a:pPr marL="914400" lvl="1" indent="-457200">
              <a:buFont typeface="+mj-lt"/>
              <a:buAutoNum type="arabicPeriod"/>
            </a:pPr>
            <a:r>
              <a:rPr lang="en-GB" i="1" dirty="0"/>
              <a:t>GB Rules (dating back to 1968 act) now only apply for </a:t>
            </a:r>
            <a:r>
              <a:rPr lang="en-GB" i="1" dirty="0">
                <a:solidFill>
                  <a:srgbClr val="FF0000"/>
                </a:solidFill>
              </a:rPr>
              <a:t>limited operations not covered by EU legislation</a:t>
            </a:r>
          </a:p>
          <a:p>
            <a:endParaRPr lang="en-GB" dirty="0"/>
          </a:p>
        </p:txBody>
      </p:sp>
      <p:sp>
        <p:nvSpPr>
          <p:cNvPr id="5" name="TextBox 4">
            <a:extLst>
              <a:ext uri="{FF2B5EF4-FFF2-40B4-BE49-F238E27FC236}">
                <a16:creationId xmlns:a16="http://schemas.microsoft.com/office/drawing/2014/main" id="{DFAC2884-5035-4E55-B9D7-0D72C37DC3FE}"/>
              </a:ext>
            </a:extLst>
          </p:cNvPr>
          <p:cNvSpPr txBox="1"/>
          <p:nvPr/>
        </p:nvSpPr>
        <p:spPr>
          <a:xfrm>
            <a:off x="2533137" y="6189320"/>
            <a:ext cx="7933036" cy="400110"/>
          </a:xfrm>
          <a:prstGeom prst="rect">
            <a:avLst/>
          </a:prstGeom>
          <a:noFill/>
        </p:spPr>
        <p:txBody>
          <a:bodyPr wrap="square" rtlCol="0">
            <a:spAutoFit/>
          </a:bodyPr>
          <a:lstStyle/>
          <a:p>
            <a:r>
              <a:rPr lang="en-GB" sz="2000" b="1" i="1" dirty="0">
                <a:solidFill>
                  <a:srgbClr val="FF0000"/>
                </a:solidFill>
              </a:rPr>
              <a:t>Need to be clear which regulations a driver is driving under!</a:t>
            </a:r>
          </a:p>
        </p:txBody>
      </p:sp>
    </p:spTree>
    <p:extLst>
      <p:ext uri="{BB962C8B-B14F-4D97-AF65-F5344CB8AC3E}">
        <p14:creationId xmlns:p14="http://schemas.microsoft.com/office/powerpoint/2010/main" val="1753273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9">
            <a:extLst>
              <a:ext uri="{FF2B5EF4-FFF2-40B4-BE49-F238E27FC236}">
                <a16:creationId xmlns:a16="http://schemas.microsoft.com/office/drawing/2014/main" id="{5E39A796-BE83-48B1-B33F-35C4A32AAB57}"/>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9">
            <a:extLst>
              <a:ext uri="{FF2B5EF4-FFF2-40B4-BE49-F238E27FC236}">
                <a16:creationId xmlns:a16="http://schemas.microsoft.com/office/drawing/2014/main" id="{72F84B47-E267-4194-8194-831DB7B5547F}"/>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484632"/>
            <a:ext cx="6584098" cy="5739187"/>
          </a:xfrm>
          <a:prstGeom prst="roundRect">
            <a:avLst>
              <a:gd name="adj" fmla="val 0"/>
            </a:avLst>
          </a:prstGeom>
          <a:solidFill>
            <a:schemeClr val="bg1"/>
          </a:solidFill>
          <a:ln w="9525">
            <a:no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7CEB235-291E-4772-BBA9-79FA58E1A08A}"/>
              </a:ext>
            </a:extLst>
          </p:cNvPr>
          <p:cNvPicPr>
            <a:picLocks noChangeAspect="1"/>
          </p:cNvPicPr>
          <p:nvPr/>
        </p:nvPicPr>
        <p:blipFill rotWithShape="1">
          <a:blip r:embed="rId2">
            <a:extLst>
              <a:ext uri="{28A0092B-C50C-407E-A947-70E740481C1C}">
                <a14:useLocalDpi xmlns:a14="http://schemas.microsoft.com/office/drawing/2010/main" val="0"/>
              </a:ext>
            </a:extLst>
          </a:blip>
          <a:srcRect l="37443" r="10767" b="-1"/>
          <a:stretch/>
        </p:blipFill>
        <p:spPr>
          <a:xfrm>
            <a:off x="5608319" y="1427998"/>
            <a:ext cx="5614835" cy="3848784"/>
          </a:xfrm>
          <a:prstGeom prst="rect">
            <a:avLst/>
          </a:prstGeom>
          <a:effectLst/>
        </p:spPr>
      </p:pic>
      <p:sp>
        <p:nvSpPr>
          <p:cNvPr id="2" name="Title 1">
            <a:extLst>
              <a:ext uri="{FF2B5EF4-FFF2-40B4-BE49-F238E27FC236}">
                <a16:creationId xmlns:a16="http://schemas.microsoft.com/office/drawing/2014/main" id="{6642635D-A377-4B3C-BD40-7924743A3017}"/>
              </a:ext>
            </a:extLst>
          </p:cNvPr>
          <p:cNvSpPr>
            <a:spLocks noGrp="1"/>
          </p:cNvSpPr>
          <p:nvPr>
            <p:ph type="title"/>
          </p:nvPr>
        </p:nvSpPr>
        <p:spPr>
          <a:xfrm>
            <a:off x="648929" y="629266"/>
            <a:ext cx="3505495" cy="1622321"/>
          </a:xfrm>
        </p:spPr>
        <p:txBody>
          <a:bodyPr>
            <a:normAutofit/>
          </a:bodyPr>
          <a:lstStyle/>
          <a:p>
            <a:r>
              <a:rPr lang="en-GB" sz="3700" b="1" dirty="0">
                <a:solidFill>
                  <a:srgbClr val="FF0000"/>
                </a:solidFill>
              </a:rPr>
              <a:t>4.2 Drivers Hours Regulations Outline (EU) </a:t>
            </a:r>
          </a:p>
        </p:txBody>
      </p:sp>
      <p:sp>
        <p:nvSpPr>
          <p:cNvPr id="3" name="Content Placeholder 2">
            <a:extLst>
              <a:ext uri="{FF2B5EF4-FFF2-40B4-BE49-F238E27FC236}">
                <a16:creationId xmlns:a16="http://schemas.microsoft.com/office/drawing/2014/main" id="{014A1A6B-6C3A-4447-9364-FD26A84C74F6}"/>
              </a:ext>
            </a:extLst>
          </p:cNvPr>
          <p:cNvSpPr>
            <a:spLocks noGrp="1"/>
          </p:cNvSpPr>
          <p:nvPr>
            <p:ph idx="1"/>
          </p:nvPr>
        </p:nvSpPr>
        <p:spPr>
          <a:xfrm>
            <a:off x="648931" y="2438400"/>
            <a:ext cx="3505494" cy="3785419"/>
          </a:xfrm>
        </p:spPr>
        <p:txBody>
          <a:bodyPr>
            <a:normAutofit/>
          </a:bodyPr>
          <a:lstStyle/>
          <a:p>
            <a:r>
              <a:rPr lang="en-GB" sz="1200" b="1" dirty="0"/>
              <a:t>Rules on Drivers Hours (HGV)</a:t>
            </a:r>
          </a:p>
          <a:p>
            <a:pPr lvl="1"/>
            <a:r>
              <a:rPr lang="en-GB" sz="1100" dirty="0"/>
              <a:t>Max. 9 hours/day </a:t>
            </a:r>
          </a:p>
          <a:p>
            <a:pPr lvl="1"/>
            <a:r>
              <a:rPr lang="en-GB" sz="1100" dirty="0"/>
              <a:t>10 hours/day allowed twice a week</a:t>
            </a:r>
          </a:p>
          <a:p>
            <a:pPr lvl="1"/>
            <a:r>
              <a:rPr lang="en-GB" sz="1100" dirty="0"/>
              <a:t>Max. 56 hours/week</a:t>
            </a:r>
          </a:p>
          <a:p>
            <a:pPr lvl="1"/>
            <a:r>
              <a:rPr lang="en-GB" sz="1100" dirty="0"/>
              <a:t>Max 90 hours/2weeks</a:t>
            </a:r>
          </a:p>
          <a:p>
            <a:pPr lvl="1"/>
            <a:endParaRPr lang="en-GB" sz="1100" dirty="0"/>
          </a:p>
          <a:p>
            <a:r>
              <a:rPr lang="en-GB" sz="1200" b="1" dirty="0"/>
              <a:t>Rules on Breaks</a:t>
            </a:r>
          </a:p>
          <a:p>
            <a:pPr lvl="1"/>
            <a:r>
              <a:rPr lang="en-GB" sz="1100" dirty="0"/>
              <a:t>Min. 11 hours rest / day </a:t>
            </a:r>
          </a:p>
          <a:p>
            <a:pPr lvl="1"/>
            <a:r>
              <a:rPr lang="en-GB" sz="1100" dirty="0"/>
              <a:t>45 hours unbroken rest / week</a:t>
            </a:r>
          </a:p>
          <a:p>
            <a:pPr lvl="1"/>
            <a:r>
              <a:rPr lang="en-GB" sz="1100" dirty="0"/>
              <a:t>45 mins rest after 4.5 hours driving</a:t>
            </a:r>
          </a:p>
          <a:p>
            <a:endParaRPr lang="en-GB" sz="1100" dirty="0"/>
          </a:p>
          <a:p>
            <a:r>
              <a:rPr lang="en-GB" sz="1100" i="1" dirty="0"/>
              <a:t>Different rules apply for PSV vehicles and for Vehicles under GB rules (limited operations.)</a:t>
            </a:r>
          </a:p>
          <a:p>
            <a:pPr marL="0" indent="0">
              <a:buNone/>
            </a:pPr>
            <a:endParaRPr lang="en-GB" sz="1100" dirty="0"/>
          </a:p>
          <a:p>
            <a:pPr marL="0" indent="0" algn="ctr">
              <a:buNone/>
            </a:pPr>
            <a:r>
              <a:rPr lang="en-GB" sz="1100" b="1" dirty="0"/>
              <a:t>THIS IS BUT A FEW – ACTUAL RULES ARE QUITE COMPLEX!</a:t>
            </a:r>
          </a:p>
        </p:txBody>
      </p:sp>
    </p:spTree>
    <p:extLst>
      <p:ext uri="{BB962C8B-B14F-4D97-AF65-F5344CB8AC3E}">
        <p14:creationId xmlns:p14="http://schemas.microsoft.com/office/powerpoint/2010/main" val="2093733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746B4-1605-445D-A072-5B8420D1F27B}"/>
              </a:ext>
            </a:extLst>
          </p:cNvPr>
          <p:cNvSpPr>
            <a:spLocks noGrp="1"/>
          </p:cNvSpPr>
          <p:nvPr>
            <p:ph type="title"/>
          </p:nvPr>
        </p:nvSpPr>
        <p:spPr/>
        <p:txBody>
          <a:bodyPr>
            <a:normAutofit/>
          </a:bodyPr>
          <a:lstStyle/>
          <a:p>
            <a:r>
              <a:rPr lang="en-GB" sz="4000" b="1" dirty="0">
                <a:solidFill>
                  <a:srgbClr val="FF0000"/>
                </a:solidFill>
              </a:rPr>
              <a:t>5 Digital Tachograph Technologies</a:t>
            </a:r>
          </a:p>
        </p:txBody>
      </p:sp>
      <p:sp>
        <p:nvSpPr>
          <p:cNvPr id="3" name="Content Placeholder 2">
            <a:extLst>
              <a:ext uri="{FF2B5EF4-FFF2-40B4-BE49-F238E27FC236}">
                <a16:creationId xmlns:a16="http://schemas.microsoft.com/office/drawing/2014/main" id="{0F172396-85F9-4761-B0EA-8396B6607AE3}"/>
              </a:ext>
            </a:extLst>
          </p:cNvPr>
          <p:cNvSpPr>
            <a:spLocks noGrp="1"/>
          </p:cNvSpPr>
          <p:nvPr>
            <p:ph idx="1"/>
          </p:nvPr>
        </p:nvSpPr>
        <p:spPr>
          <a:xfrm>
            <a:off x="838200" y="1591834"/>
            <a:ext cx="10515600" cy="4351338"/>
          </a:xfrm>
        </p:spPr>
        <p:txBody>
          <a:bodyPr>
            <a:normAutofit fontScale="85000" lnSpcReduction="20000"/>
          </a:bodyPr>
          <a:lstStyle/>
          <a:p>
            <a:r>
              <a:rPr lang="en-GB" dirty="0"/>
              <a:t>Digital Tachographs introduced in EU from 2006 consist of 3 parts</a:t>
            </a:r>
          </a:p>
          <a:p>
            <a:pPr marL="914400" lvl="1" indent="-457200">
              <a:buFont typeface="+mj-lt"/>
              <a:buAutoNum type="arabicPeriod"/>
            </a:pPr>
            <a:r>
              <a:rPr lang="en-GB" b="1" dirty="0">
                <a:solidFill>
                  <a:srgbClr val="FF0000"/>
                </a:solidFill>
              </a:rPr>
              <a:t>Monitoring system </a:t>
            </a:r>
            <a:r>
              <a:rPr lang="en-GB" dirty="0"/>
              <a:t>on vehicle captures information such as- </a:t>
            </a:r>
          </a:p>
          <a:p>
            <a:pPr marL="1428750" lvl="2" indent="-514350">
              <a:buFont typeface="+mj-lt"/>
              <a:buAutoNum type="romanLcPeriod"/>
            </a:pPr>
            <a:r>
              <a:rPr lang="en-GB" dirty="0"/>
              <a:t>Driver Hours </a:t>
            </a:r>
          </a:p>
          <a:p>
            <a:pPr marL="1428750" lvl="2" indent="-514350">
              <a:buFont typeface="+mj-lt"/>
              <a:buAutoNum type="romanLcPeriod"/>
            </a:pPr>
            <a:r>
              <a:rPr lang="en-GB" dirty="0"/>
              <a:t>Driver activity </a:t>
            </a:r>
          </a:p>
          <a:p>
            <a:pPr marL="1428750" lvl="2" indent="-514350">
              <a:buFont typeface="+mj-lt"/>
              <a:buAutoNum type="romanLcPeriod"/>
            </a:pPr>
            <a:r>
              <a:rPr lang="en-GB" dirty="0"/>
              <a:t>Distance travelled </a:t>
            </a:r>
          </a:p>
          <a:p>
            <a:pPr marL="1428750" lvl="2" indent="-514350">
              <a:buFont typeface="+mj-lt"/>
              <a:buAutoNum type="romanLcPeriod"/>
            </a:pPr>
            <a:r>
              <a:rPr lang="en-GB" dirty="0"/>
              <a:t>Speed </a:t>
            </a:r>
          </a:p>
          <a:p>
            <a:pPr marL="1428750" lvl="2" indent="-514350">
              <a:buFont typeface="+mj-lt"/>
              <a:buAutoNum type="romanLcPeriod"/>
            </a:pPr>
            <a:r>
              <a:rPr lang="en-GB" dirty="0"/>
              <a:t>Identity and Number of Drivers and driver hours data</a:t>
            </a:r>
          </a:p>
          <a:p>
            <a:pPr marL="914400" lvl="1" indent="-457200">
              <a:buFont typeface="+mj-lt"/>
              <a:buAutoNum type="arabicPeriod"/>
            </a:pPr>
            <a:r>
              <a:rPr lang="en-GB" b="1" dirty="0">
                <a:solidFill>
                  <a:srgbClr val="FF0000"/>
                </a:solidFill>
              </a:rPr>
              <a:t>Vehicle Unit  (VU)</a:t>
            </a:r>
            <a:r>
              <a:rPr lang="en-GB" dirty="0"/>
              <a:t>– this records the information for that vehicle regardless of driver.</a:t>
            </a:r>
          </a:p>
          <a:p>
            <a:pPr marL="914400" lvl="1" indent="-457200">
              <a:buFont typeface="+mj-lt"/>
              <a:buAutoNum type="arabicPeriod"/>
            </a:pPr>
            <a:r>
              <a:rPr lang="en-GB" b="1" dirty="0">
                <a:solidFill>
                  <a:srgbClr val="FF0000"/>
                </a:solidFill>
              </a:rPr>
              <a:t>Individual Driver’s Smart Card based Tacho Card </a:t>
            </a:r>
            <a:r>
              <a:rPr lang="en-GB" dirty="0"/>
              <a:t>(Issued by DVLA)</a:t>
            </a:r>
          </a:p>
          <a:p>
            <a:r>
              <a:rPr lang="en-GB" dirty="0"/>
              <a:t>This information is recorded from speed sensors in the gearbox, odometer readings, engine speed</a:t>
            </a:r>
          </a:p>
          <a:p>
            <a:r>
              <a:rPr lang="en-GB" dirty="0"/>
              <a:t>Information on driver’s “smart card” must be downloaded every 28 days to be checked for infringements. </a:t>
            </a:r>
          </a:p>
          <a:p>
            <a:r>
              <a:rPr lang="en-GB" dirty="0"/>
              <a:t>Information on the vehicle’s VU must be assessed every 90 days. </a:t>
            </a:r>
          </a:p>
          <a:p>
            <a:pPr lvl="1"/>
            <a:endParaRPr lang="en-GB" dirty="0"/>
          </a:p>
        </p:txBody>
      </p:sp>
    </p:spTree>
    <p:extLst>
      <p:ext uri="{BB962C8B-B14F-4D97-AF65-F5344CB8AC3E}">
        <p14:creationId xmlns:p14="http://schemas.microsoft.com/office/powerpoint/2010/main" val="33674608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1478B-86EC-4160-AA46-96DA8EB6872C}"/>
              </a:ext>
            </a:extLst>
          </p:cNvPr>
          <p:cNvSpPr>
            <a:spLocks noGrp="1"/>
          </p:cNvSpPr>
          <p:nvPr>
            <p:ph type="title"/>
          </p:nvPr>
        </p:nvSpPr>
        <p:spPr/>
        <p:txBody>
          <a:bodyPr>
            <a:normAutofit/>
          </a:bodyPr>
          <a:lstStyle/>
          <a:p>
            <a:r>
              <a:rPr lang="en-GB" sz="4000" b="1" dirty="0">
                <a:solidFill>
                  <a:srgbClr val="FF0000"/>
                </a:solidFill>
              </a:rPr>
              <a:t>6 Monitoring Technology Enablers</a:t>
            </a:r>
          </a:p>
        </p:txBody>
      </p:sp>
      <p:sp>
        <p:nvSpPr>
          <p:cNvPr id="3" name="Content Placeholder 2">
            <a:extLst>
              <a:ext uri="{FF2B5EF4-FFF2-40B4-BE49-F238E27FC236}">
                <a16:creationId xmlns:a16="http://schemas.microsoft.com/office/drawing/2014/main" id="{B6756E64-432F-4ED6-BBD9-176A567721FC}"/>
              </a:ext>
            </a:extLst>
          </p:cNvPr>
          <p:cNvSpPr>
            <a:spLocks noGrp="1"/>
          </p:cNvSpPr>
          <p:nvPr>
            <p:ph idx="1"/>
          </p:nvPr>
        </p:nvSpPr>
        <p:spPr/>
        <p:txBody>
          <a:bodyPr>
            <a:normAutofit/>
          </a:bodyPr>
          <a:lstStyle/>
          <a:p>
            <a:r>
              <a:rPr lang="en-GB" dirty="0"/>
              <a:t>Four Technology Advances are driving the ability to use vehicle monitoring data for purposes other than driver’s hours;-</a:t>
            </a:r>
          </a:p>
          <a:p>
            <a:pPr marL="971550" lvl="1" indent="-514350">
              <a:buFont typeface="+mj-lt"/>
              <a:buAutoNum type="arabicPeriod"/>
            </a:pPr>
            <a:r>
              <a:rPr lang="en-GB" dirty="0">
                <a:solidFill>
                  <a:srgbClr val="FF0000"/>
                </a:solidFill>
              </a:rPr>
              <a:t>Digital Monitoring Technology </a:t>
            </a:r>
            <a:r>
              <a:rPr lang="en-GB" dirty="0"/>
              <a:t>– can capture and store many more data points about vehicle, driver, journey and perhaps load than in past.</a:t>
            </a:r>
          </a:p>
          <a:p>
            <a:pPr marL="971550" lvl="1" indent="-514350">
              <a:buFont typeface="+mj-lt"/>
              <a:buAutoNum type="arabicPeriod"/>
            </a:pPr>
            <a:endParaRPr lang="en-GB" dirty="0"/>
          </a:p>
          <a:p>
            <a:pPr marL="971550" lvl="1" indent="-514350">
              <a:buFont typeface="+mj-lt"/>
              <a:buAutoNum type="arabicPeriod"/>
            </a:pPr>
            <a:r>
              <a:rPr lang="en-GB" dirty="0">
                <a:solidFill>
                  <a:srgbClr val="FF0000"/>
                </a:solidFill>
              </a:rPr>
              <a:t>Mobile communications </a:t>
            </a:r>
            <a:r>
              <a:rPr lang="en-GB" dirty="0"/>
              <a:t>enables information to be shared in real time.</a:t>
            </a:r>
          </a:p>
          <a:p>
            <a:pPr marL="971550" lvl="1" indent="-514350">
              <a:buFont typeface="+mj-lt"/>
              <a:buAutoNum type="arabicPeriod"/>
            </a:pPr>
            <a:endParaRPr lang="en-GB" dirty="0"/>
          </a:p>
          <a:p>
            <a:pPr marL="971550" lvl="1" indent="-514350">
              <a:buFont typeface="+mj-lt"/>
              <a:buAutoNum type="arabicPeriod"/>
            </a:pPr>
            <a:r>
              <a:rPr lang="en-GB" dirty="0">
                <a:solidFill>
                  <a:srgbClr val="FF0000"/>
                </a:solidFill>
              </a:rPr>
              <a:t>GPS based location tracking </a:t>
            </a:r>
            <a:r>
              <a:rPr lang="en-GB" dirty="0"/>
              <a:t>enables accurate real time tracking</a:t>
            </a:r>
          </a:p>
          <a:p>
            <a:pPr marL="971550" lvl="1" indent="-514350">
              <a:buFont typeface="+mj-lt"/>
              <a:buAutoNum type="arabicPeriod"/>
            </a:pPr>
            <a:endParaRPr lang="en-GB" dirty="0"/>
          </a:p>
          <a:p>
            <a:pPr marL="971550" lvl="1" indent="-514350">
              <a:buFont typeface="+mj-lt"/>
              <a:buAutoNum type="arabicPeriod"/>
            </a:pPr>
            <a:r>
              <a:rPr lang="en-GB" dirty="0">
                <a:solidFill>
                  <a:srgbClr val="FF0000"/>
                </a:solidFill>
              </a:rPr>
              <a:t>Internet / Web based Applications </a:t>
            </a:r>
            <a:r>
              <a:rPr lang="en-GB" dirty="0"/>
              <a:t>allow data to be shared and analysed remotely and efficiently.</a:t>
            </a:r>
          </a:p>
          <a:p>
            <a:endParaRPr lang="en-GB" dirty="0"/>
          </a:p>
        </p:txBody>
      </p:sp>
    </p:spTree>
    <p:extLst>
      <p:ext uri="{BB962C8B-B14F-4D97-AF65-F5344CB8AC3E}">
        <p14:creationId xmlns:p14="http://schemas.microsoft.com/office/powerpoint/2010/main" val="937697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screenshot of a cell phone&#10;&#10;Description generated with very high confidence">
            <a:extLst>
              <a:ext uri="{FF2B5EF4-FFF2-40B4-BE49-F238E27FC236}">
                <a16:creationId xmlns:a16="http://schemas.microsoft.com/office/drawing/2014/main" id="{1B6B51C8-950C-4854-817B-D017429734B9}"/>
              </a:ext>
            </a:extLst>
          </p:cNvPr>
          <p:cNvPicPr>
            <a:picLocks noChangeAspect="1"/>
          </p:cNvPicPr>
          <p:nvPr/>
        </p:nvPicPr>
        <p:blipFill rotWithShape="1">
          <a:blip r:embed="rId2">
            <a:extLst>
              <a:ext uri="{28A0092B-C50C-407E-A947-70E740481C1C}">
                <a14:useLocalDpi xmlns:a14="http://schemas.microsoft.com/office/drawing/2010/main" val="0"/>
              </a:ext>
            </a:extLst>
          </a:blip>
          <a:srcRect r="6479"/>
          <a:stretch/>
        </p:blipFill>
        <p:spPr>
          <a:xfrm>
            <a:off x="6338316" y="1904281"/>
            <a:ext cx="5074070" cy="4272681"/>
          </a:xfrm>
          <a:prstGeom prst="rect">
            <a:avLst/>
          </a:prstGeom>
        </p:spPr>
      </p:pic>
      <p:sp>
        <p:nvSpPr>
          <p:cNvPr id="2" name="Title 1">
            <a:extLst>
              <a:ext uri="{FF2B5EF4-FFF2-40B4-BE49-F238E27FC236}">
                <a16:creationId xmlns:a16="http://schemas.microsoft.com/office/drawing/2014/main" id="{8D390248-F7DA-46B0-B493-BF2DDAA6FE6F}"/>
              </a:ext>
            </a:extLst>
          </p:cNvPr>
          <p:cNvSpPr>
            <a:spLocks noGrp="1"/>
          </p:cNvSpPr>
          <p:nvPr>
            <p:ph type="title"/>
          </p:nvPr>
        </p:nvSpPr>
        <p:spPr>
          <a:xfrm>
            <a:off x="838200" y="278628"/>
            <a:ext cx="10515600" cy="1325563"/>
          </a:xfrm>
        </p:spPr>
        <p:txBody>
          <a:bodyPr>
            <a:normAutofit/>
          </a:bodyPr>
          <a:lstStyle/>
          <a:p>
            <a:r>
              <a:rPr lang="en-GB" b="1" dirty="0">
                <a:solidFill>
                  <a:srgbClr val="FF0000"/>
                </a:solidFill>
              </a:rPr>
              <a:t>7 Use of Vehicle Monitoring by Transport Operators for Fleet &amp; Driver Management</a:t>
            </a:r>
          </a:p>
        </p:txBody>
      </p:sp>
      <p:sp>
        <p:nvSpPr>
          <p:cNvPr id="3" name="Content Placeholder 2">
            <a:extLst>
              <a:ext uri="{FF2B5EF4-FFF2-40B4-BE49-F238E27FC236}">
                <a16:creationId xmlns:a16="http://schemas.microsoft.com/office/drawing/2014/main" id="{0777F261-D0B5-4A8A-8041-54B4D40BD69A}"/>
              </a:ext>
            </a:extLst>
          </p:cNvPr>
          <p:cNvSpPr>
            <a:spLocks noGrp="1"/>
          </p:cNvSpPr>
          <p:nvPr>
            <p:ph idx="1"/>
          </p:nvPr>
        </p:nvSpPr>
        <p:spPr>
          <a:xfrm>
            <a:off x="779614" y="1604191"/>
            <a:ext cx="5074070" cy="4888684"/>
          </a:xfrm>
        </p:spPr>
        <p:txBody>
          <a:bodyPr>
            <a:normAutofit/>
          </a:bodyPr>
          <a:lstStyle/>
          <a:p>
            <a:r>
              <a:rPr lang="en-GB" sz="1500" dirty="0"/>
              <a:t>Businesses are increasingly using sophisticated “Fleet management systems” that are used to monitor driver behaviour providing feedback that allows them to grade and alert drivers to reduce risk, make savings on fuel and to ensure compliance etc. Specifically the collection and analysis of such data allows Operators to</a:t>
            </a:r>
          </a:p>
          <a:p>
            <a:endParaRPr lang="en-GB" sz="1500" dirty="0"/>
          </a:p>
          <a:p>
            <a:pPr marL="514350" indent="-514350">
              <a:buFont typeface="+mj-lt"/>
              <a:buAutoNum type="arabicPeriod"/>
            </a:pPr>
            <a:r>
              <a:rPr lang="en-GB" sz="1500" dirty="0"/>
              <a:t>Increase Operational efficiency – reduce Maintenance &amp; Fuel costs by encouraging more economical driving habits</a:t>
            </a:r>
          </a:p>
          <a:p>
            <a:pPr marL="514350" indent="-514350">
              <a:buFont typeface="+mj-lt"/>
              <a:buAutoNum type="arabicPeriod"/>
            </a:pPr>
            <a:r>
              <a:rPr lang="en-GB" sz="1500" dirty="0"/>
              <a:t>Increase “uptime” of vehicles and drivers due to better visibility &amp; scheduling</a:t>
            </a:r>
          </a:p>
          <a:p>
            <a:pPr marL="514350" indent="-514350">
              <a:buFont typeface="+mj-lt"/>
              <a:buAutoNum type="arabicPeriod"/>
            </a:pPr>
            <a:r>
              <a:rPr lang="en-GB" sz="1500" dirty="0"/>
              <a:t>Improve Service Levels to customers by allowing accurate delivery timings and real time tracking.</a:t>
            </a:r>
          </a:p>
          <a:p>
            <a:pPr marL="514350" indent="-514350">
              <a:buFont typeface="+mj-lt"/>
              <a:buAutoNum type="arabicPeriod"/>
            </a:pPr>
            <a:r>
              <a:rPr lang="en-GB" sz="1500" dirty="0"/>
              <a:t>Reduce Infringement / Penalty costs by safer driving resulting from providing visibility of driver behaviour to management AND providing real time alerts in the cab. </a:t>
            </a:r>
          </a:p>
          <a:p>
            <a:pPr marL="514350" indent="-514350">
              <a:buFont typeface="+mj-lt"/>
              <a:buAutoNum type="arabicPeriod"/>
            </a:pPr>
            <a:r>
              <a:rPr lang="en-GB" sz="1500" dirty="0"/>
              <a:t> Allow Real time “incident monitoring” to enable management to react to unplanned events etc.</a:t>
            </a:r>
          </a:p>
          <a:p>
            <a:endParaRPr lang="en-GB" sz="1500" dirty="0"/>
          </a:p>
        </p:txBody>
      </p:sp>
    </p:spTree>
    <p:extLst>
      <p:ext uri="{BB962C8B-B14F-4D97-AF65-F5344CB8AC3E}">
        <p14:creationId xmlns:p14="http://schemas.microsoft.com/office/powerpoint/2010/main" val="669401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E562E-2089-4E69-BB3E-B4ABDECE01EE}"/>
              </a:ext>
            </a:extLst>
          </p:cNvPr>
          <p:cNvSpPr>
            <a:spLocks noGrp="1"/>
          </p:cNvSpPr>
          <p:nvPr>
            <p:ph type="title"/>
          </p:nvPr>
        </p:nvSpPr>
        <p:spPr/>
        <p:txBody>
          <a:bodyPr>
            <a:normAutofit/>
          </a:bodyPr>
          <a:lstStyle/>
          <a:p>
            <a:r>
              <a:rPr lang="en-GB" sz="4000" b="1" dirty="0">
                <a:solidFill>
                  <a:srgbClr val="FF0000"/>
                </a:solidFill>
              </a:rPr>
              <a:t>8 Future Outlook </a:t>
            </a:r>
          </a:p>
        </p:txBody>
      </p:sp>
      <p:sp>
        <p:nvSpPr>
          <p:cNvPr id="3" name="Content Placeholder 2">
            <a:extLst>
              <a:ext uri="{FF2B5EF4-FFF2-40B4-BE49-F238E27FC236}">
                <a16:creationId xmlns:a16="http://schemas.microsoft.com/office/drawing/2014/main" id="{3E64C3F9-078F-460E-898F-8FBE8827B37F}"/>
              </a:ext>
            </a:extLst>
          </p:cNvPr>
          <p:cNvSpPr>
            <a:spLocks noGrp="1"/>
          </p:cNvSpPr>
          <p:nvPr>
            <p:ph idx="1"/>
          </p:nvPr>
        </p:nvSpPr>
        <p:spPr/>
        <p:txBody>
          <a:bodyPr>
            <a:normAutofit fontScale="92500"/>
          </a:bodyPr>
          <a:lstStyle/>
          <a:p>
            <a:r>
              <a:rPr lang="en-GB" dirty="0"/>
              <a:t>Decreasing costs of electronics and IT leading to more and more data being collected.</a:t>
            </a:r>
          </a:p>
          <a:p>
            <a:pPr lvl="1"/>
            <a:r>
              <a:rPr lang="en-GB" dirty="0"/>
              <a:t>Video recording of all trips? All engine details? All Load details? </a:t>
            </a:r>
          </a:p>
          <a:p>
            <a:r>
              <a:rPr lang="en-GB" dirty="0"/>
              <a:t>Mobile communications becoming more ubiquitous &amp; lower latency, higher capacity, enable more and more monitoring and automated driving</a:t>
            </a:r>
          </a:p>
          <a:p>
            <a:r>
              <a:rPr lang="en-GB" dirty="0"/>
              <a:t> “AI”, Analytics etc. may lead to more and more innovative means of optimising use of transport assets. (Roads, vehicles, drivers)</a:t>
            </a:r>
          </a:p>
          <a:p>
            <a:r>
              <a:rPr lang="en-GB" dirty="0"/>
              <a:t>Drones and driverless vehicles.</a:t>
            </a:r>
          </a:p>
          <a:p>
            <a:r>
              <a:rPr lang="en-GB" dirty="0"/>
              <a:t>Internet of Things (IoT) – tracking of small objects and connectivity</a:t>
            </a:r>
          </a:p>
          <a:p>
            <a:r>
              <a:rPr lang="en-GB" dirty="0"/>
              <a:t>Smart Cities – everything-online 24/7. </a:t>
            </a:r>
          </a:p>
        </p:txBody>
      </p:sp>
    </p:spTree>
    <p:extLst>
      <p:ext uri="{BB962C8B-B14F-4D97-AF65-F5344CB8AC3E}">
        <p14:creationId xmlns:p14="http://schemas.microsoft.com/office/powerpoint/2010/main" val="855550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F68A90-5B34-42B0-9754-98005EA49316}"/>
              </a:ext>
            </a:extLst>
          </p:cNvPr>
          <p:cNvSpPr>
            <a:spLocks noGrp="1"/>
          </p:cNvSpPr>
          <p:nvPr>
            <p:ph type="title"/>
          </p:nvPr>
        </p:nvSpPr>
        <p:spPr/>
        <p:txBody>
          <a:bodyPr>
            <a:normAutofit/>
          </a:bodyPr>
          <a:lstStyle/>
          <a:p>
            <a:r>
              <a:rPr lang="en-GB" sz="4000" b="1" dirty="0">
                <a:solidFill>
                  <a:srgbClr val="FF0000"/>
                </a:solidFill>
              </a:rPr>
              <a:t>9 Conclusions</a:t>
            </a:r>
          </a:p>
        </p:txBody>
      </p:sp>
      <p:sp>
        <p:nvSpPr>
          <p:cNvPr id="3" name="Content Placeholder 2">
            <a:extLst>
              <a:ext uri="{FF2B5EF4-FFF2-40B4-BE49-F238E27FC236}">
                <a16:creationId xmlns:a16="http://schemas.microsoft.com/office/drawing/2014/main" id="{31BFD2DB-C09E-42AA-B6D0-2B596851349A}"/>
              </a:ext>
            </a:extLst>
          </p:cNvPr>
          <p:cNvSpPr>
            <a:spLocks noGrp="1"/>
          </p:cNvSpPr>
          <p:nvPr>
            <p:ph idx="1"/>
          </p:nvPr>
        </p:nvSpPr>
        <p:spPr/>
        <p:txBody>
          <a:bodyPr>
            <a:normAutofit fontScale="85000" lnSpcReduction="20000"/>
          </a:bodyPr>
          <a:lstStyle/>
          <a:p>
            <a:pPr marL="514350" indent="-514350">
              <a:buFont typeface="+mj-lt"/>
              <a:buAutoNum type="arabicPeriod"/>
            </a:pPr>
            <a:r>
              <a:rPr lang="en-GB" dirty="0"/>
              <a:t>Governments regulate transport including commercial transport to promote safety, efficiency/environment and to raise revenue.</a:t>
            </a:r>
          </a:p>
          <a:p>
            <a:pPr marL="514350" indent="-514350">
              <a:buFont typeface="+mj-lt"/>
              <a:buAutoNum type="arabicPeriod"/>
            </a:pPr>
            <a:r>
              <a:rPr lang="en-GB" dirty="0"/>
              <a:t>Regulations in UK are made by “Primary Legislation” in Acts of Parliament drafted by </a:t>
            </a:r>
            <a:r>
              <a:rPr lang="en-GB" dirty="0" err="1"/>
              <a:t>DfT</a:t>
            </a:r>
            <a:r>
              <a:rPr lang="en-GB" dirty="0"/>
              <a:t> and from EU laws.</a:t>
            </a:r>
          </a:p>
          <a:p>
            <a:pPr marL="514350" indent="-514350">
              <a:buFont typeface="+mj-lt"/>
              <a:buAutoNum type="arabicPeriod"/>
            </a:pPr>
            <a:r>
              <a:rPr lang="en-GB" dirty="0"/>
              <a:t>Day to day regulations and enforcement is delegated to “Executive Agencies” and similar government bodies. (DVSA, DVLA etc.)</a:t>
            </a:r>
          </a:p>
          <a:p>
            <a:pPr marL="514350" indent="-514350">
              <a:buFont typeface="+mj-lt"/>
              <a:buAutoNum type="arabicPeriod"/>
            </a:pPr>
            <a:r>
              <a:rPr lang="en-GB" dirty="0"/>
              <a:t>In-cab monitoring began in 1970ies to ensure drivers hours compliance.</a:t>
            </a:r>
          </a:p>
          <a:p>
            <a:pPr marL="514350" indent="-514350">
              <a:buFont typeface="+mj-lt"/>
              <a:buAutoNum type="arabicPeriod"/>
            </a:pPr>
            <a:r>
              <a:rPr lang="en-GB" dirty="0"/>
              <a:t>Since 2006 Digital Tachographs compulsory in EU for Commercial vehicles.</a:t>
            </a:r>
          </a:p>
          <a:p>
            <a:pPr marL="514350" indent="-514350">
              <a:buFont typeface="+mj-lt"/>
              <a:buAutoNum type="arabicPeriod"/>
            </a:pPr>
            <a:r>
              <a:rPr lang="en-GB" dirty="0"/>
              <a:t> Advances in technology now driving rapid development of applications using real time data from Commercial vehicles for Business Uses to improve business efficiency, service levels and safety.</a:t>
            </a:r>
          </a:p>
          <a:p>
            <a:pPr marL="514350" indent="-514350">
              <a:buFont typeface="+mj-lt"/>
              <a:buAutoNum type="arabicPeriod"/>
            </a:pPr>
            <a:r>
              <a:rPr lang="en-GB" dirty="0"/>
              <a:t>As </a:t>
            </a:r>
            <a:r>
              <a:rPr lang="en-GB" dirty="0" err="1"/>
              <a:t>DfT</a:t>
            </a:r>
            <a:r>
              <a:rPr lang="en-GB" dirty="0"/>
              <a:t> agencies seek to promote safety, efficiency and sustainability, they will increasingly make use of ‘Digital’ technology</a:t>
            </a:r>
          </a:p>
        </p:txBody>
      </p:sp>
    </p:spTree>
    <p:extLst>
      <p:ext uri="{BB962C8B-B14F-4D97-AF65-F5344CB8AC3E}">
        <p14:creationId xmlns:p14="http://schemas.microsoft.com/office/powerpoint/2010/main" val="17914113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B6DD2-5249-4A9C-8E86-555AEE1B438B}"/>
              </a:ext>
            </a:extLst>
          </p:cNvPr>
          <p:cNvSpPr>
            <a:spLocks noGrp="1"/>
          </p:cNvSpPr>
          <p:nvPr>
            <p:ph type="title"/>
          </p:nvPr>
        </p:nvSpPr>
        <p:spPr/>
        <p:txBody>
          <a:bodyPr/>
          <a:lstStyle/>
          <a:p>
            <a:r>
              <a:rPr lang="en-GB" b="1" dirty="0">
                <a:solidFill>
                  <a:srgbClr val="FF0000"/>
                </a:solidFill>
              </a:rPr>
              <a:t>Appendix  – Information Sources</a:t>
            </a:r>
          </a:p>
        </p:txBody>
      </p:sp>
      <p:sp>
        <p:nvSpPr>
          <p:cNvPr id="3" name="Content Placeholder 2">
            <a:extLst>
              <a:ext uri="{FF2B5EF4-FFF2-40B4-BE49-F238E27FC236}">
                <a16:creationId xmlns:a16="http://schemas.microsoft.com/office/drawing/2014/main" id="{C525709D-2BF3-4390-B34C-5E2DA3711373}"/>
              </a:ext>
            </a:extLst>
          </p:cNvPr>
          <p:cNvSpPr>
            <a:spLocks noGrp="1"/>
          </p:cNvSpPr>
          <p:nvPr>
            <p:ph idx="1"/>
          </p:nvPr>
        </p:nvSpPr>
        <p:spPr/>
        <p:txBody>
          <a:bodyPr>
            <a:normAutofit lnSpcReduction="10000"/>
          </a:bodyPr>
          <a:lstStyle/>
          <a:p>
            <a:r>
              <a:rPr lang="en-GB" dirty="0">
                <a:hlinkClick r:id="rId2"/>
              </a:rPr>
              <a:t>https://www.optac.info/uk/introduction-to-tachographs/#one</a:t>
            </a:r>
            <a:endParaRPr lang="en-GB" dirty="0"/>
          </a:p>
          <a:p>
            <a:r>
              <a:rPr lang="en-GB" dirty="0">
                <a:hlinkClick r:id="rId3"/>
              </a:rPr>
              <a:t>https://www.gov.uk/government/organisations/department-for-transport/about</a:t>
            </a:r>
            <a:endParaRPr lang="en-GB" dirty="0"/>
          </a:p>
          <a:p>
            <a:r>
              <a:rPr lang="en-GB" dirty="0">
                <a:hlinkClick r:id="rId4"/>
              </a:rPr>
              <a:t>https://www.teletracnavman.co.uk</a:t>
            </a:r>
            <a:endParaRPr lang="en-GB" dirty="0"/>
          </a:p>
          <a:p>
            <a:r>
              <a:rPr lang="en-GB" dirty="0"/>
              <a:t>Vehicle Certification Agency- “Type approval for HGV’s”-</a:t>
            </a:r>
            <a:r>
              <a:rPr lang="en-GB" dirty="0">
                <a:hlinkClick r:id="rId5"/>
              </a:rPr>
              <a:t>http://www.dft.gov.uk/vca/vehicletype/type-approval-for-go.asp</a:t>
            </a:r>
            <a:endParaRPr lang="en-GB" dirty="0"/>
          </a:p>
          <a:p>
            <a:r>
              <a:rPr lang="en-GB" dirty="0"/>
              <a:t>DVSA Strategy 2017-2022 3,3 Digital data strategy- </a:t>
            </a:r>
            <a:r>
              <a:rPr lang="en-GB" dirty="0">
                <a:hlinkClick r:id="rId6"/>
              </a:rPr>
              <a:t>https://www.gov.uk/government/publications/dvsa-strategy-2017-to-2022/helping-you-stay-safe-on-britains-roads-dvsas-strategy-for-2017-to-2022</a:t>
            </a:r>
            <a:endParaRPr lang="en-GB" dirty="0"/>
          </a:p>
          <a:p>
            <a:endParaRPr lang="en-GB" dirty="0"/>
          </a:p>
          <a:p>
            <a:pPr marL="0" indent="0">
              <a:buNone/>
            </a:pPr>
            <a:endParaRPr lang="en-GB" dirty="0"/>
          </a:p>
          <a:p>
            <a:endParaRPr lang="en-GB" dirty="0"/>
          </a:p>
        </p:txBody>
      </p:sp>
    </p:spTree>
    <p:extLst>
      <p:ext uri="{BB962C8B-B14F-4D97-AF65-F5344CB8AC3E}">
        <p14:creationId xmlns:p14="http://schemas.microsoft.com/office/powerpoint/2010/main" val="25780157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545</TotalTime>
  <Words>1365</Words>
  <Application>Microsoft Office PowerPoint</Application>
  <PresentationFormat>Widescreen</PresentationFormat>
  <Paragraphs>126</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Issues and Processes affecting Transport Planning in the UK- Application of Regulation &amp; law to Logistics Industry  Topic 3 – In Vehicle Monitoring Systems and Driver Hours   </vt:lpstr>
      <vt:lpstr>Contents </vt:lpstr>
      <vt:lpstr>1 Background</vt:lpstr>
      <vt:lpstr>2 Transport Law &amp; Regulations and Agencies </vt:lpstr>
      <vt:lpstr>PowerPoint Presentation</vt:lpstr>
      <vt:lpstr>3 Key laws and Regulations in UK for Transport Logistics</vt:lpstr>
      <vt:lpstr>4.1 Commercial Drivers Hours – Evolution of Regulations  - 20% of all accidents are caused by fatigue</vt:lpstr>
      <vt:lpstr>4.2 Drivers Hours Regulations Outline (EU) </vt:lpstr>
      <vt:lpstr>5 Digital Tachograph Technologies</vt:lpstr>
      <vt:lpstr>6 Monitoring Technology Enablers</vt:lpstr>
      <vt:lpstr>7 Use of Vehicle Monitoring by Transport Operators for Fleet &amp; Driver Management</vt:lpstr>
      <vt:lpstr>8 Future Outlook </vt:lpstr>
      <vt:lpstr>9 Conclusions</vt:lpstr>
      <vt:lpstr>Appendix  – Information 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Transport and Professional Competence (M4X01279)</dc:title>
  <dc:creator>Dunstan Thompson</dc:creator>
  <cp:lastModifiedBy>Dunstan Thompson</cp:lastModifiedBy>
  <cp:revision>79</cp:revision>
  <dcterms:created xsi:type="dcterms:W3CDTF">2018-03-26T14:09:43Z</dcterms:created>
  <dcterms:modified xsi:type="dcterms:W3CDTF">2018-03-27T10:55:34Z</dcterms:modified>
</cp:coreProperties>
</file>