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42"/>
  </p:notesMasterIdLst>
  <p:sldIdLst>
    <p:sldId id="257" r:id="rId2"/>
    <p:sldId id="609" r:id="rId3"/>
    <p:sldId id="284" r:id="rId4"/>
    <p:sldId id="285" r:id="rId5"/>
    <p:sldId id="262" r:id="rId6"/>
    <p:sldId id="280" r:id="rId7"/>
    <p:sldId id="261" r:id="rId8"/>
    <p:sldId id="259" r:id="rId9"/>
    <p:sldId id="268" r:id="rId10"/>
    <p:sldId id="767" r:id="rId11"/>
    <p:sldId id="270" r:id="rId12"/>
    <p:sldId id="776" r:id="rId13"/>
    <p:sldId id="777" r:id="rId14"/>
    <p:sldId id="778" r:id="rId15"/>
    <p:sldId id="779" r:id="rId16"/>
    <p:sldId id="272" r:id="rId17"/>
    <p:sldId id="273" r:id="rId18"/>
    <p:sldId id="274" r:id="rId19"/>
    <p:sldId id="275" r:id="rId20"/>
    <p:sldId id="276" r:id="rId21"/>
    <p:sldId id="277" r:id="rId22"/>
    <p:sldId id="279" r:id="rId23"/>
    <p:sldId id="258" r:id="rId24"/>
    <p:sldId id="768" r:id="rId25"/>
    <p:sldId id="769" r:id="rId26"/>
    <p:sldId id="265" r:id="rId27"/>
    <p:sldId id="266" r:id="rId28"/>
    <p:sldId id="267" r:id="rId29"/>
    <p:sldId id="770" r:id="rId30"/>
    <p:sldId id="771" r:id="rId31"/>
    <p:sldId id="263" r:id="rId32"/>
    <p:sldId id="264" r:id="rId33"/>
    <p:sldId id="772" r:id="rId34"/>
    <p:sldId id="773" r:id="rId35"/>
    <p:sldId id="269" r:id="rId36"/>
    <p:sldId id="256" r:id="rId37"/>
    <p:sldId id="774" r:id="rId38"/>
    <p:sldId id="775" r:id="rId39"/>
    <p:sldId id="724" r:id="rId40"/>
    <p:sldId id="26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8"/>
    <p:restoredTop sz="77108"/>
  </p:normalViewPr>
  <p:slideViewPr>
    <p:cSldViewPr snapToGrid="0" snapToObjects="1">
      <p:cViewPr varScale="1">
        <p:scale>
          <a:sx n="72" d="100"/>
          <a:sy n="72" d="100"/>
        </p:scale>
        <p:origin x="208" y="154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12/9/20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p:txBody>
      </p:sp>
      <p:sp>
        <p:nvSpPr>
          <p:cNvPr id="4" name="Slide Number Placeholder 3"/>
          <p:cNvSpPr>
            <a:spLocks noGrp="1"/>
          </p:cNvSpPr>
          <p:nvPr>
            <p:ph type="sldNum" sz="quarter" idx="10"/>
          </p:nvPr>
        </p:nvSpPr>
        <p:spPr/>
        <p:txBody>
          <a:bodyPr/>
          <a:lstStyle/>
          <a:p>
            <a:fld id="{B2A66423-77F2-4977-BBDF-C29087EED842}" type="slidenum">
              <a:rPr lang="en-GB" smtClean="0"/>
              <a:t>5</a:t>
            </a:fld>
            <a:endParaRPr lang="en-GB"/>
          </a:p>
        </p:txBody>
      </p:sp>
    </p:spTree>
    <p:extLst>
      <p:ext uri="{BB962C8B-B14F-4D97-AF65-F5344CB8AC3E}">
        <p14:creationId xmlns:p14="http://schemas.microsoft.com/office/powerpoint/2010/main" val="13999323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E0269E-BB40-45E1-9C4F-15DC85CD1B51}" type="slidenum">
              <a:rPr lang="en-GB" altLang="en-US">
                <a:solidFill>
                  <a:prstClr val="black"/>
                </a:solidFill>
              </a:rPr>
              <a:pPr/>
              <a:t>6</a:t>
            </a:fld>
            <a:endParaRPr lang="en-GB" altLang="en-US">
              <a:solidFill>
                <a:prstClr val="black"/>
              </a:solidFill>
            </a:endParaRPr>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altLang="en-US"/>
              <a:t>The concept of culture has developed from anthropology. Although people may not be consciously aware of culture, it still has a pervasive influence over their behaviour and actions</a:t>
            </a:r>
          </a:p>
        </p:txBody>
      </p:sp>
    </p:spTree>
    <p:extLst>
      <p:ext uri="{BB962C8B-B14F-4D97-AF65-F5344CB8AC3E}">
        <p14:creationId xmlns:p14="http://schemas.microsoft.com/office/powerpoint/2010/main" val="2125326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9</a:t>
            </a:fld>
            <a:endParaRPr lang="en-GB"/>
          </a:p>
        </p:txBody>
      </p:sp>
    </p:spTree>
    <p:extLst>
      <p:ext uri="{BB962C8B-B14F-4D97-AF65-F5344CB8AC3E}">
        <p14:creationId xmlns:p14="http://schemas.microsoft.com/office/powerpoint/2010/main" val="1340788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PROBLEM</a:t>
            </a:r>
            <a:r>
              <a:rPr lang="en-GB" b="1" baseline="0" dirty="0"/>
              <a:t> SOLVING:	Anglo Saxon: problems </a:t>
            </a:r>
            <a:r>
              <a:rPr lang="en-GB" b="0" baseline="0" dirty="0"/>
              <a:t>are broken down into pieces and  it is worked back towards a whole.</a:t>
            </a:r>
            <a:endParaRPr lang="en-GB" b="0" dirty="0"/>
          </a:p>
          <a:p>
            <a:r>
              <a:rPr lang="en-GB" b="1" dirty="0"/>
              <a:t>		Japanese: </a:t>
            </a:r>
            <a:r>
              <a:rPr lang="en-GB" b="0" dirty="0"/>
              <a:t>adopt an holistic</a:t>
            </a:r>
            <a:r>
              <a:rPr lang="en-GB" b="0" baseline="0" dirty="0"/>
              <a:t> approach</a:t>
            </a:r>
            <a:endParaRPr lang="en-GB" b="0" dirty="0"/>
          </a:p>
          <a:p>
            <a:endParaRPr lang="en-GB" b="1" dirty="0"/>
          </a:p>
          <a:p>
            <a:endParaRPr lang="en-GB" b="1" dirty="0"/>
          </a:p>
          <a:p>
            <a:r>
              <a:rPr lang="en-GB" b="1" dirty="0"/>
              <a:t>ADDRESS:		Western:</a:t>
            </a:r>
            <a:r>
              <a:rPr lang="en-GB" b="1" baseline="0" dirty="0"/>
              <a:t> </a:t>
            </a:r>
            <a:r>
              <a:rPr lang="en-GB" b="0" baseline="0" dirty="0"/>
              <a:t>Status, First then Last Name, Persons title, Company name, address, City,  County, Country.</a:t>
            </a:r>
          </a:p>
          <a:p>
            <a:r>
              <a:rPr lang="en-GB" b="1" baseline="0" dirty="0"/>
              <a:t>		Japanese</a:t>
            </a:r>
            <a:r>
              <a:rPr lang="en-GB" baseline="0" dirty="0"/>
              <a:t>: Country, City, the address, Company name, Last name, First name</a:t>
            </a:r>
          </a:p>
          <a:p>
            <a:endParaRPr lang="en-GB" baseline="0" dirty="0"/>
          </a:p>
          <a:p>
            <a:r>
              <a:rPr lang="en-GB" b="1" baseline="0" dirty="0"/>
              <a:t>THINKING:		Western: </a:t>
            </a:r>
            <a:r>
              <a:rPr lang="en-GB" b="0" baseline="0" dirty="0"/>
              <a:t>objective, logical, consistent, impersonal, absolute and intellectual.</a:t>
            </a:r>
          </a:p>
          <a:p>
            <a:r>
              <a:rPr lang="en-GB" b="0" baseline="0" dirty="0"/>
              <a:t>(Nagashima 1973)</a:t>
            </a:r>
            <a:r>
              <a:rPr lang="en-GB" b="0" dirty="0"/>
              <a:t>	</a:t>
            </a:r>
            <a:r>
              <a:rPr lang="en-GB" b="1" dirty="0"/>
              <a:t>Japanese: </a:t>
            </a:r>
            <a:r>
              <a:rPr lang="en-GB" b="0" dirty="0"/>
              <a:t> subjective, synthetic, non-logical, inconsistent, personal,</a:t>
            </a:r>
            <a:r>
              <a:rPr lang="en-GB" b="0" baseline="0" dirty="0"/>
              <a:t> reflective and emotional</a:t>
            </a:r>
            <a:r>
              <a:rPr lang="en-GB" b="0" dirty="0"/>
              <a:t> </a:t>
            </a:r>
          </a:p>
          <a:p>
            <a:endParaRPr lang="en-GB" b="0" dirty="0"/>
          </a:p>
        </p:txBody>
      </p:sp>
      <p:sp>
        <p:nvSpPr>
          <p:cNvPr id="4" name="Slide Number Placeholder 3"/>
          <p:cNvSpPr>
            <a:spLocks noGrp="1"/>
          </p:cNvSpPr>
          <p:nvPr>
            <p:ph type="sldNum" sz="quarter" idx="10"/>
          </p:nvPr>
        </p:nvSpPr>
        <p:spPr/>
        <p:txBody>
          <a:bodyPr/>
          <a:lstStyle/>
          <a:p>
            <a:fld id="{B2A66423-77F2-4977-BBDF-C29087EED842}" type="slidenum">
              <a:rPr lang="en-GB" smtClean="0"/>
              <a:t>10</a:t>
            </a:fld>
            <a:endParaRPr lang="en-GB"/>
          </a:p>
        </p:txBody>
      </p:sp>
    </p:spTree>
    <p:extLst>
      <p:ext uri="{BB962C8B-B14F-4D97-AF65-F5344CB8AC3E}">
        <p14:creationId xmlns:p14="http://schemas.microsoft.com/office/powerpoint/2010/main" val="4028373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behavior and actions of people that signal acceptable behavior.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The Cultural Web identifies six interrelated elements that help to make up what Johnson and Scholes call the "paradigm" - the pattern or model - of the work environment. By </a:t>
            </a:r>
            <a:r>
              <a:rPr kumimoji="0" lang="en-GB" sz="1200" b="0" i="0" u="none" strike="noStrike" kern="1200" cap="none" spc="0" normalizeH="0" baseline="0" noProof="0" dirty="0" err="1">
                <a:ln>
                  <a:noFill/>
                </a:ln>
                <a:solidFill>
                  <a:prstClr val="black"/>
                </a:solidFill>
                <a:effectLst/>
                <a:uLnTx/>
                <a:uFillTx/>
                <a:latin typeface="+mn-lt"/>
                <a:ea typeface="+mn-ea"/>
                <a:cs typeface="+mn-cs"/>
              </a:rPr>
              <a:t>analyzing</a:t>
            </a:r>
            <a:r>
              <a:rPr kumimoji="0" lang="en-GB" sz="1200" b="0" i="0" u="none" strike="noStrike" kern="1200" cap="none" spc="0" normalizeH="0" baseline="0" noProof="0" dirty="0">
                <a:ln>
                  <a:noFill/>
                </a:ln>
                <a:solidFill>
                  <a:prstClr val="black"/>
                </a:solidFill>
                <a:effectLst/>
                <a:uLnTx/>
                <a:uFillTx/>
                <a:latin typeface="+mn-lt"/>
                <a:ea typeface="+mn-ea"/>
                <a:cs typeface="+mn-cs"/>
              </a:rPr>
              <a:t> the factors in each, you can begin to see the bigger picture of your culture: what is working, what isn't working, and what needs to be changed. The six elements are</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behavior.</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organization is controlled. These include financial systems, quality systems, and rewards (including the way they are measured and distributed within the organization.)</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Organizational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organization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11</a:t>
            </a:fld>
            <a:endParaRPr lang="en-GB"/>
          </a:p>
        </p:txBody>
      </p:sp>
    </p:spTree>
    <p:extLst>
      <p:ext uri="{BB962C8B-B14F-4D97-AF65-F5344CB8AC3E}">
        <p14:creationId xmlns:p14="http://schemas.microsoft.com/office/powerpoint/2010/main" val="1615414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Power is concentrated among a few people, and your relationship with that person matters a lot more than your title</a:t>
            </a:r>
            <a:r>
              <a:rPr lang="en-GB" dirty="0"/>
              <a:t>.  </a:t>
            </a:r>
          </a:p>
          <a:p>
            <a:r>
              <a:rPr lang="en-GB" dirty="0"/>
              <a:t>Accordingly, there are </a:t>
            </a:r>
            <a:r>
              <a:rPr lang="en-GB" b="1" dirty="0"/>
              <a:t>few rules and not much bureaucracy</a:t>
            </a:r>
            <a:r>
              <a:rPr lang="en-GB" dirty="0"/>
              <a:t> in a Power Culture because whatever the Chief says, that's the law. Very early stage </a:t>
            </a:r>
            <a:r>
              <a:rPr lang="en-GB" dirty="0" err="1"/>
              <a:t>startups</a:t>
            </a:r>
            <a:r>
              <a:rPr lang="en-GB" dirty="0"/>
              <a:t> with charismatic leaders tend to be Power Cultures, but you'll find them in other types of organizations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a:t>
            </a:r>
            <a:r>
              <a:rPr lang="en-GB" b="1" dirty="0"/>
              <a:t>Chief's BFF</a:t>
            </a:r>
            <a:r>
              <a:rPr lang="en-GB" dirty="0"/>
              <a:t>.  </a:t>
            </a:r>
          </a:p>
          <a:p>
            <a:r>
              <a:rPr lang="en-GB" dirty="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r>
              <a:rPr lang="en-GB" dirty="0"/>
              <a:t>You'll flourish in a Power Culture if you make relationships easily, can work in an less-structured environment, and don't mind (or actually enjoy) the political wrangling.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Steve </a:t>
            </a:r>
            <a:r>
              <a:rPr lang="en-GB" dirty="0" err="1"/>
              <a:t>JobsPower</a:t>
            </a:r>
            <a:r>
              <a:rPr lang="en-GB" dirty="0"/>
              <a:t> is concentrated among a few people, and your relationship with that person matters a lot more than your title.  </a:t>
            </a:r>
          </a:p>
          <a:p>
            <a:endParaRPr lang="en-GB" dirty="0"/>
          </a:p>
          <a:p>
            <a:r>
              <a:rPr lang="en-GB" dirty="0"/>
              <a:t>Accordingly, there are few rules and not much bureaucracy in a Power Culture because whatever the Chief says, that's the law. Very early stage </a:t>
            </a:r>
            <a:r>
              <a:rPr lang="en-GB" dirty="0" err="1"/>
              <a:t>startups</a:t>
            </a:r>
            <a:r>
              <a:rPr lang="en-GB" dirty="0"/>
              <a:t> with charismatic leaders tend to be Power Cultures, but you'll find them in other types of organizations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Chief's BFF.  </a:t>
            </a:r>
          </a:p>
          <a:p>
            <a:endParaRPr lang="en-GB" dirty="0"/>
          </a:p>
          <a:p>
            <a:r>
              <a:rPr lang="en-GB" dirty="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endParaRPr lang="en-GB" dirty="0"/>
          </a:p>
          <a:p>
            <a:r>
              <a:rPr lang="en-GB" dirty="0"/>
              <a:t>You'll flourish in a Power Culture if you make relationships easily, can work in an less-structured environment, and don't mind (or actually enjoy) the political wrangling.</a:t>
            </a:r>
          </a:p>
        </p:txBody>
      </p:sp>
      <p:sp>
        <p:nvSpPr>
          <p:cNvPr id="4" name="Slide Number Placeholder 3"/>
          <p:cNvSpPr>
            <a:spLocks noGrp="1"/>
          </p:cNvSpPr>
          <p:nvPr>
            <p:ph type="sldNum" sz="quarter" idx="10"/>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2615126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derives from a person's place or role within a highly structured organization.  </a:t>
            </a:r>
          </a:p>
          <a:p>
            <a:endParaRPr lang="en-GB" dirty="0"/>
          </a:p>
          <a:p>
            <a:r>
              <a:rPr lang="en-GB" dirty="0"/>
              <a:t>Role Cultures are highly bureaucratic with detailed rules about how people and departments interact with each other, customers and vendors.  Large, well-established companies like insurance companies and banks tend to have Role Cultures because they have to.  You have to deal with too many people in the organization for personal relationships to develop, so who gets to make decisions and who is in control is determined by title.  Also, policies and procedures are formalized into operating manuals so that interactions are ritualized.  The workflow and decision-making procedures are documented in employee manuals which don't leave a lot of room for innovation or interpretation.  This means that management can be sure that roles are well-defined and that tasks will get done without requiring a lot of thought or innovation on the part of the employees.  </a:t>
            </a:r>
          </a:p>
          <a:p>
            <a:endParaRPr lang="en-GB" dirty="0"/>
          </a:p>
          <a:p>
            <a:r>
              <a:rPr lang="en-GB" dirty="0"/>
              <a:t>Role Culture companies will provide you with a lot of stability, certainty and continuity.  But Role Culture companies may have trouble adapting to, or generating, change.  Every change in workflow has to be carefully considered, the impacts weighed and then documented, and employees have to be trained in the new methods.</a:t>
            </a:r>
          </a:p>
          <a:p>
            <a:endParaRPr lang="en-GB" dirty="0"/>
          </a:p>
          <a:p>
            <a:r>
              <a:rPr lang="en-GB" dirty="0"/>
              <a:t>If you like well-defined jobs with explicit expectations, a Role Culture organization is the one for you.</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2205098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a:t>
            </a:r>
            <a:r>
              <a:rPr lang="en-GB" dirty="0"/>
              <a:t> </a:t>
            </a:r>
            <a:r>
              <a:rPr lang="en-GB" b="1" dirty="0"/>
              <a:t>expertise of individuals is considered more valuable than the organization</a:t>
            </a:r>
            <a:r>
              <a:rPr lang="en-GB" dirty="0"/>
              <a:t>.  </a:t>
            </a:r>
          </a:p>
          <a:p>
            <a:r>
              <a:rPr lang="en-GB" dirty="0"/>
              <a:t>Person Cultures are typically found in </a:t>
            </a:r>
            <a:r>
              <a:rPr lang="en-GB" b="1" dirty="0"/>
              <a:t>professional partnerships</a:t>
            </a:r>
            <a:r>
              <a:rPr lang="en-GB" dirty="0"/>
              <a:t>, at least in the past.  Here, the lawyer or the doctor or the accountant who leads a practice is the king (or queen).  They are the 'rainmakers' (bring in the clients), although they may or may not have the expertise to deliver the services.  Person Culture organizations are interesting places to work because they can be </a:t>
            </a:r>
            <a:r>
              <a:rPr lang="en-GB" b="1" dirty="0"/>
              <a:t>loose collections of practices</a:t>
            </a:r>
            <a:r>
              <a:rPr lang="en-GB" dirty="0"/>
              <a:t>, each with their own resources (employees) and not sharing much more than office space.  (I once consulted for the ultimate Person Culture organization: 10 partners who shared nothing but the name on the door.  They had a dozen different ways to charge each other for common items like rent, copiers, electricity, insurance, etc.  It was chaos and not at all fun for the employees).</a:t>
            </a:r>
          </a:p>
          <a:p>
            <a:r>
              <a:rPr lang="en-GB" dirty="0"/>
              <a:t>Person Cultures differ from Power Cultures in that they are a collection of fiefdoms which aren't arranged into a single hierarchy.</a:t>
            </a:r>
          </a:p>
          <a:p>
            <a:r>
              <a:rPr lang="en-GB" dirty="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14</a:t>
            </a:fld>
            <a:endParaRPr lang="en-GB"/>
          </a:p>
        </p:txBody>
      </p:sp>
    </p:spTree>
    <p:extLst>
      <p:ext uri="{BB962C8B-B14F-4D97-AF65-F5344CB8AC3E}">
        <p14:creationId xmlns:p14="http://schemas.microsoft.com/office/powerpoint/2010/main" val="1213963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expertise of individuals is considered more valuable than the organization.  </a:t>
            </a:r>
          </a:p>
          <a:p>
            <a:endParaRPr lang="en-GB" dirty="0"/>
          </a:p>
          <a:p>
            <a:r>
              <a:rPr lang="en-GB" dirty="0"/>
              <a:t>Person Cultures are typically found in professional partnerships, at least in the past.  Here, the lawyer or the doctor or the accountant who leads a practice is the king (or queen).  They are the 'rainmakers' (bring in the clients), although they may or may not have the expertise to deliver the services.  Person Culture organizations are interesting places to work because they can be loose collections of practices, each with their own resources (employees) and not sharing much more than office space.  (I once consulted for the ultimate Person Culture organization: 10 partners who shared nothing but the name on the door.  They had a dozen different ways to charge each other for common items like rent, copiers, electricity, insurance, etc.  It was chaos and not at all fun for the employees).</a:t>
            </a:r>
          </a:p>
          <a:p>
            <a:endParaRPr lang="en-GB" dirty="0"/>
          </a:p>
          <a:p>
            <a:r>
              <a:rPr lang="en-GB" dirty="0"/>
              <a:t>Person Cultures differ from Power Cultures in that they are a collection of fiefdoms which aren't arranged into a single hierarchy.</a:t>
            </a:r>
          </a:p>
          <a:p>
            <a:endParaRPr lang="en-GB" dirty="0"/>
          </a:p>
          <a:p>
            <a:r>
              <a:rPr lang="en-GB" dirty="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15</a:t>
            </a:fld>
            <a:endParaRPr lang="en-GB"/>
          </a:p>
        </p:txBody>
      </p:sp>
    </p:spTree>
    <p:extLst>
      <p:ext uri="{BB962C8B-B14F-4D97-AF65-F5344CB8AC3E}">
        <p14:creationId xmlns:p14="http://schemas.microsoft.com/office/powerpoint/2010/main" val="31336929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pPr>
              <a:spcBef>
                <a:spcPct val="0"/>
              </a:spcBef>
            </a:pPr>
            <a:endParaRPr lang="en-US" altLang="en-US" i="1" dirty="0"/>
          </a:p>
          <a:p>
            <a:pPr>
              <a:spcBef>
                <a:spcPct val="0"/>
              </a:spcBef>
            </a:pPr>
            <a:r>
              <a:rPr lang="en-US" altLang="en-US" i="1" dirty="0"/>
              <a:t>Customers expect a newspaper and coffee whilst they wait, or a ride to work. </a:t>
            </a:r>
            <a:br>
              <a:rPr lang="en-US" altLang="en-US" dirty="0"/>
            </a:br>
            <a:endParaRPr lang="en-US" altLang="en-US" dirty="0"/>
          </a:p>
          <a:p>
            <a:pPr>
              <a:spcBef>
                <a:spcPct val="0"/>
              </a:spcBef>
            </a:pPr>
            <a:r>
              <a:rPr lang="en-US" altLang="en-US" i="1" dirty="0"/>
              <a:t>Employees expect to have their time cards examined very carefully.</a:t>
            </a:r>
            <a:r>
              <a:rPr lang="en-US" altLang="en-US" dirty="0"/>
              <a:t> </a:t>
            </a:r>
            <a:br>
              <a:rPr lang="en-US" altLang="en-US" dirty="0"/>
            </a:br>
            <a:endParaRPr lang="en-US" altLang="en-US" dirty="0"/>
          </a:p>
          <a:p>
            <a:pPr>
              <a:spcBef>
                <a:spcPct val="0"/>
              </a:spcBef>
            </a:pPr>
            <a:r>
              <a:rPr lang="en-US" altLang="en-US" i="1" dirty="0"/>
              <a:t>There's lots of talk about money, and especially about how to cut costs. </a:t>
            </a:r>
            <a:endParaRPr lang="en-US" altLang="en-US" dirty="0"/>
          </a:p>
          <a:p>
            <a:pPr>
              <a:spcBef>
                <a:spcPct val="0"/>
              </a:spcBef>
            </a:pP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16</a:t>
            </a:fld>
            <a:endParaRPr lang="en-GB" altLang="en-US" sz="1200"/>
          </a:p>
        </p:txBody>
      </p:sp>
    </p:spTree>
    <p:extLst>
      <p:ext uri="{BB962C8B-B14F-4D97-AF65-F5344CB8AC3E}">
        <p14:creationId xmlns:p14="http://schemas.microsoft.com/office/powerpoint/2010/main" val="4132055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17</a:t>
            </a:fld>
            <a:endParaRPr lang="en-GB" altLang="en-US" sz="1200"/>
          </a:p>
        </p:txBody>
      </p:sp>
    </p:spTree>
    <p:extLst>
      <p:ext uri="{BB962C8B-B14F-4D97-AF65-F5344CB8AC3E}">
        <p14:creationId xmlns:p14="http://schemas.microsoft.com/office/powerpoint/2010/main" val="4551720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Examples:</a:t>
            </a:r>
          </a:p>
          <a:p>
            <a:pPr>
              <a:spcBef>
                <a:spcPct val="0"/>
              </a:spcBef>
            </a:pPr>
            <a:r>
              <a:rPr lang="en-US" altLang="en-US" i="1"/>
              <a:t>Bright red shuttle vans</a:t>
            </a:r>
            <a:r>
              <a:rPr lang="en-US" altLang="en-US"/>
              <a:t>.</a:t>
            </a:r>
            <a:br>
              <a:rPr lang="en-US" altLang="en-US"/>
            </a:br>
            <a:r>
              <a:rPr lang="en-US" altLang="en-US" i="1"/>
              <a:t>Bright red courtesy cars - compact, economy cars.</a:t>
            </a:r>
            <a:br>
              <a:rPr lang="en-US" altLang="en-US"/>
            </a:br>
            <a:r>
              <a:rPr lang="en-US" altLang="en-US" i="1"/>
              <a:t>The boss wears overalls not a suit</a:t>
            </a:r>
            <a:endParaRPr lang="en-US" altLang="en-US"/>
          </a:p>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18</a:t>
            </a:fld>
            <a:endParaRPr lang="en-GB" altLang="en-US" sz="1200"/>
          </a:p>
        </p:txBody>
      </p:sp>
    </p:spTree>
    <p:extLst>
      <p:ext uri="{BB962C8B-B14F-4D97-AF65-F5344CB8AC3E}">
        <p14:creationId xmlns:p14="http://schemas.microsoft.com/office/powerpoint/2010/main" val="1503740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US" altLang="en-US" dirty="0"/>
          </a:p>
          <a:p>
            <a:pPr>
              <a:spcBef>
                <a:spcPct val="0"/>
              </a:spcBef>
            </a:pPr>
            <a:r>
              <a:rPr lang="en-US" altLang="en-US" dirty="0"/>
              <a:t>Examples:</a:t>
            </a:r>
          </a:p>
          <a:p>
            <a:pPr>
              <a:spcBef>
                <a:spcPct val="0"/>
              </a:spcBef>
            </a:pPr>
            <a:r>
              <a:rPr lang="en-US" altLang="en-US" i="1" dirty="0"/>
              <a:t>Costs are highly controlled, and customers are billed for parts down to the last screw.</a:t>
            </a:r>
            <a:br>
              <a:rPr lang="en-US" altLang="en-US" dirty="0"/>
            </a:br>
            <a:endParaRPr lang="en-US" altLang="en-US" dirty="0"/>
          </a:p>
          <a:p>
            <a:pPr>
              <a:spcBef>
                <a:spcPct val="0"/>
              </a:spcBef>
            </a:pPr>
            <a:r>
              <a:rPr lang="en-US" altLang="en-US" i="1" dirty="0"/>
              <a:t>Quality is not emphasized. Getting the work done with the least amount of direct costs is the goal.</a:t>
            </a:r>
            <a:r>
              <a:rPr lang="en-US" altLang="en-US" dirty="0"/>
              <a:t> </a:t>
            </a:r>
            <a:br>
              <a:rPr lang="en-US" altLang="en-US" dirty="0"/>
            </a:br>
            <a:endParaRPr lang="en-US" altLang="en-US" dirty="0"/>
          </a:p>
          <a:p>
            <a:pPr>
              <a:spcBef>
                <a:spcPct val="0"/>
              </a:spcBef>
            </a:pPr>
            <a:r>
              <a:rPr lang="en-US" altLang="en-US" i="1" dirty="0"/>
              <a:t>Employees docked pay if their quotes/estimates are more than 10% out. </a:t>
            </a: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19</a:t>
            </a:fld>
            <a:endParaRPr lang="en-GB" altLang="en-US" sz="1200"/>
          </a:p>
        </p:txBody>
      </p:sp>
    </p:spTree>
    <p:extLst>
      <p:ext uri="{BB962C8B-B14F-4D97-AF65-F5344CB8AC3E}">
        <p14:creationId xmlns:p14="http://schemas.microsoft.com/office/powerpoint/2010/main" val="1049554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a:p>
            <a:pPr>
              <a:spcBef>
                <a:spcPct val="0"/>
              </a:spcBef>
            </a:pPr>
            <a:r>
              <a:rPr lang="en-US" altLang="en-US" i="1" dirty="0"/>
              <a:t>The owner believes in a low cost, high profit model, and is prepared to lose repeat customers.</a:t>
            </a:r>
            <a:br>
              <a:rPr lang="en-US" altLang="en-US" dirty="0"/>
            </a:br>
            <a:r>
              <a:rPr lang="en-US" altLang="en-US" i="1" dirty="0"/>
              <a:t>The threat of docked pay keeps mechanics working with this model</a:t>
            </a: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20</a:t>
            </a:fld>
            <a:endParaRPr lang="en-GB" altLang="en-US" sz="1200"/>
          </a:p>
        </p:txBody>
      </p:sp>
    </p:spTree>
    <p:extLst>
      <p:ext uri="{BB962C8B-B14F-4D97-AF65-F5344CB8AC3E}">
        <p14:creationId xmlns:p14="http://schemas.microsoft.com/office/powerpoint/2010/main" val="3355152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a:p>
            <a:pPr marL="0" marR="0" indent="0" algn="l" defTabSz="914400" rtl="0" eaLnBrk="1" fontAlgn="auto" latinLnBrk="0" hangingPunct="1">
              <a:lnSpc>
                <a:spcPct val="100000"/>
              </a:lnSpc>
              <a:spcBef>
                <a:spcPct val="0"/>
              </a:spcBef>
              <a:spcAft>
                <a:spcPts val="0"/>
              </a:spcAft>
              <a:buClrTx/>
              <a:buSzTx/>
              <a:buFontTx/>
              <a:buNone/>
              <a:tabLst/>
              <a:defRPr/>
            </a:pPr>
            <a:endParaRPr lang="en-US" altLang="en-US" dirty="0"/>
          </a:p>
          <a:p>
            <a:pPr marL="0" marR="0" indent="0" algn="l" defTabSz="914400" rtl="0" eaLnBrk="1" fontAlgn="auto" latinLnBrk="0" hangingPunct="1">
              <a:lnSpc>
                <a:spcPct val="100000"/>
              </a:lnSpc>
              <a:spcBef>
                <a:spcPct val="0"/>
              </a:spcBef>
              <a:spcAft>
                <a:spcPts val="0"/>
              </a:spcAft>
              <a:buClrTx/>
              <a:buSzTx/>
              <a:buFontTx/>
              <a:buNone/>
              <a:tabLst/>
              <a:defRPr/>
            </a:pPr>
            <a:r>
              <a:rPr lang="en-US" altLang="en-US" dirty="0"/>
              <a:t>Examples:</a:t>
            </a:r>
          </a:p>
          <a:p>
            <a:pPr>
              <a:spcBef>
                <a:spcPct val="0"/>
              </a:spcBef>
            </a:pPr>
            <a:endParaRPr lang="en-US" altLang="en-US" i="1" dirty="0"/>
          </a:p>
          <a:p>
            <a:pPr>
              <a:spcBef>
                <a:spcPct val="0"/>
              </a:spcBef>
            </a:pPr>
            <a:r>
              <a:rPr lang="en-US" altLang="en-US" i="1" dirty="0"/>
              <a:t>Flat structure - Owner, Head Mechanic, Mechanics, Reception</a:t>
            </a:r>
            <a:r>
              <a:rPr lang="en-US" altLang="en-US" dirty="0"/>
              <a:t>.</a:t>
            </a:r>
            <a:br>
              <a:rPr lang="en-US" altLang="en-US" dirty="0"/>
            </a:br>
            <a:endParaRPr lang="en-US" altLang="en-US" dirty="0"/>
          </a:p>
          <a:p>
            <a:pPr>
              <a:spcBef>
                <a:spcPct val="0"/>
              </a:spcBef>
            </a:pPr>
            <a:r>
              <a:rPr lang="en-US" altLang="en-US" i="1" dirty="0"/>
              <a:t>The receptionist is the owner's wife so she goes straight to him with some customer complaints.</a:t>
            </a:r>
            <a:br>
              <a:rPr lang="en-US" altLang="en-US" dirty="0"/>
            </a:br>
            <a:endParaRPr lang="en-US" altLang="en-US" dirty="0"/>
          </a:p>
          <a:p>
            <a:pPr>
              <a:spcBef>
                <a:spcPct val="0"/>
              </a:spcBef>
            </a:pPr>
            <a:r>
              <a:rPr lang="en-US" altLang="en-US" i="1" dirty="0"/>
              <a:t>It's each mechanic for himself - no sharing tools or supplies, little teamwork</a:t>
            </a:r>
            <a:endParaRPr lang="en-US" altLang="en-US" dirty="0"/>
          </a:p>
          <a:p>
            <a:pPr>
              <a:spcBef>
                <a:spcPct val="0"/>
              </a:spcBef>
            </a:pPr>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21</a:t>
            </a:fld>
            <a:endParaRPr lang="en-GB" altLang="en-US" sz="1200"/>
          </a:p>
        </p:txBody>
      </p:sp>
    </p:spTree>
    <p:extLst>
      <p:ext uri="{BB962C8B-B14F-4D97-AF65-F5344CB8AC3E}">
        <p14:creationId xmlns:p14="http://schemas.microsoft.com/office/powerpoint/2010/main" val="2394616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39</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40</a:t>
            </a:fld>
            <a:endParaRPr lang="en-GB"/>
          </a:p>
        </p:txBody>
      </p:sp>
    </p:spTree>
    <p:extLst>
      <p:ext uri="{BB962C8B-B14F-4D97-AF65-F5344CB8AC3E}">
        <p14:creationId xmlns:p14="http://schemas.microsoft.com/office/powerpoint/2010/main" val="9848638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09/12/2020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09/12/2020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09/12/2020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09/12/2020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09/12/2020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09/12/2020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09/12/2020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09/12/2020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09/12/2020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09/12/2020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09/12/2020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09/12/2020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ww.marketingteacher.com/what-is-marketing-2/"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BMSK5005</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2116923"/>
          </a:xfrm>
        </p:spPr>
        <p:txBody>
          <a:bodyPr>
            <a:normAutofit fontScale="92500" lnSpcReduction="20000"/>
          </a:bodyPr>
          <a:lstStyle/>
          <a:p>
            <a:r>
              <a:rPr lang="en-GB" b="1" dirty="0">
                <a:solidFill>
                  <a:schemeClr val="bg1"/>
                </a:solidFill>
              </a:rPr>
              <a:t>Workplace Culture </a:t>
            </a:r>
            <a:br>
              <a:rPr lang="en-GB" b="1" dirty="0">
                <a:solidFill>
                  <a:schemeClr val="bg1"/>
                </a:solidFill>
              </a:rPr>
            </a:br>
            <a:r>
              <a:rPr lang="en-GB" b="1" dirty="0">
                <a:solidFill>
                  <a:schemeClr val="bg1"/>
                </a:solidFill>
              </a:rPr>
              <a:t>&amp; its Impact on </a:t>
            </a:r>
            <a:br>
              <a:rPr lang="en-GB" b="1" dirty="0">
                <a:solidFill>
                  <a:schemeClr val="bg1"/>
                </a:solidFill>
              </a:rPr>
            </a:br>
            <a:r>
              <a:rPr lang="en-GB" b="1" dirty="0">
                <a:solidFill>
                  <a:schemeClr val="bg1"/>
                </a:solidFill>
              </a:rPr>
              <a:t>Organisational Efficiency </a:t>
            </a:r>
          </a:p>
          <a:p>
            <a:br>
              <a:rPr lang="en-GB" b="1" dirty="0">
                <a:solidFill>
                  <a:schemeClr val="bg1"/>
                </a:solidFill>
              </a:rPr>
            </a:br>
            <a:r>
              <a:rPr lang="en-GB" b="1" dirty="0">
                <a:solidFill>
                  <a:schemeClr val="bg1"/>
                </a:solidFill>
              </a:rPr>
              <a:t>Online Session 5</a:t>
            </a: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r>
              <a:rPr lang="en-GB" dirty="0"/>
              <a:t>Workplace Culture &amp; its Impact on Organisational Efficiency </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9043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17 December 2020</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Culture</a:t>
            </a:r>
          </a:p>
        </p:txBody>
      </p:sp>
      <p:sp>
        <p:nvSpPr>
          <p:cNvPr id="3" name="Content Placeholder 2"/>
          <p:cNvSpPr>
            <a:spLocks noGrp="1"/>
          </p:cNvSpPr>
          <p:nvPr>
            <p:ph idx="1"/>
          </p:nvPr>
        </p:nvSpPr>
        <p:spPr/>
        <p:txBody>
          <a:bodyPr/>
          <a:lstStyle/>
          <a:p>
            <a:r>
              <a:rPr lang="en-GB" dirty="0"/>
              <a:t>“Schein defines culture as a pattern of shared basic assumptions that a group learns through solving problems of external adaptation and internal integration.”  (Cartwright, 1999 p.10)</a:t>
            </a:r>
          </a:p>
          <a:p>
            <a:endParaRPr lang="en-GB" dirty="0"/>
          </a:p>
          <a:p>
            <a:endParaRPr lang="en-GB" dirty="0"/>
          </a:p>
          <a:p>
            <a:pPr marL="0" indent="0">
              <a:buNone/>
            </a:pPr>
            <a:r>
              <a:rPr lang="en-GB" sz="2000" dirty="0"/>
              <a:t>Cartwright, J., (1999) </a:t>
            </a:r>
            <a:r>
              <a:rPr lang="en-GB" sz="2000" i="1" dirty="0"/>
              <a:t>Cultural Transformation – Nine factors for improving the soul of your business. </a:t>
            </a:r>
            <a:r>
              <a:rPr lang="en-GB" sz="2000" dirty="0"/>
              <a:t>London: Pearson Education Ltd.</a:t>
            </a:r>
          </a:p>
        </p:txBody>
      </p:sp>
      <p:sp>
        <p:nvSpPr>
          <p:cNvPr id="4" name="Footer Placeholder 3"/>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197913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Culture</a:t>
            </a:r>
          </a:p>
        </p:txBody>
      </p:sp>
      <p:sp>
        <p:nvSpPr>
          <p:cNvPr id="3" name="Content Placeholder 2"/>
          <p:cNvSpPr>
            <a:spLocks noGrp="1"/>
          </p:cNvSpPr>
          <p:nvPr>
            <p:ph idx="1"/>
          </p:nvPr>
        </p:nvSpPr>
        <p:spPr>
          <a:xfrm>
            <a:off x="1850250" y="944724"/>
            <a:ext cx="8229600" cy="2232248"/>
          </a:xfrm>
        </p:spPr>
        <p:txBody>
          <a:bodyPr/>
          <a:lstStyle/>
          <a:p>
            <a:r>
              <a:rPr lang="en-GB" dirty="0"/>
              <a:t>“….an organised body of people, who share the same goals, beliefs and values.”</a:t>
            </a:r>
          </a:p>
          <a:p>
            <a:pPr marL="0" indent="0">
              <a:buNone/>
            </a:pPr>
            <a:r>
              <a:rPr lang="en-GB" dirty="0"/>
              <a:t>                                         (Cartwright, 1999, p.11)</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2060848"/>
            <a:ext cx="3461400" cy="3461400"/>
          </a:xfrm>
          <a:prstGeom prst="rect">
            <a:avLst/>
          </a:prstGeom>
        </p:spPr>
      </p:pic>
    </p:spTree>
    <p:extLst>
      <p:ext uri="{BB962C8B-B14F-4D97-AF65-F5344CB8AC3E}">
        <p14:creationId xmlns:p14="http://schemas.microsoft.com/office/powerpoint/2010/main" val="1636966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3553" y="1628800"/>
            <a:ext cx="7860415" cy="3744416"/>
          </a:xfrm>
          <a:prstGeom prst="rect">
            <a:avLst/>
          </a:prstGeom>
        </p:spPr>
      </p:pic>
    </p:spTree>
    <p:extLst>
      <p:ext uri="{BB962C8B-B14F-4D97-AF65-F5344CB8AC3E}">
        <p14:creationId xmlns:p14="http://schemas.microsoft.com/office/powerpoint/2010/main" val="1486735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09800" y="85725"/>
            <a:ext cx="7772400" cy="762000"/>
          </a:xfrm>
        </p:spPr>
        <p:txBody>
          <a:bodyPr>
            <a:normAutofit/>
          </a:bodyPr>
          <a:lstStyle/>
          <a:p>
            <a:r>
              <a:rPr lang="en-GB" altLang="en-US" sz="3600" b="1" dirty="0"/>
              <a:t>Cultural environment</a:t>
            </a:r>
          </a:p>
        </p:txBody>
      </p:sp>
      <p:sp>
        <p:nvSpPr>
          <p:cNvPr id="8195" name="Rectangle 3"/>
          <p:cNvSpPr>
            <a:spLocks noChangeArrowheads="1"/>
          </p:cNvSpPr>
          <p:nvPr/>
        </p:nvSpPr>
        <p:spPr bwMode="auto">
          <a:xfrm>
            <a:off x="2286000" y="1190625"/>
            <a:ext cx="12192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Language</a:t>
            </a:r>
          </a:p>
        </p:txBody>
      </p:sp>
      <p:sp>
        <p:nvSpPr>
          <p:cNvPr id="8196" name="Rectangle 4"/>
          <p:cNvSpPr>
            <a:spLocks noChangeArrowheads="1"/>
          </p:cNvSpPr>
          <p:nvPr/>
        </p:nvSpPr>
        <p:spPr bwMode="auto">
          <a:xfrm>
            <a:off x="7954940" y="1166714"/>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a:p>
            <a:pPr algn="ctr" fontAlgn="base">
              <a:spcBef>
                <a:spcPct val="0"/>
              </a:spcBef>
              <a:spcAft>
                <a:spcPct val="0"/>
              </a:spcAft>
            </a:pPr>
            <a:r>
              <a:rPr lang="en-GB" altLang="en-US" sz="2400">
                <a:solidFill>
                  <a:srgbClr val="FFFFFF"/>
                </a:solidFill>
                <a:latin typeface="Times New Roman" charset="0"/>
              </a:rPr>
              <a:t>attitudes</a:t>
            </a:r>
          </a:p>
        </p:txBody>
      </p:sp>
      <p:sp>
        <p:nvSpPr>
          <p:cNvPr id="8197" name="Rectangle 5"/>
          <p:cNvSpPr>
            <a:spLocks noChangeArrowheads="1"/>
          </p:cNvSpPr>
          <p:nvPr/>
        </p:nvSpPr>
        <p:spPr bwMode="auto">
          <a:xfrm>
            <a:off x="7670035" y="2619076"/>
            <a:ext cx="1572344" cy="990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Education</a:t>
            </a:r>
          </a:p>
        </p:txBody>
      </p:sp>
      <p:sp>
        <p:nvSpPr>
          <p:cNvPr id="8199" name="Rectangle 7"/>
          <p:cNvSpPr>
            <a:spLocks noChangeArrowheads="1"/>
          </p:cNvSpPr>
          <p:nvPr/>
        </p:nvSpPr>
        <p:spPr bwMode="auto">
          <a:xfrm>
            <a:off x="5105400" y="2714625"/>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Culture</a:t>
            </a:r>
          </a:p>
        </p:txBody>
      </p:sp>
      <p:sp>
        <p:nvSpPr>
          <p:cNvPr id="8201" name="Rectangle 9"/>
          <p:cNvSpPr>
            <a:spLocks noChangeArrowheads="1"/>
          </p:cNvSpPr>
          <p:nvPr/>
        </p:nvSpPr>
        <p:spPr bwMode="auto">
          <a:xfrm>
            <a:off x="4876800" y="4086225"/>
            <a:ext cx="1981200" cy="1066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Technology</a:t>
            </a:r>
          </a:p>
          <a:p>
            <a:pPr algn="ctr" fontAlgn="base">
              <a:spcBef>
                <a:spcPct val="0"/>
              </a:spcBef>
              <a:spcAft>
                <a:spcPct val="0"/>
              </a:spcAft>
            </a:pPr>
            <a:r>
              <a:rPr lang="en-GB" altLang="en-US" sz="2400">
                <a:solidFill>
                  <a:srgbClr val="FFFFFF"/>
                </a:solidFill>
                <a:latin typeface="Times New Roman" charset="0"/>
              </a:rPr>
              <a:t>and material </a:t>
            </a:r>
          </a:p>
          <a:p>
            <a:pPr algn="ctr" fontAlgn="base">
              <a:spcBef>
                <a:spcPct val="0"/>
              </a:spcBef>
              <a:spcAft>
                <a:spcPct val="0"/>
              </a:spcAft>
            </a:pPr>
            <a:r>
              <a:rPr lang="en-GB" altLang="en-US" sz="2400">
                <a:solidFill>
                  <a:srgbClr val="FFFFFF"/>
                </a:solidFill>
                <a:latin typeface="Times New Roman" charset="0"/>
              </a:rPr>
              <a:t>culture</a:t>
            </a:r>
          </a:p>
        </p:txBody>
      </p:sp>
      <p:sp>
        <p:nvSpPr>
          <p:cNvPr id="8202" name="Rectangle 10"/>
          <p:cNvSpPr>
            <a:spLocks noChangeArrowheads="1"/>
          </p:cNvSpPr>
          <p:nvPr/>
        </p:nvSpPr>
        <p:spPr bwMode="auto">
          <a:xfrm>
            <a:off x="4991100" y="1190625"/>
            <a:ext cx="15240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Social</a:t>
            </a:r>
          </a:p>
          <a:p>
            <a:pPr algn="ctr" fontAlgn="base">
              <a:spcBef>
                <a:spcPct val="0"/>
              </a:spcBef>
              <a:spcAft>
                <a:spcPct val="0"/>
              </a:spcAft>
            </a:pPr>
            <a:r>
              <a:rPr lang="en-GB" altLang="en-US" sz="2400">
                <a:solidFill>
                  <a:srgbClr val="FFFFFF"/>
                </a:solidFill>
                <a:latin typeface="Times New Roman" charset="0"/>
              </a:rPr>
              <a:t>organisation</a:t>
            </a:r>
          </a:p>
        </p:txBody>
      </p:sp>
      <p:sp>
        <p:nvSpPr>
          <p:cNvPr id="8203" name="Rectangle 11"/>
          <p:cNvSpPr>
            <a:spLocks noChangeArrowheads="1"/>
          </p:cNvSpPr>
          <p:nvPr/>
        </p:nvSpPr>
        <p:spPr bwMode="auto">
          <a:xfrm>
            <a:off x="7848600" y="4086225"/>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Religion</a:t>
            </a:r>
          </a:p>
        </p:txBody>
      </p:sp>
      <p:sp>
        <p:nvSpPr>
          <p:cNvPr id="8206" name="Rectangle 14"/>
          <p:cNvSpPr>
            <a:spLocks noChangeArrowheads="1"/>
          </p:cNvSpPr>
          <p:nvPr/>
        </p:nvSpPr>
        <p:spPr bwMode="auto">
          <a:xfrm>
            <a:off x="2286000" y="4162425"/>
            <a:ext cx="13716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Aesthetics</a:t>
            </a:r>
          </a:p>
        </p:txBody>
      </p:sp>
      <p:sp>
        <p:nvSpPr>
          <p:cNvPr id="8207" name="Rectangle 15"/>
          <p:cNvSpPr>
            <a:spLocks noChangeArrowheads="1"/>
          </p:cNvSpPr>
          <p:nvPr/>
        </p:nvSpPr>
        <p:spPr bwMode="auto">
          <a:xfrm>
            <a:off x="2286000" y="2714625"/>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The law</a:t>
            </a:r>
          </a:p>
        </p:txBody>
      </p:sp>
      <p:sp>
        <p:nvSpPr>
          <p:cNvPr id="8209" name="Line 17"/>
          <p:cNvSpPr>
            <a:spLocks noChangeShapeType="1"/>
          </p:cNvSpPr>
          <p:nvPr/>
        </p:nvSpPr>
        <p:spPr bwMode="auto">
          <a:xfrm>
            <a:off x="3581400" y="1724025"/>
            <a:ext cx="1524000" cy="1371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0" name="Line 18"/>
          <p:cNvSpPr>
            <a:spLocks noChangeShapeType="1"/>
          </p:cNvSpPr>
          <p:nvPr/>
        </p:nvSpPr>
        <p:spPr bwMode="auto">
          <a:xfrm flipH="1" flipV="1">
            <a:off x="3657600" y="3246239"/>
            <a:ext cx="1447800"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1" name="Line 19"/>
          <p:cNvSpPr>
            <a:spLocks noChangeShapeType="1"/>
          </p:cNvSpPr>
          <p:nvPr/>
        </p:nvSpPr>
        <p:spPr bwMode="auto">
          <a:xfrm flipV="1">
            <a:off x="3657600" y="3629025"/>
            <a:ext cx="1447800" cy="9144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2" name="Line 20"/>
          <p:cNvSpPr>
            <a:spLocks noChangeShapeType="1"/>
          </p:cNvSpPr>
          <p:nvPr/>
        </p:nvSpPr>
        <p:spPr bwMode="auto">
          <a:xfrm flipV="1">
            <a:off x="5791200" y="3629025"/>
            <a:ext cx="0"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3" name="Line 21"/>
          <p:cNvSpPr>
            <a:spLocks noChangeShapeType="1"/>
          </p:cNvSpPr>
          <p:nvPr/>
        </p:nvSpPr>
        <p:spPr bwMode="auto">
          <a:xfrm flipH="1" flipV="1">
            <a:off x="6324600" y="3629025"/>
            <a:ext cx="1524000" cy="838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4" name="Line 22"/>
          <p:cNvSpPr>
            <a:spLocks noChangeShapeType="1"/>
          </p:cNvSpPr>
          <p:nvPr/>
        </p:nvSpPr>
        <p:spPr bwMode="auto">
          <a:xfrm flipH="1">
            <a:off x="6324600" y="3248025"/>
            <a:ext cx="1295400"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5" name="Line 23"/>
          <p:cNvSpPr>
            <a:spLocks noChangeShapeType="1"/>
          </p:cNvSpPr>
          <p:nvPr/>
        </p:nvSpPr>
        <p:spPr bwMode="auto">
          <a:xfrm flipH="1">
            <a:off x="6324600" y="1800225"/>
            <a:ext cx="1600200" cy="1066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6" name="Line 24"/>
          <p:cNvSpPr>
            <a:spLocks noChangeShapeType="1"/>
          </p:cNvSpPr>
          <p:nvPr/>
        </p:nvSpPr>
        <p:spPr bwMode="auto">
          <a:xfrm>
            <a:off x="5715000" y="2028825"/>
            <a:ext cx="0" cy="685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3" name="TextBox 2">
            <a:extLst>
              <a:ext uri="{FF2B5EF4-FFF2-40B4-BE49-F238E27FC236}">
                <a16:creationId xmlns:a16="http://schemas.microsoft.com/office/drawing/2014/main" id="{4367F986-92C5-48F0-88AE-46079E786E15}"/>
              </a:ext>
            </a:extLst>
          </p:cNvPr>
          <p:cNvSpPr txBox="1"/>
          <p:nvPr/>
        </p:nvSpPr>
        <p:spPr>
          <a:xfrm>
            <a:off x="1792008" y="5303640"/>
            <a:ext cx="9410140" cy="369332"/>
          </a:xfrm>
          <a:prstGeom prst="rect">
            <a:avLst/>
          </a:prstGeom>
          <a:noFill/>
        </p:spPr>
        <p:txBody>
          <a:bodyPr wrap="none" rtlCol="0">
            <a:spAutoFit/>
          </a:bodyPr>
          <a:lstStyle/>
          <a:p>
            <a:r>
              <a:rPr lang="en-GB" dirty="0"/>
              <a:t>Terpstra, v. and Sarathy, R. (2000) </a:t>
            </a:r>
            <a:r>
              <a:rPr lang="en-GB" i="1" dirty="0"/>
              <a:t>International </a:t>
            </a:r>
            <a:r>
              <a:rPr lang="en-GB" i="1" dirty="0">
                <a:hlinkClick r:id="rId3"/>
              </a:rPr>
              <a:t>Marketing</a:t>
            </a:r>
            <a:r>
              <a:rPr lang="en-GB" i="1" dirty="0"/>
              <a:t>.</a:t>
            </a:r>
            <a:r>
              <a:rPr lang="en-GB" dirty="0"/>
              <a:t> 8th Ed, Fort Worth: Dryden Press.</a:t>
            </a:r>
          </a:p>
        </p:txBody>
      </p:sp>
    </p:spTree>
    <p:extLst>
      <p:ext uri="{BB962C8B-B14F-4D97-AF65-F5344CB8AC3E}">
        <p14:creationId xmlns:p14="http://schemas.microsoft.com/office/powerpoint/2010/main" val="1923606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Visible and invisible culture</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1772" y="1417638"/>
            <a:ext cx="2917278" cy="3561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90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32227" y="1165793"/>
            <a:ext cx="7748500" cy="2092881"/>
          </a:xfrm>
          <a:prstGeom prst="rect">
            <a:avLst/>
          </a:prstGeom>
          <a:noFill/>
        </p:spPr>
        <p:txBody>
          <a:bodyPr wrap="square" rtlCol="0">
            <a:spAutoFit/>
          </a:bodyPr>
          <a:lstStyle/>
          <a:p>
            <a:r>
              <a:rPr lang="en-GB" sz="2800" dirty="0"/>
              <a:t>“All social behaviour is embedded in a particular context and connected to other deeply held values and beliefs. This means that the stakes are high for mismanaging cultural differences” </a:t>
            </a:r>
            <a:r>
              <a:rPr lang="en-GB" dirty="0"/>
              <a:t>(Hoecklin 1994)</a:t>
            </a:r>
          </a:p>
        </p:txBody>
      </p:sp>
      <p:sp>
        <p:nvSpPr>
          <p:cNvPr id="5" name="Title 1">
            <a:extLst>
              <a:ext uri="{FF2B5EF4-FFF2-40B4-BE49-F238E27FC236}">
                <a16:creationId xmlns:a16="http://schemas.microsoft.com/office/drawing/2014/main" id="{6E1E05BD-5517-42FC-8DBF-849E0E8B7189}"/>
              </a:ext>
            </a:extLst>
          </p:cNvPr>
          <p:cNvSpPr txBox="1">
            <a:spLocks/>
          </p:cNvSpPr>
          <p:nvPr/>
        </p:nvSpPr>
        <p:spPr>
          <a:xfrm>
            <a:off x="1981200" y="274639"/>
            <a:ext cx="8229600" cy="82790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Hoecklin</a:t>
            </a:r>
          </a:p>
        </p:txBody>
      </p:sp>
      <p:sp>
        <p:nvSpPr>
          <p:cNvPr id="6" name="TextBox 5">
            <a:extLst>
              <a:ext uri="{FF2B5EF4-FFF2-40B4-BE49-F238E27FC236}">
                <a16:creationId xmlns:a16="http://schemas.microsoft.com/office/drawing/2014/main" id="{08AD90FD-1E1A-4327-B314-A2E6CBAB20B8}"/>
              </a:ext>
            </a:extLst>
          </p:cNvPr>
          <p:cNvSpPr txBox="1"/>
          <p:nvPr/>
        </p:nvSpPr>
        <p:spPr>
          <a:xfrm>
            <a:off x="2604861" y="3968209"/>
            <a:ext cx="8003232" cy="646331"/>
          </a:xfrm>
          <a:prstGeom prst="rect">
            <a:avLst/>
          </a:prstGeom>
          <a:noFill/>
        </p:spPr>
        <p:txBody>
          <a:bodyPr wrap="square" rtlCol="0">
            <a:spAutoFit/>
          </a:bodyPr>
          <a:lstStyle/>
          <a:p>
            <a:r>
              <a:rPr lang="en-GB" dirty="0">
                <a:solidFill>
                  <a:srgbClr val="0070C0"/>
                </a:solidFill>
              </a:rPr>
              <a:t>Hoecklin, L., (1994) </a:t>
            </a:r>
            <a:r>
              <a:rPr lang="en-GB" i="1" dirty="0">
                <a:solidFill>
                  <a:srgbClr val="0070C0"/>
                </a:solidFill>
              </a:rPr>
              <a:t>The EIU: Managing Cultural Differences: Strategies for Competitive Advantage</a:t>
            </a:r>
            <a:r>
              <a:rPr lang="en-GB" dirty="0">
                <a:solidFill>
                  <a:srgbClr val="0070C0"/>
                </a:solidFill>
              </a:rPr>
              <a:t>. Wokingham: Addison-Wesley Publishing Company</a:t>
            </a:r>
          </a:p>
        </p:txBody>
      </p:sp>
    </p:spTree>
    <p:extLst>
      <p:ext uri="{BB962C8B-B14F-4D97-AF65-F5344CB8AC3E}">
        <p14:creationId xmlns:p14="http://schemas.microsoft.com/office/powerpoint/2010/main" val="1611979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Corporate  Culture</a:t>
            </a:r>
          </a:p>
        </p:txBody>
      </p:sp>
      <p:sp>
        <p:nvSpPr>
          <p:cNvPr id="28675" name="Oval 3"/>
          <p:cNvSpPr>
            <a:spLocks noChangeArrowheads="1"/>
          </p:cNvSpPr>
          <p:nvPr/>
        </p:nvSpPr>
        <p:spPr bwMode="auto">
          <a:xfrm>
            <a:off x="2590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p:txBody>
      </p:sp>
      <p:sp>
        <p:nvSpPr>
          <p:cNvPr id="28676" name="Oval 4"/>
          <p:cNvSpPr>
            <a:spLocks noChangeArrowheads="1"/>
          </p:cNvSpPr>
          <p:nvPr/>
        </p:nvSpPr>
        <p:spPr bwMode="auto">
          <a:xfrm>
            <a:off x="5105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7793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Opinions</a:t>
            </a:r>
          </a:p>
        </p:txBody>
      </p:sp>
      <p:sp>
        <p:nvSpPr>
          <p:cNvPr id="28678" name="Oval 6"/>
          <p:cNvSpPr>
            <a:spLocks noChangeArrowheads="1"/>
          </p:cNvSpPr>
          <p:nvPr/>
        </p:nvSpPr>
        <p:spPr bwMode="auto">
          <a:xfrm>
            <a:off x="6257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4288931" y="4133670"/>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4282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8049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7162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4572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4" name="Straight Connector 3">
            <a:extLst>
              <a:ext uri="{FF2B5EF4-FFF2-40B4-BE49-F238E27FC236}">
                <a16:creationId xmlns:a16="http://schemas.microsoft.com/office/drawing/2014/main" id="{98687591-2E44-429A-BD90-D8A5EC0D86B9}"/>
              </a:ext>
            </a:extLst>
          </p:cNvPr>
          <p:cNvCxnSpPr>
            <a:cxnSpLocks/>
            <a:stCxn id="28679" idx="6"/>
            <a:endCxn id="28678" idx="2"/>
          </p:cNvCxnSpPr>
          <p:nvPr/>
        </p:nvCxnSpPr>
        <p:spPr>
          <a:xfrm>
            <a:off x="6101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2119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483934"/>
            <a:ext cx="8229600" cy="1143000"/>
          </a:xfrm>
        </p:spPr>
        <p:txBody>
          <a:bodyPr>
            <a:normAutofit/>
          </a:bodyPr>
          <a:lstStyle/>
          <a:p>
            <a:r>
              <a:rPr lang="en-GB" b="1" dirty="0"/>
              <a:t>Examples of different workplace cultures</a:t>
            </a:r>
          </a:p>
        </p:txBody>
      </p:sp>
      <p:sp>
        <p:nvSpPr>
          <p:cNvPr id="3" name="Content Placeholder 2"/>
          <p:cNvSpPr>
            <a:spLocks noGrp="1"/>
          </p:cNvSpPr>
          <p:nvPr>
            <p:ph idx="1"/>
          </p:nvPr>
        </p:nvSpPr>
        <p:spPr>
          <a:xfrm>
            <a:off x="1991544" y="2060848"/>
            <a:ext cx="8229600" cy="3701008"/>
          </a:xfrm>
        </p:spPr>
        <p:txBody>
          <a:bodyPr/>
          <a:lstStyle/>
          <a:p>
            <a:r>
              <a:rPr lang="en-GB" dirty="0">
                <a:solidFill>
                  <a:srgbClr val="00B050"/>
                </a:solidFill>
              </a:rPr>
              <a:t>Problem solving </a:t>
            </a:r>
            <a:r>
              <a:rPr lang="en-GB" sz="2000" b="1" dirty="0"/>
              <a:t>Hampden-Turner and Trompenaars (1993)</a:t>
            </a:r>
          </a:p>
          <a:p>
            <a:pPr marL="0" indent="0">
              <a:buNone/>
            </a:pPr>
            <a:endParaRPr lang="en-GB" sz="2000" b="1" dirty="0"/>
          </a:p>
          <a:p>
            <a:r>
              <a:rPr lang="en-GB" dirty="0">
                <a:solidFill>
                  <a:srgbClr val="0070C0"/>
                </a:solidFill>
              </a:rPr>
              <a:t>Addressing business letters </a:t>
            </a:r>
            <a:r>
              <a:rPr lang="en-GB" sz="2000" b="1" dirty="0"/>
              <a:t>Hoecklin (1994)</a:t>
            </a:r>
          </a:p>
          <a:p>
            <a:endParaRPr lang="en-GB" sz="2000" b="1" dirty="0"/>
          </a:p>
          <a:p>
            <a:r>
              <a:rPr lang="en-GB" dirty="0">
                <a:solidFill>
                  <a:srgbClr val="FF0000"/>
                </a:solidFill>
              </a:rPr>
              <a:t>Thinking attributes </a:t>
            </a:r>
            <a:r>
              <a:rPr lang="en-GB" sz="2000" b="1" dirty="0"/>
              <a:t>Nagashima (1973)</a:t>
            </a:r>
          </a:p>
          <a:p>
            <a:pPr marL="0" indent="0">
              <a:buNone/>
            </a:pPr>
            <a:endParaRPr lang="en-GB" dirty="0"/>
          </a:p>
        </p:txBody>
      </p:sp>
    </p:spTree>
    <p:extLst>
      <p:ext uri="{BB962C8B-B14F-4D97-AF65-F5344CB8AC3E}">
        <p14:creationId xmlns:p14="http://schemas.microsoft.com/office/powerpoint/2010/main" val="280714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09600" y="0"/>
            <a:ext cx="10972800" cy="1143000"/>
          </a:xfrm>
        </p:spPr>
        <p:txBody>
          <a:bodyPr/>
          <a:lstStyle/>
          <a:p>
            <a:r>
              <a:rPr lang="en-GB" altLang="en-US" dirty="0"/>
              <a:t>Cultural Web</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2275" y="931549"/>
            <a:ext cx="5983704" cy="4652002"/>
          </a:xfrm>
          <a:prstGeom prst="rect">
            <a:avLst/>
          </a:prstGeom>
        </p:spPr>
      </p:pic>
    </p:spTree>
    <p:extLst>
      <p:ext uri="{BB962C8B-B14F-4D97-AF65-F5344CB8AC3E}">
        <p14:creationId xmlns:p14="http://schemas.microsoft.com/office/powerpoint/2010/main" val="13997080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Culture </a:t>
            </a:r>
          </a:p>
        </p:txBody>
      </p:sp>
      <p:sp>
        <p:nvSpPr>
          <p:cNvPr id="3" name="Content Placeholder 2"/>
          <p:cNvSpPr>
            <a:spLocks noGrp="1"/>
          </p:cNvSpPr>
          <p:nvPr>
            <p:ph sz="half" idx="1"/>
          </p:nvPr>
        </p:nvSpPr>
        <p:spPr>
          <a:xfrm>
            <a:off x="609599" y="1600201"/>
            <a:ext cx="8014448" cy="3989040"/>
          </a:xfrm>
        </p:spPr>
        <p:txBody>
          <a:bodyPr>
            <a:noAutofit/>
          </a:bodyPr>
          <a:lstStyle/>
          <a:p>
            <a:pPr marL="0" indent="0">
              <a:buNone/>
            </a:pPr>
            <a:r>
              <a:rPr lang="en-GB" sz="2000" dirty="0"/>
              <a:t>• culture relies on central figure</a:t>
            </a:r>
          </a:p>
          <a:p>
            <a:pPr marL="0" indent="0">
              <a:buNone/>
            </a:pPr>
            <a:r>
              <a:rPr lang="en-GB" sz="2000" dirty="0"/>
              <a:t>• central figure communicates outwards – no system of feedback</a:t>
            </a:r>
          </a:p>
          <a:p>
            <a:pPr marL="0" indent="0">
              <a:buNone/>
            </a:pPr>
            <a:r>
              <a:rPr lang="en-GB" sz="2000" dirty="0"/>
              <a:t>• found in small organizations</a:t>
            </a:r>
          </a:p>
          <a:p>
            <a:pPr marL="0" indent="0">
              <a:buNone/>
            </a:pPr>
            <a:r>
              <a:rPr lang="en-GB" sz="2000" dirty="0"/>
              <a:t>• quick decision making</a:t>
            </a:r>
          </a:p>
          <a:p>
            <a:pPr marL="0" indent="0">
              <a:buNone/>
            </a:pPr>
            <a:r>
              <a:rPr lang="en-GB" sz="2000" dirty="0"/>
              <a:t>• can respond to change and outside threats</a:t>
            </a:r>
          </a:p>
          <a:p>
            <a:pPr marL="0" indent="0">
              <a:buNone/>
            </a:pPr>
            <a:r>
              <a:rPr lang="en-GB" sz="2000" dirty="0"/>
              <a:t>• hard to maintain once the business starts to expand</a:t>
            </a:r>
          </a:p>
          <a:p>
            <a:pPr marL="0" indent="0">
              <a:buNone/>
            </a:pPr>
            <a:r>
              <a:rPr lang="en-GB" sz="2000" dirty="0"/>
              <a:t>• vigorously pitted against change</a:t>
            </a:r>
          </a:p>
          <a:p>
            <a:pPr marL="0" indent="0">
              <a:buNone/>
            </a:pPr>
            <a:r>
              <a:rPr lang="en-GB" sz="2000" dirty="0"/>
              <a:t>• constrains flexibility</a:t>
            </a:r>
          </a:p>
          <a:p>
            <a:pPr marL="0" indent="0">
              <a:buNone/>
            </a:pPr>
            <a:r>
              <a:rPr lang="en-GB" sz="2000" dirty="0"/>
              <a:t>• unnecessary costs incurred</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4049" y="1668840"/>
            <a:ext cx="2824137" cy="352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2802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Culture</a:t>
            </a:r>
          </a:p>
        </p:txBody>
      </p:sp>
      <p:sp>
        <p:nvSpPr>
          <p:cNvPr id="3" name="Content Placeholder 2"/>
          <p:cNvSpPr>
            <a:spLocks noGrp="1"/>
          </p:cNvSpPr>
          <p:nvPr>
            <p:ph sz="half" idx="1"/>
          </p:nvPr>
        </p:nvSpPr>
        <p:spPr>
          <a:xfrm>
            <a:off x="322729" y="1600201"/>
            <a:ext cx="6493351" cy="4525963"/>
          </a:xfrm>
        </p:spPr>
        <p:txBody>
          <a:bodyPr>
            <a:noAutofit/>
          </a:bodyPr>
          <a:lstStyle/>
          <a:p>
            <a:pPr marL="0" indent="0">
              <a:buNone/>
            </a:pPr>
            <a:r>
              <a:rPr lang="en-GB" sz="2000" dirty="0"/>
              <a:t>Most common and readily recognized</a:t>
            </a:r>
          </a:p>
          <a:p>
            <a:pPr marL="0" indent="0">
              <a:buNone/>
            </a:pPr>
            <a:r>
              <a:rPr lang="en-GB" sz="2000" dirty="0"/>
              <a:t>• presumption of logic and rationality</a:t>
            </a:r>
          </a:p>
          <a:p>
            <a:pPr marL="0" indent="0">
              <a:buNone/>
            </a:pPr>
            <a:r>
              <a:rPr lang="en-GB" sz="2000" dirty="0"/>
              <a:t>• based on job/role rather than personalities</a:t>
            </a:r>
          </a:p>
          <a:p>
            <a:pPr marL="0" indent="0">
              <a:buNone/>
            </a:pPr>
            <a:r>
              <a:rPr lang="en-GB" sz="2000" dirty="0"/>
              <a:t>• complements traditional hierarchical structure</a:t>
            </a:r>
          </a:p>
          <a:p>
            <a:pPr marL="0" indent="0">
              <a:buNone/>
            </a:pPr>
            <a:r>
              <a:rPr lang="en-GB" sz="2000" dirty="0"/>
              <a:t>• impersonal</a:t>
            </a:r>
          </a:p>
          <a:p>
            <a:pPr marL="0" indent="0">
              <a:buNone/>
            </a:pPr>
            <a:r>
              <a:rPr lang="en-GB" sz="2000" dirty="0"/>
              <a:t>• suppress individual efforts to improve</a:t>
            </a:r>
          </a:p>
          <a:p>
            <a:pPr marL="0" indent="0">
              <a:buNone/>
            </a:pPr>
            <a:r>
              <a:rPr lang="en-GB" sz="2000" dirty="0"/>
              <a:t>• no thought required to work in role culture</a:t>
            </a:r>
          </a:p>
          <a:p>
            <a:pPr marL="0" indent="0">
              <a:buNone/>
            </a:pPr>
            <a:r>
              <a:rPr lang="en-GB" sz="2000" dirty="0"/>
              <a:t>• change relatively slow and only brought about by fear</a:t>
            </a:r>
          </a:p>
          <a:p>
            <a:pPr marL="0" indent="0">
              <a:buNone/>
            </a:pPr>
            <a:r>
              <a:rPr lang="en-GB" sz="2000" dirty="0"/>
              <a:t>• can adapt but this ability restricted and will thus face problems surviving a dramatic change</a:t>
            </a:r>
          </a:p>
        </p:txBody>
      </p:sp>
      <p:sp>
        <p:nvSpPr>
          <p:cNvPr id="4" name="Content Placeholder 3"/>
          <p:cNvSpPr>
            <a:spLocks noGrp="1"/>
          </p:cNvSpPr>
          <p:nvPr>
            <p:ph sz="half" idx="2"/>
          </p:nvPr>
        </p:nvSpPr>
        <p:spPr>
          <a:xfrm>
            <a:off x="6528048" y="1700809"/>
            <a:ext cx="4038600" cy="4525963"/>
          </a:xfrm>
        </p:spPr>
        <p:txBody>
          <a:bodyPr>
            <a:normAutofit/>
          </a:bodyPr>
          <a:lstStyle/>
          <a:p>
            <a:r>
              <a:rPr lang="en-GB" sz="2000" dirty="0"/>
              <a:t>Large companies like banks and insurance firms,  civil service</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7689" y="3489770"/>
            <a:ext cx="3815770" cy="1841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7832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Culture</a:t>
            </a:r>
          </a:p>
        </p:txBody>
      </p:sp>
      <p:sp>
        <p:nvSpPr>
          <p:cNvPr id="3" name="Content Placeholder 2"/>
          <p:cNvSpPr>
            <a:spLocks noGrp="1"/>
          </p:cNvSpPr>
          <p:nvPr>
            <p:ph sz="half" idx="1"/>
          </p:nvPr>
        </p:nvSpPr>
        <p:spPr>
          <a:xfrm>
            <a:off x="453297" y="1400315"/>
            <a:ext cx="6306091" cy="4525963"/>
          </a:xfrm>
        </p:spPr>
        <p:txBody>
          <a:bodyPr>
            <a:normAutofit fontScale="55000" lnSpcReduction="20000"/>
          </a:bodyPr>
          <a:lstStyle/>
          <a:p>
            <a:pPr marL="0" indent="0">
              <a:buNone/>
            </a:pPr>
            <a:r>
              <a:rPr lang="en-GB" dirty="0"/>
              <a:t>• </a:t>
            </a:r>
            <a:r>
              <a:rPr lang="en-GB" sz="3600" dirty="0"/>
              <a:t>management’s basic concern – continuous and successful solution of problems</a:t>
            </a:r>
          </a:p>
          <a:p>
            <a:pPr marL="0" indent="0">
              <a:buNone/>
            </a:pPr>
            <a:r>
              <a:rPr lang="en-GB" sz="3600" dirty="0"/>
              <a:t>• basis of performance judgment – results and problems solved</a:t>
            </a:r>
          </a:p>
          <a:p>
            <a:pPr marL="0" indent="0">
              <a:buNone/>
            </a:pPr>
            <a:r>
              <a:rPr lang="en-GB" sz="3600" dirty="0"/>
              <a:t>• flexible structure – can be tailored according to task in hand</a:t>
            </a:r>
          </a:p>
          <a:p>
            <a:pPr marL="0" indent="0">
              <a:buNone/>
            </a:pPr>
            <a:r>
              <a:rPr lang="en-GB" sz="3600" dirty="0"/>
              <a:t>• organization more loosely bound than role culture</a:t>
            </a:r>
          </a:p>
          <a:p>
            <a:pPr marL="0" indent="0">
              <a:buNone/>
            </a:pPr>
            <a:r>
              <a:rPr lang="en-GB" sz="3600" dirty="0"/>
              <a:t>• individual knowledge rather than rank and position</a:t>
            </a:r>
          </a:p>
          <a:p>
            <a:pPr marL="0" indent="0">
              <a:buNone/>
            </a:pPr>
            <a:r>
              <a:rPr lang="en-GB" sz="3600" dirty="0"/>
              <a:t>• jobs described on the basis of results achieved</a:t>
            </a:r>
          </a:p>
          <a:p>
            <a:pPr marL="0" indent="0">
              <a:buNone/>
            </a:pPr>
            <a:r>
              <a:rPr lang="en-GB" sz="3600" dirty="0"/>
              <a:t>• suitable for rapidly changing organizations where groups are established for short term basis</a:t>
            </a:r>
          </a:p>
          <a:p>
            <a:pPr marL="0" indent="0">
              <a:buNone/>
            </a:pPr>
            <a:r>
              <a:rPr lang="en-GB" sz="3600" dirty="0"/>
              <a:t>• often associated with matrix structure</a:t>
            </a:r>
          </a:p>
          <a:p>
            <a:pPr marL="0" indent="0">
              <a:buNone/>
            </a:pPr>
            <a:r>
              <a:rPr lang="en-GB" sz="3600" dirty="0"/>
              <a:t>• e.g. entertainment industry</a:t>
            </a:r>
          </a:p>
        </p:txBody>
      </p:sp>
      <p:sp>
        <p:nvSpPr>
          <p:cNvPr id="4" name="Content Placeholder 3"/>
          <p:cNvSpPr>
            <a:spLocks noGrp="1"/>
          </p:cNvSpPr>
          <p:nvPr>
            <p:ph sz="half" idx="2"/>
          </p:nvPr>
        </p:nvSpPr>
        <p:spPr>
          <a:xfrm>
            <a:off x="7638219" y="1417638"/>
            <a:ext cx="4244280" cy="1401560"/>
          </a:xfrm>
        </p:spPr>
        <p:txBody>
          <a:bodyPr>
            <a:normAutofit fontScale="55000" lnSpcReduction="20000"/>
          </a:bodyPr>
          <a:lstStyle/>
          <a:p>
            <a:r>
              <a:rPr lang="en-GB" dirty="0"/>
              <a:t>Most medium and large professional services, accounting, law and consulting firms (like PricewaterhouseCoopers, Deloitte, Bain, etc.) </a:t>
            </a:r>
          </a:p>
        </p:txBody>
      </p:sp>
    </p:spTree>
    <p:extLst>
      <p:ext uri="{BB962C8B-B14F-4D97-AF65-F5344CB8AC3E}">
        <p14:creationId xmlns:p14="http://schemas.microsoft.com/office/powerpoint/2010/main" val="198072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Culture</a:t>
            </a:r>
          </a:p>
        </p:txBody>
      </p:sp>
      <p:sp>
        <p:nvSpPr>
          <p:cNvPr id="3" name="Content Placeholder 2"/>
          <p:cNvSpPr>
            <a:spLocks noGrp="1"/>
          </p:cNvSpPr>
          <p:nvPr>
            <p:ph sz="half" idx="1"/>
          </p:nvPr>
        </p:nvSpPr>
        <p:spPr>
          <a:xfrm>
            <a:off x="959296" y="1417639"/>
            <a:ext cx="5493668" cy="4194268"/>
          </a:xfrm>
        </p:spPr>
        <p:txBody>
          <a:bodyPr>
            <a:normAutofit/>
          </a:bodyPr>
          <a:lstStyle/>
          <a:p>
            <a:r>
              <a:rPr lang="en-GB" sz="2000" i="0" u="none" strike="noStrike" baseline="0" dirty="0">
                <a:latin typeface="Tahoma,Bold"/>
              </a:rPr>
              <a:t>structure and culture built around individuals</a:t>
            </a:r>
          </a:p>
          <a:p>
            <a:r>
              <a:rPr lang="en-GB" sz="2000" i="0" u="none" strike="noStrike" baseline="0" dirty="0">
                <a:latin typeface="Tahoma,Bold"/>
              </a:rPr>
              <a:t>uncommon for entire organization – exists within small areas in an organization</a:t>
            </a:r>
          </a:p>
          <a:p>
            <a:r>
              <a:rPr lang="en-GB" sz="2000" i="0" u="none" strike="noStrike" baseline="0" dirty="0">
                <a:latin typeface="Tahoma,Bold"/>
              </a:rPr>
              <a:t>Most suitable when: Business</a:t>
            </a:r>
          </a:p>
          <a:p>
            <a:r>
              <a:rPr lang="en-GB" sz="2000" i="0" u="none" strike="noStrike" baseline="0" dirty="0">
                <a:latin typeface="Tahoma,Bold"/>
              </a:rPr>
              <a:t>Environment stable</a:t>
            </a:r>
          </a:p>
          <a:p>
            <a:r>
              <a:rPr lang="en-GB" sz="2000" i="0" u="none" strike="noStrike" baseline="0" dirty="0">
                <a:latin typeface="Tahoma,Bold"/>
              </a:rPr>
              <a:t>In large organizations</a:t>
            </a:r>
          </a:p>
          <a:p>
            <a:r>
              <a:rPr lang="en-GB" sz="2000" i="0" u="none" strike="noStrike" baseline="0" dirty="0">
                <a:latin typeface="Tahoma,Bold"/>
              </a:rPr>
              <a:t>culture for educated + articulate individuals coming together for a common interest – e.g. use of some common office service – but operate independently</a:t>
            </a:r>
            <a:endParaRPr lang="en-GB" sz="2000" dirty="0"/>
          </a:p>
        </p:txBody>
      </p:sp>
      <p:sp>
        <p:nvSpPr>
          <p:cNvPr id="4" name="Content Placeholder 3"/>
          <p:cNvSpPr>
            <a:spLocks noGrp="1"/>
          </p:cNvSpPr>
          <p:nvPr>
            <p:ph sz="half" idx="2"/>
          </p:nvPr>
        </p:nvSpPr>
        <p:spPr>
          <a:xfrm>
            <a:off x="6452964" y="1565058"/>
            <a:ext cx="4038600" cy="4525963"/>
          </a:xfrm>
        </p:spPr>
        <p:txBody>
          <a:bodyPr>
            <a:normAutofit/>
          </a:bodyPr>
          <a:lstStyle/>
          <a:p>
            <a:r>
              <a:rPr lang="en-GB" sz="2000" dirty="0"/>
              <a:t>Small law or accounting office,</a:t>
            </a:r>
          </a:p>
          <a:p>
            <a:r>
              <a:rPr lang="en-GB" sz="2000" dirty="0"/>
              <a:t>Barristers chambers</a:t>
            </a:r>
          </a:p>
          <a:p>
            <a:r>
              <a:rPr lang="en-GB" sz="2000" dirty="0"/>
              <a:t>GP Practice</a:t>
            </a:r>
          </a:p>
          <a:p>
            <a:r>
              <a:rPr lang="en-GB" sz="2000" dirty="0"/>
              <a:t>Professional practices</a:t>
            </a:r>
          </a:p>
          <a:p>
            <a:endParaRPr lang="en-GB" dirty="0"/>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4048" y="3428999"/>
            <a:ext cx="3172834" cy="2012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9999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p:txBody>
          <a:bodyPr/>
          <a:lstStyle/>
          <a:p>
            <a:r>
              <a:rPr lang="en-US" altLang="en-US" sz="2000" dirty="0"/>
              <a:t>What do customers expect when they walk in?</a:t>
            </a:r>
          </a:p>
          <a:p>
            <a:r>
              <a:rPr lang="en-US" altLang="en-US" sz="2000" dirty="0"/>
              <a:t>What do employees expect?</a:t>
            </a:r>
            <a:br>
              <a:rPr lang="en-US" altLang="en-US" sz="2000" dirty="0"/>
            </a:br>
            <a:r>
              <a:rPr lang="en-US" altLang="en-US" sz="2000" dirty="0"/>
              <a:t>What would be immediately obvious if changed?</a:t>
            </a:r>
          </a:p>
          <a:p>
            <a:r>
              <a:rPr lang="en-US" altLang="en-US" sz="2000" dirty="0"/>
              <a:t>What behavior do these routines encourage?</a:t>
            </a:r>
          </a:p>
          <a:p>
            <a:r>
              <a:rPr lang="en-US" altLang="en-US" sz="2000" dirty="0"/>
              <a:t>When a new problem is encountered, what rules do people apply when they solve it?</a:t>
            </a:r>
          </a:p>
          <a:p>
            <a:r>
              <a:rPr lang="en-US" altLang="en-US" sz="2000" dirty="0"/>
              <a:t>What core beliefs do these rituals reflect? </a:t>
            </a:r>
          </a:p>
          <a:p>
            <a:endParaRPr lang="en-GB" altLang="en-US" dirty="0"/>
          </a:p>
        </p:txBody>
      </p:sp>
      <p:sp>
        <p:nvSpPr>
          <p:cNvPr id="4" name="Content Placeholder 3"/>
          <p:cNvSpPr>
            <a:spLocks noGrp="1"/>
          </p:cNvSpPr>
          <p:nvPr>
            <p:ph sz="half" idx="2"/>
          </p:nvPr>
        </p:nvSpPr>
        <p:spPr/>
        <p:txBody>
          <a:bodyPr/>
          <a:lstStyle/>
          <a:p>
            <a:pPr>
              <a:buFontTx/>
              <a:buNone/>
              <a:defRPr/>
            </a:pPr>
            <a:r>
              <a:rPr lang="en-GB" sz="2000" dirty="0"/>
              <a:t>“ </a:t>
            </a:r>
            <a:r>
              <a:rPr lang="en-GB" sz="2000" i="1" dirty="0">
                <a:effectLst>
                  <a:outerShdw blurRad="38100" dist="38100" dir="2700000" algn="tl">
                    <a:srgbClr val="000000">
                      <a:alpha val="43137"/>
                    </a:srgbClr>
                  </a:outerShdw>
                </a:effectLst>
              </a:rPr>
              <a:t>the way we do things around here”</a:t>
            </a:r>
          </a:p>
          <a:p>
            <a:pPr>
              <a:defRPr/>
            </a:pPr>
            <a:r>
              <a:rPr lang="en-GB" sz="2000" dirty="0"/>
              <a:t> are difficult to change</a:t>
            </a:r>
          </a:p>
          <a:p>
            <a:pPr>
              <a:defRPr/>
            </a:pPr>
            <a:r>
              <a:rPr lang="en-GB" sz="2000" dirty="0"/>
              <a:t>are often taken for granted</a:t>
            </a:r>
          </a:p>
          <a:p>
            <a:pPr>
              <a:defRPr/>
            </a:pPr>
            <a:r>
              <a:rPr lang="en-GB" sz="2000" dirty="0"/>
              <a:t>Can be a key organisational competency</a:t>
            </a:r>
          </a:p>
          <a:p>
            <a:pPr>
              <a:defRPr/>
            </a:pPr>
            <a:endParaRPr lang="en-GB" dirty="0"/>
          </a:p>
        </p:txBody>
      </p:sp>
    </p:spTree>
    <p:extLst>
      <p:ext uri="{BB962C8B-B14F-4D97-AF65-F5344CB8AC3E}">
        <p14:creationId xmlns:p14="http://schemas.microsoft.com/office/powerpoint/2010/main" val="1357872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00" y="1"/>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6384032" y="1500188"/>
            <a:ext cx="3962400" cy="4495800"/>
          </a:xfrm>
        </p:spPr>
        <p:txBody>
          <a:bodyPr>
            <a:normAutofit/>
          </a:bodyPr>
          <a:lstStyle/>
          <a:p>
            <a:pPr marL="609600" indent="-609600">
              <a:defRPr/>
            </a:pPr>
            <a:r>
              <a:rPr lang="en-GB" sz="1800" dirty="0">
                <a:cs typeface="Arial" charset="0"/>
              </a:rPr>
              <a:t>The stories that colleagues tell each other and pass onto new recruits – </a:t>
            </a:r>
            <a:r>
              <a:rPr lang="en-GB" sz="1800" i="1" dirty="0">
                <a:cs typeface="Arial" charset="0"/>
              </a:rPr>
              <a:t>”</a:t>
            </a:r>
            <a:r>
              <a:rPr lang="en-GB" sz="1800" i="1" dirty="0">
                <a:cs typeface="Times New Roman" charset="0"/>
              </a:rPr>
              <a:t>The individual personalities who did or said something that stood out and deviated from the norm “</a:t>
            </a:r>
            <a:r>
              <a:rPr lang="en-GB" sz="1800" i="1" dirty="0">
                <a:cs typeface="Arial" charset="0"/>
              </a:rPr>
              <a:t> </a:t>
            </a:r>
          </a:p>
          <a:p>
            <a:pPr marL="609600" indent="-609600">
              <a:defRPr/>
            </a:pPr>
            <a:r>
              <a:rPr lang="en-GB" sz="1800" i="1" dirty="0"/>
              <a:t>“Every year Mary from accounts always !!!!! At the Christmas Party”</a:t>
            </a:r>
          </a:p>
          <a:p>
            <a:pPr marL="609600" indent="-609600">
              <a:defRPr/>
            </a:pPr>
            <a:r>
              <a:rPr lang="en-GB" sz="1800" i="1" dirty="0">
                <a:cs typeface="Arial" charset="0"/>
              </a:rPr>
              <a:t>“No one is ever disciplined for being late”</a:t>
            </a:r>
            <a:r>
              <a:rPr lang="en-GB" sz="1800" i="1" dirty="0"/>
              <a:t> </a:t>
            </a:r>
          </a:p>
          <a:p>
            <a:pPr marL="609600" indent="-609600">
              <a:defRPr/>
            </a:pPr>
            <a:r>
              <a:rPr lang="en-GB" sz="1800" i="1" dirty="0"/>
              <a:t>“Or the founder began the organisation with just a !!!!!”</a:t>
            </a:r>
          </a:p>
          <a:p>
            <a:pPr>
              <a:defRPr/>
            </a:pPr>
            <a:endParaRPr lang="en-GB" dirty="0"/>
          </a:p>
        </p:txBody>
      </p:sp>
      <p:sp>
        <p:nvSpPr>
          <p:cNvPr id="7172" name="Content Placeholder 3"/>
          <p:cNvSpPr>
            <a:spLocks noGrp="1"/>
          </p:cNvSpPr>
          <p:nvPr>
            <p:ph sz="half" idx="2"/>
          </p:nvPr>
        </p:nvSpPr>
        <p:spPr>
          <a:xfrm>
            <a:off x="1847528" y="1585912"/>
            <a:ext cx="3962400" cy="4495800"/>
          </a:xfrm>
        </p:spPr>
        <p:txBody>
          <a:bodyPr>
            <a:normAutofit fontScale="92500" lnSpcReduction="20000"/>
          </a:bodyPr>
          <a:lstStyle/>
          <a:p>
            <a:r>
              <a:rPr lang="en-US" altLang="en-US" sz="1900" dirty="0"/>
              <a:t>What stories do people currently tell about your organization? </a:t>
            </a:r>
          </a:p>
          <a:p>
            <a:r>
              <a:rPr lang="en-US" altLang="en-US" sz="1900" dirty="0"/>
              <a:t>What reputation is communicated amongst your customers and other stakeholders?</a:t>
            </a:r>
          </a:p>
          <a:p>
            <a:r>
              <a:rPr lang="en-US" altLang="en-US" sz="1900" dirty="0"/>
              <a:t>What do these stories say about what your organization believes in?</a:t>
            </a:r>
          </a:p>
          <a:p>
            <a:r>
              <a:rPr lang="en-US" altLang="en-US" sz="1900" dirty="0"/>
              <a:t>What do employees talk about when they think of the history of the company?</a:t>
            </a:r>
          </a:p>
          <a:p>
            <a:r>
              <a:rPr lang="en-US" altLang="en-US" sz="1900" dirty="0"/>
              <a:t>What stories do they tell new people who join the company?</a:t>
            </a:r>
          </a:p>
          <a:p>
            <a:r>
              <a:rPr lang="en-US" altLang="en-US" sz="1900" dirty="0"/>
              <a:t>What heroes, villains and mavericks appear in these stories</a:t>
            </a:r>
            <a:br>
              <a:rPr lang="en-US" altLang="en-US" sz="1800" dirty="0"/>
            </a:br>
            <a:br>
              <a:rPr lang="en-US" altLang="en-US" sz="1800" dirty="0"/>
            </a:br>
            <a:br>
              <a:rPr lang="en-US" altLang="en-US" sz="1800" dirty="0"/>
            </a:br>
            <a:br>
              <a:rPr lang="en-US" altLang="en-US" sz="1800" dirty="0"/>
            </a:br>
            <a:endParaRPr lang="en-GB" altLang="en-US" sz="1800" dirty="0"/>
          </a:p>
        </p:txBody>
      </p:sp>
    </p:spTree>
    <p:extLst>
      <p:ext uri="{BB962C8B-B14F-4D97-AF65-F5344CB8AC3E}">
        <p14:creationId xmlns:p14="http://schemas.microsoft.com/office/powerpoint/2010/main" val="1641810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latin typeface="Arial" charset="0"/>
                <a:cs typeface="Arial" charset="0"/>
              </a:rPr>
              <a:t>Symbols</a:t>
            </a:r>
            <a:endParaRPr lang="en-GB" altLang="en-US" dirty="0"/>
          </a:p>
        </p:txBody>
      </p:sp>
      <p:sp>
        <p:nvSpPr>
          <p:cNvPr id="8195" name="Content Placeholder 2"/>
          <p:cNvSpPr>
            <a:spLocks noGrp="1"/>
          </p:cNvSpPr>
          <p:nvPr>
            <p:ph sz="half" idx="1"/>
          </p:nvPr>
        </p:nvSpPr>
        <p:spPr/>
        <p:txBody>
          <a:bodyPr/>
          <a:lstStyle/>
          <a:p>
            <a:r>
              <a:rPr lang="en-US" altLang="en-US" sz="2000" dirty="0"/>
              <a:t>Is company-specific jargon or language used?</a:t>
            </a:r>
          </a:p>
          <a:p>
            <a:r>
              <a:rPr lang="en-US" altLang="en-US" sz="2000" dirty="0"/>
              <a:t>How well known and usable by all is this?</a:t>
            </a:r>
            <a:br>
              <a:rPr lang="en-US" altLang="en-US" sz="2000" dirty="0"/>
            </a:br>
            <a:endParaRPr lang="en-US" altLang="en-US" sz="2000" dirty="0"/>
          </a:p>
          <a:p>
            <a:r>
              <a:rPr lang="en-US" altLang="en-US" sz="2000" dirty="0"/>
              <a:t>Are there any status symbols used?</a:t>
            </a:r>
            <a:br>
              <a:rPr lang="en-US" altLang="en-US" sz="2000" dirty="0"/>
            </a:br>
            <a:endParaRPr lang="en-US" altLang="en-US" sz="2000" dirty="0"/>
          </a:p>
          <a:p>
            <a:r>
              <a:rPr lang="en-US" altLang="en-US" sz="2000" dirty="0"/>
              <a:t>What image is associated with your organization, looking at this from the separate viewpoints of clients and staff? </a:t>
            </a:r>
          </a:p>
          <a:p>
            <a:endParaRPr lang="en-GB" altLang="en-US" dirty="0"/>
          </a:p>
        </p:txBody>
      </p:sp>
      <p:sp>
        <p:nvSpPr>
          <p:cNvPr id="8196" name="Content Placeholder 3"/>
          <p:cNvSpPr>
            <a:spLocks noGrp="1"/>
          </p:cNvSpPr>
          <p:nvPr>
            <p:ph sz="half" idx="2"/>
          </p:nvPr>
        </p:nvSpPr>
        <p:spPr/>
        <p:txBody>
          <a:bodyPr/>
          <a:lstStyle/>
          <a:p>
            <a:r>
              <a:rPr lang="en-GB" altLang="en-US" sz="2000" dirty="0"/>
              <a:t>Prestigious offices – </a:t>
            </a:r>
            <a:r>
              <a:rPr lang="en-GB" altLang="en-US" sz="2000" i="1" dirty="0"/>
              <a:t>size location etc</a:t>
            </a:r>
          </a:p>
          <a:p>
            <a:r>
              <a:rPr lang="en-GB" altLang="en-US" sz="2000" dirty="0"/>
              <a:t>Types of company cars – </a:t>
            </a:r>
            <a:r>
              <a:rPr lang="en-GB" altLang="en-US" sz="2000" i="1" dirty="0"/>
              <a:t>makes models</a:t>
            </a:r>
          </a:p>
          <a:p>
            <a:r>
              <a:rPr lang="en-GB" altLang="en-US" sz="2000" dirty="0"/>
              <a:t>Letter heads – </a:t>
            </a:r>
            <a:r>
              <a:rPr lang="en-GB" altLang="en-US" sz="2000" i="1" dirty="0"/>
              <a:t>paper quality logo’s </a:t>
            </a:r>
          </a:p>
          <a:p>
            <a:r>
              <a:rPr lang="en-GB" altLang="en-US" sz="2000" dirty="0"/>
              <a:t>Dining arrangements – </a:t>
            </a:r>
            <a:r>
              <a:rPr lang="en-GB" altLang="en-US" sz="2000" i="1" dirty="0"/>
              <a:t>in works canteens</a:t>
            </a:r>
          </a:p>
          <a:p>
            <a:endParaRPr lang="en-GB" altLang="en-US" dirty="0"/>
          </a:p>
        </p:txBody>
      </p:sp>
    </p:spTree>
    <p:extLst>
      <p:ext uri="{BB962C8B-B14F-4D97-AF65-F5344CB8AC3E}">
        <p14:creationId xmlns:p14="http://schemas.microsoft.com/office/powerpoint/2010/main" val="2853236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1981201" y="1524000"/>
            <a:ext cx="3971925" cy="4495800"/>
          </a:xfrm>
        </p:spPr>
        <p:txBody>
          <a:bodyPr/>
          <a:lstStyle/>
          <a:p>
            <a:r>
              <a:rPr lang="en-US" altLang="en-US" sz="2000" dirty="0"/>
              <a:t>What process or procedure has the strongest controls? </a:t>
            </a:r>
          </a:p>
          <a:p>
            <a:r>
              <a:rPr lang="en-US" altLang="en-US" sz="2000" dirty="0"/>
              <a:t>Weakest controls? </a:t>
            </a:r>
          </a:p>
          <a:p>
            <a:r>
              <a:rPr lang="en-US" altLang="en-US" sz="2000" dirty="0"/>
              <a:t>Is the company generally loosely or tightly controlled?</a:t>
            </a:r>
            <a:br>
              <a:rPr lang="en-US" altLang="en-US" sz="2000" dirty="0"/>
            </a:br>
            <a:endParaRPr lang="en-US" altLang="en-US" sz="2000" dirty="0"/>
          </a:p>
          <a:p>
            <a:r>
              <a:rPr lang="en-US" altLang="en-US" sz="2000" dirty="0"/>
              <a:t>Do employees get rewarded for good work or penalized for poor work?</a:t>
            </a:r>
          </a:p>
          <a:p>
            <a:r>
              <a:rPr lang="en-US" altLang="en-US" sz="2000" dirty="0"/>
              <a:t>What reports are issued to keep control of operations, finance, etc...? </a:t>
            </a:r>
          </a:p>
          <a:p>
            <a:endParaRPr lang="en-GB" altLang="en-US" dirty="0"/>
          </a:p>
        </p:txBody>
      </p:sp>
      <p:sp>
        <p:nvSpPr>
          <p:cNvPr id="9220" name="Content Placeholder 3"/>
          <p:cNvSpPr>
            <a:spLocks noGrp="1"/>
          </p:cNvSpPr>
          <p:nvPr>
            <p:ph sz="half" idx="2"/>
          </p:nvPr>
        </p:nvSpPr>
        <p:spPr/>
        <p:txBody>
          <a:bodyPr/>
          <a:lstStyle/>
          <a:p>
            <a:r>
              <a:rPr lang="en-GB" altLang="en-US" sz="2000" dirty="0">
                <a:solidFill>
                  <a:srgbClr val="0070C0"/>
                </a:solidFill>
              </a:rPr>
              <a:t>Measurement &amp; Reward Systems</a:t>
            </a:r>
          </a:p>
          <a:p>
            <a:endParaRPr lang="en-GB" altLang="en-US" sz="2000" dirty="0"/>
          </a:p>
          <a:p>
            <a:r>
              <a:rPr lang="en-GB" altLang="en-US" sz="2000" dirty="0">
                <a:solidFill>
                  <a:srgbClr val="002060"/>
                </a:solidFill>
              </a:rPr>
              <a:t>Operation manuals</a:t>
            </a:r>
          </a:p>
          <a:p>
            <a:endParaRPr lang="en-GB" altLang="en-US" sz="2000" dirty="0"/>
          </a:p>
          <a:p>
            <a:endParaRPr lang="en-GB" altLang="en-US" sz="2000" dirty="0"/>
          </a:p>
          <a:p>
            <a:r>
              <a:rPr lang="en-GB" altLang="en-US" sz="2000" dirty="0">
                <a:solidFill>
                  <a:srgbClr val="00B050"/>
                </a:solidFill>
              </a:rPr>
              <a:t>Payment by results</a:t>
            </a:r>
          </a:p>
          <a:p>
            <a:endParaRPr lang="en-GB" altLang="en-US" sz="2000" dirty="0"/>
          </a:p>
          <a:p>
            <a:endParaRPr lang="en-GB" altLang="en-US" sz="2000" dirty="0"/>
          </a:p>
          <a:p>
            <a:r>
              <a:rPr lang="en-GB" altLang="en-US" sz="2000" dirty="0">
                <a:solidFill>
                  <a:srgbClr val="FF0000"/>
                </a:solidFill>
              </a:rPr>
              <a:t>Quality Audits</a:t>
            </a:r>
          </a:p>
          <a:p>
            <a:endParaRPr lang="en-GB" altLang="en-US" dirty="0"/>
          </a:p>
        </p:txBody>
      </p:sp>
    </p:spTree>
    <p:extLst>
      <p:ext uri="{BB962C8B-B14F-4D97-AF65-F5344CB8AC3E}">
        <p14:creationId xmlns:p14="http://schemas.microsoft.com/office/powerpoint/2010/main" val="4250637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p:txBody>
          <a:bodyPr/>
          <a:lstStyle/>
          <a:p>
            <a:r>
              <a:rPr lang="en-US" altLang="en-US" sz="2000" dirty="0"/>
              <a:t>Who has the real power in the organization? </a:t>
            </a:r>
          </a:p>
          <a:p>
            <a:r>
              <a:rPr lang="en-US" altLang="en-US" sz="2000" dirty="0"/>
              <a:t>What do these people believe and champion within the organization?</a:t>
            </a:r>
          </a:p>
          <a:p>
            <a:r>
              <a:rPr lang="en-US" altLang="en-US" sz="2000" dirty="0"/>
              <a:t>Who makes or influences decisions?</a:t>
            </a:r>
          </a:p>
          <a:p>
            <a:r>
              <a:rPr lang="en-US" altLang="en-US" sz="2000" dirty="0"/>
              <a:t>How is this power used or abused? </a:t>
            </a:r>
          </a:p>
          <a:p>
            <a:endParaRPr lang="en-GB" altLang="en-US" dirty="0"/>
          </a:p>
        </p:txBody>
      </p:sp>
      <p:sp>
        <p:nvSpPr>
          <p:cNvPr id="10244" name="Content Placeholder 3"/>
          <p:cNvSpPr>
            <a:spLocks noGrp="1"/>
          </p:cNvSpPr>
          <p:nvPr>
            <p:ph sz="half" idx="2"/>
          </p:nvPr>
        </p:nvSpPr>
        <p:spPr/>
        <p:txBody>
          <a:bodyPr/>
          <a:lstStyle/>
          <a:p>
            <a:r>
              <a:rPr lang="en-GB" altLang="en-US" sz="2000" dirty="0">
                <a:cs typeface="Arial" charset="0"/>
              </a:rPr>
              <a:t>Is likely to emulate from the people who are most closely associated with the core paradigm </a:t>
            </a:r>
          </a:p>
          <a:p>
            <a:r>
              <a:rPr lang="en-GB" altLang="en-US" sz="2000" dirty="0">
                <a:cs typeface="Arial" charset="0"/>
              </a:rPr>
              <a:t>Time served craftsmen</a:t>
            </a:r>
          </a:p>
          <a:p>
            <a:r>
              <a:rPr lang="en-GB" altLang="en-US" sz="2000" dirty="0">
                <a:cs typeface="Arial" charset="0"/>
              </a:rPr>
              <a:t>Strategic business managers </a:t>
            </a:r>
          </a:p>
          <a:p>
            <a:r>
              <a:rPr lang="en-GB" altLang="en-US" sz="2000" dirty="0">
                <a:cs typeface="Arial" charset="0"/>
              </a:rPr>
              <a:t>Trade union leaders</a:t>
            </a:r>
          </a:p>
          <a:p>
            <a:endParaRPr lang="en-GB" altLang="en-US" dirty="0"/>
          </a:p>
        </p:txBody>
      </p:sp>
    </p:spTree>
    <p:extLst>
      <p:ext uri="{BB962C8B-B14F-4D97-AF65-F5344CB8AC3E}">
        <p14:creationId xmlns:p14="http://schemas.microsoft.com/office/powerpoint/2010/main" val="30850521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6096000" y="1692276"/>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17024145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Culture &amp; Organisational efficiency</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15680" y="1301552"/>
            <a:ext cx="6120680" cy="5556448"/>
          </a:xfrm>
        </p:spPr>
      </p:pic>
    </p:spTree>
    <p:extLst>
      <p:ext uri="{BB962C8B-B14F-4D97-AF65-F5344CB8AC3E}">
        <p14:creationId xmlns:p14="http://schemas.microsoft.com/office/powerpoint/2010/main" val="764381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DEA0A52-5EFA-C44F-8F3B-024A7CE84B0E}"/>
              </a:ext>
            </a:extLst>
          </p:cNvPr>
          <p:cNvSpPr>
            <a:spLocks noGrp="1" noChangeArrowheads="1"/>
          </p:cNvSpPr>
          <p:nvPr>
            <p:ph type="title"/>
          </p:nvPr>
        </p:nvSpPr>
        <p:spPr/>
        <p:txBody>
          <a:bodyPr/>
          <a:lstStyle/>
          <a:p>
            <a:r>
              <a:rPr lang="en-US" altLang="en-US"/>
              <a:t>Global Ethical Issues</a:t>
            </a:r>
            <a:endParaRPr lang="en-GB" altLang="en-US"/>
          </a:p>
        </p:txBody>
      </p:sp>
      <p:sp>
        <p:nvSpPr>
          <p:cNvPr id="6147" name="Rectangle 3">
            <a:extLst>
              <a:ext uri="{FF2B5EF4-FFF2-40B4-BE49-F238E27FC236}">
                <a16:creationId xmlns:a16="http://schemas.microsoft.com/office/drawing/2014/main" id="{1C11CBF0-9773-C14B-ACDD-5D7483DE08DD}"/>
              </a:ext>
            </a:extLst>
          </p:cNvPr>
          <p:cNvSpPr>
            <a:spLocks noGrp="1" noChangeArrowheads="1"/>
          </p:cNvSpPr>
          <p:nvPr>
            <p:ph idx="1"/>
          </p:nvPr>
        </p:nvSpPr>
        <p:spPr/>
        <p:txBody>
          <a:bodyPr/>
          <a:lstStyle/>
          <a:p>
            <a:pPr>
              <a:lnSpc>
                <a:spcPct val="90000"/>
              </a:lnSpc>
              <a:spcBef>
                <a:spcPct val="40000"/>
              </a:spcBef>
            </a:pPr>
            <a:r>
              <a:rPr lang="en-US" altLang="en-US"/>
              <a:t>sexual &amp; racial discrimination</a:t>
            </a:r>
          </a:p>
          <a:p>
            <a:pPr>
              <a:lnSpc>
                <a:spcPct val="90000"/>
              </a:lnSpc>
              <a:spcBef>
                <a:spcPct val="40000"/>
              </a:spcBef>
            </a:pPr>
            <a:r>
              <a:rPr lang="en-US" altLang="en-US"/>
              <a:t>human rights</a:t>
            </a:r>
          </a:p>
          <a:p>
            <a:pPr>
              <a:lnSpc>
                <a:spcPct val="90000"/>
              </a:lnSpc>
              <a:spcBef>
                <a:spcPct val="40000"/>
              </a:spcBef>
            </a:pPr>
            <a:r>
              <a:rPr lang="en-US" altLang="en-US"/>
              <a:t>price discrimination</a:t>
            </a:r>
          </a:p>
          <a:p>
            <a:pPr>
              <a:lnSpc>
                <a:spcPct val="90000"/>
              </a:lnSpc>
              <a:spcBef>
                <a:spcPct val="40000"/>
              </a:spcBef>
            </a:pPr>
            <a:r>
              <a:rPr lang="en-US" altLang="en-US"/>
              <a:t>bribery</a:t>
            </a:r>
          </a:p>
          <a:p>
            <a:pPr>
              <a:lnSpc>
                <a:spcPct val="90000"/>
              </a:lnSpc>
              <a:spcBef>
                <a:spcPct val="40000"/>
              </a:spcBef>
            </a:pPr>
            <a:r>
              <a:rPr lang="en-US" altLang="en-US"/>
              <a:t>harmful products</a:t>
            </a:r>
          </a:p>
          <a:p>
            <a:pPr>
              <a:lnSpc>
                <a:spcPct val="90000"/>
              </a:lnSpc>
              <a:spcBef>
                <a:spcPct val="40000"/>
              </a:spcBef>
            </a:pPr>
            <a:r>
              <a:rPr lang="en-US" altLang="en-US"/>
              <a:t>pollution</a:t>
            </a:r>
          </a:p>
          <a:p>
            <a:pPr>
              <a:lnSpc>
                <a:spcPct val="90000"/>
              </a:lnSpc>
              <a:spcBef>
                <a:spcPct val="40000"/>
              </a:spcBef>
            </a:pPr>
            <a:r>
              <a:rPr lang="en-US" altLang="en-US"/>
              <a:t>telecommunications issues</a:t>
            </a:r>
            <a:endParaRPr lang="en-GB" altLang="en-US"/>
          </a:p>
        </p:txBody>
      </p:sp>
    </p:spTree>
    <p:extLst>
      <p:ext uri="{BB962C8B-B14F-4D97-AF65-F5344CB8AC3E}">
        <p14:creationId xmlns:p14="http://schemas.microsoft.com/office/powerpoint/2010/main" val="9521622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5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3" end="3"/>
                                            </p:txEl>
                                          </p:spTgt>
                                        </p:tgtEl>
                                        <p:attrNameLst>
                                          <p:attrName>style.visibility</p:attrName>
                                        </p:attrNameLst>
                                      </p:cBhvr>
                                      <p:to>
                                        <p:strVal val="visible"/>
                                      </p:to>
                                    </p:set>
                                    <p:anim calcmode="lin" valueType="num">
                                      <p:cBhvr additive="base">
                                        <p:cTn id="25" dur="5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4" end="4"/>
                                            </p:txEl>
                                          </p:spTgt>
                                        </p:tgtEl>
                                        <p:attrNameLst>
                                          <p:attrName>style.visibility</p:attrName>
                                        </p:attrNameLst>
                                      </p:cBhvr>
                                      <p:to>
                                        <p:strVal val="visible"/>
                                      </p:to>
                                    </p:set>
                                    <p:anim calcmode="lin" valueType="num">
                                      <p:cBhvr additive="base">
                                        <p:cTn id="31" dur="5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7">
                                            <p:txEl>
                                              <p:pRg st="5" end="5"/>
                                            </p:txEl>
                                          </p:spTgt>
                                        </p:tgtEl>
                                        <p:attrNameLst>
                                          <p:attrName>style.visibility</p:attrName>
                                        </p:attrNameLst>
                                      </p:cBhvr>
                                      <p:to>
                                        <p:strVal val="visible"/>
                                      </p:to>
                                    </p:set>
                                    <p:anim calcmode="lin" valueType="num">
                                      <p:cBhvr additive="base">
                                        <p:cTn id="37" dur="500" fill="hold"/>
                                        <p:tgtEl>
                                          <p:spTgt spid="614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14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147">
                                            <p:txEl>
                                              <p:pRg st="6" end="6"/>
                                            </p:txEl>
                                          </p:spTgt>
                                        </p:tgtEl>
                                        <p:attrNameLst>
                                          <p:attrName>style.visibility</p:attrName>
                                        </p:attrNameLst>
                                      </p:cBhvr>
                                      <p:to>
                                        <p:strVal val="visible"/>
                                      </p:to>
                                    </p:set>
                                    <p:anim calcmode="lin" valueType="num">
                                      <p:cBhvr additive="base">
                                        <p:cTn id="43" dur="500" fill="hold"/>
                                        <p:tgtEl>
                                          <p:spTgt spid="614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14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Documents and Settings\Andrew.ANDREWS-WORK-DE\Desktop\M5.12 Understanding organisational culture &amp; ethics\ethics.gif">
            <a:extLst>
              <a:ext uri="{FF2B5EF4-FFF2-40B4-BE49-F238E27FC236}">
                <a16:creationId xmlns:a16="http://schemas.microsoft.com/office/drawing/2014/main" id="{BA281160-4986-384A-87F5-27F9B0F82E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5688" y="254000"/>
            <a:ext cx="5072062" cy="644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0956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Documents and Settings\Andrew.ANDREWS-WORK-DE\Desktop\M5.12 Understanding organisational culture &amp; ethics\Ehics2.jpg">
            <a:extLst>
              <a:ext uri="{FF2B5EF4-FFF2-40B4-BE49-F238E27FC236}">
                <a16:creationId xmlns:a16="http://schemas.microsoft.com/office/drawing/2014/main" id="{5A1B6357-0954-0646-9986-19DA4DD100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4064" y="571501"/>
            <a:ext cx="8143875" cy="577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2602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FB1B5FE-E971-9243-BF15-A939AF81E508}"/>
              </a:ext>
            </a:extLst>
          </p:cNvPr>
          <p:cNvSpPr>
            <a:spLocks noGrp="1" noChangeArrowheads="1"/>
          </p:cNvSpPr>
          <p:nvPr>
            <p:ph type="title"/>
          </p:nvPr>
        </p:nvSpPr>
        <p:spPr/>
        <p:txBody>
          <a:bodyPr/>
          <a:lstStyle/>
          <a:p>
            <a:r>
              <a:rPr lang="en-GB" altLang="en-US"/>
              <a:t>Key influencers of ethics</a:t>
            </a:r>
          </a:p>
        </p:txBody>
      </p:sp>
      <p:sp>
        <p:nvSpPr>
          <p:cNvPr id="8195" name="Rectangle 3">
            <a:extLst>
              <a:ext uri="{FF2B5EF4-FFF2-40B4-BE49-F238E27FC236}">
                <a16:creationId xmlns:a16="http://schemas.microsoft.com/office/drawing/2014/main" id="{309D4DC7-4E8A-9241-BC2E-158DEB30E6CD}"/>
              </a:ext>
            </a:extLst>
          </p:cNvPr>
          <p:cNvSpPr>
            <a:spLocks noGrp="1" noChangeArrowheads="1"/>
          </p:cNvSpPr>
          <p:nvPr>
            <p:ph idx="1"/>
          </p:nvPr>
        </p:nvSpPr>
        <p:spPr/>
        <p:txBody>
          <a:bodyPr/>
          <a:lstStyle/>
          <a:p>
            <a:pPr>
              <a:spcBef>
                <a:spcPct val="60000"/>
              </a:spcBef>
            </a:pPr>
            <a:r>
              <a:rPr lang="en-US" altLang="en-US"/>
              <a:t>superiors, peers, and subordinates in the organisation who influence the ethical decision making process</a:t>
            </a:r>
          </a:p>
          <a:p>
            <a:pPr>
              <a:spcBef>
                <a:spcPct val="60000"/>
              </a:spcBef>
            </a:pPr>
            <a:r>
              <a:rPr lang="en-US" altLang="en-US"/>
              <a:t>have an influence on ethical decision making in the organisation</a:t>
            </a:r>
            <a:endParaRPr lang="en-GB" altLang="en-US"/>
          </a:p>
        </p:txBody>
      </p:sp>
    </p:spTree>
    <p:extLst>
      <p:ext uri="{BB962C8B-B14F-4D97-AF65-F5344CB8AC3E}">
        <p14:creationId xmlns:p14="http://schemas.microsoft.com/office/powerpoint/2010/main" val="383269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F2A36BF-56F3-AA4E-988F-B98B4405FA97}"/>
              </a:ext>
            </a:extLst>
          </p:cNvPr>
          <p:cNvSpPr>
            <a:spLocks noGrp="1" noChangeArrowheads="1"/>
          </p:cNvSpPr>
          <p:nvPr>
            <p:ph type="title"/>
          </p:nvPr>
        </p:nvSpPr>
        <p:spPr/>
        <p:txBody>
          <a:bodyPr/>
          <a:lstStyle/>
          <a:p>
            <a:r>
              <a:rPr lang="en-US" altLang="en-US"/>
              <a:t>The organisation as a Moral Agent</a:t>
            </a:r>
            <a:endParaRPr lang="en-GB" altLang="en-US"/>
          </a:p>
        </p:txBody>
      </p:sp>
      <p:sp>
        <p:nvSpPr>
          <p:cNvPr id="9219" name="Rectangle 3">
            <a:extLst>
              <a:ext uri="{FF2B5EF4-FFF2-40B4-BE49-F238E27FC236}">
                <a16:creationId xmlns:a16="http://schemas.microsoft.com/office/drawing/2014/main" id="{D8D851C2-96E0-C94A-A098-257605CE422E}"/>
              </a:ext>
            </a:extLst>
          </p:cNvPr>
          <p:cNvSpPr>
            <a:spLocks noGrp="1" noChangeArrowheads="1"/>
          </p:cNvSpPr>
          <p:nvPr>
            <p:ph idx="1"/>
          </p:nvPr>
        </p:nvSpPr>
        <p:spPr/>
        <p:txBody>
          <a:bodyPr/>
          <a:lstStyle/>
          <a:p>
            <a:pPr>
              <a:spcBef>
                <a:spcPct val="60000"/>
              </a:spcBef>
            </a:pPr>
            <a:r>
              <a:rPr lang="en-US" altLang="en-US"/>
              <a:t>organisations can be held accountable for the conduct of their employees and for all business decisions and outcomes</a:t>
            </a:r>
          </a:p>
          <a:p>
            <a:pPr>
              <a:spcBef>
                <a:spcPct val="60000"/>
              </a:spcBef>
            </a:pPr>
            <a:r>
              <a:rPr lang="en-US" altLang="en-US"/>
              <a:t>the organisation is responsible to society for its collective decisions and actions</a:t>
            </a:r>
          </a:p>
          <a:p>
            <a:pPr>
              <a:spcBef>
                <a:spcPct val="60000"/>
              </a:spcBef>
            </a:pPr>
            <a:r>
              <a:rPr lang="en-US" altLang="en-US"/>
              <a:t>organisations must be responsible for the correctness of all policies</a:t>
            </a:r>
            <a:endParaRPr lang="en-GB" altLang="en-US"/>
          </a:p>
        </p:txBody>
      </p:sp>
    </p:spTree>
    <p:extLst>
      <p:ext uri="{BB962C8B-B14F-4D97-AF65-F5344CB8AC3E}">
        <p14:creationId xmlns:p14="http://schemas.microsoft.com/office/powerpoint/2010/main" val="3447080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1026">
            <a:extLst>
              <a:ext uri="{FF2B5EF4-FFF2-40B4-BE49-F238E27FC236}">
                <a16:creationId xmlns:a16="http://schemas.microsoft.com/office/drawing/2014/main" id="{FE89EA03-E1D6-D548-8296-7119B03DEFF5}"/>
              </a:ext>
            </a:extLst>
          </p:cNvPr>
          <p:cNvSpPr>
            <a:spLocks noGrp="1" noChangeArrowheads="1"/>
          </p:cNvSpPr>
          <p:nvPr>
            <p:ph type="title"/>
          </p:nvPr>
        </p:nvSpPr>
        <p:spPr/>
        <p:txBody>
          <a:bodyPr/>
          <a:lstStyle/>
          <a:p>
            <a:r>
              <a:rPr lang="en-US" altLang="en-US"/>
              <a:t>Variation of Employee Conduct</a:t>
            </a:r>
            <a:endParaRPr lang="en-GB" altLang="en-US"/>
          </a:p>
        </p:txBody>
      </p:sp>
      <p:sp>
        <p:nvSpPr>
          <p:cNvPr id="14339" name="Rectangle 1027">
            <a:extLst>
              <a:ext uri="{FF2B5EF4-FFF2-40B4-BE49-F238E27FC236}">
                <a16:creationId xmlns:a16="http://schemas.microsoft.com/office/drawing/2014/main" id="{23820A45-72BF-E440-9118-63CD05F23958}"/>
              </a:ext>
            </a:extLst>
          </p:cNvPr>
          <p:cNvSpPr>
            <a:spLocks noGrp="1" noChangeArrowheads="1"/>
          </p:cNvSpPr>
          <p:nvPr>
            <p:ph idx="1"/>
          </p:nvPr>
        </p:nvSpPr>
        <p:spPr/>
        <p:txBody>
          <a:bodyPr/>
          <a:lstStyle/>
          <a:p>
            <a:pPr>
              <a:lnSpc>
                <a:spcPct val="90000"/>
              </a:lnSpc>
              <a:spcBef>
                <a:spcPct val="60000"/>
              </a:spcBef>
            </a:pPr>
            <a:r>
              <a:rPr lang="en-US" altLang="en-US"/>
              <a:t>10% of employees follow their own values and beliefs</a:t>
            </a:r>
          </a:p>
          <a:p>
            <a:pPr>
              <a:lnSpc>
                <a:spcPct val="90000"/>
              </a:lnSpc>
              <a:spcBef>
                <a:spcPct val="60000"/>
              </a:spcBef>
            </a:pPr>
            <a:r>
              <a:rPr lang="en-US" altLang="en-US"/>
              <a:t>40% try to follow company rules and policies</a:t>
            </a:r>
          </a:p>
          <a:p>
            <a:pPr>
              <a:lnSpc>
                <a:spcPct val="90000"/>
              </a:lnSpc>
              <a:spcBef>
                <a:spcPct val="60000"/>
              </a:spcBef>
            </a:pPr>
            <a:r>
              <a:rPr lang="en-US" altLang="en-US"/>
              <a:t>40% go along with the work group</a:t>
            </a:r>
          </a:p>
          <a:p>
            <a:pPr>
              <a:lnSpc>
                <a:spcPct val="90000"/>
              </a:lnSpc>
              <a:spcBef>
                <a:spcPct val="60000"/>
              </a:spcBef>
            </a:pPr>
            <a:r>
              <a:rPr lang="en-US" altLang="en-US"/>
              <a:t>10% take advantage of the situation if the penalty is low and risk of being caught is low</a:t>
            </a:r>
            <a:endParaRPr lang="en-GB" altLang="en-US"/>
          </a:p>
        </p:txBody>
      </p:sp>
    </p:spTree>
    <p:extLst>
      <p:ext uri="{BB962C8B-B14F-4D97-AF65-F5344CB8AC3E}">
        <p14:creationId xmlns:p14="http://schemas.microsoft.com/office/powerpoint/2010/main" val="22181418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339">
                                            <p:txEl>
                                              <p:pRg st="1" end="1"/>
                                            </p:txEl>
                                          </p:spTgt>
                                        </p:tgtEl>
                                        <p:attrNameLst>
                                          <p:attrName>style.visibility</p:attrName>
                                        </p:attrNameLst>
                                      </p:cBhvr>
                                      <p:to>
                                        <p:strVal val="visible"/>
                                      </p:to>
                                    </p:set>
                                    <p:anim calcmode="lin" valueType="num">
                                      <p:cBhvr additive="base">
                                        <p:cTn id="13" dur="500" fill="hold"/>
                                        <p:tgtEl>
                                          <p:spTgt spid="1433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3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anim calcmode="lin" valueType="num">
                                      <p:cBhvr additive="base">
                                        <p:cTn id="19" dur="500" fill="hold"/>
                                        <p:tgtEl>
                                          <p:spTgt spid="1433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33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4339">
                                            <p:txEl>
                                              <p:pRg st="3" end="3"/>
                                            </p:txEl>
                                          </p:spTgt>
                                        </p:tgtEl>
                                        <p:attrNameLst>
                                          <p:attrName>style.visibility</p:attrName>
                                        </p:attrNameLst>
                                      </p:cBhvr>
                                      <p:to>
                                        <p:strVal val="visible"/>
                                      </p:to>
                                    </p:set>
                                    <p:anim calcmode="lin" valueType="num">
                                      <p:cBhvr additive="base">
                                        <p:cTn id="25" dur="500" fill="hold"/>
                                        <p:tgtEl>
                                          <p:spTgt spid="1433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433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4E721AD-9040-F64C-9540-62F7088B02F0}"/>
              </a:ext>
            </a:extLst>
          </p:cNvPr>
          <p:cNvSpPr>
            <a:spLocks noGrp="1" noChangeArrowheads="1"/>
          </p:cNvSpPr>
          <p:nvPr>
            <p:ph type="title"/>
          </p:nvPr>
        </p:nvSpPr>
        <p:spPr/>
        <p:txBody>
          <a:bodyPr/>
          <a:lstStyle/>
          <a:p>
            <a:r>
              <a:rPr lang="en-US" altLang="en-US"/>
              <a:t>Sexual &amp; Racial Discrimination</a:t>
            </a:r>
            <a:endParaRPr lang="en-GB" altLang="en-US"/>
          </a:p>
        </p:txBody>
      </p:sp>
      <p:sp>
        <p:nvSpPr>
          <p:cNvPr id="11267" name="Rectangle 3">
            <a:extLst>
              <a:ext uri="{FF2B5EF4-FFF2-40B4-BE49-F238E27FC236}">
                <a16:creationId xmlns:a16="http://schemas.microsoft.com/office/drawing/2014/main" id="{732E0643-0BD8-7146-B985-D65634A5A103}"/>
              </a:ext>
            </a:extLst>
          </p:cNvPr>
          <p:cNvSpPr>
            <a:spLocks noGrp="1" noChangeArrowheads="1"/>
          </p:cNvSpPr>
          <p:nvPr>
            <p:ph idx="1"/>
          </p:nvPr>
        </p:nvSpPr>
        <p:spPr/>
        <p:txBody>
          <a:bodyPr/>
          <a:lstStyle/>
          <a:p>
            <a:pPr>
              <a:spcBef>
                <a:spcPct val="60000"/>
              </a:spcBef>
            </a:pPr>
            <a:r>
              <a:rPr lang="en-US" altLang="en-US"/>
              <a:t>law prohibits UK businesses from discriminating on the basis of sex, race, religion, or disabilities in their hiring, firing, &amp; promotion decisions</a:t>
            </a:r>
          </a:p>
          <a:p>
            <a:pPr>
              <a:spcBef>
                <a:spcPct val="60000"/>
              </a:spcBef>
            </a:pPr>
            <a:r>
              <a:rPr lang="en-US" altLang="en-US"/>
              <a:t>globally, discrimination is culturally embedded in many countries/regions</a:t>
            </a:r>
          </a:p>
          <a:p>
            <a:pPr>
              <a:buFont typeface="Symbol" pitchFamily="2" charset="2"/>
              <a:buNone/>
            </a:pPr>
            <a:endParaRPr lang="en-GB" altLang="en-US"/>
          </a:p>
        </p:txBody>
      </p:sp>
    </p:spTree>
    <p:extLst>
      <p:ext uri="{BB962C8B-B14F-4D97-AF65-F5344CB8AC3E}">
        <p14:creationId xmlns:p14="http://schemas.microsoft.com/office/powerpoint/2010/main" val="26000308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A226787-1DE4-134A-B6C9-3032DEA184DE}"/>
              </a:ext>
            </a:extLst>
          </p:cNvPr>
          <p:cNvSpPr>
            <a:spLocks noGrp="1" noChangeArrowheads="1"/>
          </p:cNvSpPr>
          <p:nvPr>
            <p:ph type="title"/>
          </p:nvPr>
        </p:nvSpPr>
        <p:spPr/>
        <p:txBody>
          <a:bodyPr/>
          <a:lstStyle/>
          <a:p>
            <a:r>
              <a:rPr lang="en-US" altLang="en-US"/>
              <a:t>Human Rights</a:t>
            </a:r>
            <a:endParaRPr lang="en-GB" altLang="en-US"/>
          </a:p>
        </p:txBody>
      </p:sp>
      <p:sp>
        <p:nvSpPr>
          <p:cNvPr id="12291" name="Rectangle 3">
            <a:extLst>
              <a:ext uri="{FF2B5EF4-FFF2-40B4-BE49-F238E27FC236}">
                <a16:creationId xmlns:a16="http://schemas.microsoft.com/office/drawing/2014/main" id="{8723CDD0-66A2-7C40-BEE3-66E79BC898C2}"/>
              </a:ext>
            </a:extLst>
          </p:cNvPr>
          <p:cNvSpPr>
            <a:spLocks noGrp="1" noChangeArrowheads="1"/>
          </p:cNvSpPr>
          <p:nvPr>
            <p:ph idx="1"/>
          </p:nvPr>
        </p:nvSpPr>
        <p:spPr/>
        <p:txBody>
          <a:bodyPr/>
          <a:lstStyle/>
          <a:p>
            <a:pPr>
              <a:spcBef>
                <a:spcPct val="60000"/>
              </a:spcBef>
            </a:pPr>
            <a:r>
              <a:rPr lang="en-US" altLang="en-US"/>
              <a:t>concern for the well-being of employees; key concerns are use of child labor, payment of low wages, &amp; abuses in foreign factories</a:t>
            </a:r>
          </a:p>
          <a:p>
            <a:pPr>
              <a:spcBef>
                <a:spcPct val="60000"/>
              </a:spcBef>
            </a:pPr>
            <a:r>
              <a:rPr lang="en-US" altLang="en-US"/>
              <a:t>multinational corporations should view the law as the floor of acceptable behavior and strive to improve workers’ quality of life</a:t>
            </a:r>
            <a:endParaRPr lang="en-GB" altLang="en-US"/>
          </a:p>
        </p:txBody>
      </p:sp>
    </p:spTree>
    <p:extLst>
      <p:ext uri="{BB962C8B-B14F-4D97-AF65-F5344CB8AC3E}">
        <p14:creationId xmlns:p14="http://schemas.microsoft.com/office/powerpoint/2010/main" val="24292242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ACC8389-1761-4D4D-B6E0-6EEF6D7343F1}"/>
              </a:ext>
            </a:extLst>
          </p:cNvPr>
          <p:cNvSpPr>
            <a:spLocks noGrp="1" noChangeArrowheads="1"/>
          </p:cNvSpPr>
          <p:nvPr>
            <p:ph type="title"/>
          </p:nvPr>
        </p:nvSpPr>
        <p:spPr/>
        <p:txBody>
          <a:bodyPr/>
          <a:lstStyle/>
          <a:p>
            <a:r>
              <a:rPr lang="en-US" altLang="en-US"/>
              <a:t>Price Discrimination</a:t>
            </a:r>
            <a:endParaRPr lang="en-GB" altLang="en-US"/>
          </a:p>
        </p:txBody>
      </p:sp>
      <p:sp>
        <p:nvSpPr>
          <p:cNvPr id="13315" name="Rectangle 3">
            <a:extLst>
              <a:ext uri="{FF2B5EF4-FFF2-40B4-BE49-F238E27FC236}">
                <a16:creationId xmlns:a16="http://schemas.microsoft.com/office/drawing/2014/main" id="{ACAA4F4E-FA82-C84C-816F-9CC6EBB3C705}"/>
              </a:ext>
            </a:extLst>
          </p:cNvPr>
          <p:cNvSpPr>
            <a:spLocks noGrp="1" noChangeArrowheads="1"/>
          </p:cNvSpPr>
          <p:nvPr>
            <p:ph idx="1"/>
          </p:nvPr>
        </p:nvSpPr>
        <p:spPr/>
        <p:txBody>
          <a:bodyPr/>
          <a:lstStyle/>
          <a:p>
            <a:pPr>
              <a:lnSpc>
                <a:spcPct val="90000"/>
              </a:lnSpc>
            </a:pPr>
            <a:r>
              <a:rPr lang="en-US" altLang="en-US"/>
              <a:t>occurs when a firm charges different prices to different groups of customers (these differences are legal if they do not reduce competition, or can be justified on the basis of cost)</a:t>
            </a:r>
          </a:p>
          <a:p>
            <a:pPr lvl="1">
              <a:lnSpc>
                <a:spcPct val="90000"/>
              </a:lnSpc>
            </a:pPr>
            <a:r>
              <a:rPr lang="en-US" altLang="en-US" i="1"/>
              <a:t>gouging </a:t>
            </a:r>
            <a:r>
              <a:rPr lang="en-US" altLang="en-US"/>
              <a:t>is when unusually high prices are charged due to a shortage</a:t>
            </a:r>
          </a:p>
          <a:p>
            <a:pPr lvl="1">
              <a:lnSpc>
                <a:spcPct val="90000"/>
              </a:lnSpc>
            </a:pPr>
            <a:r>
              <a:rPr lang="en-US" altLang="en-US" i="1"/>
              <a:t>dumping</a:t>
            </a:r>
            <a:r>
              <a:rPr lang="en-US" altLang="en-US"/>
              <a:t> involves charging high prices for a product at home and low prices in foreign markets</a:t>
            </a:r>
            <a:endParaRPr lang="en-US" altLang="en-US" sz="3200"/>
          </a:p>
          <a:p>
            <a:pPr>
              <a:lnSpc>
                <a:spcPct val="90000"/>
              </a:lnSpc>
              <a:buFont typeface="Symbol" pitchFamily="2" charset="2"/>
              <a:buNone/>
            </a:pPr>
            <a:endParaRPr lang="en-GB" altLang="en-US"/>
          </a:p>
        </p:txBody>
      </p:sp>
    </p:spTree>
    <p:extLst>
      <p:ext uri="{BB962C8B-B14F-4D97-AF65-F5344CB8AC3E}">
        <p14:creationId xmlns:p14="http://schemas.microsoft.com/office/powerpoint/2010/main" val="3898698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D8961B5F-F56D-8A44-BE38-2AA393C9ECE4}"/>
              </a:ext>
            </a:extLst>
          </p:cNvPr>
          <p:cNvSpPr>
            <a:spLocks noGrp="1" noChangeArrowheads="1"/>
          </p:cNvSpPr>
          <p:nvPr>
            <p:ph type="title"/>
          </p:nvPr>
        </p:nvSpPr>
        <p:spPr/>
        <p:txBody>
          <a:bodyPr/>
          <a:lstStyle/>
          <a:p>
            <a:r>
              <a:rPr lang="en-US" altLang="en-US"/>
              <a:t>Bribery</a:t>
            </a:r>
            <a:endParaRPr lang="en-GB" altLang="en-US"/>
          </a:p>
        </p:txBody>
      </p:sp>
      <p:sp>
        <p:nvSpPr>
          <p:cNvPr id="14339" name="Rectangle 3">
            <a:extLst>
              <a:ext uri="{FF2B5EF4-FFF2-40B4-BE49-F238E27FC236}">
                <a16:creationId xmlns:a16="http://schemas.microsoft.com/office/drawing/2014/main" id="{4F3A672A-1310-CD43-9738-5A38FC53878B}"/>
              </a:ext>
            </a:extLst>
          </p:cNvPr>
          <p:cNvSpPr>
            <a:spLocks noGrp="1" noChangeArrowheads="1"/>
          </p:cNvSpPr>
          <p:nvPr>
            <p:ph idx="1"/>
          </p:nvPr>
        </p:nvSpPr>
        <p:spPr/>
        <p:txBody>
          <a:bodyPr/>
          <a:lstStyle/>
          <a:p>
            <a:pPr>
              <a:spcBef>
                <a:spcPct val="60000"/>
              </a:spcBef>
            </a:pPr>
            <a:r>
              <a:rPr lang="en-US" altLang="en-US"/>
              <a:t>facilitating payments are acceptable in many cultures</a:t>
            </a:r>
          </a:p>
          <a:p>
            <a:pPr>
              <a:spcBef>
                <a:spcPct val="60000"/>
              </a:spcBef>
            </a:pPr>
            <a:r>
              <a:rPr lang="en-US" altLang="en-US"/>
              <a:t>law addresses this issue: </a:t>
            </a:r>
          </a:p>
          <a:p>
            <a:pPr lvl="1"/>
            <a:r>
              <a:rPr lang="en-US" altLang="en-US"/>
              <a:t>prohibits businesses from offering or providing payments to officials of foreign governments to obtain or retain business abroad</a:t>
            </a:r>
            <a:endParaRPr lang="en-GB" altLang="en-US"/>
          </a:p>
        </p:txBody>
      </p:sp>
    </p:spTree>
    <p:extLst>
      <p:ext uri="{BB962C8B-B14F-4D97-AF65-F5344CB8AC3E}">
        <p14:creationId xmlns:p14="http://schemas.microsoft.com/office/powerpoint/2010/main" val="2380628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008AC25-8F67-8B42-B35B-968F4904FDC8}"/>
              </a:ext>
            </a:extLst>
          </p:cNvPr>
          <p:cNvSpPr>
            <a:spLocks noGrp="1" noChangeArrowheads="1"/>
          </p:cNvSpPr>
          <p:nvPr>
            <p:ph type="title"/>
          </p:nvPr>
        </p:nvSpPr>
        <p:spPr/>
        <p:txBody>
          <a:bodyPr rtlCol="0">
            <a:normAutofit/>
          </a:bodyPr>
          <a:lstStyle/>
          <a:p>
            <a:pPr>
              <a:defRPr/>
            </a:pPr>
            <a:r>
              <a:rPr lang="en-US" altLang="en-US" sz="3600"/>
              <a:t>Top Ten Unethical Behaviors Reported by Employees</a:t>
            </a:r>
            <a:endParaRPr lang="en-GB" altLang="en-US" sz="3600"/>
          </a:p>
        </p:txBody>
      </p:sp>
      <p:sp>
        <p:nvSpPr>
          <p:cNvPr id="15363" name="Rectangle 3">
            <a:extLst>
              <a:ext uri="{FF2B5EF4-FFF2-40B4-BE49-F238E27FC236}">
                <a16:creationId xmlns:a16="http://schemas.microsoft.com/office/drawing/2014/main" id="{3A423A1A-AEF1-0446-A4E1-44F21D193D05}"/>
              </a:ext>
            </a:extLst>
          </p:cNvPr>
          <p:cNvSpPr>
            <a:spLocks noGrp="1" noChangeArrowheads="1"/>
          </p:cNvSpPr>
          <p:nvPr>
            <p:ph sz="half" idx="1"/>
          </p:nvPr>
        </p:nvSpPr>
        <p:spPr/>
        <p:txBody>
          <a:bodyPr/>
          <a:lstStyle/>
          <a:p>
            <a:pPr>
              <a:spcBef>
                <a:spcPct val="40000"/>
              </a:spcBef>
            </a:pPr>
            <a:r>
              <a:rPr lang="en-US" altLang="en-US"/>
              <a:t>sexual harassment</a:t>
            </a:r>
          </a:p>
          <a:p>
            <a:pPr>
              <a:spcBef>
                <a:spcPct val="40000"/>
              </a:spcBef>
            </a:pPr>
            <a:r>
              <a:rPr lang="en-US" altLang="en-US"/>
              <a:t>lying on reports or falsifying records</a:t>
            </a:r>
          </a:p>
          <a:p>
            <a:pPr>
              <a:spcBef>
                <a:spcPct val="40000"/>
              </a:spcBef>
            </a:pPr>
            <a:r>
              <a:rPr lang="en-US" altLang="en-US"/>
              <a:t>conflicts of interest</a:t>
            </a:r>
          </a:p>
          <a:p>
            <a:pPr>
              <a:spcBef>
                <a:spcPct val="40000"/>
              </a:spcBef>
            </a:pPr>
            <a:r>
              <a:rPr lang="en-US" altLang="en-US"/>
              <a:t>theft</a:t>
            </a:r>
          </a:p>
          <a:p>
            <a:pPr>
              <a:spcBef>
                <a:spcPct val="40000"/>
              </a:spcBef>
            </a:pPr>
            <a:r>
              <a:rPr lang="en-US" altLang="en-US"/>
              <a:t>lying to supervisors</a:t>
            </a:r>
          </a:p>
          <a:p>
            <a:pPr>
              <a:spcBef>
                <a:spcPct val="40000"/>
              </a:spcBef>
            </a:pPr>
            <a:r>
              <a:rPr lang="en-US" altLang="en-US"/>
              <a:t>discrimination</a:t>
            </a:r>
            <a:endParaRPr lang="en-GB" altLang="en-US"/>
          </a:p>
        </p:txBody>
      </p:sp>
      <p:sp>
        <p:nvSpPr>
          <p:cNvPr id="15364" name="Rectangle 4">
            <a:extLst>
              <a:ext uri="{FF2B5EF4-FFF2-40B4-BE49-F238E27FC236}">
                <a16:creationId xmlns:a16="http://schemas.microsoft.com/office/drawing/2014/main" id="{26F619CC-F46C-DB4C-9DD7-2B171625B66D}"/>
              </a:ext>
            </a:extLst>
          </p:cNvPr>
          <p:cNvSpPr>
            <a:spLocks noGrp="1" noChangeArrowheads="1"/>
          </p:cNvSpPr>
          <p:nvPr>
            <p:ph sz="half" idx="2"/>
          </p:nvPr>
        </p:nvSpPr>
        <p:spPr/>
        <p:txBody>
          <a:bodyPr/>
          <a:lstStyle/>
          <a:p>
            <a:pPr>
              <a:spcBef>
                <a:spcPct val="40000"/>
              </a:spcBef>
            </a:pPr>
            <a:r>
              <a:rPr lang="en-US" altLang="en-US"/>
              <a:t>drug or alcohol abuse</a:t>
            </a:r>
          </a:p>
          <a:p>
            <a:pPr>
              <a:spcBef>
                <a:spcPct val="40000"/>
              </a:spcBef>
            </a:pPr>
            <a:r>
              <a:rPr lang="en-US" altLang="en-US"/>
              <a:t>improper accounting  procedures</a:t>
            </a:r>
          </a:p>
          <a:p>
            <a:pPr>
              <a:spcBef>
                <a:spcPct val="40000"/>
              </a:spcBef>
            </a:pPr>
            <a:r>
              <a:rPr lang="en-US" altLang="en-US"/>
              <a:t>violation of environmental laws</a:t>
            </a:r>
          </a:p>
          <a:p>
            <a:pPr>
              <a:spcBef>
                <a:spcPct val="40000"/>
              </a:spcBef>
            </a:pPr>
            <a:r>
              <a:rPr lang="en-US" altLang="en-US"/>
              <a:t>gift/entertainment violations</a:t>
            </a:r>
            <a:endParaRPr lang="en-GB" altLang="en-US"/>
          </a:p>
        </p:txBody>
      </p:sp>
    </p:spTree>
    <p:extLst>
      <p:ext uri="{BB962C8B-B14F-4D97-AF65-F5344CB8AC3E}">
        <p14:creationId xmlns:p14="http://schemas.microsoft.com/office/powerpoint/2010/main" val="39823768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026">
            <a:extLst>
              <a:ext uri="{FF2B5EF4-FFF2-40B4-BE49-F238E27FC236}">
                <a16:creationId xmlns:a16="http://schemas.microsoft.com/office/drawing/2014/main" id="{6B29828B-2CD8-8E46-9576-50291320AB4B}"/>
              </a:ext>
            </a:extLst>
          </p:cNvPr>
          <p:cNvSpPr>
            <a:spLocks noGrp="1" noChangeArrowheads="1"/>
          </p:cNvSpPr>
          <p:nvPr>
            <p:ph type="title"/>
          </p:nvPr>
        </p:nvSpPr>
        <p:spPr/>
        <p:txBody>
          <a:bodyPr/>
          <a:lstStyle/>
          <a:p>
            <a:r>
              <a:rPr lang="en-US" altLang="en-US"/>
              <a:t>Corporate Culture</a:t>
            </a:r>
            <a:endParaRPr lang="en-GB" altLang="en-US"/>
          </a:p>
        </p:txBody>
      </p:sp>
      <p:sp>
        <p:nvSpPr>
          <p:cNvPr id="16387" name="Rectangle 1027">
            <a:extLst>
              <a:ext uri="{FF2B5EF4-FFF2-40B4-BE49-F238E27FC236}">
                <a16:creationId xmlns:a16="http://schemas.microsoft.com/office/drawing/2014/main" id="{0F386716-17EF-BC44-B295-BE2635594F18}"/>
              </a:ext>
            </a:extLst>
          </p:cNvPr>
          <p:cNvSpPr>
            <a:spLocks noGrp="1" noChangeArrowheads="1"/>
          </p:cNvSpPr>
          <p:nvPr>
            <p:ph idx="1"/>
          </p:nvPr>
        </p:nvSpPr>
        <p:spPr/>
        <p:txBody>
          <a:bodyPr/>
          <a:lstStyle/>
          <a:p>
            <a:pPr>
              <a:lnSpc>
                <a:spcPct val="90000"/>
              </a:lnSpc>
              <a:spcBef>
                <a:spcPct val="60000"/>
              </a:spcBef>
            </a:pPr>
            <a:r>
              <a:rPr lang="en-US" altLang="en-US"/>
              <a:t>a set of values, beliefs, goals, norms, and rituals that members or employees of an organisation share</a:t>
            </a:r>
          </a:p>
          <a:p>
            <a:pPr>
              <a:lnSpc>
                <a:spcPct val="90000"/>
              </a:lnSpc>
              <a:spcBef>
                <a:spcPct val="60000"/>
              </a:spcBef>
            </a:pPr>
            <a:r>
              <a:rPr lang="en-US" altLang="en-US"/>
              <a:t>a company’s history and unwritten rules are  a part of its culture</a:t>
            </a:r>
          </a:p>
          <a:p>
            <a:pPr>
              <a:lnSpc>
                <a:spcPct val="90000"/>
              </a:lnSpc>
              <a:spcBef>
                <a:spcPct val="60000"/>
              </a:spcBef>
            </a:pPr>
            <a:r>
              <a:rPr lang="en-US" altLang="en-US"/>
              <a:t>an organisation’s failure to monitor or manage its culture may result in unethical behavior</a:t>
            </a:r>
          </a:p>
          <a:p>
            <a:pPr>
              <a:lnSpc>
                <a:spcPct val="90000"/>
              </a:lnSpc>
              <a:buFont typeface="Symbol" pitchFamily="2" charset="2"/>
              <a:buNone/>
            </a:pPr>
            <a:endParaRPr lang="en-GB" altLang="en-US"/>
          </a:p>
        </p:txBody>
      </p:sp>
    </p:spTree>
    <p:extLst>
      <p:ext uri="{BB962C8B-B14F-4D97-AF65-F5344CB8AC3E}">
        <p14:creationId xmlns:p14="http://schemas.microsoft.com/office/powerpoint/2010/main" val="32433073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4918452-3161-3D4D-A126-75A6848B12AA}"/>
              </a:ext>
            </a:extLst>
          </p:cNvPr>
          <p:cNvSpPr>
            <a:spLocks noGrp="1" noChangeArrowheads="1"/>
          </p:cNvSpPr>
          <p:nvPr>
            <p:ph type="title"/>
          </p:nvPr>
        </p:nvSpPr>
        <p:spPr/>
        <p:txBody>
          <a:bodyPr/>
          <a:lstStyle/>
          <a:p>
            <a:r>
              <a:rPr lang="en-US" altLang="en-US"/>
              <a:t>Role of Leadership</a:t>
            </a:r>
            <a:endParaRPr lang="en-GB" altLang="en-US"/>
          </a:p>
        </p:txBody>
      </p:sp>
      <p:sp>
        <p:nvSpPr>
          <p:cNvPr id="16387" name="Rectangle 3">
            <a:extLst>
              <a:ext uri="{FF2B5EF4-FFF2-40B4-BE49-F238E27FC236}">
                <a16:creationId xmlns:a16="http://schemas.microsoft.com/office/drawing/2014/main" id="{0D9CF371-09D9-7848-BEFB-05BFF3C7F165}"/>
              </a:ext>
            </a:extLst>
          </p:cNvPr>
          <p:cNvSpPr>
            <a:spLocks noGrp="1" noChangeArrowheads="1"/>
          </p:cNvSpPr>
          <p:nvPr>
            <p:ph idx="1"/>
          </p:nvPr>
        </p:nvSpPr>
        <p:spPr/>
        <p:txBody>
          <a:bodyPr/>
          <a:lstStyle/>
          <a:p>
            <a:pPr>
              <a:spcBef>
                <a:spcPct val="60000"/>
              </a:spcBef>
            </a:pPr>
            <a:r>
              <a:rPr lang="en-US" altLang="en-US"/>
              <a:t>to guide and direct others toward the achievement of a goal</a:t>
            </a:r>
          </a:p>
          <a:p>
            <a:pPr>
              <a:spcBef>
                <a:spcPct val="60000"/>
              </a:spcBef>
            </a:pPr>
            <a:r>
              <a:rPr lang="en-US" altLang="en-US"/>
              <a:t>to motivate others and enforce organisational rules and policies</a:t>
            </a:r>
          </a:p>
          <a:p>
            <a:pPr>
              <a:spcBef>
                <a:spcPct val="60000"/>
              </a:spcBef>
            </a:pPr>
            <a:r>
              <a:rPr lang="en-US" altLang="en-US"/>
              <a:t>is key in influencing the corporate culture and ethical posture of the organisation (rewards and punishment)</a:t>
            </a:r>
            <a:endParaRPr lang="en-GB" altLang="en-US"/>
          </a:p>
        </p:txBody>
      </p:sp>
    </p:spTree>
    <p:extLst>
      <p:ext uri="{BB962C8B-B14F-4D97-AF65-F5344CB8AC3E}">
        <p14:creationId xmlns:p14="http://schemas.microsoft.com/office/powerpoint/2010/main" val="24440534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387">
                                            <p:txEl>
                                              <p:pRg st="1" end="1"/>
                                            </p:txEl>
                                          </p:spTgt>
                                        </p:tgtEl>
                                        <p:attrNameLst>
                                          <p:attrName>style.visibility</p:attrName>
                                        </p:attrNameLst>
                                      </p:cBhvr>
                                      <p:to>
                                        <p:strVal val="visible"/>
                                      </p:to>
                                    </p:set>
                                    <p:anim calcmode="lin" valueType="num">
                                      <p:cBhvr additive="base">
                                        <p:cTn id="13" dur="500" fill="hold"/>
                                        <p:tgtEl>
                                          <p:spTgt spid="1638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3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6387">
                                            <p:txEl>
                                              <p:pRg st="2" end="2"/>
                                            </p:txEl>
                                          </p:spTgt>
                                        </p:tgtEl>
                                        <p:attrNameLst>
                                          <p:attrName>style.visibility</p:attrName>
                                        </p:attrNameLst>
                                      </p:cBhvr>
                                      <p:to>
                                        <p:strVal val="visible"/>
                                      </p:to>
                                    </p:set>
                                    <p:anim calcmode="lin" valueType="num">
                                      <p:cBhvr additive="base">
                                        <p:cTn id="19"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6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D4EBDC8-0E7D-8E4A-AE2E-BB644A1833DD}"/>
              </a:ext>
            </a:extLst>
          </p:cNvPr>
          <p:cNvSpPr>
            <a:spLocks noGrp="1" noChangeArrowheads="1"/>
          </p:cNvSpPr>
          <p:nvPr>
            <p:ph type="title"/>
          </p:nvPr>
        </p:nvSpPr>
        <p:spPr/>
        <p:txBody>
          <a:bodyPr rtlCol="0">
            <a:normAutofit/>
          </a:bodyPr>
          <a:lstStyle/>
          <a:p>
            <a:pPr>
              <a:defRPr/>
            </a:pPr>
            <a:r>
              <a:rPr lang="en-US" altLang="en-US"/>
              <a:t>Why do companies develop ethics programs</a:t>
            </a:r>
            <a:endParaRPr lang="en-GB" altLang="en-US"/>
          </a:p>
        </p:txBody>
      </p:sp>
      <p:sp>
        <p:nvSpPr>
          <p:cNvPr id="2051" name="Rectangle 3">
            <a:extLst>
              <a:ext uri="{FF2B5EF4-FFF2-40B4-BE49-F238E27FC236}">
                <a16:creationId xmlns:a16="http://schemas.microsoft.com/office/drawing/2014/main" id="{30054D88-EADD-294D-8C5F-82B3CD4F858D}"/>
              </a:ext>
            </a:extLst>
          </p:cNvPr>
          <p:cNvSpPr>
            <a:spLocks noGrp="1" noChangeArrowheads="1"/>
          </p:cNvSpPr>
          <p:nvPr>
            <p:ph idx="1"/>
          </p:nvPr>
        </p:nvSpPr>
        <p:spPr/>
        <p:txBody>
          <a:bodyPr/>
          <a:lstStyle/>
          <a:p>
            <a:r>
              <a:rPr lang="en-US" altLang="en-US"/>
              <a:t>to allow employees and stakeholders to understand the values of the business</a:t>
            </a:r>
          </a:p>
          <a:p>
            <a:pPr>
              <a:spcBef>
                <a:spcPct val="60000"/>
              </a:spcBef>
            </a:pPr>
            <a:r>
              <a:rPr lang="en-US" altLang="en-US"/>
              <a:t>to comply with policies and codes of conduct</a:t>
            </a:r>
          </a:p>
          <a:p>
            <a:pPr>
              <a:spcBef>
                <a:spcPct val="60000"/>
              </a:spcBef>
            </a:pPr>
            <a:r>
              <a:rPr lang="en-US" altLang="en-US"/>
              <a:t>to create the ethical climate of the business</a:t>
            </a:r>
          </a:p>
          <a:p>
            <a:endParaRPr lang="en-GB" altLang="en-US"/>
          </a:p>
        </p:txBody>
      </p:sp>
    </p:spTree>
    <p:extLst>
      <p:ext uri="{BB962C8B-B14F-4D97-AF65-F5344CB8AC3E}">
        <p14:creationId xmlns:p14="http://schemas.microsoft.com/office/powerpoint/2010/main" val="7814005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1" end="1"/>
                                            </p:txEl>
                                          </p:spTgt>
                                        </p:tgtEl>
                                        <p:attrNameLst>
                                          <p:attrName>style.visibility</p:attrName>
                                        </p:attrNameLst>
                                      </p:cBhvr>
                                      <p:to>
                                        <p:strVal val="visible"/>
                                      </p:to>
                                    </p:set>
                                    <p:anim calcmode="lin" valueType="num">
                                      <p:cBhvr additive="base">
                                        <p:cTn id="13" dur="500" fill="hold"/>
                                        <p:tgtEl>
                                          <p:spTgt spid="205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0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51">
                                            <p:txEl>
                                              <p:pRg st="2" end="2"/>
                                            </p:txEl>
                                          </p:spTgt>
                                        </p:tgtEl>
                                        <p:attrNameLst>
                                          <p:attrName>style.visibility</p:attrName>
                                        </p:attrNameLst>
                                      </p:cBhvr>
                                      <p:to>
                                        <p:strVal val="visible"/>
                                      </p:to>
                                    </p:set>
                                    <p:anim calcmode="lin" valueType="num">
                                      <p:cBhvr additive="base">
                                        <p:cTn id="19" dur="500" fill="hold"/>
                                        <p:tgtEl>
                                          <p:spTgt spid="205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0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B0D3E75-E904-334C-BE22-541730256DC2}"/>
              </a:ext>
            </a:extLst>
          </p:cNvPr>
          <p:cNvSpPr>
            <a:spLocks noGrp="1" noChangeArrowheads="1"/>
          </p:cNvSpPr>
          <p:nvPr>
            <p:ph type="title"/>
          </p:nvPr>
        </p:nvSpPr>
        <p:spPr/>
        <p:txBody>
          <a:bodyPr/>
          <a:lstStyle/>
          <a:p>
            <a:r>
              <a:rPr lang="en-US" altLang="en-US"/>
              <a:t>Code of Ethics</a:t>
            </a:r>
            <a:endParaRPr lang="en-GB" altLang="en-US"/>
          </a:p>
        </p:txBody>
      </p:sp>
      <p:sp>
        <p:nvSpPr>
          <p:cNvPr id="7171" name="Rectangle 3">
            <a:extLst>
              <a:ext uri="{FF2B5EF4-FFF2-40B4-BE49-F238E27FC236}">
                <a16:creationId xmlns:a16="http://schemas.microsoft.com/office/drawing/2014/main" id="{81662D8A-A3AE-5240-B14D-DC040FEEFA63}"/>
              </a:ext>
            </a:extLst>
          </p:cNvPr>
          <p:cNvSpPr>
            <a:spLocks noGrp="1" noChangeArrowheads="1"/>
          </p:cNvSpPr>
          <p:nvPr>
            <p:ph idx="1"/>
          </p:nvPr>
        </p:nvSpPr>
        <p:spPr/>
        <p:txBody>
          <a:bodyPr/>
          <a:lstStyle/>
          <a:p>
            <a:pPr>
              <a:spcBef>
                <a:spcPct val="60000"/>
              </a:spcBef>
            </a:pPr>
            <a:r>
              <a:rPr lang="en-US" altLang="en-US"/>
              <a:t>formal statement of what an organisation expects in the way of ethical behavior (what behaviors are acceptable or unacceptable)</a:t>
            </a:r>
          </a:p>
          <a:p>
            <a:pPr>
              <a:spcBef>
                <a:spcPct val="60000"/>
              </a:spcBef>
            </a:pPr>
            <a:r>
              <a:rPr lang="en-US" altLang="en-US"/>
              <a:t>reflects senior management’s organisational values, rules, and policies</a:t>
            </a:r>
          </a:p>
          <a:p>
            <a:pPr>
              <a:buFont typeface="Symbol" pitchFamily="2" charset="2"/>
              <a:buNone/>
            </a:pPr>
            <a:endParaRPr lang="en-GB" altLang="en-US"/>
          </a:p>
        </p:txBody>
      </p:sp>
    </p:spTree>
    <p:extLst>
      <p:ext uri="{BB962C8B-B14F-4D97-AF65-F5344CB8AC3E}">
        <p14:creationId xmlns:p14="http://schemas.microsoft.com/office/powerpoint/2010/main" val="33221454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9637E6C-9174-404C-8990-A91E0FE0431B}"/>
              </a:ext>
            </a:extLst>
          </p:cNvPr>
          <p:cNvSpPr>
            <a:spLocks noGrp="1" noChangeArrowheads="1"/>
          </p:cNvSpPr>
          <p:nvPr>
            <p:ph type="title"/>
          </p:nvPr>
        </p:nvSpPr>
        <p:spPr/>
        <p:txBody>
          <a:bodyPr rtlCol="0">
            <a:normAutofit/>
          </a:bodyPr>
          <a:lstStyle/>
          <a:p>
            <a:pPr>
              <a:defRPr/>
            </a:pPr>
            <a:r>
              <a:rPr lang="en-US" altLang="en-US" b="1"/>
              <a:t>Six Steps in Implementing a Code of Ethics</a:t>
            </a:r>
            <a:endParaRPr lang="en-GB" altLang="en-US" b="1"/>
          </a:p>
        </p:txBody>
      </p:sp>
      <p:sp>
        <p:nvSpPr>
          <p:cNvPr id="20483" name="Rectangle 3">
            <a:extLst>
              <a:ext uri="{FF2B5EF4-FFF2-40B4-BE49-F238E27FC236}">
                <a16:creationId xmlns:a16="http://schemas.microsoft.com/office/drawing/2014/main" id="{8515B33A-A516-D040-ABD8-7561C4BE66B8}"/>
              </a:ext>
            </a:extLst>
          </p:cNvPr>
          <p:cNvSpPr>
            <a:spLocks noGrp="1" noChangeArrowheads="1"/>
          </p:cNvSpPr>
          <p:nvPr>
            <p:ph idx="1"/>
          </p:nvPr>
        </p:nvSpPr>
        <p:spPr/>
        <p:txBody>
          <a:bodyPr/>
          <a:lstStyle/>
          <a:p>
            <a:pPr>
              <a:spcBef>
                <a:spcPct val="40000"/>
              </a:spcBef>
            </a:pPr>
            <a:r>
              <a:rPr lang="en-US" altLang="en-US"/>
              <a:t>distribute internally &amp; externally</a:t>
            </a:r>
          </a:p>
          <a:p>
            <a:pPr>
              <a:spcBef>
                <a:spcPct val="40000"/>
              </a:spcBef>
            </a:pPr>
            <a:r>
              <a:rPr lang="en-US" altLang="en-US"/>
              <a:t>assist employees in understanding</a:t>
            </a:r>
          </a:p>
          <a:p>
            <a:pPr>
              <a:spcBef>
                <a:spcPct val="40000"/>
              </a:spcBef>
            </a:pPr>
            <a:r>
              <a:rPr lang="en-US" altLang="en-US"/>
              <a:t>specify management’s role</a:t>
            </a:r>
          </a:p>
          <a:p>
            <a:pPr>
              <a:spcBef>
                <a:spcPct val="40000"/>
              </a:spcBef>
            </a:pPr>
            <a:r>
              <a:rPr lang="en-US" altLang="en-US"/>
              <a:t>make employee’s responsible for understanding the code</a:t>
            </a:r>
          </a:p>
          <a:p>
            <a:pPr>
              <a:spcBef>
                <a:spcPct val="40000"/>
              </a:spcBef>
            </a:pPr>
            <a:r>
              <a:rPr lang="en-US" altLang="en-US"/>
              <a:t>establish grievance procedures</a:t>
            </a:r>
          </a:p>
          <a:p>
            <a:pPr>
              <a:spcBef>
                <a:spcPct val="40000"/>
              </a:spcBef>
            </a:pPr>
            <a:r>
              <a:rPr lang="en-US" altLang="en-US"/>
              <a:t>provide a concluding statement</a:t>
            </a:r>
            <a:endParaRPr lang="en-GB" altLang="en-US"/>
          </a:p>
        </p:txBody>
      </p:sp>
    </p:spTree>
    <p:extLst>
      <p:ext uri="{BB962C8B-B14F-4D97-AF65-F5344CB8AC3E}">
        <p14:creationId xmlns:p14="http://schemas.microsoft.com/office/powerpoint/2010/main" val="6320657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1143000"/>
          </a:xfrm>
        </p:spPr>
        <p:txBody>
          <a:bodyPr>
            <a:noAutofit/>
          </a:bodyPr>
          <a:lstStyle/>
          <a:p>
            <a:r>
              <a:rPr lang="en-GB" altLang="en-US" sz="2400" dirty="0">
                <a:latin typeface="Arial" panose="020B0604020202020204" pitchFamily="34" charset="0"/>
                <a:cs typeface="Arial" panose="020B0604020202020204" pitchFamily="34" charset="0"/>
              </a:rPr>
              <a:t> </a:t>
            </a:r>
            <a:r>
              <a:rPr lang="en-GB" sz="2400" dirty="0"/>
              <a:t>Workplace Culture &amp; its Impact on Organisational Efficiency </a:t>
            </a:r>
            <a:br>
              <a:rPr lang="en-GB" sz="2400" b="1" dirty="0"/>
            </a:br>
            <a:r>
              <a:rPr lang="en-GB" altLang="en-US"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243935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p:txBody>
          <a:bodyPr>
            <a:normAutofit/>
          </a:bodyPr>
          <a:lstStyle/>
          <a:p>
            <a:r>
              <a:rPr lang="en-GB" sz="1600" dirty="0"/>
              <a:t>Hampden-Turner, C. and Trompenaars, F. (1993) T</a:t>
            </a:r>
            <a:r>
              <a:rPr lang="en-GB" sz="1600" i="1" dirty="0"/>
              <a:t>he seven cultures of capitalism values systems for creating wealth in the United States, Britain, Japan, Germany, France, Sweden and the Netherlands</a:t>
            </a:r>
            <a:r>
              <a:rPr lang="en-GB" sz="1600" dirty="0"/>
              <a:t> . New York. Doubleday </a:t>
            </a:r>
          </a:p>
          <a:p>
            <a:r>
              <a:rPr lang="en-GB" sz="1600" dirty="0"/>
              <a:t>Nagashina, N.  (1973) </a:t>
            </a:r>
            <a:r>
              <a:rPr lang="en-GB" sz="1600" i="1" dirty="0"/>
              <a:t>A Reversed World: Or is it? The Japanese way of communicating and their attitudes toward alien cultures</a:t>
            </a:r>
            <a:r>
              <a:rPr lang="en-GB" sz="1600" dirty="0"/>
              <a:t>. In Horton and Finnegan, R.  </a:t>
            </a:r>
            <a:r>
              <a:rPr lang="en-GB" sz="1600" i="1" dirty="0"/>
              <a:t>Modes of thought</a:t>
            </a:r>
            <a:r>
              <a:rPr lang="en-GB" sz="1600" dirty="0"/>
              <a:t>. London. Faber and Faber.</a:t>
            </a:r>
          </a:p>
          <a:p>
            <a:r>
              <a:rPr lang="en-GB" sz="1600" dirty="0"/>
              <a:t>Hoecklin, L.  (1994) </a:t>
            </a:r>
            <a:r>
              <a:rPr lang="en-GB" sz="1600" i="1" dirty="0"/>
              <a:t>Managing cultural differences: Strategies for competitive advantage</a:t>
            </a:r>
            <a:r>
              <a:rPr lang="en-GB" sz="1600" dirty="0"/>
              <a:t>. Wokingham. Addison Wesley Publishing Company.</a:t>
            </a:r>
          </a:p>
          <a:p>
            <a:r>
              <a:rPr lang="en-GB" sz="1600" dirty="0"/>
              <a:t>Hofstede, G. (2001) </a:t>
            </a:r>
            <a:r>
              <a:rPr lang="en-GB" sz="1600" i="1" dirty="0"/>
              <a:t>Cultures consequences</a:t>
            </a:r>
            <a:r>
              <a:rPr lang="en-GB" sz="1600" dirty="0"/>
              <a:t>, 2</a:t>
            </a:r>
            <a:r>
              <a:rPr lang="en-GB" sz="1600" baseline="30000" dirty="0"/>
              <a:t>nd</a:t>
            </a:r>
            <a:r>
              <a:rPr lang="en-GB" sz="1600" dirty="0"/>
              <a:t> edition. Thousand Oaks, CA. Sage.</a:t>
            </a:r>
          </a:p>
          <a:p>
            <a:r>
              <a:rPr lang="en-GB" sz="1600" dirty="0"/>
              <a:t>Schein, E. H. (1992) </a:t>
            </a:r>
            <a:r>
              <a:rPr lang="en-GB" sz="1600" i="1" dirty="0"/>
              <a:t>Organisational Culture and leadership</a:t>
            </a:r>
            <a:r>
              <a:rPr lang="en-GB" sz="1600" dirty="0"/>
              <a:t>. San Francisco. </a:t>
            </a:r>
            <a:r>
              <a:rPr lang="en-GB" sz="1600" dirty="0" err="1"/>
              <a:t>Jossey</a:t>
            </a:r>
            <a:r>
              <a:rPr lang="en-GB" sz="1600" dirty="0"/>
              <a:t> - Bass Publishers. </a:t>
            </a:r>
          </a:p>
          <a:p>
            <a:r>
              <a:rPr lang="en-GB" sz="1600" dirty="0" err="1"/>
              <a:t>Guirdham</a:t>
            </a:r>
            <a:r>
              <a:rPr lang="en-GB" sz="1600" dirty="0"/>
              <a:t>, M. (1999) </a:t>
            </a:r>
            <a:r>
              <a:rPr lang="en-GB" sz="1600" i="1" dirty="0"/>
              <a:t>Communicating across cultures. Basingstoke</a:t>
            </a:r>
            <a:r>
              <a:rPr lang="en-GB" sz="1600" dirty="0"/>
              <a:t>. MacMillan Press.</a:t>
            </a:r>
          </a:p>
          <a:p>
            <a:r>
              <a:rPr lang="en-GB" sz="1600" dirty="0"/>
              <a:t>Rayner, C. and Adam – Smith, D. (2009</a:t>
            </a:r>
            <a:r>
              <a:rPr lang="en-GB" sz="1600" i="1" dirty="0"/>
              <a:t>) Managing and leading people</a:t>
            </a:r>
            <a:r>
              <a:rPr lang="en-GB" sz="1600" dirty="0"/>
              <a:t>. 2</a:t>
            </a:r>
            <a:r>
              <a:rPr lang="en-GB" sz="1600" baseline="30000" dirty="0"/>
              <a:t>nd</a:t>
            </a:r>
            <a:r>
              <a:rPr lang="en-GB" sz="1600" dirty="0"/>
              <a:t> </a:t>
            </a:r>
            <a:r>
              <a:rPr lang="en-GB" sz="1600" dirty="0" err="1"/>
              <a:t>edn</a:t>
            </a:r>
            <a:r>
              <a:rPr lang="en-GB" sz="1600" dirty="0"/>
              <a:t>.  Trowbridge. CIPD.</a:t>
            </a:r>
          </a:p>
          <a:p>
            <a:r>
              <a:rPr lang="en-GB" sz="1600" dirty="0"/>
              <a:t>Kandola,, B. (2009) </a:t>
            </a:r>
            <a:r>
              <a:rPr lang="en-GB" sz="1600" i="1" dirty="0"/>
              <a:t>The value of difference: Eliminating bias in organisations. </a:t>
            </a:r>
            <a:r>
              <a:rPr lang="en-GB" sz="1600" dirty="0"/>
              <a:t>Oxford,. </a:t>
            </a:r>
            <a:r>
              <a:rPr lang="en-GB" sz="1600" dirty="0" err="1"/>
              <a:t>Pearn</a:t>
            </a:r>
            <a:r>
              <a:rPr lang="en-GB" sz="1600" dirty="0"/>
              <a:t> Kandola Publishing.</a:t>
            </a:r>
            <a:endParaRPr lang="en-GB" sz="1600" i="1" dirty="0"/>
          </a:p>
        </p:txBody>
      </p:sp>
      <p:sp>
        <p:nvSpPr>
          <p:cNvPr id="5" name="Footer Placeholder 4"/>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821513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4034</Words>
  <Application>Microsoft Macintosh PowerPoint</Application>
  <PresentationFormat>Widescreen</PresentationFormat>
  <Paragraphs>357</Paragraphs>
  <Slides>40</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Calibri</vt:lpstr>
      <vt:lpstr>Myriad Pro</vt:lpstr>
      <vt:lpstr>Symbol</vt:lpstr>
      <vt:lpstr>Tahoma</vt:lpstr>
      <vt:lpstr>Tahoma,Bold</vt:lpstr>
      <vt:lpstr>Times New Roman</vt:lpstr>
      <vt:lpstr>20140311PresentationUWTSDTemplate</vt:lpstr>
      <vt:lpstr>BA Management Skills for the Workplace BMSK5005</vt:lpstr>
      <vt:lpstr>Workplace Culture &amp; its Impact on Organisational Efficiency </vt:lpstr>
      <vt:lpstr>Workplace Culture</vt:lpstr>
      <vt:lpstr>Workplace Culture</vt:lpstr>
      <vt:lpstr>PowerPoint Presentation</vt:lpstr>
      <vt:lpstr>Cultural environment</vt:lpstr>
      <vt:lpstr>Visible and invisible culture</vt:lpstr>
      <vt:lpstr>PowerPoint Presentation</vt:lpstr>
      <vt:lpstr>The Core Elements of Corporate  Culture</vt:lpstr>
      <vt:lpstr>Examples of different workplace cultures</vt:lpstr>
      <vt:lpstr>Cultural Web</vt:lpstr>
      <vt:lpstr>Power Culture </vt:lpstr>
      <vt:lpstr>Role Culture</vt:lpstr>
      <vt:lpstr>Task Culture</vt:lpstr>
      <vt:lpstr>Person Culture</vt:lpstr>
      <vt:lpstr>Routines &amp; rituals </vt:lpstr>
      <vt:lpstr>Stories</vt:lpstr>
      <vt:lpstr>Symbols</vt:lpstr>
      <vt:lpstr>Control Systems </vt:lpstr>
      <vt:lpstr>Power Structure </vt:lpstr>
      <vt:lpstr>Organisational Structures </vt:lpstr>
      <vt:lpstr>Culture &amp; Organisational efficiency</vt:lpstr>
      <vt:lpstr>Global Ethical Issues</vt:lpstr>
      <vt:lpstr>PowerPoint Presentation</vt:lpstr>
      <vt:lpstr>PowerPoint Presentation</vt:lpstr>
      <vt:lpstr>Key influencers of ethics</vt:lpstr>
      <vt:lpstr>The organisation as a Moral Agent</vt:lpstr>
      <vt:lpstr>Variation of Employee Conduct</vt:lpstr>
      <vt:lpstr>Sexual &amp; Racial Discrimination</vt:lpstr>
      <vt:lpstr>Human Rights</vt:lpstr>
      <vt:lpstr>Price Discrimination</vt:lpstr>
      <vt:lpstr>Bribery</vt:lpstr>
      <vt:lpstr>Top Ten Unethical Behaviors Reported by Employees</vt:lpstr>
      <vt:lpstr>Corporate Culture</vt:lpstr>
      <vt:lpstr>Role of Leadership</vt:lpstr>
      <vt:lpstr>Why do companies develop ethics programs</vt:lpstr>
      <vt:lpstr>Code of Ethics</vt:lpstr>
      <vt:lpstr>Six Steps in Implementing a Code of Ethics</vt:lpstr>
      <vt:lpstr> Workplace Culture &amp; its Impact on Organisational Efficiency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BMSK5005</dc:title>
  <dc:creator>Mark Bell-Davies</dc:creator>
  <cp:lastModifiedBy>Mark Bell-Davies</cp:lastModifiedBy>
  <cp:revision>9</cp:revision>
  <dcterms:created xsi:type="dcterms:W3CDTF">2020-12-09T11:40:21Z</dcterms:created>
  <dcterms:modified xsi:type="dcterms:W3CDTF">2020-12-09T13:23:36Z</dcterms:modified>
</cp:coreProperties>
</file>