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7"/>
  </p:notesMasterIdLst>
  <p:handoutMasterIdLst>
    <p:handoutMasterId r:id="rId18"/>
  </p:handoutMasterIdLst>
  <p:sldIdLst>
    <p:sldId id="270" r:id="rId5"/>
    <p:sldId id="258" r:id="rId6"/>
    <p:sldId id="259" r:id="rId7"/>
    <p:sldId id="260" r:id="rId8"/>
    <p:sldId id="275" r:id="rId9"/>
    <p:sldId id="279" r:id="rId10"/>
    <p:sldId id="280" r:id="rId11"/>
    <p:sldId id="281" r:id="rId12"/>
    <p:sldId id="277" r:id="rId13"/>
    <p:sldId id="268" r:id="rId14"/>
    <p:sldId id="264" r:id="rId15"/>
    <p:sldId id="265" r:id="rId16"/>
  </p:sldIdLst>
  <p:sldSz cx="9144000" cy="6858000" type="screen4x3"/>
  <p:notesSz cx="6669088" cy="9753600"/>
  <p:defaultTextStyle>
    <a:defPPr>
      <a:defRPr lang="en-GB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3124211-B3CE-ABC7-274F-99C3C574CE54}" v="58" dt="2021-01-26T14:15:16.05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34569" autoAdjust="0"/>
    <p:restoredTop sz="86441" autoAdjust="0"/>
  </p:normalViewPr>
  <p:slideViewPr>
    <p:cSldViewPr>
      <p:cViewPr varScale="1">
        <p:scale>
          <a:sx n="98" d="100"/>
          <a:sy n="98" d="100"/>
        </p:scale>
        <p:origin x="1605" y="6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258" y="149874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handoutMaster" Target="handoutMasters/handoutMaster1.xml"/><Relationship Id="rId3" Type="http://schemas.openxmlformats.org/officeDocument/2006/relationships/customXml" Target="../customXml/item3.xml"/><Relationship Id="rId21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microsoft.com/office/2016/11/relationships/changesInfo" Target="changesInfos/changesInfo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microsoft.com/office/2015/10/relationships/revisionInfo" Target="revisionInfo.xml"/><Relationship Id="rId10" Type="http://schemas.openxmlformats.org/officeDocument/2006/relationships/slide" Target="slides/slide6.xml"/><Relationship Id="rId19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Laura James" userId="S::laura.james@uwtsd.ac.uk::e815814b-f5ab-4367-85bb-abbbaf16d579" providerId="AD" clId="Web-{43124211-B3CE-ABC7-274F-99C3C574CE54}"/>
    <pc:docChg chg="delSld modSld">
      <pc:chgData name="Laura James" userId="S::laura.james@uwtsd.ac.uk::e815814b-f5ab-4367-85bb-abbbaf16d579" providerId="AD" clId="Web-{43124211-B3CE-ABC7-274F-99C3C574CE54}" dt="2021-01-26T14:15:13.536" v="55" actId="20577"/>
      <pc:docMkLst>
        <pc:docMk/>
      </pc:docMkLst>
      <pc:sldChg chg="del">
        <pc:chgData name="Laura James" userId="S::laura.james@uwtsd.ac.uk::e815814b-f5ab-4367-85bb-abbbaf16d579" providerId="AD" clId="Web-{43124211-B3CE-ABC7-274F-99C3C574CE54}" dt="2021-01-26T14:11:32.405" v="0"/>
        <pc:sldMkLst>
          <pc:docMk/>
          <pc:sldMk cId="0" sldId="256"/>
        </pc:sldMkLst>
      </pc:sldChg>
      <pc:sldChg chg="modSp">
        <pc:chgData name="Laura James" userId="S::laura.james@uwtsd.ac.uk::e815814b-f5ab-4367-85bb-abbbaf16d579" providerId="AD" clId="Web-{43124211-B3CE-ABC7-274F-99C3C574CE54}" dt="2021-01-26T14:12:51.064" v="20" actId="20577"/>
        <pc:sldMkLst>
          <pc:docMk/>
          <pc:sldMk cId="0" sldId="260"/>
        </pc:sldMkLst>
        <pc:spChg chg="mod">
          <ac:chgData name="Laura James" userId="S::laura.james@uwtsd.ac.uk::e815814b-f5ab-4367-85bb-abbbaf16d579" providerId="AD" clId="Web-{43124211-B3CE-ABC7-274F-99C3C574CE54}" dt="2021-01-26T14:12:51.064" v="20" actId="20577"/>
          <ac:spMkLst>
            <pc:docMk/>
            <pc:sldMk cId="0" sldId="260"/>
            <ac:spMk id="9219" creationId="{96D315F7-9C7B-40A0-BD59-FE297B0451A4}"/>
          </ac:spMkLst>
        </pc:spChg>
      </pc:sldChg>
      <pc:sldChg chg="del">
        <pc:chgData name="Laura James" userId="S::laura.james@uwtsd.ac.uk::e815814b-f5ab-4367-85bb-abbbaf16d579" providerId="AD" clId="Web-{43124211-B3CE-ABC7-274F-99C3C574CE54}" dt="2021-01-26T14:15:03.598" v="52"/>
        <pc:sldMkLst>
          <pc:docMk/>
          <pc:sldMk cId="0" sldId="263"/>
        </pc:sldMkLst>
      </pc:sldChg>
      <pc:sldChg chg="modSp">
        <pc:chgData name="Laura James" userId="S::laura.james@uwtsd.ac.uk::e815814b-f5ab-4367-85bb-abbbaf16d579" providerId="AD" clId="Web-{43124211-B3CE-ABC7-274F-99C3C574CE54}" dt="2021-01-26T14:15:13.536" v="55" actId="20577"/>
        <pc:sldMkLst>
          <pc:docMk/>
          <pc:sldMk cId="0" sldId="264"/>
        </pc:sldMkLst>
        <pc:spChg chg="mod">
          <ac:chgData name="Laura James" userId="S::laura.james@uwtsd.ac.uk::e815814b-f5ab-4367-85bb-abbbaf16d579" providerId="AD" clId="Web-{43124211-B3CE-ABC7-274F-99C3C574CE54}" dt="2021-01-26T14:15:13.536" v="55" actId="20577"/>
          <ac:spMkLst>
            <pc:docMk/>
            <pc:sldMk cId="0" sldId="264"/>
            <ac:spMk id="18435" creationId="{998E9256-FBB0-4669-BF59-3CC974767EDF}"/>
          </ac:spMkLst>
        </pc:spChg>
      </pc:sldChg>
      <pc:sldChg chg="del">
        <pc:chgData name="Laura James" userId="S::laura.james@uwtsd.ac.uk::e815814b-f5ab-4367-85bb-abbbaf16d579" providerId="AD" clId="Web-{43124211-B3CE-ABC7-274F-99C3C574CE54}" dt="2021-01-26T14:11:38.187" v="1"/>
        <pc:sldMkLst>
          <pc:docMk/>
          <pc:sldMk cId="0" sldId="266"/>
        </pc:sldMkLst>
      </pc:sldChg>
      <pc:sldChg chg="modSp">
        <pc:chgData name="Laura James" userId="S::laura.james@uwtsd.ac.uk::e815814b-f5ab-4367-85bb-abbbaf16d579" providerId="AD" clId="Web-{43124211-B3CE-ABC7-274F-99C3C574CE54}" dt="2021-01-26T14:13:05.986" v="26" actId="20577"/>
        <pc:sldMkLst>
          <pc:docMk/>
          <pc:sldMk cId="0" sldId="275"/>
        </pc:sldMkLst>
        <pc:spChg chg="mod">
          <ac:chgData name="Laura James" userId="S::laura.james@uwtsd.ac.uk::e815814b-f5ab-4367-85bb-abbbaf16d579" providerId="AD" clId="Web-{43124211-B3CE-ABC7-274F-99C3C574CE54}" dt="2021-01-26T14:13:05.986" v="26" actId="20577"/>
          <ac:spMkLst>
            <pc:docMk/>
            <pc:sldMk cId="0" sldId="275"/>
            <ac:spMk id="10244" creationId="{DC2C628B-012F-456E-9C5C-BA764AE1A70E}"/>
          </ac:spMkLst>
        </pc:spChg>
      </pc:sldChg>
      <pc:sldChg chg="modSp">
        <pc:chgData name="Laura James" userId="S::laura.james@uwtsd.ac.uk::e815814b-f5ab-4367-85bb-abbbaf16d579" providerId="AD" clId="Web-{43124211-B3CE-ABC7-274F-99C3C574CE54}" dt="2021-01-26T14:14:00.237" v="42" actId="20577"/>
        <pc:sldMkLst>
          <pc:docMk/>
          <pc:sldMk cId="0" sldId="279"/>
        </pc:sldMkLst>
        <pc:spChg chg="mod">
          <ac:chgData name="Laura James" userId="S::laura.james@uwtsd.ac.uk::e815814b-f5ab-4367-85bb-abbbaf16d579" providerId="AD" clId="Web-{43124211-B3CE-ABC7-274F-99C3C574CE54}" dt="2021-01-26T14:14:00.237" v="42" actId="20577"/>
          <ac:spMkLst>
            <pc:docMk/>
            <pc:sldMk cId="0" sldId="279"/>
            <ac:spMk id="11266" creationId="{7F1CB416-473A-4FA1-BFE6-79F2E79A8594}"/>
          </ac:spMkLst>
        </pc:spChg>
      </pc:sldChg>
      <pc:sldChg chg="modSp">
        <pc:chgData name="Laura James" userId="S::laura.james@uwtsd.ac.uk::e815814b-f5ab-4367-85bb-abbbaf16d579" providerId="AD" clId="Web-{43124211-B3CE-ABC7-274F-99C3C574CE54}" dt="2021-01-26T14:14:20.034" v="45" actId="20577"/>
        <pc:sldMkLst>
          <pc:docMk/>
          <pc:sldMk cId="0" sldId="280"/>
        </pc:sldMkLst>
        <pc:spChg chg="mod">
          <ac:chgData name="Laura James" userId="S::laura.james@uwtsd.ac.uk::e815814b-f5ab-4367-85bb-abbbaf16d579" providerId="AD" clId="Web-{43124211-B3CE-ABC7-274F-99C3C574CE54}" dt="2021-01-26T14:14:20.034" v="45" actId="20577"/>
          <ac:spMkLst>
            <pc:docMk/>
            <pc:sldMk cId="0" sldId="280"/>
            <ac:spMk id="12291" creationId="{38EDF0E6-6948-447B-A6C8-D61990F6117B}"/>
          </ac:spMkLst>
        </pc:spChg>
      </pc:sldChg>
      <pc:sldChg chg="modSp">
        <pc:chgData name="Laura James" userId="S::laura.james@uwtsd.ac.uk::e815814b-f5ab-4367-85bb-abbbaf16d579" providerId="AD" clId="Web-{43124211-B3CE-ABC7-274F-99C3C574CE54}" dt="2021-01-26T14:14:52.770" v="51" actId="20577"/>
        <pc:sldMkLst>
          <pc:docMk/>
          <pc:sldMk cId="0" sldId="281"/>
        </pc:sldMkLst>
        <pc:spChg chg="mod">
          <ac:chgData name="Laura James" userId="S::laura.james@uwtsd.ac.uk::e815814b-f5ab-4367-85bb-abbbaf16d579" providerId="AD" clId="Web-{43124211-B3CE-ABC7-274F-99C3C574CE54}" dt="2021-01-26T14:14:52.770" v="51" actId="20577"/>
          <ac:spMkLst>
            <pc:docMk/>
            <pc:sldMk cId="0" sldId="281"/>
            <ac:spMk id="13315" creationId="{0752399B-A50B-43A2-9CFC-B116F226108E}"/>
          </ac:spMkLst>
        </pc:spChg>
      </pc:sldChg>
      <pc:sldChg chg="del">
        <pc:chgData name="Laura James" userId="S::laura.james@uwtsd.ac.uk::e815814b-f5ab-4367-85bb-abbbaf16d579" providerId="AD" clId="Web-{43124211-B3CE-ABC7-274F-99C3C574CE54}" dt="2021-01-26T14:15:05.848" v="53"/>
        <pc:sldMkLst>
          <pc:docMk/>
          <pc:sldMk cId="0" sldId="282"/>
        </pc:sldMkLst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>
            <a:extLst>
              <a:ext uri="{FF2B5EF4-FFF2-40B4-BE49-F238E27FC236}">
                <a16:creationId xmlns:a16="http://schemas.microsoft.com/office/drawing/2014/main" id="{A5BD231A-AB82-4DA1-A43E-DFE77D0B30AC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889250" cy="487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89870" tIns="44935" rIns="89870" bIns="44935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4339" name="Rectangle 3">
            <a:extLst>
              <a:ext uri="{FF2B5EF4-FFF2-40B4-BE49-F238E27FC236}">
                <a16:creationId xmlns:a16="http://schemas.microsoft.com/office/drawing/2014/main" id="{022E4818-0FAF-4BBC-A3B5-0B12F3293AF2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779838" y="0"/>
            <a:ext cx="2889250" cy="487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89870" tIns="44935" rIns="89870" bIns="44935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4340" name="Rectangle 4">
            <a:extLst>
              <a:ext uri="{FF2B5EF4-FFF2-40B4-BE49-F238E27FC236}">
                <a16:creationId xmlns:a16="http://schemas.microsoft.com/office/drawing/2014/main" id="{5B376892-473B-46F5-A569-525FB239CE84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266238"/>
            <a:ext cx="2889250" cy="487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89870" tIns="44935" rIns="89870" bIns="44935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4341" name="Rectangle 5">
            <a:extLst>
              <a:ext uri="{FF2B5EF4-FFF2-40B4-BE49-F238E27FC236}">
                <a16:creationId xmlns:a16="http://schemas.microsoft.com/office/drawing/2014/main" id="{3689639C-C4A7-40FA-B1AA-BC806A135EC3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779838" y="9266238"/>
            <a:ext cx="2889250" cy="487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89870" tIns="44935" rIns="89870" bIns="44935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fld id="{5B45532D-3B42-4D23-AB3A-5F6BBE277A2E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7E6F5816-BC7E-4BA5-8C10-879971E90978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9250" cy="487363"/>
          </a:xfrm>
          <a:prstGeom prst="rect">
            <a:avLst/>
          </a:prstGeom>
        </p:spPr>
        <p:txBody>
          <a:bodyPr vert="horz" lIns="88971" tIns="44486" rIns="88971" bIns="44486" rtlCol="0"/>
          <a:lstStyle>
            <a:lvl1pPr algn="l">
              <a:defRPr sz="1200"/>
            </a:lvl1pPr>
          </a:lstStyle>
          <a:p>
            <a:pPr>
              <a:defRPr/>
            </a:pPr>
            <a:endParaRPr lang="cy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6EDD1BF-D152-43A0-AF0C-9E8CF7959FF3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778250" y="0"/>
            <a:ext cx="2889250" cy="487363"/>
          </a:xfrm>
          <a:prstGeom prst="rect">
            <a:avLst/>
          </a:prstGeom>
        </p:spPr>
        <p:txBody>
          <a:bodyPr vert="horz" lIns="88971" tIns="44486" rIns="88971" bIns="44486" rtlCol="0"/>
          <a:lstStyle>
            <a:lvl1pPr algn="r">
              <a:defRPr sz="1200"/>
            </a:lvl1pPr>
          </a:lstStyle>
          <a:p>
            <a:pPr>
              <a:defRPr/>
            </a:pPr>
            <a:fld id="{893F2454-7336-4843-8AF2-B95602118A09}" type="datetimeFigureOut">
              <a:rPr lang="cy-GB"/>
              <a:pPr>
                <a:defRPr/>
              </a:pPr>
              <a:t>02/02/2021</a:t>
            </a:fld>
            <a:endParaRPr lang="cy-GB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09A5AD25-DD76-4327-BA95-93F3AE9860FC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896938" y="731838"/>
            <a:ext cx="4875212" cy="36576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88971" tIns="44486" rIns="88971" bIns="44486" rtlCol="0" anchor="ctr"/>
          <a:lstStyle/>
          <a:p>
            <a:pPr lvl="0"/>
            <a:endParaRPr lang="cy-GB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E7A59B50-C983-433F-8AFF-E06BF6C8F47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66750" y="4633913"/>
            <a:ext cx="5335588" cy="4389437"/>
          </a:xfrm>
          <a:prstGeom prst="rect">
            <a:avLst/>
          </a:prstGeom>
        </p:spPr>
        <p:txBody>
          <a:bodyPr vert="horz" lIns="88971" tIns="44486" rIns="88971" bIns="44486" rtlCol="0">
            <a:normAutofit/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cy-GB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F3BD01F-6209-45B3-86C9-B77433FA0449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9264650"/>
            <a:ext cx="2889250" cy="487363"/>
          </a:xfrm>
          <a:prstGeom prst="rect">
            <a:avLst/>
          </a:prstGeom>
        </p:spPr>
        <p:txBody>
          <a:bodyPr vert="horz" lIns="88971" tIns="44486" rIns="88971" bIns="44486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cy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69B76EE-335F-4117-B251-7C2D8080351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778250" y="9264650"/>
            <a:ext cx="2889250" cy="487363"/>
          </a:xfrm>
          <a:prstGeom prst="rect">
            <a:avLst/>
          </a:prstGeom>
        </p:spPr>
        <p:txBody>
          <a:bodyPr vert="horz" wrap="square" lIns="88971" tIns="44486" rIns="88971" bIns="44486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931D2A21-99B0-4613-A695-AA5D01A3B957}" type="slidenum">
              <a:rPr lang="cy-GB" altLang="en-US"/>
              <a:pPr/>
              <a:t>‹#›</a:t>
            </a:fld>
            <a:endParaRPr lang="cy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67C0383C-07DD-4EAC-B8D1-4E76B7B66B80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74AE3E31-AF5D-48D8-B8E8-C148128F9EDA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D6D7E081-295B-4E8F-AA00-3A8EF4A483D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29767C1-DA50-44CF-BC4C-43E4787AE57D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6191770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8242F94-0471-478C-9148-419E21D3B350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5BEE5AEC-D862-4B12-895D-5510F8303B9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345F9A7A-5416-48CA-86F0-056140B4230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7BDDC24-21E4-46D3-8675-AFD9513759FA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9723406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9004D964-C0C9-43BD-901F-CE18998FFF1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CF13151B-9594-4689-8718-8CF7F245A3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F91A56FA-CB06-4FAE-A6F8-C585667DC1B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7BB4E58-F720-4390-9F36-2342FEA085DE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907159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5910DB2-0964-46D9-99CE-9EBA67FF8A2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E8DDA206-2F6D-4BC0-B610-023275C1CC21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23C36C72-A0FA-44E0-9DBF-7184BC863DC1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129A4F5-C166-4751-ADED-E802D53A7967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9335065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1B74D14C-A916-443E-BEE1-1B9A07435FA7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5735AA15-8237-49A9-8FB4-50B9CEFD9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11302484-F689-467C-88CB-523FD587B1C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12DF6FF-2C40-4F1B-962E-AFEE76740953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9241715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6D34505F-3355-466F-B2AF-773D009F4B57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0B622FB5-BA1F-40CA-8411-5CA73082FAF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997E8B2E-C89B-42C7-AFB2-0A2B11794B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D632828-CB8F-44E5-9917-1A3C3B8FD13E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8362765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B0371AF5-2934-4D5D-A549-E6CEB8C0B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CBCCAF09-FD62-4909-80F0-33B5942946B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D3AD694A-EF41-4BF7-AC8C-6E297B75DB6C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56BDE4A-0D99-4B14-8B40-558C6767195B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9305413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24B7F9B-FFB9-4039-9575-C0C83A761689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C5911B5-57EC-4DA8-9C6C-41DC7BAF1DF7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D395A21-4A99-487E-8440-85D906243CA5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CDE83C8-B6DD-4FE9-9483-ED5339F97D3C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6096527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9F8B961-CBD9-487F-962E-DA2E4E1B0DF0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90FC043B-7ADA-4786-B026-A79D03DDD90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B76E266C-74CC-4C4A-8AF6-D2985D1A662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4B5AD9C-F9F5-4EEA-ABB0-BC6B3400F9D4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0392076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9D577A0D-3CD3-42E9-B68F-DF46B23563F6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7A216C2-0775-4559-AE43-647F056C6211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3C25F1B1-F104-4122-AAAD-7D602FE15031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5F0F308-6353-48D6-972D-A372EE120557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5830452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717F3BCC-8711-40CD-A131-1ED129CAC10D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37CDB71E-5F6D-4BCB-A731-F880BE84DB3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2D23E548-587D-4D7A-84CD-C6EA0A21369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216308A-E04F-4D1B-BD58-679F913E11AF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2519628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F03A5C03-06C8-4235-95A6-E52E7805996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Click to edit Master title style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0889DA63-54EF-46F4-8F17-D88A6064D78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Click to edit Master text styles</a:t>
            </a:r>
          </a:p>
          <a:p>
            <a:pPr lvl="1"/>
            <a:r>
              <a:rPr lang="en-GB" altLang="en-US"/>
              <a:t>Second level</a:t>
            </a:r>
          </a:p>
          <a:p>
            <a:pPr lvl="2"/>
            <a:r>
              <a:rPr lang="en-GB" altLang="en-US"/>
              <a:t>Third level</a:t>
            </a:r>
          </a:p>
          <a:p>
            <a:pPr lvl="3"/>
            <a:r>
              <a:rPr lang="en-GB" altLang="en-US"/>
              <a:t>Fourth level</a:t>
            </a:r>
          </a:p>
          <a:p>
            <a:pPr lvl="4"/>
            <a:r>
              <a:rPr lang="en-GB" altLang="en-US"/>
              <a:t>Fifth level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E5176949-4D3D-4D44-87FE-F5112133DEB9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B691A733-85CA-49EA-9606-ACABDE1EA8A6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61DDF9C9-A1B2-46CA-BC48-7E3E65E74E60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fld id="{F97446FE-7416-4975-98E3-C5C22EECDF6F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3">
            <a:extLst>
              <a:ext uri="{FF2B5EF4-FFF2-40B4-BE49-F238E27FC236}">
                <a16:creationId xmlns:a16="http://schemas.microsoft.com/office/drawing/2014/main" id="{C08C6673-280D-40C1-A29F-54A4EC097EC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Report Writing</a:t>
            </a:r>
          </a:p>
        </p:txBody>
      </p:sp>
      <p:sp>
        <p:nvSpPr>
          <p:cNvPr id="4099" name="Content Placeholder 4">
            <a:extLst>
              <a:ext uri="{FF2B5EF4-FFF2-40B4-BE49-F238E27FC236}">
                <a16:creationId xmlns:a16="http://schemas.microsoft.com/office/drawing/2014/main" id="{5D990862-8E42-43ED-8B0C-FF37466E5915}"/>
              </a:ext>
            </a:extLst>
          </p:cNvPr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GB" altLang="en-US" sz="2000"/>
              <a:t>A report is a formal document therefore you need to ensure your writing style is appropriate  .</a:t>
            </a:r>
          </a:p>
          <a:p>
            <a:r>
              <a:rPr lang="en-GB" altLang="en-US" sz="2000"/>
              <a:t>The report needs to be written using ‘third’ person language- (see handout)</a:t>
            </a:r>
          </a:p>
          <a:p>
            <a:r>
              <a:rPr lang="en-GB" altLang="en-US" sz="2000"/>
              <a:t>You MUST not use I, me, we ( 1</a:t>
            </a:r>
            <a:r>
              <a:rPr lang="en-GB" altLang="en-US" sz="2000" baseline="30000"/>
              <a:t>st</a:t>
            </a:r>
            <a:r>
              <a:rPr lang="en-GB" altLang="en-US" sz="2000"/>
              <a:t> person) and  you and  yours (2</a:t>
            </a:r>
            <a:r>
              <a:rPr lang="en-GB" altLang="en-US" sz="2000" baseline="30000"/>
              <a:t>nd</a:t>
            </a:r>
            <a:r>
              <a:rPr lang="en-GB" altLang="en-US" sz="2000"/>
              <a:t> person) as these are all examples of ‘personal’ language.</a:t>
            </a:r>
          </a:p>
          <a:p>
            <a:r>
              <a:rPr lang="en-GB" altLang="en-US" sz="2000"/>
              <a:t>The report must be written from an ‘objective’ point of view not a ‘personal’ one</a:t>
            </a:r>
          </a:p>
          <a:p>
            <a:endParaRPr lang="en-GB" altLang="en-US"/>
          </a:p>
        </p:txBody>
      </p:sp>
      <p:sp>
        <p:nvSpPr>
          <p:cNvPr id="4100" name="Slide Number Placeholder 3">
            <a:extLst>
              <a:ext uri="{FF2B5EF4-FFF2-40B4-BE49-F238E27FC236}">
                <a16:creationId xmlns:a16="http://schemas.microsoft.com/office/drawing/2014/main" id="{D3A3B040-6FCD-4107-AEC5-BE865B850D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552A8CEF-BCF2-4478-950E-4D2B80BB38FF}" type="slidenum">
              <a:rPr lang="en-GB" altLang="en-US" sz="1400"/>
              <a:pPr>
                <a:spcBef>
                  <a:spcPct val="0"/>
                </a:spcBef>
                <a:buFontTx/>
                <a:buNone/>
              </a:pPr>
              <a:t>1</a:t>
            </a:fld>
            <a:endParaRPr lang="en-GB" altLang="en-US" sz="140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>
            <a:extLst>
              <a:ext uri="{FF2B5EF4-FFF2-40B4-BE49-F238E27FC236}">
                <a16:creationId xmlns:a16="http://schemas.microsoft.com/office/drawing/2014/main" id="{781EEB1C-44EB-48AD-AF2E-16CDA40EF51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/>
              <a:t>Title Page</a:t>
            </a:r>
          </a:p>
        </p:txBody>
      </p:sp>
      <p:sp>
        <p:nvSpPr>
          <p:cNvPr id="6147" name="Rectangle 3">
            <a:extLst>
              <a:ext uri="{FF2B5EF4-FFF2-40B4-BE49-F238E27FC236}">
                <a16:creationId xmlns:a16="http://schemas.microsoft.com/office/drawing/2014/main" id="{CB840F0D-4C87-44A8-B692-9044C04CD28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GB" altLang="en-US" sz="2800"/>
              <a:t>Title of Report</a:t>
            </a:r>
          </a:p>
          <a:p>
            <a:pPr eaLnBrk="1" hangingPunct="1"/>
            <a:r>
              <a:rPr lang="en-GB" altLang="en-US" sz="2800"/>
              <a:t>Name/Number of author</a:t>
            </a:r>
          </a:p>
          <a:p>
            <a:pPr eaLnBrk="1" hangingPunct="1"/>
            <a:r>
              <a:rPr lang="en-GB" altLang="en-US" sz="2800"/>
              <a:t>Name of Host Organisation</a:t>
            </a:r>
          </a:p>
          <a:p>
            <a:pPr eaLnBrk="1" hangingPunct="1"/>
            <a:r>
              <a:rPr lang="en-GB" altLang="en-US" sz="2800"/>
              <a:t>Date of Report Publication</a:t>
            </a:r>
          </a:p>
        </p:txBody>
      </p:sp>
      <p:sp>
        <p:nvSpPr>
          <p:cNvPr id="6148" name="Slide Number Placeholder 3">
            <a:extLst>
              <a:ext uri="{FF2B5EF4-FFF2-40B4-BE49-F238E27FC236}">
                <a16:creationId xmlns:a16="http://schemas.microsoft.com/office/drawing/2014/main" id="{BAB00508-50A4-4670-91F2-A51F9F3AB9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A5EAC750-6190-4248-906A-77B30A313FE2}" type="slidenum">
              <a:rPr lang="en-GB" altLang="en-US" sz="1400"/>
              <a:pPr>
                <a:spcBef>
                  <a:spcPct val="0"/>
                </a:spcBef>
                <a:buFontTx/>
                <a:buNone/>
              </a:pPr>
              <a:t>2</a:t>
            </a:fld>
            <a:endParaRPr lang="en-GB" altLang="en-US" sz="140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>
            <a:extLst>
              <a:ext uri="{FF2B5EF4-FFF2-40B4-BE49-F238E27FC236}">
                <a16:creationId xmlns:a16="http://schemas.microsoft.com/office/drawing/2014/main" id="{0A5912D2-5BE3-448F-A3FA-5FD83EDC165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/>
              <a:t>Contents Page</a:t>
            </a:r>
          </a:p>
        </p:txBody>
      </p:sp>
      <p:sp>
        <p:nvSpPr>
          <p:cNvPr id="8195" name="Rectangle 3">
            <a:extLst>
              <a:ext uri="{FF2B5EF4-FFF2-40B4-BE49-F238E27FC236}">
                <a16:creationId xmlns:a16="http://schemas.microsoft.com/office/drawing/2014/main" id="{A658CE97-C982-4437-A42A-535F43BFDE5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GB" altLang="en-US" sz="2400"/>
              <a:t>List of Sections and Sub-sections with Page Numbers:</a:t>
            </a:r>
          </a:p>
          <a:p>
            <a:pPr eaLnBrk="1" hangingPunct="1"/>
            <a:r>
              <a:rPr lang="en-GB" altLang="en-US" sz="2400"/>
              <a:t>Example</a:t>
            </a:r>
          </a:p>
          <a:p>
            <a:pPr eaLnBrk="1" hangingPunct="1"/>
            <a:r>
              <a:rPr lang="en-GB" altLang="en-US" sz="2400"/>
              <a:t>Content					Page No.</a:t>
            </a:r>
          </a:p>
          <a:p>
            <a:pPr eaLnBrk="1" hangingPunct="1"/>
            <a:r>
              <a:rPr lang="en-GB" altLang="en-US" sz="2400"/>
              <a:t>1.0 Introduction				1</a:t>
            </a:r>
          </a:p>
          <a:p>
            <a:pPr eaLnBrk="1" hangingPunct="1"/>
            <a:r>
              <a:rPr lang="en-GB" altLang="en-US" sz="2400"/>
              <a:t>2.0 Findings				2-6</a:t>
            </a:r>
          </a:p>
          <a:p>
            <a:pPr eaLnBrk="1" hangingPunct="1"/>
            <a:r>
              <a:rPr lang="en-GB" altLang="en-US" sz="2400"/>
              <a:t>3.0 Conclusion				7</a:t>
            </a:r>
          </a:p>
          <a:p>
            <a:pPr eaLnBrk="1" hangingPunct="1"/>
            <a:r>
              <a:rPr lang="en-GB" altLang="en-US" sz="2400"/>
              <a:t>4.0 	Options				8-10</a:t>
            </a:r>
          </a:p>
          <a:p>
            <a:pPr eaLnBrk="1" hangingPunct="1"/>
            <a:r>
              <a:rPr lang="en-GB" altLang="en-US" sz="2400"/>
              <a:t>					</a:t>
            </a:r>
          </a:p>
        </p:txBody>
      </p:sp>
      <p:sp>
        <p:nvSpPr>
          <p:cNvPr id="8196" name="Slide Number Placeholder 3">
            <a:extLst>
              <a:ext uri="{FF2B5EF4-FFF2-40B4-BE49-F238E27FC236}">
                <a16:creationId xmlns:a16="http://schemas.microsoft.com/office/drawing/2014/main" id="{4550F920-943E-4A23-8E79-B07341A8B3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96330D7F-8B5D-44B7-9D32-EDAD40A028C8}" type="slidenum">
              <a:rPr lang="en-GB" altLang="en-US" sz="1400"/>
              <a:pPr>
                <a:spcBef>
                  <a:spcPct val="0"/>
                </a:spcBef>
                <a:buFontTx/>
                <a:buNone/>
              </a:pPr>
              <a:t>3</a:t>
            </a:fld>
            <a:endParaRPr lang="en-GB" altLang="en-US" sz="140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>
            <a:extLst>
              <a:ext uri="{FF2B5EF4-FFF2-40B4-BE49-F238E27FC236}">
                <a16:creationId xmlns:a16="http://schemas.microsoft.com/office/drawing/2014/main" id="{7D04393D-A1CB-4764-B7BD-B6609460E61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/>
              <a:t>1.0 Introduction</a:t>
            </a:r>
          </a:p>
        </p:txBody>
      </p:sp>
      <p:sp>
        <p:nvSpPr>
          <p:cNvPr id="9219" name="Rectangle 3">
            <a:extLst>
              <a:ext uri="{FF2B5EF4-FFF2-40B4-BE49-F238E27FC236}">
                <a16:creationId xmlns:a16="http://schemas.microsoft.com/office/drawing/2014/main" id="{96D315F7-9C7B-40A0-BD59-FE297B0451A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buNone/>
            </a:pPr>
            <a:endParaRPr lang="en-GB" altLang="en-US" sz="2000" dirty="0">
              <a:cs typeface="Times New Roman"/>
            </a:endParaRPr>
          </a:p>
          <a:p>
            <a:pPr eaLnBrk="1" hangingPunct="1"/>
            <a:r>
              <a:rPr lang="en-GB" altLang="en-US" sz="2000" dirty="0"/>
              <a:t>Purpose of Report-To provide an analysis of the current problem faced by </a:t>
            </a:r>
            <a:r>
              <a:rPr lang="en-GB" altLang="en-US" sz="2000" dirty="0" smtClean="0"/>
              <a:t>Uber by </a:t>
            </a:r>
            <a:r>
              <a:rPr lang="en-GB" altLang="en-US" sz="2000" dirty="0"/>
              <a:t>using analytical tools such as SWOT and PESTLE to gather information and offer a conclusion. </a:t>
            </a:r>
            <a:endParaRPr lang="en-GB" altLang="en-US" sz="2000" dirty="0">
              <a:cs typeface="Times New Roman"/>
            </a:endParaRPr>
          </a:p>
          <a:p>
            <a:pPr marL="0" indent="0" eaLnBrk="1" hangingPunct="1">
              <a:buNone/>
            </a:pPr>
            <a:endParaRPr lang="en-GB" altLang="en-US" sz="2000" dirty="0">
              <a:cs typeface="Times New Roman"/>
            </a:endParaRPr>
          </a:p>
        </p:txBody>
      </p:sp>
      <p:sp>
        <p:nvSpPr>
          <p:cNvPr id="9220" name="Slide Number Placeholder 3">
            <a:extLst>
              <a:ext uri="{FF2B5EF4-FFF2-40B4-BE49-F238E27FC236}">
                <a16:creationId xmlns:a16="http://schemas.microsoft.com/office/drawing/2014/main" id="{236A7F22-A49E-4812-BEAC-FF948544F2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8EA09138-73E5-47CD-B463-555958C5C064}" type="slidenum">
              <a:rPr lang="en-GB" altLang="en-US" sz="1400"/>
              <a:pPr>
                <a:spcBef>
                  <a:spcPct val="0"/>
                </a:spcBef>
                <a:buFontTx/>
                <a:buNone/>
              </a:pPr>
              <a:t>4</a:t>
            </a:fld>
            <a:endParaRPr lang="en-GB" altLang="en-US" sz="140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>
            <a:extLst>
              <a:ext uri="{FF2B5EF4-FFF2-40B4-BE49-F238E27FC236}">
                <a16:creationId xmlns:a16="http://schemas.microsoft.com/office/drawing/2014/main" id="{F60A4B80-9DCF-449C-BBFF-88BAD3BD5FF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2.0 Findings</a:t>
            </a:r>
          </a:p>
        </p:txBody>
      </p:sp>
      <p:sp>
        <p:nvSpPr>
          <p:cNvPr id="10243" name="Slide Number Placeholder 3">
            <a:extLst>
              <a:ext uri="{FF2B5EF4-FFF2-40B4-BE49-F238E27FC236}">
                <a16:creationId xmlns:a16="http://schemas.microsoft.com/office/drawing/2014/main" id="{A8260EBA-1BC7-4413-86C5-351254FAF5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78AB6383-7FA2-489F-8714-42C3E2E7EE63}" type="slidenum">
              <a:rPr lang="en-GB" altLang="en-US" sz="1400"/>
              <a:pPr>
                <a:spcBef>
                  <a:spcPct val="0"/>
                </a:spcBef>
                <a:buFontTx/>
                <a:buNone/>
              </a:pPr>
              <a:t>5</a:t>
            </a:fld>
            <a:endParaRPr lang="en-GB" altLang="en-US" sz="1400"/>
          </a:p>
        </p:txBody>
      </p:sp>
      <p:sp>
        <p:nvSpPr>
          <p:cNvPr id="10244" name="Content Placeholder 2">
            <a:extLst>
              <a:ext uri="{FF2B5EF4-FFF2-40B4-BE49-F238E27FC236}">
                <a16:creationId xmlns:a16="http://schemas.microsoft.com/office/drawing/2014/main" id="{DC2C628B-012F-456E-9C5C-BA764AE1A70E}"/>
              </a:ext>
            </a:extLst>
          </p:cNvPr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en-GB" altLang="en-US" sz="2800" dirty="0"/>
              <a:t>2.1 </a:t>
            </a:r>
            <a:r>
              <a:rPr lang="en-GB" altLang="en-US" sz="2800" b="1" dirty="0"/>
              <a:t>Brief</a:t>
            </a:r>
            <a:r>
              <a:rPr lang="en-GB" altLang="en-US" sz="2800" dirty="0"/>
              <a:t> introduction to the organisation providing an </a:t>
            </a:r>
            <a:r>
              <a:rPr lang="en-GB" altLang="en-US" sz="2800" b="1" dirty="0"/>
              <a:t>overview</a:t>
            </a:r>
            <a:r>
              <a:rPr lang="en-GB" altLang="en-US" sz="2800" dirty="0"/>
              <a:t> of it’s history.</a:t>
            </a:r>
          </a:p>
          <a:p>
            <a:pPr>
              <a:defRPr/>
            </a:pPr>
            <a:endParaRPr lang="en-GB" altLang="en-US" sz="2000" dirty="0">
              <a:cs typeface="Times New Roman"/>
            </a:endParaRPr>
          </a:p>
          <a:p>
            <a:pPr>
              <a:defRPr/>
            </a:pPr>
            <a:r>
              <a:rPr lang="en-GB" altLang="en-US" sz="2000" dirty="0"/>
              <a:t>This is just a very brief background and shouldn’t take up more than 200 words. </a:t>
            </a:r>
            <a:endParaRPr lang="en-GB" altLang="en-US" sz="2800">
              <a:cs typeface="Times New Roman"/>
            </a:endParaRPr>
          </a:p>
          <a:p>
            <a:pPr marL="0" indent="0">
              <a:buFontTx/>
              <a:buNone/>
              <a:defRPr/>
            </a:pPr>
            <a:endParaRPr lang="en-GB" altLang="en-US" sz="20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Content Placeholder 2">
            <a:extLst>
              <a:ext uri="{FF2B5EF4-FFF2-40B4-BE49-F238E27FC236}">
                <a16:creationId xmlns:a16="http://schemas.microsoft.com/office/drawing/2014/main" id="{7F1CB416-473A-4FA1-BFE6-79F2E79A859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4688" y="908050"/>
            <a:ext cx="7772400" cy="5473700"/>
          </a:xfrm>
        </p:spPr>
        <p:txBody>
          <a:bodyPr/>
          <a:lstStyle/>
          <a:p>
            <a:r>
              <a:rPr lang="en-GB" altLang="en-US" sz="2800" dirty="0"/>
              <a:t>2.2  Identify the problem currently  faced by Uber- remember to choose </a:t>
            </a:r>
            <a:r>
              <a:rPr lang="en-GB" altLang="en-US" sz="2800" b="1" dirty="0"/>
              <a:t>one major problem</a:t>
            </a:r>
            <a:r>
              <a:rPr lang="en-GB" altLang="en-US" sz="2800" dirty="0"/>
              <a:t> to investigate.</a:t>
            </a:r>
            <a:endParaRPr lang="en-GB" altLang="en-US" sz="2800" dirty="0">
              <a:cs typeface="Times New Roman"/>
            </a:endParaRPr>
          </a:p>
          <a:p>
            <a:r>
              <a:rPr lang="en-GB" altLang="en-US" sz="2800" dirty="0"/>
              <a:t>2.2.1 Description of :</a:t>
            </a:r>
            <a:endParaRPr lang="en-GB" altLang="en-US" sz="2800" dirty="0">
              <a:cs typeface="Times New Roman"/>
            </a:endParaRPr>
          </a:p>
          <a:p>
            <a:r>
              <a:rPr lang="en-GB" altLang="en-US" sz="2800" dirty="0"/>
              <a:t>Nature – </a:t>
            </a:r>
            <a:r>
              <a:rPr lang="en-GB" altLang="en-US" sz="2800" b="1" dirty="0"/>
              <a:t>What</a:t>
            </a:r>
            <a:r>
              <a:rPr lang="en-GB" altLang="en-US" sz="2800" dirty="0"/>
              <a:t> is the main problem Uber faces</a:t>
            </a:r>
            <a:endParaRPr lang="en-GB" altLang="en-US" sz="2800" dirty="0">
              <a:cs typeface="Times New Roman"/>
            </a:endParaRPr>
          </a:p>
          <a:p>
            <a:r>
              <a:rPr lang="en-GB" altLang="en-US" sz="2800" dirty="0"/>
              <a:t>Scope- What else could be contributing to this problem. How far reaching is it? </a:t>
            </a:r>
            <a:r>
              <a:rPr lang="en-GB" altLang="en-US" sz="2800" b="1" dirty="0"/>
              <a:t>Who </a:t>
            </a:r>
            <a:r>
              <a:rPr lang="en-GB" altLang="en-US" sz="2800" dirty="0"/>
              <a:t>does it affect?</a:t>
            </a:r>
            <a:endParaRPr lang="en-GB" altLang="en-US" sz="2800" dirty="0">
              <a:cs typeface="Times New Roman"/>
            </a:endParaRPr>
          </a:p>
          <a:p>
            <a:r>
              <a:rPr lang="en-GB" altLang="en-US" sz="2800" dirty="0"/>
              <a:t>Impact- </a:t>
            </a:r>
            <a:r>
              <a:rPr lang="en-GB" altLang="en-US" sz="2800" b="1" dirty="0"/>
              <a:t>How</a:t>
            </a:r>
            <a:r>
              <a:rPr lang="en-GB" altLang="en-US" sz="2800" dirty="0"/>
              <a:t> have they been affected by this problem </a:t>
            </a:r>
            <a:r>
              <a:rPr lang="en-GB" altLang="en-US" sz="2800" dirty="0" err="1"/>
              <a:t>e.g</a:t>
            </a:r>
            <a:r>
              <a:rPr lang="en-GB" altLang="en-US" sz="2800" dirty="0"/>
              <a:t> Finances, redundancies etc</a:t>
            </a:r>
            <a:endParaRPr lang="en-GB" altLang="en-US" sz="2800" dirty="0">
              <a:cs typeface="Times New Roman"/>
            </a:endParaRPr>
          </a:p>
          <a:p>
            <a:endParaRPr lang="en-GB" altLang="en-US"/>
          </a:p>
        </p:txBody>
      </p:sp>
      <p:sp>
        <p:nvSpPr>
          <p:cNvPr id="11267" name="Slide Number Placeholder 3">
            <a:extLst>
              <a:ext uri="{FF2B5EF4-FFF2-40B4-BE49-F238E27FC236}">
                <a16:creationId xmlns:a16="http://schemas.microsoft.com/office/drawing/2014/main" id="{CB4681CB-9061-472A-A2D9-C1C61BAB18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B9D20B4E-50B8-412C-B787-C936A93C0D63}" type="slidenum">
              <a:rPr lang="en-GB" altLang="en-US" sz="1400"/>
              <a:pPr>
                <a:spcBef>
                  <a:spcPct val="0"/>
                </a:spcBef>
                <a:buFontTx/>
                <a:buNone/>
              </a:pPr>
              <a:t>6</a:t>
            </a:fld>
            <a:endParaRPr lang="en-GB" altLang="en-US" sz="140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>
            <a:extLst>
              <a:ext uri="{FF2B5EF4-FFF2-40B4-BE49-F238E27FC236}">
                <a16:creationId xmlns:a16="http://schemas.microsoft.com/office/drawing/2014/main" id="{DFFF345A-A9D7-456A-BC58-A7C0C62248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SWOT Analysis</a:t>
            </a:r>
          </a:p>
        </p:txBody>
      </p:sp>
      <p:sp>
        <p:nvSpPr>
          <p:cNvPr id="12291" name="Content Placeholder 2">
            <a:extLst>
              <a:ext uri="{FF2B5EF4-FFF2-40B4-BE49-F238E27FC236}">
                <a16:creationId xmlns:a16="http://schemas.microsoft.com/office/drawing/2014/main" id="{38EDF0E6-6948-447B-A6C8-D61990F6117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altLang="en-US" dirty="0"/>
              <a:t>2.3 SWOT Analysis- </a:t>
            </a:r>
            <a:endParaRPr lang="en-GB" altLang="en-US">
              <a:cs typeface="Times New Roman"/>
            </a:endParaRPr>
          </a:p>
          <a:p>
            <a:r>
              <a:rPr lang="en-GB" altLang="en-US" sz="2800" dirty="0"/>
              <a:t>Undertake a SWOT analysis on Uber – You can place the SWOT in the  appendices but you must discuss the findings of this SWOT in the main body of the report.</a:t>
            </a:r>
            <a:endParaRPr lang="en-GB" altLang="en-US" sz="2800" dirty="0">
              <a:cs typeface="Times New Roman"/>
            </a:endParaRPr>
          </a:p>
          <a:p>
            <a:r>
              <a:rPr lang="en-GB" altLang="en-US" sz="2800" dirty="0"/>
              <a:t>You need to identify why the organisation is faced with this problem and identify areas of the SWOT analysis that may help/hinder them to resolve this problem.</a:t>
            </a:r>
            <a:endParaRPr lang="en-GB" altLang="en-US" sz="2800" dirty="0">
              <a:cs typeface="Times New Roman"/>
            </a:endParaRPr>
          </a:p>
        </p:txBody>
      </p:sp>
      <p:sp>
        <p:nvSpPr>
          <p:cNvPr id="12292" name="Slide Number Placeholder 3">
            <a:extLst>
              <a:ext uri="{FF2B5EF4-FFF2-40B4-BE49-F238E27FC236}">
                <a16:creationId xmlns:a16="http://schemas.microsoft.com/office/drawing/2014/main" id="{0915BF6B-4C7C-481C-BBAB-1AB61F10CD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03A1022B-4CF6-4B70-A0B1-501585C8A487}" type="slidenum">
              <a:rPr lang="en-GB" altLang="en-US" sz="1400"/>
              <a:pPr>
                <a:spcBef>
                  <a:spcPct val="0"/>
                </a:spcBef>
                <a:buFontTx/>
                <a:buNone/>
              </a:pPr>
              <a:t>7</a:t>
            </a:fld>
            <a:endParaRPr lang="en-GB" altLang="en-US" sz="140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1">
            <a:extLst>
              <a:ext uri="{FF2B5EF4-FFF2-40B4-BE49-F238E27FC236}">
                <a16:creationId xmlns:a16="http://schemas.microsoft.com/office/drawing/2014/main" id="{3EB6AF86-EBA7-4261-962C-49E1E3EDE4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PESTLE Analysis</a:t>
            </a:r>
          </a:p>
        </p:txBody>
      </p:sp>
      <p:sp>
        <p:nvSpPr>
          <p:cNvPr id="13315" name="Content Placeholder 2">
            <a:extLst>
              <a:ext uri="{FF2B5EF4-FFF2-40B4-BE49-F238E27FC236}">
                <a16:creationId xmlns:a16="http://schemas.microsoft.com/office/drawing/2014/main" id="{0752399B-A50B-43A2-9CFC-B116F226108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altLang="en-US" sz="2400" dirty="0"/>
              <a:t>2.4 PESTLE Analysis- Macro</a:t>
            </a:r>
            <a:endParaRPr lang="en-GB" altLang="en-US" sz="2400" dirty="0">
              <a:cs typeface="Times New Roman"/>
            </a:endParaRPr>
          </a:p>
          <a:p>
            <a:r>
              <a:rPr lang="en-GB" altLang="en-US" sz="2400" dirty="0"/>
              <a:t>Undertake a PESTLE analysis that identifies ; Political etc changes that have had or are having an impact on Uber as an organisation.</a:t>
            </a:r>
            <a:endParaRPr lang="en-GB" altLang="en-US" sz="2400" dirty="0">
              <a:cs typeface="Times New Roman"/>
            </a:endParaRPr>
          </a:p>
          <a:p>
            <a:r>
              <a:rPr lang="en-GB" altLang="en-US" sz="2400" dirty="0"/>
              <a:t>You can place the PESTLE in the appendices but you must describe and discuss the impact within the main body of the findings.</a:t>
            </a:r>
            <a:endParaRPr lang="en-GB" altLang="en-US" sz="2400" dirty="0">
              <a:cs typeface="Times New Roman"/>
            </a:endParaRPr>
          </a:p>
          <a:p>
            <a:pPr marL="0" indent="0">
              <a:buNone/>
            </a:pPr>
            <a:endParaRPr lang="en-GB" altLang="en-US" sz="2400" dirty="0">
              <a:cs typeface="Times New Roman"/>
            </a:endParaRPr>
          </a:p>
          <a:p>
            <a:endParaRPr lang="en-GB" altLang="en-US"/>
          </a:p>
        </p:txBody>
      </p:sp>
      <p:sp>
        <p:nvSpPr>
          <p:cNvPr id="13316" name="Slide Number Placeholder 3">
            <a:extLst>
              <a:ext uri="{FF2B5EF4-FFF2-40B4-BE49-F238E27FC236}">
                <a16:creationId xmlns:a16="http://schemas.microsoft.com/office/drawing/2014/main" id="{B595CB60-150C-46CC-A95E-33C2C3616A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251D83FD-697E-47A4-BC2B-AE7E04738D58}" type="slidenum">
              <a:rPr lang="en-GB" altLang="en-US" sz="1400"/>
              <a:pPr>
                <a:spcBef>
                  <a:spcPct val="0"/>
                </a:spcBef>
                <a:buFontTx/>
                <a:buNone/>
              </a:pPr>
              <a:t>8</a:t>
            </a:fld>
            <a:endParaRPr lang="en-GB" altLang="en-US" sz="140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Content Placeholder 2">
            <a:extLst>
              <a:ext uri="{FF2B5EF4-FFF2-40B4-BE49-F238E27FC236}">
                <a16:creationId xmlns:a16="http://schemas.microsoft.com/office/drawing/2014/main" id="{CE54AF1A-27BA-402A-91F1-FB57E75B793D}"/>
              </a:ext>
            </a:extLst>
          </p:cNvPr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GB" altLang="en-US"/>
              <a:t>Remember to support your analysis with academic references- do not include definitions of SWOT etc.</a:t>
            </a:r>
          </a:p>
          <a:p>
            <a:endParaRPr lang="en-GB" altLang="en-US"/>
          </a:p>
          <a:p>
            <a:endParaRPr lang="en-GB" altLang="en-US"/>
          </a:p>
          <a:p>
            <a:endParaRPr lang="en-GB" altLang="en-US"/>
          </a:p>
          <a:p>
            <a:endParaRPr lang="en-GB" altLang="en-US"/>
          </a:p>
          <a:p>
            <a:endParaRPr lang="en-GB" altLang="en-US"/>
          </a:p>
          <a:p>
            <a:endParaRPr lang="en-GB" altLang="en-US"/>
          </a:p>
          <a:p>
            <a:endParaRPr lang="en-GB" altLang="en-US"/>
          </a:p>
          <a:p>
            <a:endParaRPr lang="en-GB" altLang="en-US"/>
          </a:p>
          <a:p>
            <a:endParaRPr lang="en-GB" altLang="en-US"/>
          </a:p>
          <a:p>
            <a:endParaRPr lang="en-GB" altLang="en-US"/>
          </a:p>
          <a:p>
            <a:endParaRPr lang="en-GB" altLang="en-US"/>
          </a:p>
          <a:p>
            <a:endParaRPr lang="en-GB" altLang="en-US"/>
          </a:p>
        </p:txBody>
      </p:sp>
      <p:sp>
        <p:nvSpPr>
          <p:cNvPr id="14339" name="Slide Number Placeholder 3">
            <a:extLst>
              <a:ext uri="{FF2B5EF4-FFF2-40B4-BE49-F238E27FC236}">
                <a16:creationId xmlns:a16="http://schemas.microsoft.com/office/drawing/2014/main" id="{85CE3320-1A4A-4044-8AFF-33C7669222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9892FCEF-519E-47AA-944B-D8234BA3697E}" type="slidenum">
              <a:rPr lang="en-GB" altLang="en-US" sz="1400"/>
              <a:pPr>
                <a:spcBef>
                  <a:spcPct val="0"/>
                </a:spcBef>
                <a:buFontTx/>
                <a:buNone/>
              </a:pPr>
              <a:t>9</a:t>
            </a:fld>
            <a:endParaRPr lang="en-GB" altLang="en-US" sz="140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1">
            <a:extLst>
              <a:ext uri="{FF2B5EF4-FFF2-40B4-BE49-F238E27FC236}">
                <a16:creationId xmlns:a16="http://schemas.microsoft.com/office/drawing/2014/main" id="{AA72FC2A-68A6-4E77-A20A-D73237E4968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z="2800"/>
              <a:t>3.0 Conclusion</a:t>
            </a:r>
          </a:p>
        </p:txBody>
      </p:sp>
      <p:sp>
        <p:nvSpPr>
          <p:cNvPr id="15363" name="Content Placeholder 2">
            <a:extLst>
              <a:ext uri="{FF2B5EF4-FFF2-40B4-BE49-F238E27FC236}">
                <a16:creationId xmlns:a16="http://schemas.microsoft.com/office/drawing/2014/main" id="{5A21B45F-25E2-4A61-956C-7CA05D041842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685800" y="1571625"/>
            <a:ext cx="7772400" cy="5072063"/>
          </a:xfrm>
        </p:spPr>
        <p:txBody>
          <a:bodyPr/>
          <a:lstStyle/>
          <a:p>
            <a:pPr eaLnBrk="1" hangingPunct="1"/>
            <a:endParaRPr lang="en-GB" altLang="en-US" sz="2400"/>
          </a:p>
          <a:p>
            <a:pPr eaLnBrk="1" hangingPunct="1"/>
            <a:r>
              <a:rPr lang="en-GB" altLang="en-US" sz="2400"/>
              <a:t>3.2 Based on your analysis undertaken using nature, scope, impact,  SWOT etc highlight the main areas of concern to the organisation.</a:t>
            </a:r>
          </a:p>
          <a:p>
            <a:pPr eaLnBrk="1" hangingPunct="1"/>
            <a:r>
              <a:rPr lang="en-GB" altLang="en-US" sz="2400"/>
              <a:t>(Remember do not introduce any new material into this section of the report).</a:t>
            </a:r>
          </a:p>
          <a:p>
            <a:pPr eaLnBrk="1" hangingPunct="1"/>
            <a:endParaRPr lang="en-GB" altLang="en-US" sz="2400"/>
          </a:p>
        </p:txBody>
      </p:sp>
      <p:sp>
        <p:nvSpPr>
          <p:cNvPr id="15364" name="Slide Number Placeholder 3">
            <a:extLst>
              <a:ext uri="{FF2B5EF4-FFF2-40B4-BE49-F238E27FC236}">
                <a16:creationId xmlns:a16="http://schemas.microsoft.com/office/drawing/2014/main" id="{6009E65E-0BDE-4E7E-834D-74FD395043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9B8A5419-B6BE-4FBD-9617-2354D282EA82}" type="slidenum">
              <a:rPr lang="en-GB" altLang="en-US" sz="1400"/>
              <a:pPr>
                <a:spcBef>
                  <a:spcPct val="0"/>
                </a:spcBef>
                <a:buFontTx/>
                <a:buNone/>
              </a:pPr>
              <a:t>10</a:t>
            </a:fld>
            <a:endParaRPr lang="en-GB" altLang="en-US" sz="140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>
            <a:extLst>
              <a:ext uri="{FF2B5EF4-FFF2-40B4-BE49-F238E27FC236}">
                <a16:creationId xmlns:a16="http://schemas.microsoft.com/office/drawing/2014/main" id="{312A80B2-6CB1-4C2A-AC46-F3DD106A626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/>
              <a:t>6.0 Appendices</a:t>
            </a:r>
            <a:br>
              <a:rPr lang="en-GB" altLang="en-US"/>
            </a:br>
            <a:endParaRPr lang="en-GB" altLang="en-US"/>
          </a:p>
        </p:txBody>
      </p:sp>
      <p:sp>
        <p:nvSpPr>
          <p:cNvPr id="18435" name="Rectangle 3">
            <a:extLst>
              <a:ext uri="{FF2B5EF4-FFF2-40B4-BE49-F238E27FC236}">
                <a16:creationId xmlns:a16="http://schemas.microsoft.com/office/drawing/2014/main" id="{998E9256-FBB0-4669-BF59-3CC974767ED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GB" altLang="en-US" dirty="0"/>
              <a:t>6.0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 sz="2800" dirty="0"/>
              <a:t>Should include relevant supporting information-e.g. SWOT on Uber and PESTLE.</a:t>
            </a:r>
          </a:p>
        </p:txBody>
      </p:sp>
      <p:sp>
        <p:nvSpPr>
          <p:cNvPr id="18436" name="Slide Number Placeholder 3">
            <a:extLst>
              <a:ext uri="{FF2B5EF4-FFF2-40B4-BE49-F238E27FC236}">
                <a16:creationId xmlns:a16="http://schemas.microsoft.com/office/drawing/2014/main" id="{6A06CA33-8DBA-4D9C-9F5E-8BAE454736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4311FB53-4FB4-4F4A-8E68-88ED3EAE455A}" type="slidenum">
              <a:rPr lang="en-GB" altLang="en-US" sz="1400"/>
              <a:pPr>
                <a:spcBef>
                  <a:spcPct val="0"/>
                </a:spcBef>
                <a:buFontTx/>
                <a:buNone/>
              </a:pPr>
              <a:t>11</a:t>
            </a:fld>
            <a:endParaRPr lang="en-GB" altLang="en-US" sz="140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>
            <a:extLst>
              <a:ext uri="{FF2B5EF4-FFF2-40B4-BE49-F238E27FC236}">
                <a16:creationId xmlns:a16="http://schemas.microsoft.com/office/drawing/2014/main" id="{CA0C59BF-A573-44F8-8AAF-E75C66E44E7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sz="2800"/>
              <a:t>8.0 Reference List</a:t>
            </a:r>
          </a:p>
        </p:txBody>
      </p:sp>
      <p:sp>
        <p:nvSpPr>
          <p:cNvPr id="19459" name="Rectangle 3">
            <a:extLst>
              <a:ext uri="{FF2B5EF4-FFF2-40B4-BE49-F238E27FC236}">
                <a16:creationId xmlns:a16="http://schemas.microsoft.com/office/drawing/2014/main" id="{EBC4E3D8-A37C-40FA-AA81-53A3D03B680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1571625"/>
            <a:ext cx="7772400" cy="4524375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GB" altLang="en-US" sz="2400"/>
              <a:t>8.0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 sz="2800"/>
              <a:t>Students should reference  direct quotations and material taken from other sources.  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 sz="2400"/>
              <a:t>Please following the referencing presentation slides on the Problem Solving page moodle page for support.</a:t>
            </a:r>
          </a:p>
        </p:txBody>
      </p:sp>
      <p:sp>
        <p:nvSpPr>
          <p:cNvPr id="19460" name="Slide Number Placeholder 3">
            <a:extLst>
              <a:ext uri="{FF2B5EF4-FFF2-40B4-BE49-F238E27FC236}">
                <a16:creationId xmlns:a16="http://schemas.microsoft.com/office/drawing/2014/main" id="{B4A532B7-1EDD-479B-8187-D437E852A8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7B83B39A-11EB-4ED1-8DF5-8EFCEFDE62EF}" type="slidenum">
              <a:rPr lang="en-GB" altLang="en-US" sz="1400"/>
              <a:pPr>
                <a:spcBef>
                  <a:spcPct val="0"/>
                </a:spcBef>
                <a:buFontTx/>
                <a:buNone/>
              </a:pPr>
              <a:t>12</a:t>
            </a:fld>
            <a:endParaRPr lang="en-GB" altLang="en-US" sz="140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Default Design">
  <a:themeElements>
    <a:clrScheme name="Default Design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efault Design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2A4462EC5D42D48A1870FB723F26746" ma:contentTypeVersion="13" ma:contentTypeDescription="Create a new document." ma:contentTypeScope="" ma:versionID="2113b180b566515a006f8f7d43cfb4af">
  <xsd:schema xmlns:xsd="http://www.w3.org/2001/XMLSchema" xmlns:xs="http://www.w3.org/2001/XMLSchema" xmlns:p="http://schemas.microsoft.com/office/2006/metadata/properties" xmlns:ns3="7ab40eed-68c2-4ff5-b2ec-48499265677d" xmlns:ns4="e30e1647-29be-4cde-b2da-971aed4fcaf4" targetNamespace="http://schemas.microsoft.com/office/2006/metadata/properties" ma:root="true" ma:fieldsID="1c2c384fb5906270d50adb64808fd565" ns3:_="" ns4:_="">
    <xsd:import namespace="7ab40eed-68c2-4ff5-b2ec-48499265677d"/>
    <xsd:import namespace="e30e1647-29be-4cde-b2da-971aed4fcaf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OCR" minOccurs="0"/>
                <xsd:element ref="ns3:MediaServiceLocation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ab40eed-68c2-4ff5-b2ec-48499265677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OCR" ma:index="1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3" nillable="true" ma:displayName="Location" ma:internalName="MediaServiceLocation" ma:readOnly="true">
      <xsd:simpleType>
        <xsd:restriction base="dms:Text"/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9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20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30e1647-29be-4cde-b2da-971aed4fcaf4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6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7A50D2F6-397D-4FF0-9313-D5F9FD77E2F8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64A7BB26-7A36-4EB0-9ACF-657FA325095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ab40eed-68c2-4ff5-b2ec-48499265677d"/>
    <ds:schemaRef ds:uri="e30e1647-29be-4cde-b2da-971aed4fcaf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0CCEE0F1-C5FF-4B80-9E76-1319E266C2E4}">
  <ds:schemaRefs>
    <ds:schemaRef ds:uri="http://schemas.microsoft.com/office/2006/documentManagement/types"/>
    <ds:schemaRef ds:uri="7ab40eed-68c2-4ff5-b2ec-48499265677d"/>
    <ds:schemaRef ds:uri="http://purl.org/dc/elements/1.1/"/>
    <ds:schemaRef ds:uri="http://schemas.microsoft.com/office/2006/metadata/properties"/>
    <ds:schemaRef ds:uri="http://schemas.openxmlformats.org/package/2006/metadata/core-properties"/>
    <ds:schemaRef ds:uri="http://purl.org/dc/terms/"/>
    <ds:schemaRef ds:uri="http://schemas.microsoft.com/office/infopath/2007/PartnerControls"/>
    <ds:schemaRef ds:uri="e30e1647-29be-4cde-b2da-971aed4fcaf4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678</TotalTime>
  <Words>532</Words>
  <Application>Microsoft Office PowerPoint</Application>
  <PresentationFormat>On-screen Show (4:3)</PresentationFormat>
  <Paragraphs>73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5" baseType="lpstr">
      <vt:lpstr>Calibri</vt:lpstr>
      <vt:lpstr>Times New Roman</vt:lpstr>
      <vt:lpstr>Default Design</vt:lpstr>
      <vt:lpstr>Report Writing</vt:lpstr>
      <vt:lpstr>Title Page</vt:lpstr>
      <vt:lpstr>Contents Page</vt:lpstr>
      <vt:lpstr>1.0 Introduction</vt:lpstr>
      <vt:lpstr>2.0 Findings</vt:lpstr>
      <vt:lpstr>PowerPoint Presentation</vt:lpstr>
      <vt:lpstr>SWOT Analysis</vt:lpstr>
      <vt:lpstr>PESTLE Analysis</vt:lpstr>
      <vt:lpstr>PowerPoint Presentation</vt:lpstr>
      <vt:lpstr>3.0 Conclusion</vt:lpstr>
      <vt:lpstr>6.0 Appendices </vt:lpstr>
      <vt:lpstr>8.0 Reference List</vt:lpstr>
    </vt:vector>
  </TitlesOfParts>
  <Company>Merthyr Tydfil College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REPORT WRITING</dc:title>
  <dc:creator>mheffernan</dc:creator>
  <cp:lastModifiedBy>Laura James</cp:lastModifiedBy>
  <cp:revision>121</cp:revision>
  <cp:lastPrinted>2018-06-18T07:26:23Z</cp:lastPrinted>
  <dcterms:created xsi:type="dcterms:W3CDTF">2004-11-08T10:18:39Z</dcterms:created>
  <dcterms:modified xsi:type="dcterms:W3CDTF">2021-02-02T09:54:55Z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0x010100B2A4462EC5D42D48A1870FB723F26746</vt:lpwstr>
  </property>
</Properties>
</file>