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0" r:id="rId5"/>
    <p:sldId id="261" r:id="rId6"/>
    <p:sldId id="262" r:id="rId7"/>
    <p:sldId id="263" r:id="rId8"/>
    <p:sldId id="264" r:id="rId9"/>
    <p:sldId id="266" r:id="rId10"/>
    <p:sldId id="269" r:id="rId11"/>
    <p:sldId id="270" r:id="rId12"/>
    <p:sldId id="272" r:id="rId13"/>
    <p:sldId id="273" r:id="rId14"/>
    <p:sldId id="267" r:id="rId15"/>
    <p:sldId id="274" r:id="rId16"/>
    <p:sldId id="275" r:id="rId17"/>
    <p:sldId id="277" r:id="rId18"/>
    <p:sldId id="276" r:id="rId19"/>
    <p:sldId id="265"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55" d="100"/>
          <a:sy n="55" d="100"/>
        </p:scale>
        <p:origin x="1267" y="43"/>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ounded Rectangle 7"/>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52201C06-01DE-4F64-8EEE-59E6C353014D}" type="datetimeFigureOut">
              <a:rPr lang="en-GB" smtClean="0"/>
              <a:t>15/02/2017</a:t>
            </a:fld>
            <a:endParaRPr lang="en-GB"/>
          </a:p>
        </p:txBody>
      </p:sp>
      <p:sp>
        <p:nvSpPr>
          <p:cNvPr id="5" name="Footer Placeholder 4"/>
          <p:cNvSpPr>
            <a:spLocks noGrp="1"/>
          </p:cNvSpPr>
          <p:nvPr>
            <p:ph type="ftr" sz="quarter" idx="11"/>
          </p:nvPr>
        </p:nvSpPr>
        <p:spPr/>
        <p:txBody>
          <a:bodyPr/>
          <a:lstStyle/>
          <a:p>
            <a:endParaRPr lang="en-GB"/>
          </a:p>
        </p:txBody>
      </p:sp>
      <p:sp>
        <p:nvSpPr>
          <p:cNvPr id="9" name="Rectangle 8"/>
          <p:cNvSpPr/>
          <p:nvPr/>
        </p:nvSpPr>
        <p:spPr>
          <a:xfrm>
            <a:off x="345440" y="2942602"/>
            <a:ext cx="7147931" cy="24638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7572652" y="2944634"/>
            <a:ext cx="1190348" cy="2459736"/>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a:off x="7712714" y="3136658"/>
            <a:ext cx="910224" cy="2075688"/>
          </a:xfrm>
          <a:prstGeom prst="rect">
            <a:avLst/>
          </a:prstGeom>
          <a:solidFill>
            <a:schemeClr val="accent3">
              <a:alpha val="70000"/>
            </a:schemeClr>
          </a:solidFill>
          <a:ln w="63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p:nvPr/>
        </p:nvSpPr>
        <p:spPr>
          <a:xfrm>
            <a:off x="445483" y="3055621"/>
            <a:ext cx="6947845" cy="2245359"/>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12"/>
          </p:nvPr>
        </p:nvSpPr>
        <p:spPr>
          <a:xfrm>
            <a:off x="7786826" y="4625268"/>
            <a:ext cx="762000" cy="457200"/>
          </a:xfrm>
        </p:spPr>
        <p:txBody>
          <a:bodyPr/>
          <a:lstStyle>
            <a:lvl1pPr algn="ctr">
              <a:defRPr sz="2800">
                <a:solidFill>
                  <a:schemeClr val="accent1">
                    <a:lumMod val="50000"/>
                  </a:schemeClr>
                </a:solidFill>
              </a:defRPr>
            </a:lvl1pPr>
          </a:lstStyle>
          <a:p>
            <a:fld id="{418E69BF-342E-4037-A4C1-8F56BDF7F9D8}" type="slidenum">
              <a:rPr lang="en-GB" smtClean="0"/>
              <a:t>‹#›</a:t>
            </a:fld>
            <a:endParaRPr lang="en-GB"/>
          </a:p>
        </p:txBody>
      </p:sp>
      <p:sp>
        <p:nvSpPr>
          <p:cNvPr id="11" name="Rectangle 10"/>
          <p:cNvSpPr/>
          <p:nvPr/>
        </p:nvSpPr>
        <p:spPr>
          <a:xfrm>
            <a:off x="541822" y="4559276"/>
            <a:ext cx="6755166" cy="664367"/>
          </a:xfrm>
          <a:prstGeom prst="rect">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538971" y="3139440"/>
            <a:ext cx="6760868" cy="2077720"/>
          </a:xfrm>
          <a:prstGeom prst="rect">
            <a:avLst/>
          </a:prstGeom>
          <a:no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642805" y="4648200"/>
            <a:ext cx="6553200" cy="457200"/>
          </a:xfrm>
        </p:spPr>
        <p:txBody>
          <a:bodyPr>
            <a:normAutofit/>
          </a:bodyPr>
          <a:lstStyle>
            <a:lvl1pPr marL="0" indent="0" algn="ctr">
              <a:buNone/>
              <a:defRPr sz="1800" cap="all" spc="300" baseline="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2" name="Title 1"/>
          <p:cNvSpPr>
            <a:spLocks noGrp="1"/>
          </p:cNvSpPr>
          <p:nvPr>
            <p:ph type="ctrTitle"/>
          </p:nvPr>
        </p:nvSpPr>
        <p:spPr>
          <a:xfrm>
            <a:off x="604705" y="3227033"/>
            <a:ext cx="6629400" cy="1219201"/>
          </a:xfrm>
        </p:spPr>
        <p:txBody>
          <a:bodyPr anchor="b" anchorCtr="0">
            <a:noAutofit/>
          </a:bodyPr>
          <a:lstStyle>
            <a:lvl1pPr>
              <a:defRPr sz="4000">
                <a:solidFill>
                  <a:schemeClr val="accent1">
                    <a:lumMod val="50000"/>
                  </a:schemeClr>
                </a:solidFill>
              </a:defRPr>
            </a:lvl1pPr>
          </a:lstStyle>
          <a:p>
            <a:r>
              <a:rPr lang="en-US" smtClean="0"/>
              <a:t>Click to edit Master title style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2201C06-01DE-4F64-8EEE-59E6C353014D}" type="datetimeFigureOut">
              <a:rPr lang="en-GB" smtClean="0"/>
              <a:t>15/02/2017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8E69BF-342E-4037-A4C1-8F56BDF7F9D8}"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ounded Rectangle 7"/>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52201C06-01DE-4F64-8EEE-59E6C353014D}" type="datetimeFigureOut">
              <a:rPr lang="en-GB" smtClean="0"/>
              <a:t>15/02/2017</a:t>
            </a:fld>
            <a:endParaRPr lang="en-GB"/>
          </a:p>
        </p:txBody>
      </p:sp>
      <p:sp>
        <p:nvSpPr>
          <p:cNvPr id="13" name="Rectangle 12"/>
          <p:cNvSpPr/>
          <p:nvPr/>
        </p:nvSpPr>
        <p:spPr>
          <a:xfrm>
            <a:off x="451976" y="2946400"/>
            <a:ext cx="8265160" cy="24638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a:off x="567656" y="3048000"/>
            <a:ext cx="8033800" cy="2245359"/>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8E69BF-342E-4037-A4C1-8F56BDF7F9D8}" type="slidenum">
              <a:rPr lang="en-GB" smtClean="0"/>
              <a:t>‹#›</a:t>
            </a:fld>
            <a:endParaRPr lang="en-GB"/>
          </a:p>
        </p:txBody>
      </p:sp>
      <p:sp>
        <p:nvSpPr>
          <p:cNvPr id="2" name="Title 1"/>
          <p:cNvSpPr>
            <a:spLocks noGrp="1"/>
          </p:cNvSpPr>
          <p:nvPr>
            <p:ph type="title"/>
          </p:nvPr>
        </p:nvSpPr>
        <p:spPr>
          <a:xfrm>
            <a:off x="736456" y="3200399"/>
            <a:ext cx="7696200" cy="1295401"/>
          </a:xfrm>
        </p:spPr>
        <p:txBody>
          <a:bodyPr anchor="b" anchorCtr="0">
            <a:noAutofit/>
          </a:bodyPr>
          <a:lstStyle>
            <a:lvl1pPr algn="ctr" defTabSz="914400" rtl="0" eaLnBrk="1" latinLnBrk="0" hangingPunct="1">
              <a:spcBef>
                <a:spcPct val="0"/>
              </a:spcBef>
              <a:buNone/>
              <a:defRPr lang="en-US" sz="4000" kern="1200" cap="all" baseline="0" dirty="0">
                <a:solidFill>
                  <a:schemeClr val="accent1">
                    <a:lumMod val="50000"/>
                  </a:schemeClr>
                </a:solidFill>
                <a:latin typeface="+mj-lt"/>
                <a:ea typeface="+mj-ea"/>
                <a:cs typeface="+mj-cs"/>
              </a:defRPr>
            </a:lvl1pPr>
          </a:lstStyle>
          <a:p>
            <a:r>
              <a:rPr lang="en-US" smtClean="0"/>
              <a:t>Click to edit Master title style</a:t>
            </a:r>
            <a:endParaRPr lang="en-US" dirty="0"/>
          </a:p>
        </p:txBody>
      </p:sp>
      <p:sp>
        <p:nvSpPr>
          <p:cNvPr id="15" name="Rectangle 14"/>
          <p:cNvSpPr/>
          <p:nvPr/>
        </p:nvSpPr>
        <p:spPr>
          <a:xfrm>
            <a:off x="675496" y="4541520"/>
            <a:ext cx="7818120" cy="664367"/>
          </a:xfrm>
          <a:prstGeom prst="rect">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p:cNvSpPr>
            <a:spLocks noGrp="1"/>
          </p:cNvSpPr>
          <p:nvPr>
            <p:ph type="body" idx="1"/>
          </p:nvPr>
        </p:nvSpPr>
        <p:spPr>
          <a:xfrm>
            <a:off x="736456" y="4607510"/>
            <a:ext cx="7696200" cy="523783"/>
          </a:xfrm>
        </p:spPr>
        <p:txBody>
          <a:bodyPr anchor="ctr">
            <a:normAutofit/>
          </a:bodyPr>
          <a:lstStyle>
            <a:lvl1pPr marL="0" indent="0" algn="ctr">
              <a:buNone/>
              <a:defRPr sz="2000" cap="all" spc="250" baseline="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14" name="Rectangle 13"/>
          <p:cNvSpPr/>
          <p:nvPr/>
        </p:nvSpPr>
        <p:spPr>
          <a:xfrm>
            <a:off x="675757" y="3124200"/>
            <a:ext cx="7817599" cy="2077720"/>
          </a:xfrm>
          <a:prstGeom prst="rect">
            <a:avLst/>
          </a:prstGeom>
          <a:no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26128" y="408372"/>
            <a:ext cx="8260672" cy="1039427"/>
          </a:xfrm>
        </p:spPr>
        <p:txBody>
          <a:bodyPr/>
          <a:lstStyle/>
          <a:p>
            <a:r>
              <a:rPr lang="en-US" smtClean="0"/>
              <a:t>Click to edit Master title style</a:t>
            </a:r>
            <a:endParaRPr lang="en-US"/>
          </a:p>
        </p:txBody>
      </p:sp>
      <p:sp>
        <p:nvSpPr>
          <p:cNvPr id="3" name="Content Placeholder 2"/>
          <p:cNvSpPr>
            <a:spLocks noGrp="1"/>
          </p:cNvSpPr>
          <p:nvPr>
            <p:ph sz="half" idx="1"/>
          </p:nvPr>
        </p:nvSpPr>
        <p:spPr>
          <a:xfrm>
            <a:off x="426128" y="1719071"/>
            <a:ext cx="40386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719071"/>
            <a:ext cx="40386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52201C06-01DE-4F64-8EEE-59E6C353014D}" type="datetimeFigureOut">
              <a:rPr lang="en-GB" smtClean="0"/>
              <a:t>15/02/2017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18E69BF-342E-4037-A4C1-8F56BDF7F9D8}"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26128" y="408372"/>
            <a:ext cx="8260672" cy="1039427"/>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26128" y="1722438"/>
            <a:ext cx="4040188" cy="639762"/>
          </a:xfrm>
        </p:spPr>
        <p:txBody>
          <a:bodyPr anchor="b">
            <a:noAutofit/>
          </a:bodyPr>
          <a:lstStyle>
            <a:lvl1pPr marL="0" indent="0" algn="ctr">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26128" y="2438400"/>
            <a:ext cx="4040188" cy="368776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5025" y="1722438"/>
            <a:ext cx="4041775" cy="639762"/>
          </a:xfrm>
        </p:spPr>
        <p:txBody>
          <a:bodyPr anchor="b">
            <a:noAutofit/>
          </a:bodyPr>
          <a:lstStyle>
            <a:lvl1pPr marL="0" indent="0" algn="ctr">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438400"/>
            <a:ext cx="4041775" cy="368776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2201C06-01DE-4F64-8EEE-59E6C353014D}" type="datetimeFigureOut">
              <a:rPr lang="en-GB" smtClean="0"/>
              <a:t>15/02/2017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18E69BF-342E-4037-A4C1-8F56BDF7F9D8}"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52201C06-01DE-4F64-8EEE-59E6C353014D}" type="datetimeFigureOut">
              <a:rPr lang="en-GB" smtClean="0"/>
              <a:t>15/02/2017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18E69BF-342E-4037-A4C1-8F56BDF7F9D8}"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ounded Rectangle 10"/>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p:cNvSpPr>
            <a:spLocks noGrp="1"/>
          </p:cNvSpPr>
          <p:nvPr>
            <p:ph type="dt" sz="half" idx="10"/>
          </p:nvPr>
        </p:nvSpPr>
        <p:spPr/>
        <p:txBody>
          <a:bodyPr/>
          <a:lstStyle/>
          <a:p>
            <a:fld id="{52201C06-01DE-4F64-8EEE-59E6C353014D}" type="datetimeFigureOut">
              <a:rPr lang="en-GB" smtClean="0"/>
              <a:t>15/02/2017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18E69BF-342E-4037-A4C1-8F56BDF7F9D8}"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ounded Rectangle 11"/>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886200" y="685800"/>
            <a:ext cx="4572000" cy="52578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52201C06-01DE-4F64-8EEE-59E6C353014D}" type="datetimeFigureOut">
              <a:rPr lang="en-GB" smtClean="0"/>
              <a:t>15/02/2017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18E69BF-342E-4037-A4C1-8F56BDF7F9D8}" type="slidenum">
              <a:rPr lang="en-GB" smtClean="0"/>
              <a:t>‹#›</a:t>
            </a:fld>
            <a:endParaRPr lang="en-GB"/>
          </a:p>
        </p:txBody>
      </p:sp>
      <p:sp>
        <p:nvSpPr>
          <p:cNvPr id="8" name="Rectangle 7"/>
          <p:cNvSpPr/>
          <p:nvPr/>
        </p:nvSpPr>
        <p:spPr>
          <a:xfrm>
            <a:off x="560034" y="1505712"/>
            <a:ext cx="2716566" cy="3523488"/>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676690" y="1642472"/>
            <a:ext cx="2483254" cy="3234328"/>
          </a:xfrm>
          <a:prstGeom prst="rect">
            <a:avLst/>
          </a:prstGeom>
          <a:solidFill>
            <a:srgbClr val="FFFFFF"/>
          </a:solid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p:cNvSpPr>
            <a:spLocks noGrp="1"/>
          </p:cNvSpPr>
          <p:nvPr>
            <p:ph type="body" sz="half" idx="2"/>
          </p:nvPr>
        </p:nvSpPr>
        <p:spPr>
          <a:xfrm>
            <a:off x="769000" y="2971800"/>
            <a:ext cx="2298634" cy="1752600"/>
          </a:xfrm>
        </p:spPr>
        <p:txBody>
          <a:bodyPr/>
          <a:lstStyle>
            <a:lvl1pPr marL="0" indent="0">
              <a:spcBef>
                <a:spcPts val="400"/>
              </a:spcBef>
              <a:buNone/>
              <a:defRPr sz="140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 name="Title 1"/>
          <p:cNvSpPr>
            <a:spLocks noGrp="1"/>
          </p:cNvSpPr>
          <p:nvPr>
            <p:ph type="title"/>
          </p:nvPr>
        </p:nvSpPr>
        <p:spPr>
          <a:xfrm>
            <a:off x="769000" y="1734312"/>
            <a:ext cx="2298634" cy="1191620"/>
          </a:xfrm>
        </p:spPr>
        <p:txBody>
          <a:bodyPr anchor="b">
            <a:normAutofit/>
          </a:bodyPr>
          <a:lstStyle>
            <a:lvl1pPr algn="l">
              <a:defRPr sz="2000" b="0">
                <a:solidFill>
                  <a:schemeClr val="accent1">
                    <a:lumMod val="75000"/>
                  </a:schemeClr>
                </a:solidFill>
              </a:defRPr>
            </a:lvl1pPr>
          </a:lstStyle>
          <a:p>
            <a:r>
              <a:rPr lang="en-US" smtClean="0"/>
              <a:t>Click to edit Master title style</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ounded Rectangle 8"/>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685800" y="621437"/>
            <a:ext cx="7772400" cy="4331564"/>
          </a:xfrm>
          <a:solidFill>
            <a:schemeClr val="bg2"/>
          </a:solidFill>
          <a:ln>
            <a:noFill/>
          </a:ln>
          <a:effectLst>
            <a:softEdge rad="12700"/>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5" name="Date Placeholder 4"/>
          <p:cNvSpPr>
            <a:spLocks noGrp="1"/>
          </p:cNvSpPr>
          <p:nvPr>
            <p:ph type="dt" sz="half" idx="10"/>
          </p:nvPr>
        </p:nvSpPr>
        <p:spPr/>
        <p:txBody>
          <a:bodyPr/>
          <a:lstStyle/>
          <a:p>
            <a:fld id="{52201C06-01DE-4F64-8EEE-59E6C353014D}" type="datetimeFigureOut">
              <a:rPr lang="en-GB" smtClean="0"/>
              <a:t>15/02/2017</a:t>
            </a:fld>
            <a:endParaRPr lang="en-GB"/>
          </a:p>
        </p:txBody>
      </p:sp>
      <p:sp>
        <p:nvSpPr>
          <p:cNvPr id="7" name="Slide Number Placeholder 6"/>
          <p:cNvSpPr>
            <a:spLocks noGrp="1"/>
          </p:cNvSpPr>
          <p:nvPr>
            <p:ph type="sldNum" sz="quarter" idx="12"/>
          </p:nvPr>
        </p:nvSpPr>
        <p:spPr/>
        <p:txBody>
          <a:bodyPr/>
          <a:lstStyle/>
          <a:p>
            <a:fld id="{418E69BF-342E-4037-A4C1-8F56BDF7F9D8}" type="slidenum">
              <a:rPr lang="en-GB" smtClean="0"/>
              <a:t>‹#›</a:t>
            </a:fld>
            <a:endParaRPr lang="en-GB"/>
          </a:p>
        </p:txBody>
      </p:sp>
      <p:sp>
        <p:nvSpPr>
          <p:cNvPr id="10" name="Rectangle 9"/>
          <p:cNvSpPr/>
          <p:nvPr/>
        </p:nvSpPr>
        <p:spPr>
          <a:xfrm>
            <a:off x="685800" y="4953000"/>
            <a:ext cx="7772400" cy="13716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761999" y="5029200"/>
            <a:ext cx="7600765" cy="1202924"/>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p:txBody>
          <a:bodyPr/>
          <a:lstStyle/>
          <a:p>
            <a:endParaRPr lang="en-GB"/>
          </a:p>
        </p:txBody>
      </p:sp>
      <p:sp>
        <p:nvSpPr>
          <p:cNvPr id="13" name="Rectangle 12"/>
          <p:cNvSpPr/>
          <p:nvPr/>
        </p:nvSpPr>
        <p:spPr>
          <a:xfrm>
            <a:off x="914400" y="5638800"/>
            <a:ext cx="7328514" cy="451696"/>
          </a:xfrm>
          <a:prstGeom prst="rect">
            <a:avLst/>
          </a:prstGeom>
          <a:solidFill>
            <a:schemeClr val="accent1"/>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605589" y="5074920"/>
            <a:ext cx="7946136" cy="1097280"/>
          </a:xfrm>
          <a:prstGeom prst="rect">
            <a:avLst/>
          </a:prstGeom>
          <a:no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p:cNvSpPr>
            <a:spLocks noGrp="1"/>
          </p:cNvSpPr>
          <p:nvPr>
            <p:ph type="body" sz="half" idx="2"/>
          </p:nvPr>
        </p:nvSpPr>
        <p:spPr>
          <a:xfrm>
            <a:off x="956289" y="5656556"/>
            <a:ext cx="7244736" cy="401715"/>
          </a:xfrm>
        </p:spPr>
        <p:txBody>
          <a:bodyPr anchor="ctr">
            <a:normAutofit/>
          </a:bodyPr>
          <a:lstStyle>
            <a:lvl1pPr marL="0" indent="0" algn="ctr">
              <a:buNone/>
              <a:defRPr sz="1500" cap="all" spc="250" baseline="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 name="Title 1"/>
          <p:cNvSpPr>
            <a:spLocks noGrp="1"/>
          </p:cNvSpPr>
          <p:nvPr>
            <p:ph type="title"/>
          </p:nvPr>
        </p:nvSpPr>
        <p:spPr>
          <a:xfrm>
            <a:off x="914400" y="5105400"/>
            <a:ext cx="7328514" cy="523043"/>
          </a:xfrm>
        </p:spPr>
        <p:txBody>
          <a:bodyPr anchor="ctr" anchorCtr="0"/>
          <a:lstStyle>
            <a:lvl1pPr algn="ctr">
              <a:defRPr sz="2000" b="0">
                <a:solidFill>
                  <a:schemeClr val="accent1">
                    <a:lumMod val="75000"/>
                  </a:schemeClr>
                </a:solidFill>
              </a:defRPr>
            </a:lvl1pPr>
          </a:lstStyle>
          <a:p>
            <a:r>
              <a:rPr lang="en-US" smtClean="0"/>
              <a:t>Click to edit Master title style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2201C06-01DE-4F64-8EEE-59E6C353014D}" type="datetimeFigureOut">
              <a:rPr lang="en-GB" smtClean="0"/>
              <a:t>15/02/2017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8E69BF-342E-4037-A4C1-8F56BDF7F9D8}"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6861702" y="228600"/>
            <a:ext cx="1859280" cy="6122634"/>
          </a:xfrm>
          <a:prstGeom prst="rect">
            <a:avLst/>
          </a:prstGeom>
          <a:solidFill>
            <a:srgbClr val="FFFFFF">
              <a:alpha val="85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8" name="Rectangle 7"/>
          <p:cNvSpPr/>
          <p:nvPr/>
        </p:nvSpPr>
        <p:spPr>
          <a:xfrm>
            <a:off x="6955225" y="351409"/>
            <a:ext cx="1672235" cy="5877017"/>
          </a:xfrm>
          <a:prstGeom prst="rect">
            <a:avLst/>
          </a:prstGeom>
          <a:solidFill>
            <a:srgbClr val="FFFFFF"/>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p:cNvSpPr>
            <a:spLocks noGrp="1"/>
          </p:cNvSpPr>
          <p:nvPr>
            <p:ph type="title" orient="vert"/>
          </p:nvPr>
        </p:nvSpPr>
        <p:spPr>
          <a:xfrm>
            <a:off x="7048577" y="395427"/>
            <a:ext cx="1485531" cy="578898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380999"/>
            <a:ext cx="6172200" cy="579120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2201C06-01DE-4F64-8EEE-59E6C353014D}" type="datetimeFigureOut">
              <a:rPr lang="en-GB" smtClean="0"/>
              <a:t>15/02/2017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8E69BF-342E-4037-A4C1-8F56BDF7F9D8}"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 name="Rounded Rectangle 6"/>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p:cNvSpPr>
            <a:spLocks noGrp="1"/>
          </p:cNvSpPr>
          <p:nvPr>
            <p:ph type="body" idx="1"/>
          </p:nvPr>
        </p:nvSpPr>
        <p:spPr>
          <a:xfrm>
            <a:off x="457200" y="1752600"/>
            <a:ext cx="8229600" cy="43735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2"/>
                </a:solidFill>
              </a:defRPr>
            </a:lvl1pPr>
          </a:lstStyle>
          <a:p>
            <a:fld id="{52201C06-01DE-4F64-8EEE-59E6C353014D}" type="datetimeFigureOut">
              <a:rPr lang="en-GB" smtClean="0"/>
              <a:t>15/02/2017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2"/>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2"/>
                </a:solidFill>
              </a:defRPr>
            </a:lvl1pPr>
          </a:lstStyle>
          <a:p>
            <a:fld id="{418E69BF-342E-4037-A4C1-8F56BDF7F9D8}" type="slidenum">
              <a:rPr lang="en-GB" smtClean="0"/>
              <a:t>‹#›</a:t>
            </a:fld>
            <a:endParaRPr lang="en-GB"/>
          </a:p>
        </p:txBody>
      </p:sp>
      <p:sp>
        <p:nvSpPr>
          <p:cNvPr id="9" name="Rectangle 8"/>
          <p:cNvSpPr/>
          <p:nvPr/>
        </p:nvSpPr>
        <p:spPr>
          <a:xfrm>
            <a:off x="274320" y="278166"/>
            <a:ext cx="8595360" cy="132588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10" name="Rectangle 9"/>
          <p:cNvSpPr/>
          <p:nvPr/>
        </p:nvSpPr>
        <p:spPr>
          <a:xfrm>
            <a:off x="372863" y="372862"/>
            <a:ext cx="8380520" cy="1118587"/>
          </a:xfrm>
          <a:prstGeom prst="rect">
            <a:avLst/>
          </a:prstGeom>
          <a:solidFill>
            <a:srgbClr val="FFFFFF"/>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26128" y="408372"/>
            <a:ext cx="8260672" cy="1039427"/>
          </a:xfrm>
          <a:prstGeom prst="rect">
            <a:avLst/>
          </a:prstGeom>
        </p:spPr>
        <p:txBody>
          <a:bodyPr vert="horz" lIns="91440" tIns="45720" rIns="91440" bIns="45720" rtlCol="0" anchor="ctr">
            <a:normAutofit/>
          </a:bodyPr>
          <a:lstStyle/>
          <a:p>
            <a:r>
              <a:rPr lang="en-US" smtClean="0"/>
              <a:t>Click to edit Master title style</a:t>
            </a:r>
            <a:endParaRPr lang="en-US"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3500" kern="1200" cap="all" baseline="0">
          <a:solidFill>
            <a:schemeClr val="accent1">
              <a:lumMod val="75000"/>
            </a:schemeClr>
          </a:solidFill>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2pPr>
      <a:lvl3pPr marL="914400" indent="-228600" algn="l" defTabSz="914400" rtl="0" eaLnBrk="1" latinLnBrk="0" hangingPunct="1">
        <a:spcBef>
          <a:spcPct val="20000"/>
        </a:spcBef>
        <a:buClr>
          <a:schemeClr val="accent3"/>
        </a:buClr>
        <a:buFont typeface="Arial" pitchFamily="34" charset="0"/>
        <a:buChar char="•"/>
        <a:defRPr sz="1800" kern="1200">
          <a:solidFill>
            <a:schemeClr val="tx2"/>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2"/>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600" kern="1200" baseline="0">
          <a:solidFill>
            <a:schemeClr val="tx2"/>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a:solidFill>
            <a:schemeClr val="tx2"/>
          </a:solidFill>
          <a:latin typeface="+mn-lt"/>
          <a:ea typeface="+mn-ea"/>
          <a:cs typeface="+mn-cs"/>
        </a:defRPr>
      </a:lvl6pPr>
      <a:lvl7pPr marL="2011680" indent="-182880" algn="l" defTabSz="914400" rtl="0" eaLnBrk="1" latinLnBrk="0" hangingPunct="1">
        <a:spcBef>
          <a:spcPct val="20000"/>
        </a:spcBef>
        <a:buClr>
          <a:schemeClr val="accent2"/>
        </a:buClr>
        <a:buFont typeface="Arial" pitchFamily="34" charset="0"/>
        <a:buChar char="•"/>
        <a:defRPr sz="1400" kern="1200">
          <a:solidFill>
            <a:schemeClr val="tx2"/>
          </a:solidFill>
          <a:latin typeface="+mn-lt"/>
          <a:ea typeface="+mn-ea"/>
          <a:cs typeface="+mn-cs"/>
        </a:defRPr>
      </a:lvl7pPr>
      <a:lvl8pPr marL="2194560" indent="-182880" algn="l" defTabSz="914400" rtl="0" eaLnBrk="1" latinLnBrk="0" hangingPunct="1">
        <a:spcBef>
          <a:spcPct val="20000"/>
        </a:spcBef>
        <a:buClr>
          <a:schemeClr val="accent3"/>
        </a:buClr>
        <a:buFont typeface="Arial" pitchFamily="34" charset="0"/>
        <a:buChar char="•"/>
        <a:defRPr sz="1400" kern="1200">
          <a:solidFill>
            <a:schemeClr val="tx2"/>
          </a:solidFill>
          <a:latin typeface="+mn-lt"/>
          <a:ea typeface="+mn-ea"/>
          <a:cs typeface="+mn-cs"/>
        </a:defRPr>
      </a:lvl8pPr>
      <a:lvl9pPr marL="2377440" indent="-182880" algn="l" defTabSz="914400" rtl="0" eaLnBrk="1" latinLnBrk="0" hangingPunct="1">
        <a:spcBef>
          <a:spcPct val="20000"/>
        </a:spcBef>
        <a:buClr>
          <a:schemeClr val="accent4"/>
        </a:buClr>
        <a:buFont typeface="Arial" pitchFamily="34" charset="0"/>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rPr lang="en-GB" dirty="0" smtClean="0"/>
              <a:t>Assignment 2</a:t>
            </a:r>
            <a:endParaRPr lang="en-GB" dirty="0"/>
          </a:p>
        </p:txBody>
      </p:sp>
      <p:sp>
        <p:nvSpPr>
          <p:cNvPr id="2" name="Title 1"/>
          <p:cNvSpPr>
            <a:spLocks noGrp="1"/>
          </p:cNvSpPr>
          <p:nvPr>
            <p:ph type="ctrTitle"/>
          </p:nvPr>
        </p:nvSpPr>
        <p:spPr/>
        <p:txBody>
          <a:bodyPr/>
          <a:lstStyle/>
          <a:p>
            <a:r>
              <a:rPr lang="en-GB" dirty="0" smtClean="0"/>
              <a:t>Managing Organisations</a:t>
            </a:r>
            <a:endParaRPr lang="en-GB" dirty="0"/>
          </a:p>
        </p:txBody>
      </p:sp>
    </p:spTree>
    <p:extLst>
      <p:ext uri="{BB962C8B-B14F-4D97-AF65-F5344CB8AC3E}">
        <p14:creationId xmlns:p14="http://schemas.microsoft.com/office/powerpoint/2010/main" val="37373827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Detail</a:t>
            </a:r>
            <a:endParaRPr lang="en-GB" dirty="0"/>
          </a:p>
        </p:txBody>
      </p:sp>
      <p:sp>
        <p:nvSpPr>
          <p:cNvPr id="3" name="Content Placeholder 2"/>
          <p:cNvSpPr>
            <a:spLocks noGrp="1"/>
          </p:cNvSpPr>
          <p:nvPr>
            <p:ph idx="1"/>
          </p:nvPr>
        </p:nvSpPr>
        <p:spPr/>
        <p:txBody>
          <a:bodyPr>
            <a:normAutofit/>
          </a:bodyPr>
          <a:lstStyle/>
          <a:p>
            <a:r>
              <a:rPr lang="en-GB" dirty="0" smtClean="0"/>
              <a:t>This section of the module is assessed and taught by Karen Burton</a:t>
            </a:r>
          </a:p>
        </p:txBody>
      </p:sp>
    </p:spTree>
    <p:extLst>
      <p:ext uri="{BB962C8B-B14F-4D97-AF65-F5344CB8AC3E}">
        <p14:creationId xmlns:p14="http://schemas.microsoft.com/office/powerpoint/2010/main" val="213468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Assignment</a:t>
            </a:r>
            <a:endParaRPr lang="en-GB" dirty="0"/>
          </a:p>
        </p:txBody>
      </p:sp>
      <p:sp>
        <p:nvSpPr>
          <p:cNvPr id="3" name="Content Placeholder 2"/>
          <p:cNvSpPr>
            <a:spLocks noGrp="1"/>
          </p:cNvSpPr>
          <p:nvPr>
            <p:ph idx="1"/>
          </p:nvPr>
        </p:nvSpPr>
        <p:spPr/>
        <p:txBody>
          <a:bodyPr/>
          <a:lstStyle/>
          <a:p>
            <a:r>
              <a:rPr lang="en-GB" dirty="0" smtClean="0"/>
              <a:t>There is a WRITTEN and PRACTICAL element </a:t>
            </a:r>
          </a:p>
          <a:p>
            <a:r>
              <a:rPr lang="en-GB" dirty="0" smtClean="0"/>
              <a:t>The practical element is to be completed FRIDAY 5th May 2017</a:t>
            </a:r>
          </a:p>
          <a:p>
            <a:r>
              <a:rPr lang="en-GB" dirty="0" smtClean="0"/>
              <a:t>Then you submit the Friday after</a:t>
            </a:r>
          </a:p>
          <a:p>
            <a:r>
              <a:rPr lang="en-GB" dirty="0" smtClean="0"/>
              <a:t>The deadline for the written element is 12th May 2017</a:t>
            </a:r>
          </a:p>
          <a:p>
            <a:r>
              <a:rPr lang="en-GB" dirty="0" smtClean="0"/>
              <a:t>You should have completed the majority of written work BEFORE the practical </a:t>
            </a:r>
            <a:endParaRPr lang="en-GB" dirty="0"/>
          </a:p>
        </p:txBody>
      </p:sp>
    </p:spTree>
    <p:extLst>
      <p:ext uri="{BB962C8B-B14F-4D97-AF65-F5344CB8AC3E}">
        <p14:creationId xmlns:p14="http://schemas.microsoft.com/office/powerpoint/2010/main" val="38987282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Aim</a:t>
            </a:r>
            <a:endParaRPr lang="en-GB" dirty="0"/>
          </a:p>
        </p:txBody>
      </p:sp>
      <p:sp>
        <p:nvSpPr>
          <p:cNvPr id="3" name="Content Placeholder 2"/>
          <p:cNvSpPr>
            <a:spLocks noGrp="1"/>
          </p:cNvSpPr>
          <p:nvPr>
            <p:ph idx="1"/>
          </p:nvPr>
        </p:nvSpPr>
        <p:spPr/>
        <p:txBody>
          <a:bodyPr/>
          <a:lstStyle/>
          <a:p>
            <a:r>
              <a:rPr lang="en-GB" dirty="0" smtClean="0"/>
              <a:t>To develop learners’ understanding about their responsibilities in ensuring the health and safety of service users</a:t>
            </a:r>
            <a:endParaRPr lang="en-GB" dirty="0"/>
          </a:p>
        </p:txBody>
      </p:sp>
    </p:spTree>
    <p:extLst>
      <p:ext uri="{BB962C8B-B14F-4D97-AF65-F5344CB8AC3E}">
        <p14:creationId xmlns:p14="http://schemas.microsoft.com/office/powerpoint/2010/main" val="9665046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Assignment Aim</a:t>
            </a:r>
            <a:endParaRPr lang="en-GB" dirty="0"/>
          </a:p>
        </p:txBody>
      </p:sp>
      <p:sp>
        <p:nvSpPr>
          <p:cNvPr id="3" name="Content Placeholder 2"/>
          <p:cNvSpPr>
            <a:spLocks noGrp="1"/>
          </p:cNvSpPr>
          <p:nvPr>
            <p:ph idx="1"/>
          </p:nvPr>
        </p:nvSpPr>
        <p:spPr/>
        <p:txBody>
          <a:bodyPr/>
          <a:lstStyle/>
          <a:p>
            <a:pPr lvl="0"/>
            <a:r>
              <a:rPr lang="en-GB" dirty="0"/>
              <a:t>Demonstrate an understanding of how health and safety legislation is implemented, monitored, and reviewed.</a:t>
            </a:r>
          </a:p>
          <a:p>
            <a:endParaRPr lang="en-GB" dirty="0"/>
          </a:p>
        </p:txBody>
      </p:sp>
    </p:spTree>
    <p:extLst>
      <p:ext uri="{BB962C8B-B14F-4D97-AF65-F5344CB8AC3E}">
        <p14:creationId xmlns:p14="http://schemas.microsoft.com/office/powerpoint/2010/main" val="3843286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Assignment Description</a:t>
            </a:r>
            <a:endParaRPr lang="en-GB" dirty="0"/>
          </a:p>
        </p:txBody>
      </p:sp>
      <p:sp>
        <p:nvSpPr>
          <p:cNvPr id="3" name="Content Placeholder 2"/>
          <p:cNvSpPr>
            <a:spLocks noGrp="1"/>
          </p:cNvSpPr>
          <p:nvPr>
            <p:ph idx="1"/>
          </p:nvPr>
        </p:nvSpPr>
        <p:spPr/>
        <p:txBody>
          <a:bodyPr/>
          <a:lstStyle/>
          <a:p>
            <a:r>
              <a:rPr lang="en-GB" dirty="0" smtClean="0"/>
              <a:t>Students will create, implement and review a risk assessment plan using health and safety legislation and guidelines.  </a:t>
            </a:r>
          </a:p>
          <a:p>
            <a:r>
              <a:rPr lang="en-GB" dirty="0" smtClean="0"/>
              <a:t>This will involve a real-life visit / event</a:t>
            </a:r>
            <a:endParaRPr lang="en-GB" dirty="0"/>
          </a:p>
        </p:txBody>
      </p:sp>
    </p:spTree>
    <p:extLst>
      <p:ext uri="{BB962C8B-B14F-4D97-AF65-F5344CB8AC3E}">
        <p14:creationId xmlns:p14="http://schemas.microsoft.com/office/powerpoint/2010/main" val="34149180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 Breakdown</a:t>
            </a:r>
            <a:endParaRPr lang="en-GB" dirty="0"/>
          </a:p>
        </p:txBody>
      </p:sp>
      <p:sp>
        <p:nvSpPr>
          <p:cNvPr id="3" name="Content Placeholder 2"/>
          <p:cNvSpPr>
            <a:spLocks noGrp="1"/>
          </p:cNvSpPr>
          <p:nvPr>
            <p:ph idx="1"/>
          </p:nvPr>
        </p:nvSpPr>
        <p:spPr/>
        <p:txBody>
          <a:bodyPr>
            <a:normAutofit/>
          </a:bodyPr>
          <a:lstStyle/>
          <a:p>
            <a:r>
              <a:rPr lang="en-GB" dirty="0" smtClean="0"/>
              <a:t>You will, as a class</a:t>
            </a:r>
            <a:r>
              <a:rPr lang="en-GB" dirty="0"/>
              <a:t> </a:t>
            </a:r>
            <a:r>
              <a:rPr lang="en-GB" dirty="0" smtClean="0"/>
              <a:t>or as individual groups plan and take part in an event. </a:t>
            </a:r>
          </a:p>
          <a:p>
            <a:r>
              <a:rPr lang="en-GB" dirty="0" smtClean="0"/>
              <a:t>You will create, implement and review a risk assessment for this event </a:t>
            </a:r>
          </a:p>
          <a:p>
            <a:r>
              <a:rPr lang="en-GB" dirty="0" smtClean="0"/>
              <a:t>The risk assessment will aim to protect every member taking part in the event</a:t>
            </a:r>
            <a:endParaRPr lang="en-GB" dirty="0"/>
          </a:p>
        </p:txBody>
      </p:sp>
    </p:spTree>
    <p:extLst>
      <p:ext uri="{BB962C8B-B14F-4D97-AF65-F5344CB8AC3E}">
        <p14:creationId xmlns:p14="http://schemas.microsoft.com/office/powerpoint/2010/main" val="27915292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 breakdown</a:t>
            </a:r>
            <a:endParaRPr lang="en-GB" dirty="0"/>
          </a:p>
        </p:txBody>
      </p:sp>
      <p:sp>
        <p:nvSpPr>
          <p:cNvPr id="3" name="Content Placeholder 2"/>
          <p:cNvSpPr>
            <a:spLocks noGrp="1"/>
          </p:cNvSpPr>
          <p:nvPr>
            <p:ph idx="1"/>
          </p:nvPr>
        </p:nvSpPr>
        <p:spPr/>
        <p:txBody>
          <a:bodyPr/>
          <a:lstStyle/>
          <a:p>
            <a:r>
              <a:rPr lang="en-GB" dirty="0" smtClean="0"/>
              <a:t>Therefore your Risk Assessment must be completed </a:t>
            </a:r>
            <a:r>
              <a:rPr lang="en-GB" dirty="0" smtClean="0"/>
              <a:t>BEFORE </a:t>
            </a:r>
            <a:r>
              <a:rPr lang="en-GB" dirty="0" smtClean="0"/>
              <a:t>the event</a:t>
            </a:r>
          </a:p>
          <a:p>
            <a:r>
              <a:rPr lang="en-GB" dirty="0" smtClean="0"/>
              <a:t>You will then be asked to add a 250 word ‘Review’ which critiques the effectiveness of your own plan before you submit on the Friday </a:t>
            </a:r>
            <a:endParaRPr lang="en-GB" dirty="0"/>
          </a:p>
        </p:txBody>
      </p:sp>
    </p:spTree>
    <p:extLst>
      <p:ext uri="{BB962C8B-B14F-4D97-AF65-F5344CB8AC3E}">
        <p14:creationId xmlns:p14="http://schemas.microsoft.com/office/powerpoint/2010/main" val="7914169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Task Breakdown Documentation</a:t>
            </a:r>
            <a:endParaRPr lang="en-GB" dirty="0"/>
          </a:p>
        </p:txBody>
      </p:sp>
      <p:sp>
        <p:nvSpPr>
          <p:cNvPr id="3" name="Content Placeholder 2"/>
          <p:cNvSpPr>
            <a:spLocks noGrp="1"/>
          </p:cNvSpPr>
          <p:nvPr>
            <p:ph idx="1"/>
          </p:nvPr>
        </p:nvSpPr>
        <p:spPr/>
        <p:txBody>
          <a:bodyPr/>
          <a:lstStyle/>
          <a:p>
            <a:r>
              <a:rPr lang="en-GB" dirty="0" smtClean="0"/>
              <a:t>I have placed two documents on moodle for you</a:t>
            </a:r>
          </a:p>
          <a:p>
            <a:r>
              <a:rPr lang="en-GB" dirty="0" smtClean="0"/>
              <a:t>Risk Assessment Template (1,500 words)</a:t>
            </a:r>
          </a:p>
          <a:p>
            <a:r>
              <a:rPr lang="en-GB" dirty="0" smtClean="0"/>
              <a:t>Risk Assessment information Document </a:t>
            </a:r>
            <a:endParaRPr lang="en-GB" dirty="0"/>
          </a:p>
        </p:txBody>
      </p:sp>
    </p:spTree>
    <p:extLst>
      <p:ext uri="{BB962C8B-B14F-4D97-AF65-F5344CB8AC3E}">
        <p14:creationId xmlns:p14="http://schemas.microsoft.com/office/powerpoint/2010/main" val="1435029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Lectures</a:t>
            </a:r>
            <a:endParaRPr lang="en-GB" dirty="0"/>
          </a:p>
        </p:txBody>
      </p:sp>
      <p:sp>
        <p:nvSpPr>
          <p:cNvPr id="3" name="Content Placeholder 2"/>
          <p:cNvSpPr>
            <a:spLocks noGrp="1"/>
          </p:cNvSpPr>
          <p:nvPr>
            <p:ph idx="1"/>
          </p:nvPr>
        </p:nvSpPr>
        <p:spPr/>
        <p:txBody>
          <a:bodyPr/>
          <a:lstStyle/>
          <a:p>
            <a:r>
              <a:rPr lang="en-GB" dirty="0"/>
              <a:t>Y</a:t>
            </a:r>
            <a:r>
              <a:rPr lang="en-GB" dirty="0" smtClean="0"/>
              <a:t>ou will have your lectures on health and safety legislation</a:t>
            </a:r>
          </a:p>
          <a:p>
            <a:r>
              <a:rPr lang="en-GB" dirty="0" smtClean="0"/>
              <a:t>You will be given your risk assessment breakdown and </a:t>
            </a:r>
            <a:r>
              <a:rPr lang="en-GB" dirty="0" err="1" smtClean="0"/>
              <a:t>Proforma</a:t>
            </a:r>
            <a:r>
              <a:rPr lang="en-GB" dirty="0" smtClean="0"/>
              <a:t> TODAY</a:t>
            </a:r>
          </a:p>
        </p:txBody>
      </p:sp>
    </p:spTree>
    <p:extLst>
      <p:ext uri="{BB962C8B-B14F-4D97-AF65-F5344CB8AC3E}">
        <p14:creationId xmlns:p14="http://schemas.microsoft.com/office/powerpoint/2010/main" val="36016253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Lectures</a:t>
            </a:r>
            <a:endParaRPr lang="en-GB" dirty="0"/>
          </a:p>
        </p:txBody>
      </p:sp>
      <p:sp>
        <p:nvSpPr>
          <p:cNvPr id="3" name="Content Placeholder 2"/>
          <p:cNvSpPr>
            <a:spLocks noGrp="1"/>
          </p:cNvSpPr>
          <p:nvPr>
            <p:ph idx="1"/>
          </p:nvPr>
        </p:nvSpPr>
        <p:spPr/>
        <p:txBody>
          <a:bodyPr/>
          <a:lstStyle/>
          <a:p>
            <a:r>
              <a:rPr lang="en-GB" dirty="0" smtClean="0"/>
              <a:t>ALL STUDENTS MUST ATTEND AN EVENT</a:t>
            </a:r>
          </a:p>
          <a:p>
            <a:r>
              <a:rPr lang="en-GB" dirty="0" smtClean="0"/>
              <a:t>You must also disclose any disabilities or difficulties that the student body must take into account for the risk assessment</a:t>
            </a:r>
          </a:p>
          <a:p>
            <a:r>
              <a:rPr lang="en-GB" dirty="0" smtClean="0"/>
              <a:t>You must also give your mobile number to the Event Manager</a:t>
            </a:r>
          </a:p>
          <a:p>
            <a:r>
              <a:rPr lang="en-GB" dirty="0" smtClean="0"/>
              <a:t>All monies collected must be given to the treasurer within ONE WEEK of the event</a:t>
            </a:r>
          </a:p>
          <a:p>
            <a:endParaRPr lang="en-GB" dirty="0"/>
          </a:p>
        </p:txBody>
      </p:sp>
    </p:spTree>
    <p:extLst>
      <p:ext uri="{BB962C8B-B14F-4D97-AF65-F5344CB8AC3E}">
        <p14:creationId xmlns:p14="http://schemas.microsoft.com/office/powerpoint/2010/main" val="19561412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Issues</a:t>
            </a:r>
            <a:endParaRPr lang="en-GB" dirty="0"/>
          </a:p>
        </p:txBody>
      </p:sp>
      <p:sp>
        <p:nvSpPr>
          <p:cNvPr id="3" name="Content Placeholder 2"/>
          <p:cNvSpPr>
            <a:spLocks noGrp="1"/>
          </p:cNvSpPr>
          <p:nvPr>
            <p:ph idx="1"/>
          </p:nvPr>
        </p:nvSpPr>
        <p:spPr/>
        <p:txBody>
          <a:bodyPr/>
          <a:lstStyle/>
          <a:p>
            <a:r>
              <a:rPr lang="en-GB" dirty="0" smtClean="0"/>
              <a:t>You must ensure you are in a group that is carrying out a task that you are able to attend</a:t>
            </a:r>
            <a:endParaRPr lang="en-GB" dirty="0"/>
          </a:p>
        </p:txBody>
      </p:sp>
    </p:spTree>
    <p:extLst>
      <p:ext uri="{BB962C8B-B14F-4D97-AF65-F5344CB8AC3E}">
        <p14:creationId xmlns:p14="http://schemas.microsoft.com/office/powerpoint/2010/main" val="34029620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Event Manager</a:t>
            </a:r>
            <a:endParaRPr lang="en-GB" dirty="0"/>
          </a:p>
        </p:txBody>
      </p:sp>
      <p:sp>
        <p:nvSpPr>
          <p:cNvPr id="3" name="Content Placeholder 2"/>
          <p:cNvSpPr>
            <a:spLocks noGrp="1"/>
          </p:cNvSpPr>
          <p:nvPr>
            <p:ph idx="1"/>
          </p:nvPr>
        </p:nvSpPr>
        <p:spPr/>
        <p:txBody>
          <a:bodyPr/>
          <a:lstStyle/>
          <a:p>
            <a:r>
              <a:rPr lang="en-GB" dirty="0" smtClean="0"/>
              <a:t>Will start a </a:t>
            </a:r>
            <a:r>
              <a:rPr lang="en-GB" dirty="0" err="1" smtClean="0"/>
              <a:t>facebook</a:t>
            </a:r>
            <a:r>
              <a:rPr lang="en-GB" dirty="0" smtClean="0"/>
              <a:t> page / </a:t>
            </a:r>
            <a:r>
              <a:rPr lang="en-GB" dirty="0" err="1" smtClean="0"/>
              <a:t>whatsapp</a:t>
            </a:r>
            <a:r>
              <a:rPr lang="en-GB" dirty="0" smtClean="0"/>
              <a:t> page for information sharing</a:t>
            </a:r>
          </a:p>
          <a:p>
            <a:r>
              <a:rPr lang="en-GB" dirty="0" smtClean="0"/>
              <a:t>Will keep you informed</a:t>
            </a:r>
          </a:p>
          <a:p>
            <a:r>
              <a:rPr lang="en-GB" dirty="0" smtClean="0"/>
              <a:t>Will start to pool your ides</a:t>
            </a:r>
          </a:p>
          <a:p>
            <a:pPr marL="0" indent="0">
              <a:buNone/>
            </a:pPr>
            <a:endParaRPr lang="en-GB" dirty="0"/>
          </a:p>
        </p:txBody>
      </p:sp>
    </p:spTree>
    <p:extLst>
      <p:ext uri="{BB962C8B-B14F-4D97-AF65-F5344CB8AC3E}">
        <p14:creationId xmlns:p14="http://schemas.microsoft.com/office/powerpoint/2010/main" val="33217835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 Do</a:t>
            </a:r>
            <a:endParaRPr lang="en-GB" dirty="0"/>
          </a:p>
        </p:txBody>
      </p:sp>
      <p:sp>
        <p:nvSpPr>
          <p:cNvPr id="3" name="Content Placeholder 2"/>
          <p:cNvSpPr>
            <a:spLocks noGrp="1"/>
          </p:cNvSpPr>
          <p:nvPr>
            <p:ph idx="1"/>
          </p:nvPr>
        </p:nvSpPr>
        <p:spPr/>
        <p:txBody>
          <a:bodyPr>
            <a:normAutofit/>
          </a:bodyPr>
          <a:lstStyle/>
          <a:p>
            <a:r>
              <a:rPr lang="en-GB" dirty="0" smtClean="0"/>
              <a:t>You now have to shape the event</a:t>
            </a:r>
          </a:p>
          <a:p>
            <a:r>
              <a:rPr lang="en-GB" dirty="0" smtClean="0"/>
              <a:t>What are your ideas?</a:t>
            </a:r>
          </a:p>
          <a:p>
            <a:r>
              <a:rPr lang="en-GB" dirty="0" smtClean="0"/>
              <a:t>What will the event be?</a:t>
            </a:r>
          </a:p>
          <a:p>
            <a:r>
              <a:rPr lang="en-GB" dirty="0" smtClean="0"/>
              <a:t>How will you organise it?</a:t>
            </a:r>
          </a:p>
          <a:p>
            <a:r>
              <a:rPr lang="en-GB" dirty="0" smtClean="0"/>
              <a:t>Is it going to be a charity event?</a:t>
            </a:r>
          </a:p>
          <a:p>
            <a:r>
              <a:rPr lang="en-GB" dirty="0" smtClean="0"/>
              <a:t>If so which charity are you supporting?</a:t>
            </a:r>
          </a:p>
        </p:txBody>
      </p:sp>
    </p:spTree>
    <p:extLst>
      <p:ext uri="{BB962C8B-B14F-4D97-AF65-F5344CB8AC3E}">
        <p14:creationId xmlns:p14="http://schemas.microsoft.com/office/powerpoint/2010/main" val="38533972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Next Steps</a:t>
            </a:r>
            <a:endParaRPr lang="en-GB" dirty="0"/>
          </a:p>
        </p:txBody>
      </p:sp>
      <p:sp>
        <p:nvSpPr>
          <p:cNvPr id="3" name="Content Placeholder 2"/>
          <p:cNvSpPr>
            <a:spLocks noGrp="1"/>
          </p:cNvSpPr>
          <p:nvPr>
            <p:ph idx="1"/>
          </p:nvPr>
        </p:nvSpPr>
        <p:spPr/>
        <p:txBody>
          <a:bodyPr>
            <a:normAutofit/>
          </a:bodyPr>
          <a:lstStyle/>
          <a:p>
            <a:r>
              <a:rPr lang="en-GB" dirty="0" smtClean="0"/>
              <a:t>Friday 17</a:t>
            </a:r>
            <a:r>
              <a:rPr lang="en-GB" baseline="30000" dirty="0" smtClean="0"/>
              <a:t>th</a:t>
            </a:r>
            <a:r>
              <a:rPr lang="en-GB" dirty="0" smtClean="0"/>
              <a:t> March will be your first lecture</a:t>
            </a:r>
          </a:p>
          <a:p>
            <a:r>
              <a:rPr lang="en-GB" dirty="0" smtClean="0"/>
              <a:t>All of these issues will be decided once and for all </a:t>
            </a:r>
          </a:p>
          <a:p>
            <a:pPr marL="0" indent="0">
              <a:buNone/>
            </a:pPr>
            <a:r>
              <a:rPr lang="en-GB" b="1" dirty="0" smtClean="0"/>
              <a:t>Reading before then</a:t>
            </a:r>
          </a:p>
          <a:p>
            <a:r>
              <a:rPr lang="en-GB" dirty="0" smtClean="0"/>
              <a:t>Documents on Moodle</a:t>
            </a:r>
          </a:p>
          <a:p>
            <a:r>
              <a:rPr lang="en-GB" dirty="0" smtClean="0"/>
              <a:t>You will need to decide which relevant H&amp;S Legislation needs to be in your Risk Assessment</a:t>
            </a:r>
          </a:p>
          <a:p>
            <a:r>
              <a:rPr lang="en-GB" dirty="0" smtClean="0"/>
              <a:t>This includes…</a:t>
            </a:r>
          </a:p>
          <a:p>
            <a:endParaRPr lang="en-GB" dirty="0" smtClean="0"/>
          </a:p>
        </p:txBody>
      </p:sp>
    </p:spTree>
    <p:extLst>
      <p:ext uri="{BB962C8B-B14F-4D97-AF65-F5344CB8AC3E}">
        <p14:creationId xmlns:p14="http://schemas.microsoft.com/office/powerpoint/2010/main" val="32195537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Health and Safety Legislation</a:t>
            </a:r>
            <a:br>
              <a:rPr lang="en-GB" dirty="0" smtClean="0"/>
            </a:br>
            <a:endParaRPr lang="en-GB" dirty="0"/>
          </a:p>
        </p:txBody>
      </p:sp>
      <p:sp>
        <p:nvSpPr>
          <p:cNvPr id="3" name="Content Placeholder 2"/>
          <p:cNvSpPr>
            <a:spLocks noGrp="1"/>
          </p:cNvSpPr>
          <p:nvPr>
            <p:ph idx="1"/>
          </p:nvPr>
        </p:nvSpPr>
        <p:spPr>
          <a:xfrm>
            <a:off x="457200" y="1052736"/>
            <a:ext cx="8229600" cy="5472608"/>
          </a:xfrm>
        </p:spPr>
        <p:txBody>
          <a:bodyPr>
            <a:normAutofit lnSpcReduction="10000"/>
          </a:bodyPr>
          <a:lstStyle/>
          <a:p>
            <a:r>
              <a:rPr lang="en-GB" dirty="0" smtClean="0"/>
              <a:t>Any current legislation, regulations and codes of practice relevant to health and safety in health and social care settings </a:t>
            </a:r>
            <a:r>
              <a:rPr lang="en-GB" dirty="0" err="1" smtClean="0"/>
              <a:t>eg</a:t>
            </a:r>
            <a:r>
              <a:rPr lang="en-GB" dirty="0" smtClean="0"/>
              <a:t> Health and Safety at Work Act 1974, Health and Safety (First Aid) Regulations 1981, Management of Health and Safety Regulations 1999, Reporting of Injuries, Diseases and Dangerous Occurrences Regulations 1995, Control of Substances Hazardous to Health 2002, Manual Handling Operations Regulations 1992, Food Safety Act 1990, Food Safety (General Food Hygiene) Regulations 1995, Workplace (Health, Safety and Welfare) Regulations 1992, Health and Social Care Act 2008, Care Standards Act 2000, Mental Health Act 2007, Disability Discrimination Act 1995, Mental Health Act 2007, Children Act 2004 </a:t>
            </a:r>
          </a:p>
          <a:p>
            <a:endParaRPr lang="en-GB" dirty="0" smtClean="0"/>
          </a:p>
        </p:txBody>
      </p:sp>
    </p:spTree>
    <p:extLst>
      <p:ext uri="{BB962C8B-B14F-4D97-AF65-F5344CB8AC3E}">
        <p14:creationId xmlns:p14="http://schemas.microsoft.com/office/powerpoint/2010/main" val="33539537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Now ….</a:t>
            </a:r>
            <a:endParaRPr lang="en-GB" dirty="0"/>
          </a:p>
        </p:txBody>
      </p:sp>
      <p:sp>
        <p:nvSpPr>
          <p:cNvPr id="3" name="Content Placeholder 2"/>
          <p:cNvSpPr>
            <a:spLocks noGrp="1"/>
          </p:cNvSpPr>
          <p:nvPr>
            <p:ph idx="1"/>
          </p:nvPr>
        </p:nvSpPr>
        <p:spPr/>
        <p:txBody>
          <a:bodyPr/>
          <a:lstStyle/>
          <a:p>
            <a:r>
              <a:rPr lang="en-GB" dirty="0" smtClean="0"/>
              <a:t>Organise yourselves into groups</a:t>
            </a:r>
          </a:p>
          <a:p>
            <a:r>
              <a:rPr lang="en-GB" dirty="0" smtClean="0"/>
              <a:t>Discuss ideas </a:t>
            </a:r>
          </a:p>
          <a:p>
            <a:r>
              <a:rPr lang="en-GB" dirty="0" smtClean="0"/>
              <a:t>Decide on a suitable idea today</a:t>
            </a:r>
          </a:p>
          <a:p>
            <a:r>
              <a:rPr lang="en-GB" dirty="0" smtClean="0"/>
              <a:t>Start planning who event manager </a:t>
            </a:r>
            <a:r>
              <a:rPr lang="en-GB" dirty="0" err="1" smtClean="0"/>
              <a:t>etc</a:t>
            </a:r>
            <a:r>
              <a:rPr lang="en-GB" dirty="0" smtClean="0"/>
              <a:t> is going to be</a:t>
            </a:r>
          </a:p>
        </p:txBody>
      </p:sp>
    </p:spTree>
    <p:extLst>
      <p:ext uri="{BB962C8B-B14F-4D97-AF65-F5344CB8AC3E}">
        <p14:creationId xmlns:p14="http://schemas.microsoft.com/office/powerpoint/2010/main" val="19174349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Questions</a:t>
            </a:r>
            <a:endParaRPr lang="en-GB" dirty="0"/>
          </a:p>
        </p:txBody>
      </p:sp>
      <p:sp>
        <p:nvSpPr>
          <p:cNvPr id="3" name="Content Placeholder 2"/>
          <p:cNvSpPr>
            <a:spLocks noGrp="1"/>
          </p:cNvSpPr>
          <p:nvPr>
            <p:ph idx="1"/>
          </p:nvPr>
        </p:nvSpPr>
        <p:spPr/>
        <p:txBody>
          <a:bodyPr/>
          <a:lstStyle/>
          <a:p>
            <a:r>
              <a:rPr lang="en-GB" dirty="0" smtClean="0"/>
              <a:t>Any Questions???</a:t>
            </a:r>
            <a:endParaRPr lang="en-GB" dirty="0"/>
          </a:p>
        </p:txBody>
      </p:sp>
    </p:spTree>
    <p:extLst>
      <p:ext uri="{BB962C8B-B14F-4D97-AF65-F5344CB8AC3E}">
        <p14:creationId xmlns:p14="http://schemas.microsoft.com/office/powerpoint/2010/main" val="26898311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308462972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othecary">
  <a:themeElements>
    <a:clrScheme name="Waveform">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Apothecary">
      <a:majorFont>
        <a:latin typeface="Book Antiqua"/>
        <a:ea typeface=""/>
        <a:cs typeface=""/>
        <a:font script="Jpan" typeface="HGS明朝B"/>
        <a:font script="Hang" typeface="HY견명조"/>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ＭＳ ゴシック"/>
        <a:font script="Hang" typeface="HY견명조"/>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pothecary">
      <a:fillStyleLst>
        <a:solidFill>
          <a:schemeClr val="phClr"/>
        </a:solidFill>
        <a:gradFill rotWithShape="1">
          <a:gsLst>
            <a:gs pos="0">
              <a:schemeClr val="phClr">
                <a:tint val="1000"/>
                <a:satMod val="100000"/>
              </a:schemeClr>
            </a:gs>
            <a:gs pos="68000">
              <a:schemeClr val="phClr">
                <a:tint val="77000"/>
                <a:satMod val="100000"/>
              </a:schemeClr>
            </a:gs>
            <a:gs pos="81000">
              <a:schemeClr val="phClr">
                <a:tint val="79000"/>
                <a:satMod val="100000"/>
              </a:schemeClr>
            </a:gs>
            <a:gs pos="86000">
              <a:schemeClr val="phClr">
                <a:tint val="73000"/>
                <a:satMod val="100000"/>
              </a:schemeClr>
            </a:gs>
            <a:gs pos="100000">
              <a:schemeClr val="phClr">
                <a:tint val="35000"/>
                <a:satMod val="100000"/>
              </a:schemeClr>
            </a:gs>
          </a:gsLst>
          <a:lin ang="5400000" scaled="0"/>
        </a:gradFill>
        <a:gradFill rotWithShape="1">
          <a:gsLst>
            <a:gs pos="0">
              <a:schemeClr val="phClr">
                <a:tint val="73000"/>
                <a:shade val="100000"/>
                <a:satMod val="150000"/>
              </a:schemeClr>
            </a:gs>
            <a:gs pos="25000">
              <a:schemeClr val="phClr">
                <a:tint val="96000"/>
                <a:shade val="80000"/>
                <a:satMod val="105000"/>
              </a:schemeClr>
            </a:gs>
            <a:gs pos="38000">
              <a:schemeClr val="phClr">
                <a:tint val="96000"/>
                <a:shade val="59000"/>
                <a:satMod val="120000"/>
              </a:schemeClr>
            </a:gs>
            <a:gs pos="55000">
              <a:schemeClr val="phClr">
                <a:tint val="100000"/>
                <a:shade val="57000"/>
                <a:satMod val="120000"/>
              </a:schemeClr>
            </a:gs>
            <a:gs pos="80000">
              <a:schemeClr val="phClr">
                <a:tint val="100000"/>
                <a:shade val="56000"/>
                <a:satMod val="145000"/>
              </a:schemeClr>
            </a:gs>
            <a:gs pos="88000">
              <a:schemeClr val="phClr">
                <a:tint val="100000"/>
                <a:shade val="63000"/>
                <a:satMod val="160000"/>
              </a:schemeClr>
            </a:gs>
            <a:gs pos="100000">
              <a:schemeClr val="phClr">
                <a:tint val="99000"/>
                <a:shade val="100000"/>
                <a:satMod val="155000"/>
              </a:schemeClr>
            </a:gs>
          </a:gsLst>
          <a:lin ang="54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scene3d>
            <a:camera prst="orthographicFront">
              <a:rot lat="0" lon="0" rev="0"/>
            </a:camera>
            <a:lightRig rig="glow" dir="tl">
              <a:rot lat="0" lon="0" rev="1800000"/>
            </a:lightRig>
          </a:scene3d>
          <a:sp3d contourW="10160" prstMaterial="dkEdge">
            <a:bevelT w="0" h="0" prst="angle"/>
            <a:contourClr>
              <a:schemeClr val="phClr">
                <a:shade val="30000"/>
                <a:satMod val="150000"/>
              </a:schemeClr>
            </a:contourClr>
          </a:sp3d>
        </a:effectStyle>
        <a:effectStyle>
          <a:effectLst>
            <a:glow rad="50800">
              <a:schemeClr val="phClr">
                <a:tint val="68000"/>
                <a:shade val="93000"/>
                <a:alpha val="37000"/>
                <a:satMod val="250000"/>
              </a:schemeClr>
            </a:glow>
          </a:effectLst>
          <a:scene3d>
            <a:camera prst="orthographicFront">
              <a:rot lat="0" lon="0" rev="0"/>
            </a:camera>
            <a:lightRig rig="glow" dir="t">
              <a:rot lat="0" lon="0" rev="1800000"/>
            </a:lightRig>
          </a:scene3d>
          <a:sp3d contourW="10160" prstMaterial="dkEdge">
            <a:bevelT w="20320" h="19050" prst="angle"/>
            <a:contourClr>
              <a:schemeClr val="phClr">
                <a:shade val="30000"/>
                <a:satMod val="150000"/>
              </a:schemeClr>
            </a:contourClr>
          </a:sp3d>
        </a:effectStyle>
      </a:effectStyleLst>
      <a:bgFillStyleLst>
        <a:solidFill>
          <a:schemeClr val="phClr"/>
        </a:solidFill>
        <a:solidFill>
          <a:schemeClr val="phClr">
            <a:tint val="93000"/>
            <a:satMod val="140000"/>
          </a:schemeClr>
        </a:solidFill>
        <a:blipFill rotWithShape="1">
          <a:blip xmlns:r="http://schemas.openxmlformats.org/officeDocument/2006/relationships" r:embed="rId1">
            <a:duotone>
              <a:schemeClr val="phClr">
                <a:tint val="70000"/>
                <a:satMod val="170000"/>
              </a:schemeClr>
              <a:schemeClr val="phClr">
                <a:shade val="70000"/>
                <a:satMod val="130000"/>
              </a:schemeClr>
            </a:duotone>
          </a:blip>
          <a:tile tx="0" ty="0" sx="100000" sy="10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Apothecary</Template>
  <TotalTime>323</TotalTime>
  <Words>608</Words>
  <Application>Microsoft Office PowerPoint</Application>
  <PresentationFormat>On-screen Show (4:3)</PresentationFormat>
  <Paragraphs>65</Paragraphs>
  <Slides>19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Book Antiqua</vt:lpstr>
      <vt:lpstr>Century Gothic</vt:lpstr>
      <vt:lpstr>Apothecary</vt:lpstr>
      <vt:lpstr>Managing Organisations</vt:lpstr>
      <vt:lpstr>Detail</vt:lpstr>
      <vt:lpstr>Assignment</vt:lpstr>
      <vt:lpstr>Module Aim</vt:lpstr>
      <vt:lpstr>Assignment Aim</vt:lpstr>
      <vt:lpstr>Assignment Description</vt:lpstr>
      <vt:lpstr>Task Breakdown</vt:lpstr>
      <vt:lpstr>Task breakdown</vt:lpstr>
      <vt:lpstr>Task Breakdown Documentation</vt:lpstr>
      <vt:lpstr>Lectures</vt:lpstr>
      <vt:lpstr>Lectures</vt:lpstr>
      <vt:lpstr>Issues</vt:lpstr>
      <vt:lpstr>Event Manager</vt:lpstr>
      <vt:lpstr>To Do</vt:lpstr>
      <vt:lpstr>Next Steps</vt:lpstr>
      <vt:lpstr>Health and Safety Legislation </vt:lpstr>
      <vt:lpstr>Now ….</vt:lpstr>
      <vt:lpstr>Questions</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Organisations</dc:title>
  <dc:creator>Administrator</dc:creator>
  <cp:lastModifiedBy>Karen Burton</cp:lastModifiedBy>
  <cp:revision>9</cp:revision>
  <dcterms:created xsi:type="dcterms:W3CDTF">2016-03-21T08:38:58Z</dcterms:created>
  <dcterms:modified xsi:type="dcterms:W3CDTF">2017-02-15T10:06:28Z</dcterms:modified>
</cp:coreProperties>
</file>