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D5DE-A135-AEBC-EF18-41CB37F212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654A3F-84A2-0F6E-762D-8191F900FEDC}"/>
              </a:ext>
            </a:extLst>
          </p:cNvPr>
          <p:cNvSpPr>
            <a:spLocks noGrp="1"/>
          </p:cNvSpPr>
          <p:nvPr>
            <p:ph type="dt" sz="half" idx="10"/>
          </p:nvPr>
        </p:nvSpPr>
        <p:spPr/>
        <p:txBody>
          <a:bodyPr/>
          <a:lstStyle/>
          <a:p>
            <a:fld id="{1B52AA63-A8D6-47E7-B58A-EBDFF97E3FF4}" type="datetimeFigureOut">
              <a:rPr lang="en-GB" smtClean="0"/>
              <a:t>18/10/2022</a:t>
            </a:fld>
            <a:endParaRPr lang="en-GB"/>
          </a:p>
        </p:txBody>
      </p:sp>
      <p:sp>
        <p:nvSpPr>
          <p:cNvPr id="4" name="Footer Placeholder 3">
            <a:extLst>
              <a:ext uri="{FF2B5EF4-FFF2-40B4-BE49-F238E27FC236}">
                <a16:creationId xmlns:a16="http://schemas.microsoft.com/office/drawing/2014/main" id="{E837DE07-0FC1-9733-E8FD-6EDC5229ED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5B12CE-1083-CEB1-6CD6-531500CFABF8}"/>
              </a:ext>
            </a:extLst>
          </p:cNvPr>
          <p:cNvSpPr>
            <a:spLocks noGrp="1"/>
          </p:cNvSpPr>
          <p:nvPr>
            <p:ph type="sldNum" sz="quarter" idx="12"/>
          </p:nvPr>
        </p:nvSpPr>
        <p:spPr/>
        <p:txBody>
          <a:bodyPr/>
          <a:lstStyle/>
          <a:p>
            <a:fld id="{6FB61E0A-F70C-4E46-9279-B11543D8CD45}" type="slidenum">
              <a:rPr lang="en-GB" smtClean="0"/>
              <a:t>‹#›</a:t>
            </a:fld>
            <a:endParaRPr lang="en-GB"/>
          </a:p>
        </p:txBody>
      </p:sp>
    </p:spTree>
    <p:extLst>
      <p:ext uri="{BB962C8B-B14F-4D97-AF65-F5344CB8AC3E}">
        <p14:creationId xmlns:p14="http://schemas.microsoft.com/office/powerpoint/2010/main" val="395798573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D014AD-6028-F89B-D67A-006FCA48A3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FAE4B-8177-6819-7AF1-0B44614B6D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A196CF-D3E8-5C91-F811-0A28199BC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52AA63-A8D6-47E7-B58A-EBDFF97E3FF4}" type="datetimeFigureOut">
              <a:rPr lang="en-GB" smtClean="0"/>
              <a:t>18/10/2022</a:t>
            </a:fld>
            <a:endParaRPr lang="en-GB"/>
          </a:p>
        </p:txBody>
      </p:sp>
      <p:sp>
        <p:nvSpPr>
          <p:cNvPr id="5" name="Footer Placeholder 4">
            <a:extLst>
              <a:ext uri="{FF2B5EF4-FFF2-40B4-BE49-F238E27FC236}">
                <a16:creationId xmlns:a16="http://schemas.microsoft.com/office/drawing/2014/main" id="{5597B8E8-7A8E-AB69-AF79-C5B5D287C6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624D5E-7EF3-5CF1-9100-96BF40D836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B61E0A-F70C-4E46-9279-B11543D8CD45}" type="slidenum">
              <a:rPr lang="en-GB" smtClean="0"/>
              <a:t>‹#›</a:t>
            </a:fld>
            <a:endParaRPr lang="en-GB"/>
          </a:p>
        </p:txBody>
      </p:sp>
    </p:spTree>
    <p:extLst>
      <p:ext uri="{BB962C8B-B14F-4D97-AF65-F5344CB8AC3E}">
        <p14:creationId xmlns:p14="http://schemas.microsoft.com/office/powerpoint/2010/main" val="1793289368"/>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resources.workable.com/hr-terms/what-is-employee-retention" TargetMode="External"/><Relationship Id="rId2" Type="http://schemas.openxmlformats.org/officeDocument/2006/relationships/hyperlink" Target="https://www.academia.edu/5301375/Human_Resource_Management_Definition#:~:text=Translate%20PDF%20By%3A%20A.Q%20Khan%20Human%20Resource%20Management,attraction%2C%20selection%2C%20training%2C%20assessment%2C%20and%20rewarding%20of%20employees" TargetMode="External"/><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hyperlink" Target="https://www.bamboohr.com/hr-glossary/employee-engagement-in-hr/#:~:text=Employee%20Engagement%20in%20HR%20What%20is%20the%20Definition,company%2C%20their%20fellow%20employees%2C%20and%20the%20company%20culture"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1152D39-80B6-6FFC-DB3F-8FA4819BC272}"/>
              </a:ext>
            </a:extLst>
          </p:cNvPr>
          <p:cNvSpPr>
            <a:spLocks noGrp="1"/>
          </p:cNvSpPr>
          <p:nvPr>
            <p:ph type="title"/>
          </p:nvPr>
        </p:nvSpPr>
        <p:spPr/>
        <p:txBody>
          <a:bodyPr/>
          <a:lstStyle/>
          <a:p>
            <a:pPr lvl="0"/>
            <a:r>
              <a:rPr lang="en-US" sz="2800"/>
              <a:t>HRM</a:t>
            </a:r>
            <a:br>
              <a:rPr lang="en-US" sz="2800"/>
            </a:br>
            <a:r>
              <a:rPr lang="en-US" sz="2800"/>
              <a:t>Strategies, theory and examples</a:t>
            </a:r>
            <a:br>
              <a:rPr lang="en-US" sz="2800"/>
            </a:br>
            <a:r>
              <a:rPr lang="en-US" sz="2800"/>
              <a:t>By</a:t>
            </a:r>
            <a:br>
              <a:rPr lang="en-US" sz="2800"/>
            </a:br>
            <a:r>
              <a:rPr lang="en-US" sz="2800"/>
              <a:t>Svetla Aleksandrova</a:t>
            </a:r>
            <a:br>
              <a:rPr lang="en-US" sz="2800"/>
            </a:br>
            <a:r>
              <a:rPr lang="en-US" sz="2800"/>
              <a:t>Student ID:2029252</a:t>
            </a:r>
            <a:br>
              <a:rPr lang="en-US" sz="2800"/>
            </a:br>
            <a:r>
              <a:rPr lang="en-US" sz="2800"/>
              <a:t>Course: Business and Management </a:t>
            </a:r>
            <a:br>
              <a:rPr lang="en-US" sz="2800"/>
            </a:br>
            <a:r>
              <a:rPr lang="en-US" sz="2800"/>
              <a:t>Module: Managing People( LCBB5004)</a:t>
            </a:r>
            <a:br>
              <a:rPr lang="en-US" sz="2800"/>
            </a:br>
            <a:r>
              <a:rPr lang="en-US" sz="2800"/>
              <a:t>Module leader: Ujo Ugochukwu</a:t>
            </a:r>
            <a:br>
              <a:rPr lang="en-US" sz="2800"/>
            </a:br>
            <a:endParaRPr lang="en-US" sz="2800"/>
          </a:p>
        </p:txBody>
      </p:sp>
      <p:pic>
        <p:nvPicPr>
          <p:cNvPr id="3" name="Picture 2">
            <a:extLst>
              <a:ext uri="{FF2B5EF4-FFF2-40B4-BE49-F238E27FC236}">
                <a16:creationId xmlns:a16="http://schemas.microsoft.com/office/drawing/2014/main" id="{B30C3C94-5801-CEB8-1CF4-CA2F3BC3DA30}"/>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8192454"/>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18212C4-F14E-E406-5E1B-8F797D112A5B}"/>
              </a:ext>
            </a:extLst>
          </p:cNvPr>
          <p:cNvSpPr>
            <a:spLocks noGrp="1"/>
          </p:cNvSpPr>
          <p:nvPr>
            <p:ph type="title"/>
          </p:nvPr>
        </p:nvSpPr>
        <p:spPr/>
        <p:txBody>
          <a:bodyPr/>
          <a:lstStyle/>
          <a:p>
            <a:pPr lvl="0"/>
            <a:r>
              <a:rPr lang="en-US">
                <a:solidFill>
                  <a:srgbClr val="FFFFFF"/>
                </a:solidFill>
              </a:rPr>
              <a:t>Launch </a:t>
            </a:r>
            <a:endParaRPr lang="en-US"/>
          </a:p>
        </p:txBody>
      </p:sp>
      <p:pic>
        <p:nvPicPr>
          <p:cNvPr id="3" name="Picture 2">
            <a:extLst>
              <a:ext uri="{FF2B5EF4-FFF2-40B4-BE49-F238E27FC236}">
                <a16:creationId xmlns:a16="http://schemas.microsoft.com/office/drawing/2014/main" id="{3B781DB4-C511-9BE2-D823-19B98F68320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834475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87FC8448-917E-D3D0-2609-D1139F149B90}"/>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BFABCCA4-F201-6CFA-028C-C41AA6EFAF4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45250536"/>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350FB0F-AFC5-AC69-245B-2A0B282A3D33}"/>
              </a:ext>
            </a:extLst>
          </p:cNvPr>
          <p:cNvSpPr>
            <a:spLocks noGrp="1"/>
          </p:cNvSpPr>
          <p:nvPr>
            <p:ph type="title"/>
          </p:nvPr>
        </p:nvSpPr>
        <p:spPr/>
        <p:txBody>
          <a:bodyPr/>
          <a:lstStyle/>
          <a:p>
            <a:pPr lvl="0"/>
            <a:r>
              <a:rPr lang="en-US"/>
              <a:t>HRM – retention, motivation and engagement </a:t>
            </a:r>
          </a:p>
        </p:txBody>
      </p:sp>
      <p:pic>
        <p:nvPicPr>
          <p:cNvPr id="3" name="Picture 2">
            <a:extLst>
              <a:ext uri="{FF2B5EF4-FFF2-40B4-BE49-F238E27FC236}">
                <a16:creationId xmlns:a16="http://schemas.microsoft.com/office/drawing/2014/main" id="{C9D2C962-C208-C621-6655-99475A5034B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582730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8B8061B-E868-EB12-FF0F-88A227283616}"/>
              </a:ext>
            </a:extLst>
          </p:cNvPr>
          <p:cNvSpPr>
            <a:spLocks noGrp="1"/>
          </p:cNvSpPr>
          <p:nvPr>
            <p:ph type="title"/>
          </p:nvPr>
        </p:nvSpPr>
        <p:spPr/>
        <p:txBody>
          <a:bodyPr/>
          <a:lstStyle/>
          <a:p>
            <a:pPr lvl="0"/>
            <a:r>
              <a:rPr lang="en-US">
                <a:solidFill>
                  <a:srgbClr val="000000"/>
                </a:solidFill>
              </a:rPr>
              <a:t>Motivation- strategies</a:t>
            </a:r>
          </a:p>
        </p:txBody>
      </p:sp>
      <p:pic>
        <p:nvPicPr>
          <p:cNvPr id="3" name="Picture 2">
            <a:extLst>
              <a:ext uri="{FF2B5EF4-FFF2-40B4-BE49-F238E27FC236}">
                <a16:creationId xmlns:a16="http://schemas.microsoft.com/office/drawing/2014/main" id="{45AAD66C-645C-21AB-207A-CEBFE95081F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12416926"/>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F6E39DD-A755-8673-3E28-B4C27A00F01F}"/>
              </a:ext>
            </a:extLst>
          </p:cNvPr>
          <p:cNvSpPr>
            <a:spLocks noGrp="1"/>
          </p:cNvSpPr>
          <p:nvPr>
            <p:ph type="title"/>
          </p:nvPr>
        </p:nvSpPr>
        <p:spPr/>
        <p:txBody>
          <a:bodyPr/>
          <a:lstStyle/>
          <a:p>
            <a:pPr marL="457200" lvl="0" indent="-457200">
              <a:buSzPct val="100000"/>
              <a:buFont typeface="Wingdings" pitchFamily="2"/>
              <a:buChar char="ü"/>
            </a:pPr>
            <a:r>
              <a:rPr lang="en-US" sz="2000">
                <a:solidFill>
                  <a:srgbClr val="000000"/>
                </a:solidFill>
                <a:latin typeface="Arial" pitchFamily="34"/>
                <a:cs typeface="Arial" pitchFamily="34"/>
              </a:rPr>
              <a:t>Motivator 2– happiness</a:t>
            </a:r>
            <a:br>
              <a:rPr lang="en-US" sz="2000" b="0">
                <a:solidFill>
                  <a:srgbClr val="000000"/>
                </a:solidFill>
                <a:latin typeface="Arial" pitchFamily="34"/>
                <a:cs typeface="Arial" pitchFamily="34"/>
              </a:rPr>
            </a:br>
            <a:r>
              <a:rPr lang="en-US" sz="2000" b="0">
                <a:solidFill>
                  <a:srgbClr val="000000"/>
                </a:solidFill>
                <a:latin typeface="Arial" pitchFamily="34"/>
                <a:cs typeface="Arial" pitchFamily="34"/>
              </a:rPr>
              <a:t>Ultimately, if people are satisfied with their occupations, they are more motivated to perform their best. The management must be informed of the level of employee satisfaction. Happiness and job satisfaction can be influenced by ensuring the preceding components are present in the organization and allowing happiness to develop naturally.(LMA,2022)	</a:t>
            </a:r>
            <a:br>
              <a:rPr lang="en-US" sz="2000" b="0">
                <a:solidFill>
                  <a:srgbClr val="000000"/>
                </a:solidFill>
                <a:latin typeface="Calibri"/>
              </a:rPr>
            </a:br>
            <a:br>
              <a:rPr lang="en-US" sz="2000" b="0">
                <a:solidFill>
                  <a:srgbClr val="000000"/>
                </a:solidFill>
                <a:latin typeface="Calibri"/>
              </a:rPr>
            </a:br>
            <a:endParaRPr lang="en-US" sz="2900">
              <a:solidFill>
                <a:srgbClr val="000000"/>
              </a:solidFill>
            </a:endParaRPr>
          </a:p>
        </p:txBody>
      </p:sp>
      <p:pic>
        <p:nvPicPr>
          <p:cNvPr id="3" name="Picture 2">
            <a:extLst>
              <a:ext uri="{FF2B5EF4-FFF2-40B4-BE49-F238E27FC236}">
                <a16:creationId xmlns:a16="http://schemas.microsoft.com/office/drawing/2014/main" id="{C2037F37-E36B-D1D4-3877-6DA89932C08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2551491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FFBD5CB-B9A7-D2FE-078E-C95D58D990DF}"/>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DD047F6-BCEE-D197-1BF1-53EC3FE8E69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689175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97F9AC3-0904-3116-EC9A-6A0D5BF2892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539EFE4-AA68-4725-FCDE-21000971D73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6554984"/>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85E41D0-6A4A-0BC6-CF21-0701BB4D9175}"/>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07668EC5-8822-B88E-02F2-5D83A0306BA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1396159"/>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2119C64-B06E-4608-F8F9-C2162689EC66}"/>
              </a:ext>
            </a:extLst>
          </p:cNvPr>
          <p:cNvSpPr>
            <a:spLocks noGrp="1"/>
          </p:cNvSpPr>
          <p:nvPr>
            <p:ph type="title"/>
          </p:nvPr>
        </p:nvSpPr>
        <p:spPr/>
        <p:txBody>
          <a:bodyPr/>
          <a:lstStyle/>
          <a:p>
            <a:pPr lvl="0"/>
            <a:r>
              <a:rPr lang="en-US" i="1" spc="-25">
                <a:solidFill>
                  <a:srgbClr val="1F4E79"/>
                </a:solidFill>
                <a:latin typeface="Arial "/>
                <a:cs typeface="Arial"/>
              </a:rPr>
              <a:t>McGregor's Participation theory</a:t>
            </a:r>
            <a:endParaRPr lang="en-US">
              <a:solidFill>
                <a:srgbClr val="1F4E79"/>
              </a:solidFill>
            </a:endParaRPr>
          </a:p>
        </p:txBody>
      </p:sp>
      <p:pic>
        <p:nvPicPr>
          <p:cNvPr id="3" name="Picture 2">
            <a:extLst>
              <a:ext uri="{FF2B5EF4-FFF2-40B4-BE49-F238E27FC236}">
                <a16:creationId xmlns:a16="http://schemas.microsoft.com/office/drawing/2014/main" id="{DE6134CB-0F67-B98D-63F1-937BFAA5A13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00735051"/>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3B1E96C-972F-772F-C1A2-3239055FE4D7}"/>
              </a:ext>
            </a:extLst>
          </p:cNvPr>
          <p:cNvSpPr>
            <a:spLocks noGrp="1"/>
          </p:cNvSpPr>
          <p:nvPr>
            <p:ph type="title"/>
          </p:nvPr>
        </p:nvSpPr>
        <p:spPr/>
        <p:txBody>
          <a:bodyPr/>
          <a:lstStyle/>
          <a:p>
            <a:pPr lvl="0"/>
            <a:r>
              <a:rPr lang="en-US"/>
              <a:t>Conclusion</a:t>
            </a:r>
          </a:p>
        </p:txBody>
      </p:sp>
      <p:pic>
        <p:nvPicPr>
          <p:cNvPr id="3" name="Picture 2">
            <a:extLst>
              <a:ext uri="{FF2B5EF4-FFF2-40B4-BE49-F238E27FC236}">
                <a16:creationId xmlns:a16="http://schemas.microsoft.com/office/drawing/2014/main" id="{BE7266C2-1DDB-84C4-D195-F65ABA2BF2D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0129316"/>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BE415E7-821C-A58C-137A-78E20626DE73}"/>
              </a:ext>
            </a:extLst>
          </p:cNvPr>
          <p:cNvSpPr>
            <a:spLocks noGrp="1"/>
          </p:cNvSpPr>
          <p:nvPr>
            <p:ph type="title"/>
          </p:nvPr>
        </p:nvSpPr>
        <p:spPr/>
        <p:txBody>
          <a:bodyPr/>
          <a:lstStyle/>
          <a:p>
            <a:pPr lvl="0" algn="l"/>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r>
              <a:rPr lang="en-GB" sz="1600" b="0">
                <a:solidFill>
                  <a:srgbClr val="000000"/>
                </a:solidFill>
                <a:latin typeface="Arial" pitchFamily="34"/>
                <a:cs typeface="Arial" pitchFamily="34"/>
              </a:rPr>
              <a:t>1. Business Express (2020), </a:t>
            </a:r>
            <a:r>
              <a:rPr lang="en-GB" sz="1600" b="0" i="1">
                <a:solidFill>
                  <a:srgbClr val="000000"/>
                </a:solidFill>
                <a:latin typeface="Arial" pitchFamily="34"/>
                <a:cs typeface="Arial" pitchFamily="34"/>
              </a:rPr>
              <a:t>LEADERSHIP AND MANAGING PEOPLE, 25</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November, Available at:https://business.express/leadership-and-managing-people/(Accessed: 13</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October 2022)</a:t>
            </a:r>
            <a:br>
              <a:rPr lang="en-GB" sz="1600" b="0" i="1">
                <a:solidFill>
                  <a:srgbClr val="000000"/>
                </a:solidFill>
                <a:latin typeface="Arial" pitchFamily="34"/>
                <a:cs typeface="Arial" pitchFamily="34"/>
              </a:rPr>
            </a:br>
            <a:br>
              <a:rPr lang="en-GB" sz="1600" b="0" i="1">
                <a:solidFill>
                  <a:srgbClr val="000000"/>
                </a:solidFill>
                <a:latin typeface="Arial" pitchFamily="34"/>
                <a:cs typeface="Arial" pitchFamily="34"/>
              </a:rPr>
            </a:br>
            <a:r>
              <a:rPr lang="en-GB" sz="1600" b="0" i="1">
                <a:solidFill>
                  <a:srgbClr val="000000"/>
                </a:solidFill>
                <a:latin typeface="Arial" pitchFamily="34"/>
                <a:cs typeface="Arial" pitchFamily="34"/>
              </a:rPr>
              <a:t>2</a:t>
            </a:r>
            <a:r>
              <a:rPr lang="en-GB" sz="1600" b="0">
                <a:solidFill>
                  <a:srgbClr val="000000"/>
                </a:solidFill>
                <a:latin typeface="Arial" pitchFamily="34"/>
                <a:cs typeface="Arial" pitchFamily="34"/>
              </a:rPr>
              <a:t>. Yasini M. (2022), </a:t>
            </a:r>
            <a:r>
              <a:rPr lang="en-GB" sz="1600" b="0" i="1">
                <a:solidFill>
                  <a:srgbClr val="000000"/>
                </a:solidFill>
                <a:latin typeface="Arial" pitchFamily="34"/>
                <a:cs typeface="Arial" pitchFamily="34"/>
              </a:rPr>
              <a:t>Human Resource Management Definition, </a:t>
            </a:r>
            <a:r>
              <a:rPr lang="en-GB" sz="1600" b="0">
                <a:solidFill>
                  <a:srgbClr val="000000"/>
                </a:solidFill>
                <a:latin typeface="Arial" pitchFamily="34"/>
                <a:cs typeface="Arial" pitchFamily="34"/>
              </a:rPr>
              <a:t>Available at: </a:t>
            </a:r>
            <a:r>
              <a:rPr lang="en-GB" sz="1600" b="0">
                <a:solidFill>
                  <a:srgbClr val="000000"/>
                </a:solidFill>
                <a:latin typeface="Arial" pitchFamily="34"/>
                <a:cs typeface="Arial" pitchFamily="34"/>
                <a:hlinkClick r:id="rId2"/>
              </a:rPr>
              <a:t>https://www.academia.edu/5301375/Human_Resource_Management_Definition#:~:text=Translate%20PDF%20By%3A%20A.Q%20Khan%20Human%20Resource%20Management,attraction%2C%20selection%2C%20training%2C%20assessment%2C%20and%20rewarding%20of%20employees</a:t>
            </a:r>
            <a:r>
              <a:rPr lang="en-GB" sz="1600" b="0">
                <a:solidFill>
                  <a:srgbClr val="000000"/>
                </a:solidFill>
                <a:latin typeface="Arial" pitchFamily="34"/>
                <a:cs typeface="Arial" pitchFamily="34"/>
              </a:rPr>
              <a:t>. (Accessed:17</a:t>
            </a:r>
            <a:r>
              <a:rPr lang="en-GB" sz="1600" b="0" baseline="30000">
                <a:solidFill>
                  <a:srgbClr val="000000"/>
                </a:solidFill>
                <a:latin typeface="Arial" pitchFamily="34"/>
                <a:cs typeface="Arial" pitchFamily="34"/>
              </a:rPr>
              <a:t>th</a:t>
            </a:r>
            <a:r>
              <a:rPr lang="en-GB" sz="1600" b="0">
                <a:solidFill>
                  <a:srgbClr val="000000"/>
                </a:solidFill>
                <a:latin typeface="Arial" pitchFamily="34"/>
                <a:cs typeface="Arial" pitchFamily="34"/>
              </a:rPr>
              <a:t> October 2022)</a:t>
            </a:r>
            <a:br>
              <a:rPr lang="en-GB" sz="1600" b="0">
                <a:solidFill>
                  <a:srgbClr val="000000"/>
                </a:solidFill>
                <a:latin typeface="Arial" pitchFamily="34"/>
                <a:cs typeface="Arial" pitchFamily="34"/>
              </a:rPr>
            </a:br>
            <a:br>
              <a:rPr lang="en-GB" sz="1600" b="0">
                <a:solidFill>
                  <a:srgbClr val="000000"/>
                </a:solidFill>
                <a:latin typeface="Arial" pitchFamily="34"/>
                <a:cs typeface="Arial" pitchFamily="34"/>
              </a:rPr>
            </a:br>
            <a:r>
              <a:rPr lang="en-GB" sz="1600" b="0">
                <a:solidFill>
                  <a:srgbClr val="000000"/>
                </a:solidFill>
                <a:latin typeface="Arial" pitchFamily="34"/>
                <a:cs typeface="Arial" pitchFamily="34"/>
              </a:rPr>
              <a:t>3. Resources Workable (2022), </a:t>
            </a:r>
            <a:r>
              <a:rPr lang="en-GB" sz="1600" b="0" i="1">
                <a:solidFill>
                  <a:srgbClr val="000000"/>
                </a:solidFill>
                <a:latin typeface="Arial" pitchFamily="34"/>
                <a:cs typeface="Arial" pitchFamily="34"/>
              </a:rPr>
              <a:t>What is employee retention?, Available at: </a:t>
            </a:r>
            <a:r>
              <a:rPr lang="en-GB" sz="1600" b="0" i="1">
                <a:solidFill>
                  <a:srgbClr val="000000"/>
                </a:solidFill>
                <a:latin typeface="Arial" pitchFamily="34"/>
                <a:cs typeface="Arial" pitchFamily="34"/>
                <a:hlinkClick r:id="rId3"/>
              </a:rPr>
              <a:t>https://resources.workable.com/hr-terms/what-is-employee-retention</a:t>
            </a:r>
            <a:r>
              <a:rPr lang="en-GB" sz="1600" b="0" i="1">
                <a:solidFill>
                  <a:srgbClr val="000000"/>
                </a:solidFill>
                <a:latin typeface="Arial" pitchFamily="34"/>
                <a:cs typeface="Arial" pitchFamily="34"/>
              </a:rPr>
              <a:t> (Accessed: 17</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October 2022)</a:t>
            </a:r>
            <a:br>
              <a:rPr lang="en-GB" sz="1600" b="0" i="1">
                <a:solidFill>
                  <a:srgbClr val="000000"/>
                </a:solidFill>
                <a:latin typeface="Arial" pitchFamily="34"/>
                <a:cs typeface="Arial" pitchFamily="34"/>
              </a:rPr>
            </a:br>
            <a:br>
              <a:rPr lang="en-GB" sz="1600" b="0" i="1">
                <a:solidFill>
                  <a:srgbClr val="000000"/>
                </a:solidFill>
                <a:latin typeface="Arial" pitchFamily="34"/>
                <a:cs typeface="Arial" pitchFamily="34"/>
              </a:rPr>
            </a:br>
            <a:r>
              <a:rPr lang="en-GB" sz="1600" b="0">
                <a:solidFill>
                  <a:srgbClr val="000000"/>
                </a:solidFill>
                <a:latin typeface="Arial" pitchFamily="34"/>
                <a:cs typeface="Arial" pitchFamily="34"/>
              </a:rPr>
              <a:t>4. Bamboo HR LLC (2022</a:t>
            </a:r>
            <a:r>
              <a:rPr lang="en-GB" sz="1600" b="0" i="1">
                <a:solidFill>
                  <a:srgbClr val="000000"/>
                </a:solidFill>
                <a:latin typeface="Arial" pitchFamily="34"/>
                <a:cs typeface="Arial" pitchFamily="34"/>
              </a:rPr>
              <a:t>)</a:t>
            </a:r>
            <a:r>
              <a:rPr lang="en-GB" sz="1600" b="0">
                <a:solidFill>
                  <a:srgbClr val="000000"/>
                </a:solidFill>
                <a:latin typeface="Arial" pitchFamily="34"/>
                <a:cs typeface="Arial" pitchFamily="34"/>
              </a:rPr>
              <a:t>, </a:t>
            </a:r>
            <a:r>
              <a:rPr lang="en-GB" sz="1600" b="0" i="1">
                <a:solidFill>
                  <a:srgbClr val="000000"/>
                </a:solidFill>
                <a:latin typeface="Arial" pitchFamily="34"/>
                <a:cs typeface="Arial" pitchFamily="34"/>
              </a:rPr>
              <a:t>Employee Engagement in HR, </a:t>
            </a:r>
            <a:r>
              <a:rPr lang="en-GB" sz="1600" b="0">
                <a:solidFill>
                  <a:srgbClr val="000000"/>
                </a:solidFill>
                <a:latin typeface="Arial" pitchFamily="34"/>
                <a:cs typeface="Arial" pitchFamily="34"/>
              </a:rPr>
              <a:t>Available at: </a:t>
            </a:r>
            <a:r>
              <a:rPr lang="en-GB" sz="1600" b="0">
                <a:solidFill>
                  <a:srgbClr val="000000"/>
                </a:solidFill>
                <a:latin typeface="Arial" pitchFamily="34"/>
                <a:cs typeface="Arial" pitchFamily="34"/>
                <a:hlinkClick r:id="rId4"/>
              </a:rPr>
              <a:t>https://www.bamboohr.com/hr-glossary/employee-engagement-in-hr/#:~:text=Employee%20Engagement%20in%20HR%20What%20is%20the%20Definition,company%2C%20their%20fellow%20employees%2C%20and%20the%20company%20culture</a:t>
            </a:r>
            <a:r>
              <a:rPr lang="en-GB" sz="1600" b="0">
                <a:solidFill>
                  <a:srgbClr val="000000"/>
                </a:solidFill>
                <a:latin typeface="Arial" pitchFamily="34"/>
                <a:cs typeface="Arial" pitchFamily="34"/>
              </a:rPr>
              <a:t>. (Accessed: 17</a:t>
            </a:r>
            <a:r>
              <a:rPr lang="en-GB" sz="1600" b="0" baseline="30000">
                <a:solidFill>
                  <a:srgbClr val="000000"/>
                </a:solidFill>
                <a:latin typeface="Arial" pitchFamily="34"/>
                <a:cs typeface="Arial" pitchFamily="34"/>
              </a:rPr>
              <a:t>th</a:t>
            </a:r>
            <a:r>
              <a:rPr lang="en-GB" sz="1600" b="0">
                <a:solidFill>
                  <a:srgbClr val="000000"/>
                </a:solidFill>
                <a:latin typeface="Arial" pitchFamily="34"/>
                <a:cs typeface="Arial" pitchFamily="34"/>
              </a:rPr>
              <a:t> October 2022)</a:t>
            </a: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400" i="1">
                <a:solidFill>
                  <a:srgbClr val="000000"/>
                </a:solidFill>
                <a:latin typeface="Arial" pitchFamily="34"/>
                <a:cs typeface="Arial" pitchFamily="34"/>
              </a:rPr>
            </a:br>
            <a:br>
              <a:rPr lang="en-GB" sz="1400">
                <a:solidFill>
                  <a:srgbClr val="000000"/>
                </a:solidFill>
                <a:latin typeface="Arial" pitchFamily="34"/>
                <a:cs typeface="Arial" pitchFamily="34"/>
              </a:rPr>
            </a:br>
            <a:endParaRPr lang="en-GB" sz="1400">
              <a:solidFill>
                <a:srgbClr val="000000"/>
              </a:solidFill>
              <a:latin typeface="Arial" pitchFamily="34"/>
              <a:cs typeface="Arial" pitchFamily="34"/>
            </a:endParaRPr>
          </a:p>
        </p:txBody>
      </p:sp>
      <p:pic>
        <p:nvPicPr>
          <p:cNvPr id="3" name="Picture 2">
            <a:extLst>
              <a:ext uri="{FF2B5EF4-FFF2-40B4-BE49-F238E27FC236}">
                <a16:creationId xmlns:a16="http://schemas.microsoft.com/office/drawing/2014/main" id="{ECF4A4AA-3832-D4B9-8639-D6A3FC320B4D}"/>
              </a:ext>
            </a:extLst>
          </p:cNvPr>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07596204"/>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F8C2B5-A235-5870-D89A-1DD209182DFC}"/>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95A38D7B-55CE-547A-65AA-D25E0DEA4E4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788864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F0C2C26-AB01-81F4-CB7C-E108DF5630BB}"/>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FFB578A8-4B99-C549-240D-F9678EE531B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57835658"/>
      </p:ext>
    </p:extLst>
  </p:cSld>
  <p:clrMapOvr>
    <a:masterClrMapping/>
  </p:clrMapOvr>
  <p:transition spd="slow">
    <p:split orient="vert"/>
  </p:transition>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19F79AF-9A6F-0475-A7D4-40499203D712}"/>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0DD5D829-F913-F447-4272-EF73BDBBC81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86689855"/>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A828894-FB20-EDE3-8C91-DA086D21568D}"/>
              </a:ext>
            </a:extLst>
          </p:cNvPr>
          <p:cNvSpPr>
            <a:spLocks noGrp="1"/>
          </p:cNvSpPr>
          <p:nvPr>
            <p:ph type="title"/>
          </p:nvPr>
        </p:nvSpPr>
        <p:spPr/>
        <p:txBody>
          <a:bodyPr/>
          <a:lstStyle/>
          <a:p>
            <a:pPr lvl="0"/>
            <a:r>
              <a:rPr lang="en-US" sz="5000">
                <a:solidFill>
                  <a:srgbClr val="FFFFFF"/>
                </a:solidFill>
              </a:rPr>
              <a:t>THANK YOU!</a:t>
            </a:r>
            <a:endParaRPr lang="en-US" sz="5000"/>
          </a:p>
        </p:txBody>
      </p:sp>
      <p:pic>
        <p:nvPicPr>
          <p:cNvPr id="3" name="Picture 2">
            <a:extLst>
              <a:ext uri="{FF2B5EF4-FFF2-40B4-BE49-F238E27FC236}">
                <a16:creationId xmlns:a16="http://schemas.microsoft.com/office/drawing/2014/main" id="{D5FCC73A-D71A-FBE5-FB4E-C27C91204A3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31265994"/>
      </p:ext>
    </p:extLst>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373</Words>
  <Application>Microsoft Office PowerPoint</Application>
  <PresentationFormat>Widescreen</PresentationFormat>
  <Paragraphs>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 </vt:lpstr>
      <vt:lpstr>Arial</vt:lpstr>
      <vt:lpstr>Calibri</vt:lpstr>
      <vt:lpstr>Calibri Light</vt:lpstr>
      <vt:lpstr>Wingdings</vt:lpstr>
      <vt:lpstr>Office Theme</vt:lpstr>
      <vt:lpstr>HRM Strategies, theory and examples By Svetla Aleksandrova Student ID:2029252 Course: Business and Management  Module: Managing People( LCBB5004) Module leader: Ujo Ugochukwu </vt:lpstr>
      <vt:lpstr>Launch </vt:lpstr>
      <vt:lpstr>PowerPoint Presentation</vt:lpstr>
      <vt:lpstr>HRM – retention, motivation and engagement </vt:lpstr>
      <vt:lpstr>Motivation- strategies</vt:lpstr>
      <vt:lpstr>Motivator 2– happiness Ultimately, if people are satisfied with their occupations, they are more motivated to perform their best. The management must be informed of the level of employee satisfaction. Happiness and job satisfaction can be influenced by ensuring the preceding components are present in the organization and allowing happiness to develop naturally.(LMA,2022)   </vt:lpstr>
      <vt:lpstr>PowerPoint Presentation</vt:lpstr>
      <vt:lpstr>PowerPoint Presentation</vt:lpstr>
      <vt:lpstr>PowerPoint Presentation</vt:lpstr>
      <vt:lpstr>McGregor's Participation theory</vt:lpstr>
      <vt:lpstr>Conclusion</vt:lpstr>
      <vt:lpstr>      1. Business Express (2020), LEADERSHIP AND MANAGING PEOPLE, 25th November, Available at:https://business.express/leadership-and-managing-people/(Accessed: 13th October 2022)  2. Yasini M. (2022), Human Resource Management Definition, Available at: https://www.academia.edu/5301375/Human_Resource_Management_Definition#:~:text=Translate%20PDF%20By%3A%20A.Q%20Khan%20Human%20Resource%20Management,attraction%2C%20selection%2C%20training%2C%20assessment%2C%20and%20rewarding%20of%20employees. (Accessed:17th October 2022)  3. Resources Workable (2022), What is employee retention?, Available at: https://resources.workable.com/hr-terms/what-is-employee-retention (Accessed: 17th October 2022)  4. Bamboo HR LLC (2022), Employee Engagement in HR, Available at: https://www.bamboohr.com/hr-glossary/employee-engagement-in-hr/#:~:text=Employee%20Engagement%20in%20HR%20What%20is%20the%20Definition,company%2C%20their%20fellow%20employees%2C%20and%20the%20company%20culture. (Accessed: 17th October 2022)              </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Strategies, theory and examples By Svetla Aleksandrova Student ID:2029252 Course: Business and Management  Module: Managing People( LCBB5004) Module leader: Ujo Ugochukwu</dc:title>
  <dc:creator>Svetla Aleksandrova (2029252)</dc:creator>
  <cp:lastModifiedBy>Caroline Williams</cp:lastModifiedBy>
  <cp:revision>1</cp:revision>
  <dcterms:created xsi:type="dcterms:W3CDTF">2022-10-18T09:28:39Z</dcterms:created>
  <dcterms:modified xsi:type="dcterms:W3CDTF">2022-10-18T10:36:08Z</dcterms:modified>
</cp:coreProperties>
</file>