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88" r:id="rId14"/>
    <p:sldId id="289" r:id="rId15"/>
    <p:sldId id="272" r:id="rId16"/>
    <p:sldId id="270" r:id="rId17"/>
    <p:sldId id="271" r:id="rId18"/>
    <p:sldId id="290" r:id="rId19"/>
    <p:sldId id="291" r:id="rId20"/>
    <p:sldId id="292" r:id="rId21"/>
    <p:sldId id="273" r:id="rId22"/>
    <p:sldId id="274" r:id="rId23"/>
    <p:sldId id="275" r:id="rId24"/>
    <p:sldId id="276" r:id="rId25"/>
    <p:sldId id="281" r:id="rId26"/>
    <p:sldId id="282" r:id="rId27"/>
    <p:sldId id="277" r:id="rId28"/>
    <p:sldId id="278" r:id="rId29"/>
    <p:sldId id="279" r:id="rId30"/>
    <p:sldId id="283" r:id="rId31"/>
    <p:sldId id="284" r:id="rId32"/>
    <p:sldId id="285" r:id="rId33"/>
    <p:sldId id="286" r:id="rId34"/>
    <p:sldId id="287" r:id="rId35"/>
    <p:sldId id="280" r:id="rId36"/>
    <p:sldId id="293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116" autoAdjust="0"/>
  </p:normalViewPr>
  <p:slideViewPr>
    <p:cSldViewPr snapToGrid="0">
      <p:cViewPr varScale="1">
        <p:scale>
          <a:sx n="48" d="100"/>
          <a:sy n="48" d="100"/>
        </p:scale>
        <p:origin x="902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9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041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973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582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080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079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322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458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500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828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710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547797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361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34788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2013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9424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200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B91D46-8FA5-437C-A9BA-8ABB295A8EF2}" type="datetimeFigureOut">
              <a:rPr lang="en-GB" smtClean="0"/>
              <a:t>22/02/2020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0A05823-B42A-4A40-B093-DDA984A38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020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596629/EYFS_STATUTORY_FRAMEWORK_2017.pdf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www.youtube.com/watch?v=SjhqjbXAu_c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-2008/foundation-phase/observing-children" TargetMode="External"/><Relationship Id="rId2" Type="http://schemas.openxmlformats.org/officeDocument/2006/relationships/hyperlink" Target="https://www.youtube.com/watch?v=xfWghefLmHo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storage/d5d8e39c-b534-40cb-a3f5-7e2e126d8077/foundation-phase-framework.pdf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Early Years Curriculum in the UK and Wales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482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/>
              <a:t>Early Years Curriculum Development</a:t>
            </a:r>
            <a:endParaRPr lang="en-US" sz="4000" dirty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400" dirty="0"/>
              <a:t>Many children aged 3 – 5 years entered some type of early years provision.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Mostly Reception and Nursery classes, in or attached to Primary schools.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Others in pre-school groups or day nurseries.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Before 1996  there was no uniform approach to the early years curriculum.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Organisations devised their own curriculum following advice from LEA - often based on the National Curriculum.</a:t>
            </a:r>
          </a:p>
        </p:txBody>
      </p:sp>
    </p:spTree>
    <p:extLst>
      <p:ext uri="{BB962C8B-B14F-4D97-AF65-F5344CB8AC3E}">
        <p14:creationId xmlns:p14="http://schemas.microsoft.com/office/powerpoint/2010/main" val="730513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Rumbold Report 1990 (DES)</a:t>
            </a:r>
            <a:endParaRPr lang="en-US"/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1784555"/>
            <a:ext cx="8596668" cy="4256807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Investigated provision for under fives in England - found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it patchy and unplanned – proposed a curriculum for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under fives which would:</a:t>
            </a:r>
          </a:p>
          <a:p>
            <a:pPr eaLnBrk="1" hangingPunct="1">
              <a:buFont typeface="Wingdings" pitchFamily="2" charset="2"/>
              <a:buNone/>
            </a:pPr>
            <a:endParaRPr lang="en-GB" sz="2400" dirty="0"/>
          </a:p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‘Provide experiences which support, stimulate and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structure a child’s learning and bring about a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progression of understanding appropriate to the child’s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needs and ability’ </a:t>
            </a:r>
            <a:r>
              <a:rPr lang="en-GB" sz="2000" dirty="0"/>
              <a:t>(DES, 1990:9)</a:t>
            </a:r>
          </a:p>
          <a:p>
            <a:pPr eaLnBrk="1" hangingPunct="1">
              <a:buFont typeface="Wingdings" pitchFamily="2" charset="2"/>
              <a:buNone/>
            </a:pPr>
            <a:endParaRPr lang="en-GB" sz="2400" dirty="0"/>
          </a:p>
          <a:p>
            <a:pPr eaLnBrk="1" hangingPunct="1">
              <a:buFont typeface="Wingdings" pitchFamily="2" charset="2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350048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Rumbold Report 1990 (DES)</a:t>
            </a:r>
            <a:endParaRPr lang="en-US"/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677333" y="2160589"/>
            <a:ext cx="9041853" cy="388077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The Report defined curriculum as comprising: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4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‘concepts, knowledge, understanding, attitudes and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skills that a child needs to develop’ (DES, 1990:9)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4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The Report highlighted the importance of considering not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only content of delivery but the process of learning i.e.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the opportunities and experiences provided by adults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to ensure appropriate and relevant learning for the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children.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4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000" dirty="0"/>
          </a:p>
          <a:p>
            <a:pPr eaLnBrk="1" hangingPunct="1">
              <a:lnSpc>
                <a:spcPct val="9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135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/>
              <a:t>Early Years Curriculum Development</a:t>
            </a:r>
            <a:endParaRPr lang="en-US" sz="4000"/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400" dirty="0"/>
              <a:t>Early Years 3 - 5 years.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Desirable Learning Outcomes for Children’s Learning Before Compulsory School Age first Published 1996.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Revised and reprinted 1998.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Document set out goals and outcomes for children’s learning by the time they entered compulsory school.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First prescribed curriculum outlines provided to enable planning for 3 to 5 year olds.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40062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DLO</a:t>
            </a:r>
            <a:endParaRPr lang="en-US"/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1710813"/>
            <a:ext cx="8596668" cy="4330549"/>
          </a:xfrm>
        </p:spPr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Six areas of learning:</a:t>
            </a:r>
          </a:p>
          <a:p>
            <a:pPr eaLnBrk="1" hangingPunct="1"/>
            <a:r>
              <a:rPr lang="en-GB" sz="2400" dirty="0"/>
              <a:t>Personal and Social Development</a:t>
            </a:r>
          </a:p>
          <a:p>
            <a:pPr eaLnBrk="1" hangingPunct="1"/>
            <a:r>
              <a:rPr lang="en-GB" sz="2400" dirty="0"/>
              <a:t>Language and Literacy</a:t>
            </a:r>
          </a:p>
          <a:p>
            <a:pPr eaLnBrk="1" hangingPunct="1"/>
            <a:r>
              <a:rPr lang="en-GB" sz="2400" dirty="0"/>
              <a:t>Mathematics</a:t>
            </a:r>
          </a:p>
          <a:p>
            <a:pPr eaLnBrk="1" hangingPunct="1"/>
            <a:r>
              <a:rPr lang="en-GB" sz="2400" dirty="0"/>
              <a:t>Knowledge and Understanding of the World</a:t>
            </a:r>
          </a:p>
          <a:p>
            <a:pPr eaLnBrk="1" hangingPunct="1"/>
            <a:r>
              <a:rPr lang="en-GB" sz="2400" dirty="0"/>
              <a:t>Physical Development</a:t>
            </a:r>
          </a:p>
          <a:p>
            <a:pPr eaLnBrk="1" hangingPunct="1"/>
            <a:r>
              <a:rPr lang="en-GB" sz="2400" dirty="0"/>
              <a:t>Creative Development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79484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DLO</a:t>
            </a:r>
            <a:endParaRPr lang="en-US" dirty="0"/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sz="2800" dirty="0"/>
              <a:t>Documentation:</a:t>
            </a:r>
          </a:p>
          <a:p>
            <a:pPr eaLnBrk="1" hangingPunct="1"/>
            <a:r>
              <a:rPr lang="en-GB" sz="2800" dirty="0"/>
              <a:t>Identified common features of good practice.</a:t>
            </a:r>
          </a:p>
          <a:p>
            <a:pPr eaLnBrk="1" hangingPunct="1"/>
            <a:r>
              <a:rPr lang="en-GB" sz="2800" dirty="0"/>
              <a:t>Recognised parents as partners.</a:t>
            </a:r>
          </a:p>
          <a:p>
            <a:pPr eaLnBrk="1" hangingPunct="1"/>
            <a:r>
              <a:rPr lang="en-GB" sz="2800" dirty="0"/>
              <a:t>Key features on progression.</a:t>
            </a:r>
          </a:p>
          <a:p>
            <a:pPr eaLnBrk="1" hangingPunct="1"/>
            <a:r>
              <a:rPr lang="en-GB" sz="2800" dirty="0"/>
              <a:t>Formed the basis of OFSTED and ESTYN inspections of early years settings.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14873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/>
              <a:t>Review of Early Years Curriculum</a:t>
            </a:r>
            <a:endParaRPr lang="en-US" sz="4000"/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2800" dirty="0"/>
              <a:t>Consultation on DLO and proposals for curriculum guidance, followed by Report in June 1999.</a:t>
            </a:r>
          </a:p>
          <a:p>
            <a:pPr eaLnBrk="1" hangingPunct="1"/>
            <a:r>
              <a:rPr lang="en-GB" sz="2800" dirty="0"/>
              <a:t>Early Learning Goals published October 1999.</a:t>
            </a:r>
          </a:p>
          <a:p>
            <a:pPr eaLnBrk="1" hangingPunct="1"/>
            <a:r>
              <a:rPr lang="en-GB" sz="2800" dirty="0"/>
              <a:t>Curriculum Guidance for the Foundation Stage published May 2000, contained six areas of learning, stepping stones and learning goals – core reference document for Foundation Stage from September 2000.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202177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Foundation Stage 3-5</a:t>
            </a:r>
            <a:endParaRPr lang="en-US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2800" dirty="0"/>
              <a:t>Introduced in England September 2000.</a:t>
            </a:r>
          </a:p>
          <a:p>
            <a:pPr eaLnBrk="1" hangingPunct="1"/>
            <a:r>
              <a:rPr lang="en-GB" sz="2800" dirty="0"/>
              <a:t>Included same 6 areas of learning as DLO each with a set of early learning goals.</a:t>
            </a:r>
          </a:p>
          <a:p>
            <a:pPr eaLnBrk="1" hangingPunct="1"/>
            <a:r>
              <a:rPr lang="en-GB" sz="2800" dirty="0"/>
              <a:t>The Education Act 2002 extended the National Curriculum to include Foundation Stage.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256229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Foundation Stage 3-5</a:t>
            </a:r>
            <a:endParaRPr lang="en-US"/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1488613"/>
            <a:ext cx="8596668" cy="4971181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dirty="0"/>
              <a:t>September 2001 Baroness Cathy Ashton (Early Years Schools Minister) – new assessment scheme for Foundation Stage – Foundation Stage Profile.</a:t>
            </a:r>
          </a:p>
          <a:p>
            <a:pPr eaLnBrk="1" hangingPunct="1">
              <a:lnSpc>
                <a:spcPct val="90000"/>
              </a:lnSpc>
            </a:pPr>
            <a:endParaRPr lang="en-GB" sz="2400" dirty="0"/>
          </a:p>
          <a:p>
            <a:pPr eaLnBrk="1" hangingPunct="1">
              <a:lnSpc>
                <a:spcPct val="90000"/>
              </a:lnSpc>
            </a:pPr>
            <a:r>
              <a:rPr lang="en-GB" sz="2400" dirty="0"/>
              <a:t>Autumn 2002  Consultation on content of early learning goals in Curriculum Guidance which had become statutory in March 2002.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400" dirty="0"/>
          </a:p>
          <a:p>
            <a:pPr eaLnBrk="1" hangingPunct="1">
              <a:lnSpc>
                <a:spcPct val="90000"/>
              </a:lnSpc>
            </a:pPr>
            <a:r>
              <a:rPr lang="en-GB" sz="2400" dirty="0"/>
              <a:t>Foundation Stage Profile introduced as national assessment system in schools in 2002-03.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en-GB" sz="2400" dirty="0"/>
          </a:p>
          <a:p>
            <a:pPr eaLnBrk="1" hangingPunct="1">
              <a:lnSpc>
                <a:spcPct val="90000"/>
              </a:lnSpc>
            </a:pPr>
            <a:r>
              <a:rPr lang="en-GB" sz="2400" dirty="0"/>
              <a:t>DLO continued in Wales.</a:t>
            </a:r>
          </a:p>
        </p:txBody>
      </p:sp>
    </p:spTree>
    <p:extLst>
      <p:ext uri="{BB962C8B-B14F-4D97-AF65-F5344CB8AC3E}">
        <p14:creationId xmlns:p14="http://schemas.microsoft.com/office/powerpoint/2010/main" val="3534799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/>
              <a:t>Relevant Legislation</a:t>
            </a:r>
            <a:endParaRPr lang="en-US" sz="4000"/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800" dirty="0"/>
              <a:t>The Education (National Curriculum) (Foundation Stage Early Learning Goals) (England) Order 2003 (Statutory Instrument 2003 No.391)</a:t>
            </a:r>
          </a:p>
          <a:p>
            <a:pPr eaLnBrk="1" hangingPunct="1">
              <a:buFont typeface="Wingdings" pitchFamily="2" charset="2"/>
              <a:buNone/>
            </a:pPr>
            <a:endParaRPr lang="en-US" sz="2800" dirty="0"/>
          </a:p>
          <a:p>
            <a:pPr eaLnBrk="1" hangingPunct="1"/>
            <a:r>
              <a:rPr lang="en-GB" sz="2800" dirty="0"/>
              <a:t>The Education (National Curriculum) (Foundation Stage Profile Assessment Arrangements) (England) Order 2003 (Statutory Instrument 2003 No.132</a:t>
            </a:r>
          </a:p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76548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Early Years Foundation Stage (EYFS)</a:t>
            </a:r>
          </a:p>
        </p:txBody>
      </p:sp>
      <p:sp>
        <p:nvSpPr>
          <p:cNvPr id="430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800" dirty="0"/>
              <a:t>Framework for Early Years settings (England). </a:t>
            </a:r>
          </a:p>
          <a:p>
            <a:pPr eaLnBrk="1" hangingPunct="1"/>
            <a:r>
              <a:rPr lang="en-GB" sz="2800" dirty="0"/>
              <a:t>For children 0-5 years.</a:t>
            </a:r>
          </a:p>
          <a:p>
            <a:pPr eaLnBrk="1" hangingPunct="1"/>
            <a:r>
              <a:rPr lang="en-GB" sz="2800" dirty="0"/>
              <a:t>Stemmed from Foundation Stage and Birth to Three Matters Framework.</a:t>
            </a:r>
          </a:p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3940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/>
              <a:t>Early Years Foundation Stage Themes</a:t>
            </a:r>
          </a:p>
        </p:txBody>
      </p:sp>
      <p:sp>
        <p:nvSpPr>
          <p:cNvPr id="4403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2400" b="1" dirty="0"/>
              <a:t>A Unique Child</a:t>
            </a:r>
            <a:r>
              <a:rPr lang="en-GB" sz="2400" dirty="0"/>
              <a:t> </a:t>
            </a:r>
          </a:p>
          <a:p>
            <a:pPr eaLnBrk="1" hangingPunct="1"/>
            <a:r>
              <a:rPr lang="en-GB" sz="2400" dirty="0"/>
              <a:t>Every child is a competent learner from birth who can be resilient, capable, confident and self-assured. </a:t>
            </a:r>
          </a:p>
          <a:p>
            <a:pPr eaLnBrk="1" hangingPunct="1"/>
            <a:r>
              <a:rPr lang="en-GB" sz="2400" b="1" dirty="0"/>
              <a:t>Positive relationships</a:t>
            </a:r>
            <a:r>
              <a:rPr lang="en-GB" sz="2400" dirty="0"/>
              <a:t> </a:t>
            </a:r>
          </a:p>
          <a:p>
            <a:pPr eaLnBrk="1" hangingPunct="1"/>
            <a:r>
              <a:rPr lang="en-GB" sz="2400" dirty="0"/>
              <a:t>Children learn to be strong and independent from a base of loving and secure relationships with parents and/or a key person. </a:t>
            </a:r>
          </a:p>
        </p:txBody>
      </p:sp>
    </p:spTree>
    <p:extLst>
      <p:ext uri="{BB962C8B-B14F-4D97-AF65-F5344CB8AC3E}">
        <p14:creationId xmlns:p14="http://schemas.microsoft.com/office/powerpoint/2010/main" val="19271935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/>
              <a:t>Early Years Foundation Stage Themes</a:t>
            </a:r>
          </a:p>
        </p:txBody>
      </p:sp>
      <p:sp>
        <p:nvSpPr>
          <p:cNvPr id="450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b="1" dirty="0"/>
              <a:t>Enabling Environments</a:t>
            </a:r>
            <a:r>
              <a:rPr lang="en-GB" sz="2400" dirty="0"/>
              <a:t> </a:t>
            </a:r>
          </a:p>
          <a:p>
            <a:pPr eaLnBrk="1" hangingPunct="1"/>
            <a:r>
              <a:rPr lang="en-GB" sz="2400" dirty="0"/>
              <a:t>The environment plays a key role in supporting and extending children's development and learning. </a:t>
            </a:r>
          </a:p>
          <a:p>
            <a:pPr eaLnBrk="1" hangingPunct="1"/>
            <a:r>
              <a:rPr lang="en-GB" sz="2400" b="1" dirty="0"/>
              <a:t>Learning and Development </a:t>
            </a:r>
            <a:endParaRPr lang="en-GB" sz="2400" dirty="0"/>
          </a:p>
          <a:p>
            <a:pPr eaLnBrk="1" hangingPunct="1"/>
            <a:r>
              <a:rPr lang="en-GB" sz="2400" dirty="0"/>
              <a:t>Children develop and learn in different ways and at different rates and all areas of Learning and Development are equally important and inter-connected. </a:t>
            </a:r>
          </a:p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9564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026695"/>
          </a:xfrm>
        </p:spPr>
        <p:txBody>
          <a:bodyPr/>
          <a:lstStyle/>
          <a:p>
            <a:r>
              <a:rPr lang="en-GB" dirty="0"/>
              <a:t>Revised EYFS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636295"/>
            <a:ext cx="8596668" cy="4405067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EYFS revised in March 2014 - effective from September 2014.</a:t>
            </a:r>
          </a:p>
          <a:p>
            <a:r>
              <a:rPr lang="en-GB" sz="2400" dirty="0"/>
              <a:t>Updated again on 3</a:t>
            </a:r>
            <a:r>
              <a:rPr lang="en-GB" sz="2400" baseline="30000" dirty="0"/>
              <a:t>rd</a:t>
            </a:r>
            <a:r>
              <a:rPr lang="en-GB" sz="2400" dirty="0"/>
              <a:t> March 2017 </a:t>
            </a:r>
          </a:p>
          <a:p>
            <a:r>
              <a:rPr lang="en-GB" sz="2400" dirty="0"/>
              <a:t>Effective from 3rd April 2017</a:t>
            </a:r>
          </a:p>
          <a:p>
            <a:r>
              <a:rPr lang="en-GB" sz="2400" dirty="0"/>
              <a:t>Current framework is available at: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>
                <a:hlinkClick r:id="rId2"/>
              </a:rPr>
              <a:t>https://assets.publishing.service.gov.uk/government/uploads/system/uploads/attachment_data/file/596629/EYFS_STATUTORY_FRAMEWORK_2017.pdf</a:t>
            </a:r>
            <a:endParaRPr lang="en-GB" sz="2400" dirty="0"/>
          </a:p>
          <a:p>
            <a:pPr marL="0" indent="0" algn="r">
              <a:buNone/>
            </a:pPr>
            <a:r>
              <a:rPr lang="en-GB" sz="2400" dirty="0"/>
              <a:t>(Department for Education (DfE 2017)</a:t>
            </a:r>
          </a:p>
        </p:txBody>
      </p:sp>
    </p:spTree>
    <p:extLst>
      <p:ext uri="{BB962C8B-B14F-4D97-AF65-F5344CB8AC3E}">
        <p14:creationId xmlns:p14="http://schemas.microsoft.com/office/powerpoint/2010/main" val="1564516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/>
              <a:t>Early Years Foundation Stage Principles (DfE, 2017)</a:t>
            </a:r>
          </a:p>
        </p:txBody>
      </p:sp>
      <p:sp>
        <p:nvSpPr>
          <p:cNvPr id="44035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Four guiding principles should shape practice in early years settings. These are: </a:t>
            </a:r>
          </a:p>
          <a:p>
            <a:r>
              <a:rPr lang="en-GB" sz="2800" dirty="0"/>
              <a:t>every child is a </a:t>
            </a:r>
            <a:r>
              <a:rPr lang="en-GB" sz="2800" b="1" dirty="0"/>
              <a:t>unique child</a:t>
            </a:r>
            <a:r>
              <a:rPr lang="en-GB" sz="2800" dirty="0"/>
              <a:t>, who is constantly learning and can be resilient, capable, confident and self-assured </a:t>
            </a:r>
          </a:p>
          <a:p>
            <a:r>
              <a:rPr lang="en-GB" sz="2800" dirty="0"/>
              <a:t>children learn to be strong and independent through </a:t>
            </a:r>
            <a:r>
              <a:rPr lang="en-GB" sz="2800" b="1" dirty="0"/>
              <a:t>positive relationships</a:t>
            </a:r>
          </a:p>
        </p:txBody>
      </p:sp>
    </p:spTree>
    <p:extLst>
      <p:ext uri="{BB962C8B-B14F-4D97-AF65-F5344CB8AC3E}">
        <p14:creationId xmlns:p14="http://schemas.microsoft.com/office/powerpoint/2010/main" val="19051180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/>
              <a:t>Early Years Foundation Stage Principles (DfE, 2017)</a:t>
            </a:r>
          </a:p>
        </p:txBody>
      </p:sp>
      <p:sp>
        <p:nvSpPr>
          <p:cNvPr id="45059" name="Content Placeholder 2"/>
          <p:cNvSpPr>
            <a:spLocks noGrp="1"/>
          </p:cNvSpPr>
          <p:nvPr>
            <p:ph idx="1"/>
          </p:nvPr>
        </p:nvSpPr>
        <p:spPr>
          <a:xfrm>
            <a:off x="677333" y="2160589"/>
            <a:ext cx="9541487" cy="3880773"/>
          </a:xfrm>
        </p:spPr>
        <p:txBody>
          <a:bodyPr>
            <a:noAutofit/>
          </a:bodyPr>
          <a:lstStyle/>
          <a:p>
            <a:r>
              <a:rPr lang="en-GB" sz="2400" dirty="0"/>
              <a:t>children learn and develop well in </a:t>
            </a:r>
            <a:r>
              <a:rPr lang="en-GB" sz="2400" b="1" dirty="0"/>
              <a:t>enabling environments</a:t>
            </a:r>
            <a:r>
              <a:rPr lang="en-GB" sz="2400" dirty="0"/>
              <a:t>, in which their experiences respond to their individual needs and there is a strong partnership between practitioners and parents and/or carers </a:t>
            </a:r>
          </a:p>
          <a:p>
            <a:r>
              <a:rPr lang="en-GB" sz="2400" b="1" dirty="0"/>
              <a:t>children develop and learn in different ways </a:t>
            </a:r>
            <a:r>
              <a:rPr lang="en-GB" sz="2400" dirty="0"/>
              <a:t>(see “the characteristics of effective teaching and learning” at paragraph 1.9) and </a:t>
            </a:r>
            <a:r>
              <a:rPr lang="en-GB" sz="2400" b="1" dirty="0"/>
              <a:t>at different rates. </a:t>
            </a:r>
            <a:r>
              <a:rPr lang="en-GB" sz="2400" dirty="0"/>
              <a:t>The framework covers the education and care of all children in early years provision, including children with special educational needs and disabilities.</a:t>
            </a:r>
          </a:p>
        </p:txBody>
      </p:sp>
    </p:spTree>
    <p:extLst>
      <p:ext uri="{BB962C8B-B14F-4D97-AF65-F5344CB8AC3E}">
        <p14:creationId xmlns:p14="http://schemas.microsoft.com/office/powerpoint/2010/main" val="6756572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C7640-50E9-4C6F-8506-EB87F126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70021"/>
          </a:xfrm>
        </p:spPr>
        <p:txBody>
          <a:bodyPr/>
          <a:lstStyle/>
          <a:p>
            <a:r>
              <a:rPr lang="en-GB" dirty="0"/>
              <a:t>7 Areas of Learning and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83E07-191F-4AD9-A5C0-3BA439F93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88169"/>
            <a:ext cx="8596668" cy="4453194"/>
          </a:xfrm>
        </p:spPr>
        <p:txBody>
          <a:bodyPr>
            <a:normAutofit/>
          </a:bodyPr>
          <a:lstStyle/>
          <a:p>
            <a:r>
              <a:rPr lang="en-GB" sz="2000" dirty="0"/>
              <a:t>There are seven areas of learning and development that must shape educational programmes in early years settings. </a:t>
            </a:r>
          </a:p>
          <a:p>
            <a:r>
              <a:rPr lang="en-GB" sz="2000" dirty="0"/>
              <a:t>All areas of learning and development are important and inter-connected.</a:t>
            </a:r>
          </a:p>
          <a:p>
            <a:r>
              <a:rPr lang="en-GB" sz="2000" dirty="0"/>
              <a:t>Three areas are particularly crucial for igniting children’s curiosity and enthusiasm for learning, and for building their capacity to learn, form relationships and thrive.</a:t>
            </a:r>
          </a:p>
          <a:p>
            <a:r>
              <a:rPr lang="en-GB" sz="2000" dirty="0"/>
              <a:t>These three areas, the prime areas, are: </a:t>
            </a:r>
          </a:p>
          <a:p>
            <a:r>
              <a:rPr lang="en-GB" sz="2000" dirty="0"/>
              <a:t>communication and language </a:t>
            </a:r>
          </a:p>
          <a:p>
            <a:r>
              <a:rPr lang="en-GB" sz="2000" dirty="0"/>
              <a:t>physical development </a:t>
            </a:r>
          </a:p>
          <a:p>
            <a:r>
              <a:rPr lang="en-GB" sz="2000" dirty="0"/>
              <a:t>personal, social and emotional development (DfE, 2017)</a:t>
            </a:r>
          </a:p>
        </p:txBody>
      </p:sp>
    </p:spTree>
    <p:extLst>
      <p:ext uri="{BB962C8B-B14F-4D97-AF65-F5344CB8AC3E}">
        <p14:creationId xmlns:p14="http://schemas.microsoft.com/office/powerpoint/2010/main" val="39057317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0DF29-AC96-4F39-9D00-37BADC30C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 Areas of Learning and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2F23B-A16E-4757-A18E-2DD82DDCA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Providers must also support children in four specific areas, through which the three prime areas are strengthened and applied. </a:t>
            </a:r>
          </a:p>
          <a:p>
            <a:r>
              <a:rPr lang="en-GB" sz="2400" dirty="0"/>
              <a:t>The specific areas are: </a:t>
            </a:r>
          </a:p>
          <a:p>
            <a:r>
              <a:rPr lang="en-GB" sz="2400" dirty="0"/>
              <a:t>literacy </a:t>
            </a:r>
          </a:p>
          <a:p>
            <a:r>
              <a:rPr lang="en-GB" sz="2400" dirty="0"/>
              <a:t>mathematics </a:t>
            </a:r>
          </a:p>
          <a:p>
            <a:r>
              <a:rPr lang="en-GB" sz="2400" dirty="0"/>
              <a:t>understanding the world </a:t>
            </a:r>
          </a:p>
          <a:p>
            <a:r>
              <a:rPr lang="en-GB" sz="2400" dirty="0"/>
              <a:t>expressive arts and design  (DfE, 2017)</a:t>
            </a:r>
          </a:p>
        </p:txBody>
      </p:sp>
    </p:spTree>
    <p:extLst>
      <p:ext uri="{BB962C8B-B14F-4D97-AF65-F5344CB8AC3E}">
        <p14:creationId xmlns:p14="http://schemas.microsoft.com/office/powerpoint/2010/main" val="32537770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E55CC08-2757-4E7A-8B73-48686AD641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5969" y="4553712"/>
            <a:ext cx="8288032" cy="1096316"/>
          </a:xfrm>
        </p:spPr>
        <p:txBody>
          <a:bodyPr>
            <a:normAutofit/>
          </a:bodyPr>
          <a:lstStyle/>
          <a:p>
            <a:pPr algn="ctr"/>
            <a:r>
              <a:rPr lang="en-GB" sz="4800" dirty="0"/>
              <a:t>Foundation Phase in Wales</a:t>
            </a:r>
            <a:endParaRPr lang="en-GB" sz="4800"/>
          </a:p>
        </p:txBody>
      </p:sp>
      <p:pic>
        <p:nvPicPr>
          <p:cNvPr id="7" name="Picture 6" descr="A picture containing drawing, room&#10;&#10;Description automatically generated">
            <a:extLst>
              <a:ext uri="{FF2B5EF4-FFF2-40B4-BE49-F238E27FC236}">
                <a16:creationId xmlns:a16="http://schemas.microsoft.com/office/drawing/2014/main" id="{B25BE9F7-6A31-4C8C-A93D-A66EB574B9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486" y="934222"/>
            <a:ext cx="4942996" cy="329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7314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Foundation Phase - Wales</a:t>
            </a:r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>
            <a:noAutofit/>
          </a:bodyPr>
          <a:lstStyle/>
          <a:p>
            <a:pPr eaLnBrk="1" hangingPunct="1"/>
            <a:r>
              <a:rPr lang="en-GB" sz="2800" dirty="0"/>
              <a:t>A new approach to learning for children from 3-7 years of age. </a:t>
            </a:r>
          </a:p>
          <a:p>
            <a:pPr eaLnBrk="1" hangingPunct="1"/>
            <a:r>
              <a:rPr lang="en-GB" sz="2800" dirty="0"/>
              <a:t>Combines Early Years Education (3 to 5-year-olds) and Key Stage 1 (5 to 7-year-olds) of the National Curriculum.</a:t>
            </a:r>
          </a:p>
          <a:p>
            <a:pPr eaLnBrk="1" hangingPunct="1"/>
            <a:r>
              <a:rPr lang="en-GB" sz="2800" dirty="0"/>
              <a:t>Based on the principle that early years provision should offer a sound foundation for future learning through a developmentally appropriate curriculum.</a:t>
            </a:r>
            <a:br>
              <a:rPr lang="en-GB" sz="2800" dirty="0"/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526158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Foundation Phase - Wales</a:t>
            </a:r>
            <a:endParaRPr lang="en-US"/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1588169"/>
            <a:ext cx="8596668" cy="4453194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800" dirty="0"/>
              <a:t>Origins – The Learning Country (2001).</a:t>
            </a:r>
          </a:p>
          <a:p>
            <a:pPr eaLnBrk="1" hangingPunct="1"/>
            <a:r>
              <a:rPr lang="en-GB" sz="2800" dirty="0"/>
              <a:t>Welsh Assembly education and lifelong learning programme to 2010.</a:t>
            </a:r>
          </a:p>
          <a:p>
            <a:pPr eaLnBrk="1" hangingPunct="1"/>
            <a:r>
              <a:rPr lang="en-GB" sz="2800" dirty="0"/>
              <a:t>Based on principle the early years provision:</a:t>
            </a:r>
          </a:p>
          <a:p>
            <a:pPr lvl="1" eaLnBrk="1" hangingPunct="1"/>
            <a:r>
              <a:rPr lang="en-GB" sz="2800" dirty="0"/>
              <a:t>sound foundation for future learning.</a:t>
            </a:r>
          </a:p>
          <a:p>
            <a:pPr lvl="1" eaLnBrk="1" hangingPunct="1"/>
            <a:r>
              <a:rPr lang="en-GB" sz="2800" dirty="0"/>
              <a:t>achievement through developmentally appropriate curriculum.</a:t>
            </a:r>
          </a:p>
          <a:p>
            <a:pPr lvl="1" eaLnBrk="1" hangingPunct="1"/>
            <a:r>
              <a:rPr lang="en-GB" sz="2800" dirty="0"/>
              <a:t>in harmony with children’s needs and interests.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6490852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Foundation Phase - Wales</a:t>
            </a:r>
            <a:endParaRPr lang="en-US"/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1716505"/>
            <a:ext cx="8596668" cy="4324857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800" dirty="0"/>
              <a:t>Consultation Document February 2003.</a:t>
            </a:r>
          </a:p>
          <a:p>
            <a:pPr eaLnBrk="1" hangingPunct="1"/>
            <a:r>
              <a:rPr lang="en-GB" sz="2800" dirty="0"/>
              <a:t>644 responses supporting proposals.</a:t>
            </a:r>
          </a:p>
          <a:p>
            <a:pPr eaLnBrk="1" hangingPunct="1"/>
            <a:r>
              <a:rPr lang="en-GB" sz="2800" dirty="0"/>
              <a:t>Foundation Phase was based on current good practice but required change of approach and delivery inside and outside classroom.</a:t>
            </a:r>
          </a:p>
          <a:p>
            <a:pPr eaLnBrk="1" hangingPunct="1"/>
            <a:r>
              <a:rPr lang="en-GB" sz="2800" dirty="0"/>
              <a:t>Greater emphasis on play and active involvement rather than development and application of skills.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8478679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Foundation Phase - Wales</a:t>
            </a:r>
            <a:endParaRPr lang="en-US"/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1716505"/>
            <a:ext cx="8596668" cy="432485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dirty="0"/>
              <a:t>September 2004 - Pilot began in 41 schools and settings and continued until statutory rollout September 2008.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/>
              <a:t>Evidence from pilot was evaluated and national consultation undertaken January 8</a:t>
            </a:r>
            <a:r>
              <a:rPr lang="en-GB" sz="2400" baseline="30000" dirty="0"/>
              <a:t>th</a:t>
            </a:r>
            <a:r>
              <a:rPr lang="en-GB" sz="2400" dirty="0"/>
              <a:t> to March 30th 2007 to shape final requirements.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/>
              <a:t>November 2005 - Jane Davidson Minister for Education Lifelong Learning and Skills – outlined the timetable for introduction of Foundation Phase.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/>
              <a:t>Aim - by start 2010/11 academic year all children 3 – 7 years would have access to Foundation Phase.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635946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677334" y="609600"/>
            <a:ext cx="8596668" cy="994611"/>
          </a:xfrm>
        </p:spPr>
        <p:txBody>
          <a:bodyPr/>
          <a:lstStyle/>
          <a:p>
            <a:pPr eaLnBrk="1" hangingPunct="1"/>
            <a:r>
              <a:rPr lang="en-GB" dirty="0"/>
              <a:t>Timetable of Introduction</a:t>
            </a:r>
            <a:endParaRPr lang="en-US" dirty="0"/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2800" dirty="0"/>
              <a:t>2005/06 – 3 to 6 year olds and some 7 year olds in mixed age classes in pilot schools and settings.</a:t>
            </a:r>
          </a:p>
          <a:p>
            <a:pPr eaLnBrk="1" hangingPunct="1"/>
            <a:r>
              <a:rPr lang="en-GB" sz="2800" dirty="0"/>
              <a:t>2006/08 – 3 to 7 year olds in pilot schools &amp; settings.</a:t>
            </a:r>
          </a:p>
          <a:p>
            <a:pPr eaLnBrk="1" hangingPunct="1"/>
            <a:r>
              <a:rPr lang="en-GB" sz="2800" dirty="0"/>
              <a:t>2008/09 3 to 5 year olds in all schools, voluntary and private settings and childminders funded by LEA through EYDCP, and 5 to 7 year olds in Pilot schools.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1771846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Timetable of Introduction</a:t>
            </a:r>
            <a:endParaRPr lang="en-US" dirty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800" dirty="0"/>
              <a:t>2009/10 - 3 to 6 year olds in all schools, voluntary and private settings and childminders funded by LEA through EYDCP, and 6 to 7 year olds in Pilot schools.</a:t>
            </a:r>
          </a:p>
          <a:p>
            <a:pPr eaLnBrk="1" hangingPunct="1"/>
            <a:r>
              <a:rPr lang="en-GB" sz="2800" dirty="0"/>
              <a:t>2010/11 – 3 to 7 year olds in all schools, voluntary and private settings and childminders funded by LEA through EYDCP.</a:t>
            </a:r>
            <a:endParaRPr lang="en-US" sz="2800" dirty="0"/>
          </a:p>
          <a:p>
            <a:pPr eaLnBrk="1" hangingPunct="1">
              <a:buFont typeface="Wingdings" pitchFamily="2" charset="2"/>
              <a:buNone/>
            </a:pPr>
            <a:endParaRPr lang="en-US" dirty="0"/>
          </a:p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1045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3800" b="1"/>
              <a:t>Aims and Philosophy of the Foundation Phase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sz="2800" dirty="0"/>
              <a:t>raise children’s standards of achievement;</a:t>
            </a:r>
          </a:p>
          <a:p>
            <a:pPr eaLnBrk="1" hangingPunct="1"/>
            <a:r>
              <a:rPr lang="en-GB" sz="2800" dirty="0"/>
              <a:t>enhance their positive attitudes to learning;</a:t>
            </a:r>
          </a:p>
          <a:p>
            <a:pPr eaLnBrk="1" hangingPunct="1"/>
            <a:r>
              <a:rPr lang="en-GB" sz="2800" dirty="0"/>
              <a:t>address their developing needs;</a:t>
            </a:r>
          </a:p>
          <a:p>
            <a:pPr eaLnBrk="1" hangingPunct="1"/>
            <a:r>
              <a:rPr lang="en-GB" sz="2800" dirty="0"/>
              <a:t>enable them to benefit from educational opportunities later in their lives;</a:t>
            </a:r>
          </a:p>
          <a:p>
            <a:pPr eaLnBrk="1" hangingPunct="1"/>
            <a:r>
              <a:rPr lang="en-GB" sz="2800" dirty="0"/>
              <a:t>help them become active citizens within their communities;</a:t>
            </a:r>
          </a:p>
          <a:p>
            <a:pPr eaLnBrk="1" hangingPunct="1"/>
            <a:r>
              <a:rPr lang="en-GB" sz="2800" dirty="0"/>
              <a:t>help children to learn how to learn.</a:t>
            </a:r>
            <a:endParaRPr lang="en-US" sz="2800" dirty="0"/>
          </a:p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06290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677334" y="609600"/>
            <a:ext cx="8596668" cy="753979"/>
          </a:xfrm>
        </p:spPr>
        <p:txBody>
          <a:bodyPr/>
          <a:lstStyle/>
          <a:p>
            <a:pPr eaLnBrk="1" hangingPunct="1"/>
            <a:r>
              <a:rPr lang="en-GB"/>
              <a:t>Features 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1748589"/>
            <a:ext cx="8596668" cy="429277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/>
              <a:t>Original version was based on Desirable Learning Outcomes and Key Stage 1 National Curriculum.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Each area of learning was divided into Skills and Range (in line with NC subjects).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Development of skills had greater prominence.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Reduction in the content of each area of learning.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Attitudes and values given higher profile.</a:t>
            </a:r>
            <a:endParaRPr lang="en-US" sz="2800" dirty="0"/>
          </a:p>
          <a:p>
            <a:pPr eaLnBrk="1" hangingPunct="1"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89085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677334" y="609600"/>
            <a:ext cx="8596668" cy="930442"/>
          </a:xfrm>
        </p:spPr>
        <p:txBody>
          <a:bodyPr/>
          <a:lstStyle/>
          <a:p>
            <a:pPr eaLnBrk="1" hangingPunct="1"/>
            <a:r>
              <a:rPr lang="en-GB"/>
              <a:t>Foundation Phase - Wales</a:t>
            </a:r>
            <a:endParaRPr lang="en-US"/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1828801"/>
            <a:ext cx="8596668" cy="4212562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800" dirty="0"/>
              <a:t>Original Areas of learning when first introduced: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800" dirty="0"/>
          </a:p>
          <a:p>
            <a:pPr eaLnBrk="1" hangingPunct="1">
              <a:lnSpc>
                <a:spcPct val="80000"/>
              </a:lnSpc>
            </a:pPr>
            <a:r>
              <a:rPr lang="en-GB" sz="2800" dirty="0"/>
              <a:t>Personal and Social Development and Wellbeing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/>
              <a:t>Language Literacy and Communication Skills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/>
              <a:t>Mathematical Development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/>
              <a:t>Bilingualism and Multicultural Understanding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/>
              <a:t>Knowledge and Understanding of the World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/>
              <a:t>Physical Development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/>
              <a:t>Creative Development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9209425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Settings Using Foundation Phase</a:t>
            </a:r>
          </a:p>
        </p:txBody>
      </p:sp>
      <p:sp>
        <p:nvSpPr>
          <p:cNvPr id="563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dirty="0"/>
          </a:p>
          <a:p>
            <a:pPr eaLnBrk="1" hangingPunct="1"/>
            <a:r>
              <a:rPr lang="en-GB" sz="2800" dirty="0"/>
              <a:t>Primary/Infant Schools</a:t>
            </a:r>
          </a:p>
          <a:p>
            <a:pPr eaLnBrk="1" hangingPunct="1"/>
            <a:r>
              <a:rPr lang="en-GB" sz="2800" dirty="0"/>
              <a:t>Playgroups</a:t>
            </a:r>
          </a:p>
          <a:p>
            <a:pPr eaLnBrk="1" hangingPunct="1"/>
            <a:r>
              <a:rPr lang="en-GB" sz="2800" dirty="0"/>
              <a:t>Childminders in the voluntary and private sectors.</a:t>
            </a:r>
          </a:p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38726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Adult:Child Ratios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1663284"/>
            <a:ext cx="8596668" cy="3880773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800" dirty="0"/>
              <a:t>Nursery and Reception	1:8 </a:t>
            </a:r>
          </a:p>
          <a:p>
            <a:pPr eaLnBrk="1" hangingPunct="1"/>
            <a:r>
              <a:rPr lang="en-GB" sz="2800" dirty="0"/>
              <a:t>Year 1				1:15 </a:t>
            </a:r>
          </a:p>
          <a:p>
            <a:pPr eaLnBrk="1" hangingPunct="1"/>
            <a:r>
              <a:rPr lang="en-GB" sz="2800" dirty="0"/>
              <a:t>Year 2				1:15 </a:t>
            </a:r>
          </a:p>
          <a:p>
            <a:pPr eaLnBrk="1" hangingPunct="1"/>
            <a:endParaRPr lang="en-US" sz="2800" dirty="0"/>
          </a:p>
          <a:p>
            <a:pPr eaLnBrk="1" hangingPunct="1"/>
            <a:r>
              <a:rPr lang="en-GB" sz="2800" b="1" dirty="0"/>
              <a:t>Each area of Learning will contain</a:t>
            </a:r>
          </a:p>
          <a:p>
            <a:pPr eaLnBrk="1" hangingPunct="1"/>
            <a:r>
              <a:rPr lang="en-GB" sz="2800" dirty="0"/>
              <a:t>Skills</a:t>
            </a:r>
          </a:p>
          <a:p>
            <a:pPr eaLnBrk="1" hangingPunct="1"/>
            <a:r>
              <a:rPr lang="en-GB" sz="2800" dirty="0"/>
              <a:t>Range</a:t>
            </a:r>
          </a:p>
          <a:p>
            <a:pPr eaLnBrk="1" hangingPunct="1"/>
            <a:endParaRPr lang="en-GB" sz="2800" dirty="0"/>
          </a:p>
          <a:p>
            <a:pPr eaLnBrk="1" hangingPunct="1"/>
            <a:endParaRPr lang="en-GB" dirty="0"/>
          </a:p>
          <a:p>
            <a:pPr eaLnBrk="1" hangingPunct="1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057113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defRPr/>
            </a:pPr>
            <a:r>
              <a:rPr lang="en-GB" dirty="0"/>
              <a:t>Implementing the Foundation Phase</a:t>
            </a:r>
          </a:p>
        </p:txBody>
      </p:sp>
      <p:pic>
        <p:nvPicPr>
          <p:cNvPr id="58371" name="Content Placeholder 3" descr="Vygotsky Image 1.JP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113067" y="2160588"/>
            <a:ext cx="5822155" cy="3881437"/>
          </a:xfrm>
        </p:spPr>
      </p:pic>
    </p:spTree>
    <p:extLst>
      <p:ext uri="{BB962C8B-B14F-4D97-AF65-F5344CB8AC3E}">
        <p14:creationId xmlns:p14="http://schemas.microsoft.com/office/powerpoint/2010/main" val="272028043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Monitoring Children’s Progress</a:t>
            </a:r>
          </a:p>
        </p:txBody>
      </p:sp>
      <p:sp>
        <p:nvSpPr>
          <p:cNvPr id="5939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GB" sz="2400" dirty="0"/>
              <a:t>In the Foundation Phase children’s progress and development is mainly monitored by means of Observation using the Foundation Phase Profile.</a:t>
            </a:r>
          </a:p>
          <a:p>
            <a:r>
              <a:rPr lang="en-GB" sz="2400" dirty="0">
                <a:hlinkClick r:id="rId2"/>
              </a:rPr>
              <a:t>https://www.youtube.com/watch?v=xfWghefLmHo</a:t>
            </a:r>
            <a:endParaRPr lang="en-GB" sz="2400" dirty="0"/>
          </a:p>
          <a:p>
            <a:pPr eaLnBrk="1" hangingPunct="1"/>
            <a:endParaRPr lang="en-GB" sz="2400" dirty="0"/>
          </a:p>
          <a:p>
            <a:pPr eaLnBrk="1" hangingPunct="1"/>
            <a:r>
              <a:rPr lang="en-GB" sz="2400" dirty="0"/>
              <a:t>Further Reading:</a:t>
            </a:r>
          </a:p>
          <a:p>
            <a:pPr eaLnBrk="1" hangingPunct="1"/>
            <a:r>
              <a:rPr lang="en-GB" sz="2400" i="1" dirty="0"/>
              <a:t>Observing Children</a:t>
            </a:r>
          </a:p>
          <a:p>
            <a:pPr marL="0" indent="0">
              <a:buNone/>
            </a:pPr>
            <a:r>
              <a:rPr lang="en-GB" sz="2400">
                <a:hlinkClick r:id="rId3"/>
              </a:rPr>
              <a:t>https://hwb.gov.wales/curriculum-for-wales-2008/foundation-phase/observing-children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393431745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Revised Foundation Phase (2015)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Foundation Phase Framework has been revised in 2015.</a:t>
            </a:r>
          </a:p>
          <a:p>
            <a:r>
              <a:rPr lang="en-GB" sz="2800" dirty="0"/>
              <a:t>Please refer to current version when planning activities for this age group.</a:t>
            </a:r>
          </a:p>
          <a:p>
            <a:endParaRPr lang="en-GB" sz="2800" dirty="0"/>
          </a:p>
          <a:p>
            <a:pPr>
              <a:buNone/>
            </a:pPr>
            <a:r>
              <a:rPr lang="en-GB" dirty="0">
                <a:hlinkClick r:id="rId2"/>
              </a:rPr>
              <a:t>https://hwb.gov.wales/storage/d5d8e39c-b534-40cb-a3f5-7e2e126d8077/foundation-phase-framework.pdf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72504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677334" y="609600"/>
            <a:ext cx="8596668" cy="1074821"/>
          </a:xfrm>
        </p:spPr>
        <p:txBody>
          <a:bodyPr/>
          <a:lstStyle/>
          <a:p>
            <a:pPr eaLnBrk="1" hangingPunct="1"/>
            <a:r>
              <a:rPr lang="en-GB"/>
              <a:t>Revised Areas of Learning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1812759"/>
            <a:ext cx="8596668" cy="4228604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2800" dirty="0"/>
              <a:t>Personal and Social Development, Well Being and Cultural Diversity</a:t>
            </a:r>
          </a:p>
          <a:p>
            <a:pPr eaLnBrk="1" hangingPunct="1"/>
            <a:r>
              <a:rPr lang="en-GB" sz="2800" dirty="0"/>
              <a:t>Language, Literacy and Communication</a:t>
            </a:r>
          </a:p>
          <a:p>
            <a:pPr eaLnBrk="1" hangingPunct="1"/>
            <a:r>
              <a:rPr lang="en-GB" sz="2800" dirty="0"/>
              <a:t>Mathematical Development</a:t>
            </a:r>
          </a:p>
          <a:p>
            <a:pPr eaLnBrk="1" hangingPunct="1"/>
            <a:r>
              <a:rPr lang="en-GB" sz="2800" dirty="0"/>
              <a:t>Welsh Language Development</a:t>
            </a:r>
          </a:p>
          <a:p>
            <a:pPr eaLnBrk="1" hangingPunct="1"/>
            <a:r>
              <a:rPr lang="en-GB" sz="2800" dirty="0"/>
              <a:t>Knowledge and Understanding of the World</a:t>
            </a:r>
          </a:p>
          <a:p>
            <a:pPr eaLnBrk="1" hangingPunct="1"/>
            <a:r>
              <a:rPr lang="en-GB" sz="2800" dirty="0"/>
              <a:t>Physical Development</a:t>
            </a:r>
          </a:p>
          <a:p>
            <a:pPr eaLnBrk="1" hangingPunct="1"/>
            <a:r>
              <a:rPr lang="en-GB" sz="2800" dirty="0"/>
              <a:t>Creative Development</a:t>
            </a:r>
            <a:endParaRPr lang="en-US" sz="2800" dirty="0"/>
          </a:p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597734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A75A6-680D-470B-8685-9D5B28E36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CAF9F-E6CB-4DA4-9079-287F750366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Department for Education (DfE) (2017) </a:t>
            </a:r>
            <a:r>
              <a:rPr lang="en-GB" i="1" dirty="0"/>
              <a:t>Statutory framework for the early years foundation stage: Setting the standards for learning, development and care for children from birth to five. </a:t>
            </a:r>
            <a:r>
              <a:rPr lang="en-GB" dirty="0"/>
              <a:t>Available at: https://assets.publishing.service.gov.uk/government/uploads/system/uploads/attachment_data/file/596629/EYFS_STATUTORY_FRAMEWORK_2017.pdf (Accessed 22</a:t>
            </a:r>
            <a:r>
              <a:rPr lang="en-GB" baseline="30000" dirty="0"/>
              <a:t>nd</a:t>
            </a:r>
            <a:r>
              <a:rPr lang="en-GB" dirty="0"/>
              <a:t> February 2020).</a:t>
            </a:r>
          </a:p>
          <a:p>
            <a:endParaRPr lang="en-GB" dirty="0"/>
          </a:p>
          <a:p>
            <a:r>
              <a:rPr lang="en-GB" dirty="0"/>
              <a:t>Welsh Government (2015) </a:t>
            </a:r>
            <a:r>
              <a:rPr lang="en-GB" i="1" dirty="0"/>
              <a:t>Foundation Phase Framework (Revised 2015). </a:t>
            </a:r>
            <a:r>
              <a:rPr lang="en-GB" dirty="0"/>
              <a:t>Available at: https://hwb.gov.wales/storage/d5d8e39c-b534-40cb-a3f5-7e2e126d8077/foundation-phase-framework.pdf (Accessed 22</a:t>
            </a:r>
            <a:r>
              <a:rPr lang="en-GB" baseline="30000" dirty="0"/>
              <a:t>nd</a:t>
            </a:r>
            <a:r>
              <a:rPr lang="en-GB" dirty="0"/>
              <a:t> February 2020).</a:t>
            </a:r>
          </a:p>
        </p:txBody>
      </p:sp>
    </p:spTree>
    <p:extLst>
      <p:ext uri="{BB962C8B-B14F-4D97-AF65-F5344CB8AC3E}">
        <p14:creationId xmlns:p14="http://schemas.microsoft.com/office/powerpoint/2010/main" val="340571943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80</TotalTime>
  <Words>1868</Words>
  <Application>Microsoft Office PowerPoint</Application>
  <PresentationFormat>Widescreen</PresentationFormat>
  <Paragraphs>203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Trebuchet MS</vt:lpstr>
      <vt:lpstr>Wingdings</vt:lpstr>
      <vt:lpstr>Wingdings 2</vt:lpstr>
      <vt:lpstr>Wingdings 3</vt:lpstr>
      <vt:lpstr>Facet</vt:lpstr>
      <vt:lpstr>Early Years Curriculum in the UK and Wales</vt:lpstr>
      <vt:lpstr>Early Years Curriculum Development</vt:lpstr>
      <vt:lpstr>Rumbold Report 1990 (DES)</vt:lpstr>
      <vt:lpstr>Rumbold Report 1990 (DES)</vt:lpstr>
      <vt:lpstr>Early Years Curriculum Development</vt:lpstr>
      <vt:lpstr>DLO</vt:lpstr>
      <vt:lpstr>DLO</vt:lpstr>
      <vt:lpstr>Review of Early Years Curriculum</vt:lpstr>
      <vt:lpstr>Foundation Stage 3-5</vt:lpstr>
      <vt:lpstr>Foundation Stage 3-5</vt:lpstr>
      <vt:lpstr>Relevant Legislation</vt:lpstr>
      <vt:lpstr>Early Years Foundation Stage (EYFS)</vt:lpstr>
      <vt:lpstr>Early Years Foundation Stage Themes</vt:lpstr>
      <vt:lpstr>Early Years Foundation Stage Themes</vt:lpstr>
      <vt:lpstr>Revised EYFS</vt:lpstr>
      <vt:lpstr>Early Years Foundation Stage Principles (DfE, 2017)</vt:lpstr>
      <vt:lpstr>Early Years Foundation Stage Principles (DfE, 2017)</vt:lpstr>
      <vt:lpstr>7 Areas of Learning and Development</vt:lpstr>
      <vt:lpstr>7 Areas of Learning and Development</vt:lpstr>
      <vt:lpstr>Foundation Phase in Wales</vt:lpstr>
      <vt:lpstr>Foundation Phase - Wales</vt:lpstr>
      <vt:lpstr>Foundation Phase - Wales</vt:lpstr>
      <vt:lpstr>Foundation Phase - Wales</vt:lpstr>
      <vt:lpstr>Foundation Phase - Wales</vt:lpstr>
      <vt:lpstr>Timetable of Introduction</vt:lpstr>
      <vt:lpstr>Timetable of Introduction</vt:lpstr>
      <vt:lpstr>Aims and Philosophy of the Foundation Phase</vt:lpstr>
      <vt:lpstr>Features </vt:lpstr>
      <vt:lpstr>Foundation Phase - Wales</vt:lpstr>
      <vt:lpstr>Settings Using Foundation Phase</vt:lpstr>
      <vt:lpstr>Adult:Child Ratios</vt:lpstr>
      <vt:lpstr>Implementing the Foundation Phase</vt:lpstr>
      <vt:lpstr>Monitoring Children’s Progress</vt:lpstr>
      <vt:lpstr>Revised Foundation Phase (2015)</vt:lpstr>
      <vt:lpstr>Revised Areas of Learning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for Children and Young People</dc:title>
  <dc:creator>Karen Hudson</dc:creator>
  <cp:lastModifiedBy>Karen Hudson</cp:lastModifiedBy>
  <cp:revision>13</cp:revision>
  <dcterms:created xsi:type="dcterms:W3CDTF">2017-02-18T11:21:41Z</dcterms:created>
  <dcterms:modified xsi:type="dcterms:W3CDTF">2020-02-22T12:09:50Z</dcterms:modified>
</cp:coreProperties>
</file>