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8" r:id="rId9"/>
    <p:sldId id="263" r:id="rId10"/>
    <p:sldId id="267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663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698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79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5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072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445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835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70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0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870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60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5/7/2023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908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794" r:id="rId6"/>
    <p:sldLayoutId id="2147483790" r:id="rId7"/>
    <p:sldLayoutId id="2147483791" r:id="rId8"/>
    <p:sldLayoutId id="2147483792" r:id="rId9"/>
    <p:sldLayoutId id="2147483793" r:id="rId10"/>
    <p:sldLayoutId id="21474837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try.eiu.com/bulgaria" TargetMode="External"/><Relationship Id="rId2" Type="http://schemas.openxmlformats.org/officeDocument/2006/relationships/hyperlink" Target="https://www.statista.com/statistics/238667/tesco-plc-number-of-outlets-worldwide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uropean-union.europa.eu/principles-countries-history/country-profiles/bulgaria_en#:~:text=Bulgaria%20is%20a%20parliamentary%20republic.%20The%20head%20of,representative%20powers%20as%20well%20as%20limited%20veto%20powers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5AC95-9CF8-A0FE-17AF-511E13B97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2999"/>
            <a:ext cx="3402256" cy="27142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School of business  London Campus</a:t>
            </a:r>
          </a:p>
        </p:txBody>
      </p:sp>
      <p:pic>
        <p:nvPicPr>
          <p:cNvPr id="4" name="Picture 3" descr="BA (Hons) Business Administration (BABA) JPT/BPP(R2/345/6/1000)(A7820 ...">
            <a:extLst>
              <a:ext uri="{FF2B5EF4-FFF2-40B4-BE49-F238E27FC236}">
                <a16:creationId xmlns:a16="http://schemas.microsoft.com/office/drawing/2014/main" id="{12E25AF5-B6DF-7164-4A17-C70AC3E8B8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6785" y="2580279"/>
            <a:ext cx="5506514" cy="1128835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0BF52A6-36AD-72D2-AE75-4B0FB5B81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5192" y="3921617"/>
            <a:ext cx="5506514" cy="18343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10000"/>
              </a:lnSpc>
            </a:pPr>
            <a:r>
              <a:rPr lang="en-US" sz="1500"/>
              <a:t>Module code / </a:t>
            </a:r>
            <a:r>
              <a:rPr lang="en-US" sz="1500" b="1"/>
              <a:t>LCBB4005</a:t>
            </a:r>
            <a:r>
              <a:rPr lang="en-US" sz="1500"/>
              <a:t> </a:t>
            </a:r>
            <a:br>
              <a:rPr lang="en-US" sz="1500"/>
            </a:br>
            <a:r>
              <a:rPr lang="en-US" sz="1500" b="1"/>
              <a:t>THE GLOBAL BUSINESS ENVIRONMENT </a:t>
            </a:r>
            <a:br>
              <a:rPr lang="en-US" sz="1500"/>
            </a:br>
            <a:r>
              <a:rPr lang="en-US" sz="1500"/>
              <a:t>DATE / </a:t>
            </a:r>
            <a:r>
              <a:rPr lang="en-US" sz="1500" b="1"/>
              <a:t>07/05/2023</a:t>
            </a:r>
          </a:p>
          <a:p>
            <a:pPr indent="-228600">
              <a:lnSpc>
                <a:spcPct val="110000"/>
              </a:lnSpc>
            </a:pPr>
            <a:r>
              <a:rPr lang="en-US" sz="1500"/>
              <a:t>TO / </a:t>
            </a:r>
            <a:r>
              <a:rPr lang="en-US" sz="1500" b="1"/>
              <a:t>DR HOSSEIN SHOKRI </a:t>
            </a:r>
          </a:p>
          <a:p>
            <a:pPr indent="-228600">
              <a:lnSpc>
                <a:spcPct val="110000"/>
              </a:lnSpc>
            </a:pPr>
            <a:r>
              <a:rPr lang="en-US" sz="1500"/>
              <a:t>STUDENT NUMBER / </a:t>
            </a:r>
            <a:r>
              <a:rPr lang="en-US" sz="1500" b="1"/>
              <a:t>2232606 </a:t>
            </a:r>
            <a:r>
              <a:rPr lang="en-US" sz="1500"/>
              <a:t>/ VALENTINA PETKOVA </a:t>
            </a:r>
          </a:p>
        </p:txBody>
      </p: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5CCD403-A389-463D-A5CE-1215D647943F}" type="datetime1">
              <a:rPr lang="en-US" smtClean="0"/>
              <a:pPr>
                <a:spcAft>
                  <a:spcPts val="600"/>
                </a:spcAft>
              </a:pPr>
              <a:t>5/7/2023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927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5AC95-9CF8-A0FE-17AF-511E13B97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42999"/>
            <a:ext cx="6268719" cy="27142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BULGARIAN BRANCH OF TESCO – PESTEL ANALYSIS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F52A6-36AD-72D2-AE75-4B0FB5B81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5192" y="3921617"/>
            <a:ext cx="5506514" cy="18343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10000"/>
              </a:lnSpc>
            </a:pPr>
            <a:r>
              <a:rPr lang="en-US" sz="1500" dirty="0"/>
              <a:t>Module code / </a:t>
            </a:r>
            <a:r>
              <a:rPr lang="en-US" sz="1500" b="1" dirty="0"/>
              <a:t>LCBB4005</a:t>
            </a:r>
            <a:r>
              <a:rPr lang="en-US" sz="1500" dirty="0"/>
              <a:t> </a:t>
            </a:r>
            <a:br>
              <a:rPr lang="en-US" sz="1500" dirty="0"/>
            </a:br>
            <a:r>
              <a:rPr lang="en-US" sz="1500" b="1" dirty="0"/>
              <a:t>THE GLOBAL BUSINESS ENVIRONMENT </a:t>
            </a:r>
            <a:br>
              <a:rPr lang="en-US" sz="1500" dirty="0"/>
            </a:br>
            <a:r>
              <a:rPr lang="en-US" sz="1500" dirty="0"/>
              <a:t>DATE / </a:t>
            </a:r>
            <a:r>
              <a:rPr lang="en-US" sz="1500" b="1" dirty="0"/>
              <a:t>07/05/2023</a:t>
            </a:r>
          </a:p>
          <a:p>
            <a:pPr indent="-228600">
              <a:lnSpc>
                <a:spcPct val="110000"/>
              </a:lnSpc>
            </a:pPr>
            <a:r>
              <a:rPr lang="en-US" sz="1500" dirty="0"/>
              <a:t>TO / </a:t>
            </a:r>
            <a:r>
              <a:rPr lang="en-US" sz="1500" b="1" dirty="0"/>
              <a:t>DR HOSSEIN SHOKRI </a:t>
            </a:r>
          </a:p>
          <a:p>
            <a:pPr indent="-228600">
              <a:lnSpc>
                <a:spcPct val="110000"/>
              </a:lnSpc>
            </a:pPr>
            <a:r>
              <a:rPr lang="en-US" sz="1500" dirty="0"/>
              <a:t>STUDENT NUMBER / </a:t>
            </a:r>
            <a:r>
              <a:rPr lang="en-US" sz="1500" b="1" dirty="0"/>
              <a:t>2232606 </a:t>
            </a:r>
            <a:r>
              <a:rPr lang="en-US" sz="1500" dirty="0"/>
              <a:t>/ VALENTINA PETKOVA </a:t>
            </a:r>
          </a:p>
        </p:txBody>
      </p: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5CCD403-A389-463D-A5CE-1215D647943F}" type="datetime1">
              <a:rPr lang="en-US" smtClean="0"/>
              <a:pPr>
                <a:spcAft>
                  <a:spcPts val="600"/>
                </a:spcAft>
              </a:pPr>
              <a:t>5/7/2023</a:t>
            </a:fld>
            <a:endParaRPr lang="en-US"/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613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BULGARIA - </a:t>
            </a:r>
            <a:r>
              <a:rPr lang="en-US" b="0" dirty="0"/>
              <a:t>CONTEXT</a:t>
            </a:r>
          </a:p>
        </p:txBody>
      </p:sp>
      <p:pic>
        <p:nvPicPr>
          <p:cNvPr id="1026" name="Picture 2" descr="Добре Дошли в България | PFG България ЧР &amp; Технически Подбор">
            <a:extLst>
              <a:ext uri="{FF2B5EF4-FFF2-40B4-BE49-F238E27FC236}">
                <a16:creationId xmlns:a16="http://schemas.microsoft.com/office/drawing/2014/main" id="{C8AC8293-42E6-3932-AF44-A8AE6EF07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180" y="1620521"/>
            <a:ext cx="57150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B7AF010-53E1-542B-F87C-388E65191593}"/>
              </a:ext>
            </a:extLst>
          </p:cNvPr>
          <p:cNvSpPr txBox="1">
            <a:spLocks/>
          </p:cNvSpPr>
          <p:nvPr/>
        </p:nvSpPr>
        <p:spPr>
          <a:xfrm>
            <a:off x="7422552" y="3431541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BLACK SEA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47DB731-223D-47F2-F6D0-B74A86E56EF7}"/>
              </a:ext>
            </a:extLst>
          </p:cNvPr>
          <p:cNvSpPr txBox="1">
            <a:spLocks/>
          </p:cNvSpPr>
          <p:nvPr/>
        </p:nvSpPr>
        <p:spPr>
          <a:xfrm>
            <a:off x="6584688" y="4866641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TURKEY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4CA116-755C-FBC9-B40E-99E1731782DE}"/>
              </a:ext>
            </a:extLst>
          </p:cNvPr>
          <p:cNvSpPr txBox="1">
            <a:spLocks/>
          </p:cNvSpPr>
          <p:nvPr/>
        </p:nvSpPr>
        <p:spPr>
          <a:xfrm>
            <a:off x="4463116" y="1620521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ROMANIA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F5F6D08-4530-F853-D994-2E3C363FD8B0}"/>
              </a:ext>
            </a:extLst>
          </p:cNvPr>
          <p:cNvSpPr txBox="1">
            <a:spLocks/>
          </p:cNvSpPr>
          <p:nvPr/>
        </p:nvSpPr>
        <p:spPr>
          <a:xfrm>
            <a:off x="1503680" y="3350262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SERBIA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6C2C825-7CCA-A4A9-6F90-3EF06BF8F7C4}"/>
              </a:ext>
            </a:extLst>
          </p:cNvPr>
          <p:cNvSpPr txBox="1">
            <a:spLocks/>
          </p:cNvSpPr>
          <p:nvPr/>
        </p:nvSpPr>
        <p:spPr>
          <a:xfrm>
            <a:off x="3556746" y="5588003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GREECE</a:t>
            </a:r>
          </a:p>
          <a:p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01373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BULGARIA – </a:t>
            </a:r>
            <a:r>
              <a:rPr lang="en-US" b="0" dirty="0"/>
              <a:t>CONNECTIVITY </a:t>
            </a:r>
          </a:p>
        </p:txBody>
      </p:sp>
      <p:pic>
        <p:nvPicPr>
          <p:cNvPr id="1026" name="Picture 2" descr="Добре Дошли в България | PFG България ЧР &amp; Технически Подбор">
            <a:extLst>
              <a:ext uri="{FF2B5EF4-FFF2-40B4-BE49-F238E27FC236}">
                <a16:creationId xmlns:a16="http://schemas.microsoft.com/office/drawing/2014/main" id="{C8AC8293-42E6-3932-AF44-A8AE6EF07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180" y="1620521"/>
            <a:ext cx="57150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E464706F-446A-80E7-4467-12F9933F9065}"/>
              </a:ext>
            </a:extLst>
          </p:cNvPr>
          <p:cNvSpPr/>
          <p:nvPr/>
        </p:nvSpPr>
        <p:spPr>
          <a:xfrm>
            <a:off x="3210560" y="311912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1455D28-183B-18D0-067B-B7B21722395A}"/>
              </a:ext>
            </a:extLst>
          </p:cNvPr>
          <p:cNvSpPr/>
          <p:nvPr/>
        </p:nvSpPr>
        <p:spPr>
          <a:xfrm>
            <a:off x="6786882" y="257048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7BE6634-842B-65DD-7B92-013A889C64EA}"/>
              </a:ext>
            </a:extLst>
          </p:cNvPr>
          <p:cNvSpPr/>
          <p:nvPr/>
        </p:nvSpPr>
        <p:spPr>
          <a:xfrm>
            <a:off x="6668769" y="320040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688A088-90BC-E23E-51B1-8D315E835F28}"/>
              </a:ext>
            </a:extLst>
          </p:cNvPr>
          <p:cNvSpPr/>
          <p:nvPr/>
        </p:nvSpPr>
        <p:spPr>
          <a:xfrm>
            <a:off x="4974592" y="355600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896E798-553C-735E-6463-75D89654A121}"/>
              </a:ext>
            </a:extLst>
          </p:cNvPr>
          <p:cNvSpPr txBox="1">
            <a:spLocks/>
          </p:cNvSpPr>
          <p:nvPr/>
        </p:nvSpPr>
        <p:spPr>
          <a:xfrm>
            <a:off x="3361092" y="3495040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SOFIA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4D2274D-4107-790D-F7EF-0125CE431A03}"/>
              </a:ext>
            </a:extLst>
          </p:cNvPr>
          <p:cNvSpPr txBox="1">
            <a:spLocks/>
          </p:cNvSpPr>
          <p:nvPr/>
        </p:nvSpPr>
        <p:spPr>
          <a:xfrm>
            <a:off x="4967641" y="3931923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PLOVDIV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C260644F-29A4-CD46-E3D2-8D9F4D3BEB54}"/>
              </a:ext>
            </a:extLst>
          </p:cNvPr>
          <p:cNvSpPr txBox="1">
            <a:spLocks/>
          </p:cNvSpPr>
          <p:nvPr/>
        </p:nvSpPr>
        <p:spPr>
          <a:xfrm>
            <a:off x="6695441" y="3667760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BURGAS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B99BD3D-A64B-C0BB-7D69-091396721431}"/>
              </a:ext>
            </a:extLst>
          </p:cNvPr>
          <p:cNvSpPr txBox="1">
            <a:spLocks/>
          </p:cNvSpPr>
          <p:nvPr/>
        </p:nvSpPr>
        <p:spPr>
          <a:xfrm>
            <a:off x="6915485" y="2926081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VARNA</a:t>
            </a:r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2050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89F1EC3E-C628-B815-D17B-2D63564C7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749" y="3793808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791AC091-EAA8-35A2-958B-EEF11FE5F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0022" y="4159567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3FDBFCFD-44D8-3CAD-68FB-35A9F8EE83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111" y="3910647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930116D9-1FB1-74BD-AE4F-B8476A6B9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111" y="3132929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ort Icon at Vectorified.com | Collection of Port Icon free for ...">
            <a:extLst>
              <a:ext uri="{FF2B5EF4-FFF2-40B4-BE49-F238E27FC236}">
                <a16:creationId xmlns:a16="http://schemas.microsoft.com/office/drawing/2014/main" id="{96BE33A7-4803-54E4-6C44-E1881900A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644" y="2926081"/>
            <a:ext cx="591185" cy="5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Port Icon at Vectorified.com | Collection of Port Icon free for ...">
            <a:extLst>
              <a:ext uri="{FF2B5EF4-FFF2-40B4-BE49-F238E27FC236}">
                <a16:creationId xmlns:a16="http://schemas.microsoft.com/office/drawing/2014/main" id="{1358C92D-C699-3B3D-0B16-A53C271E73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386" y="3626642"/>
            <a:ext cx="591185" cy="5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2795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BULGARIA – </a:t>
            </a:r>
            <a:r>
              <a:rPr lang="en-US" b="0" dirty="0"/>
              <a:t>STRENGHTS  </a:t>
            </a:r>
          </a:p>
        </p:txBody>
      </p:sp>
      <p:pic>
        <p:nvPicPr>
          <p:cNvPr id="1026" name="Picture 2" descr="Добре Дошли в България | PFG България ЧР &amp; Технически Подбор">
            <a:extLst>
              <a:ext uri="{FF2B5EF4-FFF2-40B4-BE49-F238E27FC236}">
                <a16:creationId xmlns:a16="http://schemas.microsoft.com/office/drawing/2014/main" id="{C8AC8293-42E6-3932-AF44-A8AE6EF07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320" y="3407330"/>
            <a:ext cx="3515360" cy="248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968A5F-C760-4CDC-328B-3C3743B5F7EB}"/>
              </a:ext>
            </a:extLst>
          </p:cNvPr>
          <p:cNvSpPr txBox="1"/>
          <p:nvPr/>
        </p:nvSpPr>
        <p:spPr>
          <a:xfrm>
            <a:off x="1269328" y="1620521"/>
            <a:ext cx="8412480" cy="41755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Consumer trends </a:t>
            </a:r>
            <a:endParaRPr lang="en-GB" sz="20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Cultural preferences and diversity </a:t>
            </a:r>
            <a:endParaRPr lang="en-GB" sz="20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 tax of 10% for corporations and individuals </a:t>
            </a:r>
            <a:endParaRPr lang="en-GB" sz="20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connectivity due to geographical location</a:t>
            </a:r>
            <a:endParaRPr lang="en-GB" sz="20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Connection with the EU market and abroad due to seaports and airports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2000" i="1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2000" i="1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2000" i="1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4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10% TAX</a:t>
            </a:r>
            <a:endParaRPr lang="en-GB" sz="40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35A6F3D-6544-CB96-3F9A-E3AA32BCAC08}"/>
              </a:ext>
            </a:extLst>
          </p:cNvPr>
          <p:cNvCxnSpPr/>
          <p:nvPr/>
        </p:nvCxnSpPr>
        <p:spPr>
          <a:xfrm>
            <a:off x="4511040" y="4724400"/>
            <a:ext cx="2113280" cy="0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7B96C5A-EF4B-CAB1-6761-36166DD83000}"/>
              </a:ext>
            </a:extLst>
          </p:cNvPr>
          <p:cNvCxnSpPr/>
          <p:nvPr/>
        </p:nvCxnSpPr>
        <p:spPr>
          <a:xfrm flipH="1">
            <a:off x="9265920" y="4775200"/>
            <a:ext cx="1605280" cy="0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EFAFAD5-9AD2-9F8D-0202-B2048D83D0CE}"/>
              </a:ext>
            </a:extLst>
          </p:cNvPr>
          <p:cNvCxnSpPr/>
          <p:nvPr/>
        </p:nvCxnSpPr>
        <p:spPr>
          <a:xfrm flipV="1">
            <a:off x="8128000" y="5313680"/>
            <a:ext cx="0" cy="1117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478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BULGARIA – </a:t>
            </a:r>
            <a:r>
              <a:rPr lang="en-US" b="0" dirty="0"/>
              <a:t>WEAKNESSES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A4DFF9-3B3B-9E17-D466-DDE6DAF9CA5F}"/>
              </a:ext>
            </a:extLst>
          </p:cNvPr>
          <p:cNvSpPr txBox="1"/>
          <p:nvPr/>
        </p:nvSpPr>
        <p:spPr>
          <a:xfrm>
            <a:off x="1269328" y="1620521"/>
            <a:ext cx="841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FEA964-70E4-C9B7-C87C-08A94DC99B4A}"/>
              </a:ext>
            </a:extLst>
          </p:cNvPr>
          <p:cNvSpPr txBox="1"/>
          <p:nvPr/>
        </p:nvSpPr>
        <p:spPr>
          <a:xfrm>
            <a:off x="1391920" y="1620521"/>
            <a:ext cx="6096000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Political instability</a:t>
            </a:r>
            <a:endParaRPr lang="en-GB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Developing global trade</a:t>
            </a:r>
            <a:endParaRPr lang="en-GB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Inflation</a:t>
            </a:r>
            <a:endParaRPr lang="en-GB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63BB0C12-0B64-8520-FFDB-D6ECCB0CD8EB}"/>
              </a:ext>
            </a:extLst>
          </p:cNvPr>
          <p:cNvSpPr/>
          <p:nvPr/>
        </p:nvSpPr>
        <p:spPr>
          <a:xfrm>
            <a:off x="5955198" y="3348389"/>
            <a:ext cx="1005840" cy="2030658"/>
          </a:xfrm>
          <a:prstGeom prst="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1402377D-F5E6-FC4A-C16D-017C6EB77848}"/>
              </a:ext>
            </a:extLst>
          </p:cNvPr>
          <p:cNvSpPr/>
          <p:nvPr/>
        </p:nvSpPr>
        <p:spPr>
          <a:xfrm rot="10800000">
            <a:off x="6995927" y="1999151"/>
            <a:ext cx="1005840" cy="2030658"/>
          </a:xfrm>
          <a:prstGeom prst="up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84069F6-370A-7CB5-B139-0B62042F610D}"/>
              </a:ext>
            </a:extLst>
          </p:cNvPr>
          <p:cNvCxnSpPr>
            <a:cxnSpLocks/>
          </p:cNvCxnSpPr>
          <p:nvPr/>
        </p:nvCxnSpPr>
        <p:spPr>
          <a:xfrm flipV="1">
            <a:off x="3769360" y="3122953"/>
            <a:ext cx="2699685" cy="25424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F254E0D-FFD5-7139-32DC-7EA60E5AAC6D}"/>
              </a:ext>
            </a:extLst>
          </p:cNvPr>
          <p:cNvCxnSpPr>
            <a:cxnSpLocks/>
          </p:cNvCxnSpPr>
          <p:nvPr/>
        </p:nvCxnSpPr>
        <p:spPr>
          <a:xfrm>
            <a:off x="6474796" y="3122953"/>
            <a:ext cx="1013124" cy="112392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BB4E2F1-7300-5077-0A83-45D9F548A222}"/>
              </a:ext>
            </a:extLst>
          </p:cNvPr>
          <p:cNvCxnSpPr>
            <a:cxnSpLocks/>
          </p:cNvCxnSpPr>
          <p:nvPr/>
        </p:nvCxnSpPr>
        <p:spPr>
          <a:xfrm flipV="1">
            <a:off x="7487920" y="2598097"/>
            <a:ext cx="1564640" cy="164878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170" name="Picture 2" descr="British Pound, exchange, Money, Business, Dollar Symbol, Euro icon">
            <a:extLst>
              <a:ext uri="{FF2B5EF4-FFF2-40B4-BE49-F238E27FC236}">
                <a16:creationId xmlns:a16="http://schemas.microsoft.com/office/drawing/2014/main" id="{76F011C3-741E-D98A-2884-2E33CC750C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8740" y="4094479"/>
            <a:ext cx="1143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573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BULGARIA – </a:t>
            </a:r>
            <a:r>
              <a:rPr lang="en-US" b="0" dirty="0"/>
              <a:t>OPPORTUNITIES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CB1398-D384-32B9-97E7-B9E4E46B5260}"/>
              </a:ext>
            </a:extLst>
          </p:cNvPr>
          <p:cNvSpPr txBox="1"/>
          <p:nvPr/>
        </p:nvSpPr>
        <p:spPr>
          <a:xfrm>
            <a:off x="1119028" y="1664970"/>
            <a:ext cx="4336892" cy="36154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Conversion to euro in the upcoming years. Placing the country in a better position within the EU and the global market.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Strengthening connection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 within the global market and in Europe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Ecological factor offers opportunities for growth and development. Big topics like climate change can be incorporated into solving issues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9">
            <a:extLst>
              <a:ext uri="{FF2B5EF4-FFF2-40B4-BE49-F238E27FC236}">
                <a16:creationId xmlns:a16="http://schemas.microsoft.com/office/drawing/2014/main" id="{41368068-16E1-AF0C-9061-377B6D6AFE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5805" y="1886432"/>
            <a:ext cx="1597025" cy="105727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5B9BD5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Ecological 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Certainty</a:t>
            </a:r>
            <a:b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Visibility</a:t>
            </a:r>
            <a:b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emotivity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AutoShape 10">
            <a:extLst>
              <a:ext uri="{FF2B5EF4-FFF2-40B4-BE49-F238E27FC236}">
                <a16:creationId xmlns:a16="http://schemas.microsoft.com/office/drawing/2014/main" id="{0E8D996F-38E2-CAC7-1B97-6CD2600C5E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5805" y="3156432"/>
            <a:ext cx="1597025" cy="105727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5B9BD5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Organisational field 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Activism</a:t>
            </a:r>
            <a:b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Interconnection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AutoShape 9">
            <a:extLst>
              <a:ext uri="{FF2B5EF4-FFF2-40B4-BE49-F238E27FC236}">
                <a16:creationId xmlns:a16="http://schemas.microsoft.com/office/drawing/2014/main" id="{D0E7703F-2511-4F46-7E30-992CA2DBDF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0568" y="4437545"/>
            <a:ext cx="1597025" cy="890587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5B9BD5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Internal organisation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 values</a:t>
            </a:r>
            <a:b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Systems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1" name="AutoShape 6">
            <a:extLst>
              <a:ext uri="{FF2B5EF4-FFF2-40B4-BE49-F238E27FC236}">
                <a16:creationId xmlns:a16="http://schemas.microsoft.com/office/drawing/2014/main" id="{F7961666-77B0-EAF7-ED25-18990B5A19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4255" y="1905482"/>
            <a:ext cx="1597025" cy="105727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5B9BD5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Competitiveness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(low waste, green products)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AutoShape 5">
            <a:extLst>
              <a:ext uri="{FF2B5EF4-FFF2-40B4-BE49-F238E27FC236}">
                <a16:creationId xmlns:a16="http://schemas.microsoft.com/office/drawing/2014/main" id="{906E9485-A3BC-C7F7-BBEE-C064DFAC58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4255" y="3180245"/>
            <a:ext cx="1597025" cy="105727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5B9BD5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Legitimacy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(good reputation, regulatory compliance)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3" name="AutoShape 4">
            <a:extLst>
              <a:ext uri="{FF2B5EF4-FFF2-40B4-BE49-F238E27FC236}">
                <a16:creationId xmlns:a16="http://schemas.microsoft.com/office/drawing/2014/main" id="{C4C55F10-D436-665F-E85E-71CB62C15F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6005" y="4415320"/>
            <a:ext cx="1597025" cy="105727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5B9BD5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Responsibility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(initiatives, pollution control)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731DD56-F2AD-3D92-153A-90680F980321}"/>
              </a:ext>
            </a:extLst>
          </p:cNvPr>
          <p:cNvSpPr/>
          <p:nvPr/>
        </p:nvSpPr>
        <p:spPr>
          <a:xfrm>
            <a:off x="5677695" y="1781175"/>
            <a:ext cx="2170430" cy="3959225"/>
          </a:xfrm>
          <a:prstGeom prst="rect">
            <a:avLst/>
          </a:prstGeom>
          <a:noFill/>
          <a:ln w="6350">
            <a:prstDash val="lgDashDot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6348D30-206A-69D4-7CD9-B37FC0BEC9F9}"/>
              </a:ext>
            </a:extLst>
          </p:cNvPr>
          <p:cNvSpPr/>
          <p:nvPr/>
        </p:nvSpPr>
        <p:spPr>
          <a:xfrm>
            <a:off x="8625206" y="1767621"/>
            <a:ext cx="2170430" cy="3959225"/>
          </a:xfrm>
          <a:prstGeom prst="rect">
            <a:avLst/>
          </a:prstGeom>
          <a:noFill/>
          <a:ln w="6350">
            <a:prstDash val="lgDashDot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7FC8BD9F-1E49-ADB6-1B14-3AC3BA11573D}"/>
              </a:ext>
            </a:extLst>
          </p:cNvPr>
          <p:cNvSpPr/>
          <p:nvPr/>
        </p:nvSpPr>
        <p:spPr>
          <a:xfrm>
            <a:off x="7944803" y="3041497"/>
            <a:ext cx="635635" cy="1256030"/>
          </a:xfrm>
          <a:prstGeom prst="right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7" name="Text Box 11">
            <a:extLst>
              <a:ext uri="{FF2B5EF4-FFF2-40B4-BE49-F238E27FC236}">
                <a16:creationId xmlns:a16="http://schemas.microsoft.com/office/drawing/2014/main" id="{BD3E5F4A-4772-0C84-3BB1-A7DCCF08B4F6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7153593" y="4307370"/>
            <a:ext cx="901700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CONTEXTS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Text Box 1">
            <a:extLst>
              <a:ext uri="{FF2B5EF4-FFF2-40B4-BE49-F238E27FC236}">
                <a16:creationId xmlns:a16="http://schemas.microsoft.com/office/drawing/2014/main" id="{79907950-1950-B828-DDDC-41260578BB90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9895205" y="4489933"/>
            <a:ext cx="1241425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ORGANISATIONAL MOTIVES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Rectangle 21">
            <a:extLst>
              <a:ext uri="{FF2B5EF4-FFF2-40B4-BE49-F238E27FC236}">
                <a16:creationId xmlns:a16="http://schemas.microsoft.com/office/drawing/2014/main" id="{BA196A74-29A0-A79E-17F8-FB0C80F5F8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2520" y="13411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373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6380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BULGARIA – </a:t>
            </a:r>
            <a:r>
              <a:rPr lang="en-US" b="0" dirty="0"/>
              <a:t>OPPORTUNITIES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CB1398-D384-32B9-97E7-B9E4E46B5260}"/>
              </a:ext>
            </a:extLst>
          </p:cNvPr>
          <p:cNvSpPr txBox="1"/>
          <p:nvPr/>
        </p:nvSpPr>
        <p:spPr>
          <a:xfrm>
            <a:off x="1119028" y="1664970"/>
            <a:ext cx="3259932" cy="48009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Conversion to euro in the upcoming years. Placing the country in a better position within the EU and the global market.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Strengthening connection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 within the global market and in Europe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Ecological factor offers opportunities for growth and development. Big topics like climate change can be incorporated into solving issues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1">
            <a:extLst>
              <a:ext uri="{FF2B5EF4-FFF2-40B4-BE49-F238E27FC236}">
                <a16:creationId xmlns:a16="http://schemas.microsoft.com/office/drawing/2014/main" id="{BA196A74-29A0-A79E-17F8-FB0C80F5F8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2520" y="134112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DCC20F97-503D-0C96-3079-D510ED78FE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89" r="5955"/>
          <a:stretch/>
        </p:blipFill>
        <p:spPr>
          <a:xfrm>
            <a:off x="4592320" y="1300480"/>
            <a:ext cx="6156960" cy="517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261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TESCO IN BULGARIA – </a:t>
            </a:r>
            <a:r>
              <a:rPr lang="en-US" b="0" dirty="0"/>
              <a:t>THREATS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2B1ABF-4225-D497-301E-6CDAC4CFB915}"/>
              </a:ext>
            </a:extLst>
          </p:cNvPr>
          <p:cNvSpPr txBox="1"/>
          <p:nvPr/>
        </p:nvSpPr>
        <p:spPr>
          <a:xfrm>
            <a:off x="1127760" y="1905000"/>
            <a:ext cx="6096000" cy="1264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Decreasing population (continuous immigration)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Inflation and cost of living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Big brands for the food marker already well integrated within the country – creates high competition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2" descr="Добре Дошли в България | PFG България ЧР &amp; Технически Подбор">
            <a:extLst>
              <a:ext uri="{FF2B5EF4-FFF2-40B4-BE49-F238E27FC236}">
                <a16:creationId xmlns:a16="http://schemas.microsoft.com/office/drawing/2014/main" id="{3A25AFF6-013E-F880-DE4B-D8FD11407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880" y="3125521"/>
            <a:ext cx="4411980" cy="3117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Testing Inspection and Certification | Home | PFI Fareast">
            <a:extLst>
              <a:ext uri="{FF2B5EF4-FFF2-40B4-BE49-F238E27FC236}">
                <a16:creationId xmlns:a16="http://schemas.microsoft.com/office/drawing/2014/main" id="{38C7AC43-040D-A193-A766-069FBF8F68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685" y="4118382"/>
            <a:ext cx="543561" cy="54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hopping trolley systems for Lidl - Kavanagh Engineering">
            <a:extLst>
              <a:ext uri="{FF2B5EF4-FFF2-40B4-BE49-F238E27FC236}">
                <a16:creationId xmlns:a16="http://schemas.microsoft.com/office/drawing/2014/main" id="{6C0C1B13-B16D-6981-F9D2-8C250E761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748" y="4457561"/>
            <a:ext cx="497840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Aldi logo histoire et signification, evolution, symbole Aldi">
            <a:extLst>
              <a:ext uri="{FF2B5EF4-FFF2-40B4-BE49-F238E27FC236}">
                <a16:creationId xmlns:a16="http://schemas.microsoft.com/office/drawing/2014/main" id="{471BAD9E-DFEB-BA43-3991-A95A0CBA2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236" y="4435500"/>
            <a:ext cx="885048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Testing Inspection and Certification | Home | PFI Fareast">
            <a:extLst>
              <a:ext uri="{FF2B5EF4-FFF2-40B4-BE49-F238E27FC236}">
                <a16:creationId xmlns:a16="http://schemas.microsoft.com/office/drawing/2014/main" id="{98C252A8-CB33-1167-F5DC-F590F5E0DB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7019" y="3931595"/>
            <a:ext cx="543561" cy="54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Testing Inspection and Certification | Home | PFI Fareast">
            <a:extLst>
              <a:ext uri="{FF2B5EF4-FFF2-40B4-BE49-F238E27FC236}">
                <a16:creationId xmlns:a16="http://schemas.microsoft.com/office/drawing/2014/main" id="{7FE27E30-A269-3834-5DBA-73DCD8E6C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444100"/>
            <a:ext cx="543561" cy="54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Testing Inspection and Certification | Home | PFI Fareast">
            <a:extLst>
              <a:ext uri="{FF2B5EF4-FFF2-40B4-BE49-F238E27FC236}">
                <a16:creationId xmlns:a16="http://schemas.microsoft.com/office/drawing/2014/main" id="{1DFC8C1F-B39A-2F9D-774B-FDDCFABBC3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6699" y="4661559"/>
            <a:ext cx="543561" cy="54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Aldi logo histoire et signification, evolution, symbole Aldi">
            <a:extLst>
              <a:ext uri="{FF2B5EF4-FFF2-40B4-BE49-F238E27FC236}">
                <a16:creationId xmlns:a16="http://schemas.microsoft.com/office/drawing/2014/main" id="{D49FD01E-1718-F703-5B34-92405107B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9009" y="4070518"/>
            <a:ext cx="885048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Aldi logo histoire et signification, evolution, symbole Aldi">
            <a:extLst>
              <a:ext uri="{FF2B5EF4-FFF2-40B4-BE49-F238E27FC236}">
                <a16:creationId xmlns:a16="http://schemas.microsoft.com/office/drawing/2014/main" id="{6D43A663-B841-038E-B9F7-D9A8528AF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4495" y="4614079"/>
            <a:ext cx="885048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Shopping trolley systems for Lidl - Kavanagh Engineering">
            <a:extLst>
              <a:ext uri="{FF2B5EF4-FFF2-40B4-BE49-F238E27FC236}">
                <a16:creationId xmlns:a16="http://schemas.microsoft.com/office/drawing/2014/main" id="{3AA55DB2-1647-E78C-28B0-E1E704F0A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903" y="3625520"/>
            <a:ext cx="497840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Shopping trolley systems for Lidl - Kavanagh Engineering">
            <a:extLst>
              <a:ext uri="{FF2B5EF4-FFF2-40B4-BE49-F238E27FC236}">
                <a16:creationId xmlns:a16="http://schemas.microsoft.com/office/drawing/2014/main" id="{71CA0CA4-576C-ED21-6578-1C0972C0EC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4485" y="4265960"/>
            <a:ext cx="497840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Shopping trolley systems for Lidl - Kavanagh Engineering">
            <a:extLst>
              <a:ext uri="{FF2B5EF4-FFF2-40B4-BE49-F238E27FC236}">
                <a16:creationId xmlns:a16="http://schemas.microsoft.com/office/drawing/2014/main" id="{A6502E5E-2B7E-D6E4-3563-23610E80B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809" y="4116239"/>
            <a:ext cx="497840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Shopping trolley systems for Lidl - Kavanagh Engineering">
            <a:extLst>
              <a:ext uri="{FF2B5EF4-FFF2-40B4-BE49-F238E27FC236}">
                <a16:creationId xmlns:a16="http://schemas.microsoft.com/office/drawing/2014/main" id="{999BD1E0-C696-456A-E504-897E2DB51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550" y="4972080"/>
            <a:ext cx="497840" cy="49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6982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TESCO </a:t>
            </a:r>
            <a:r>
              <a:rPr lang="en-US" b="0" dirty="0"/>
              <a:t> 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F4B0A70-81EF-E005-23D1-AD91CFF808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342" y="1920240"/>
            <a:ext cx="5159956" cy="293692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3887A0E-4025-BE04-A557-AC4ACA6F1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0534" y="2204719"/>
            <a:ext cx="4936986" cy="332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285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TESCO IN BULGARIA  – </a:t>
            </a:r>
            <a:r>
              <a:rPr lang="en-US" b="0" dirty="0"/>
              <a:t>OPPORTUNITIES </a:t>
            </a:r>
          </a:p>
        </p:txBody>
      </p:sp>
      <p:pic>
        <p:nvPicPr>
          <p:cNvPr id="1026" name="Picture 2" descr="Добре Дошли в България | PFG България ЧР &amp; Технически Подбор">
            <a:extLst>
              <a:ext uri="{FF2B5EF4-FFF2-40B4-BE49-F238E27FC236}">
                <a16:creationId xmlns:a16="http://schemas.microsoft.com/office/drawing/2014/main" id="{C8AC8293-42E6-3932-AF44-A8AE6EF07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180" y="1620521"/>
            <a:ext cx="57150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E464706F-446A-80E7-4467-12F9933F9065}"/>
              </a:ext>
            </a:extLst>
          </p:cNvPr>
          <p:cNvSpPr/>
          <p:nvPr/>
        </p:nvSpPr>
        <p:spPr>
          <a:xfrm>
            <a:off x="3210560" y="311912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1455D28-183B-18D0-067B-B7B21722395A}"/>
              </a:ext>
            </a:extLst>
          </p:cNvPr>
          <p:cNvSpPr/>
          <p:nvPr/>
        </p:nvSpPr>
        <p:spPr>
          <a:xfrm>
            <a:off x="6786882" y="257048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7BE6634-842B-65DD-7B92-013A889C64EA}"/>
              </a:ext>
            </a:extLst>
          </p:cNvPr>
          <p:cNvSpPr/>
          <p:nvPr/>
        </p:nvSpPr>
        <p:spPr>
          <a:xfrm>
            <a:off x="6668769" y="320040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688A088-90BC-E23E-51B1-8D315E835F28}"/>
              </a:ext>
            </a:extLst>
          </p:cNvPr>
          <p:cNvSpPr/>
          <p:nvPr/>
        </p:nvSpPr>
        <p:spPr>
          <a:xfrm>
            <a:off x="4974592" y="3556000"/>
            <a:ext cx="1097280" cy="1097280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896E798-553C-735E-6463-75D89654A121}"/>
              </a:ext>
            </a:extLst>
          </p:cNvPr>
          <p:cNvSpPr txBox="1">
            <a:spLocks/>
          </p:cNvSpPr>
          <p:nvPr/>
        </p:nvSpPr>
        <p:spPr>
          <a:xfrm>
            <a:off x="3361092" y="3495040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SOFIA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4D2274D-4107-790D-F7EF-0125CE431A03}"/>
              </a:ext>
            </a:extLst>
          </p:cNvPr>
          <p:cNvSpPr txBox="1">
            <a:spLocks/>
          </p:cNvSpPr>
          <p:nvPr/>
        </p:nvSpPr>
        <p:spPr>
          <a:xfrm>
            <a:off x="4967641" y="3931923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PLOVDIV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C260644F-29A4-CD46-E3D2-8D9F4D3BEB54}"/>
              </a:ext>
            </a:extLst>
          </p:cNvPr>
          <p:cNvSpPr txBox="1">
            <a:spLocks/>
          </p:cNvSpPr>
          <p:nvPr/>
        </p:nvSpPr>
        <p:spPr>
          <a:xfrm>
            <a:off x="6695441" y="3667760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BURGAS</a:t>
            </a: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B99BD3D-A64B-C0BB-7D69-091396721431}"/>
              </a:ext>
            </a:extLst>
          </p:cNvPr>
          <p:cNvSpPr txBox="1">
            <a:spLocks/>
          </p:cNvSpPr>
          <p:nvPr/>
        </p:nvSpPr>
        <p:spPr>
          <a:xfrm>
            <a:off x="6915485" y="2926081"/>
            <a:ext cx="1701128" cy="5791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600" dirty="0"/>
              <a:t>VARNA</a:t>
            </a:r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2050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89F1EC3E-C628-B815-D17B-2D63564C76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749" y="3793808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791AC091-EAA8-35A2-958B-EEF11FE5F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0022" y="4159567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3FDBFCFD-44D8-3CAD-68FB-35A9F8EE83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111" y="3910647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Airplane view clipart 20 free Cliparts | Download images on Clipground 2022">
            <a:extLst>
              <a:ext uri="{FF2B5EF4-FFF2-40B4-BE49-F238E27FC236}">
                <a16:creationId xmlns:a16="http://schemas.microsoft.com/office/drawing/2014/main" id="{930116D9-1FB1-74BD-AE4F-B8476A6B9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111" y="3132929"/>
            <a:ext cx="50293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ort Icon at Vectorified.com | Collection of Port Icon free for ...">
            <a:extLst>
              <a:ext uri="{FF2B5EF4-FFF2-40B4-BE49-F238E27FC236}">
                <a16:creationId xmlns:a16="http://schemas.microsoft.com/office/drawing/2014/main" id="{96BE33A7-4803-54E4-6C44-E1881900A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644" y="2926081"/>
            <a:ext cx="591185" cy="5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Port Icon at Vectorified.com | Collection of Port Icon free for ...">
            <a:extLst>
              <a:ext uri="{FF2B5EF4-FFF2-40B4-BE49-F238E27FC236}">
                <a16:creationId xmlns:a16="http://schemas.microsoft.com/office/drawing/2014/main" id="{1358C92D-C699-3B3D-0B16-A53C271E73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386" y="3626642"/>
            <a:ext cx="591185" cy="5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88308F4-6772-B5D0-C627-FEF48792B0A0}"/>
              </a:ext>
            </a:extLst>
          </p:cNvPr>
          <p:cNvCxnSpPr>
            <a:cxnSpLocks/>
          </p:cNvCxnSpPr>
          <p:nvPr/>
        </p:nvCxnSpPr>
        <p:spPr>
          <a:xfrm flipV="1">
            <a:off x="3738880" y="3048000"/>
            <a:ext cx="3393440" cy="44704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A904AF-EA94-B039-9E17-D05CDFEF6E96}"/>
              </a:ext>
            </a:extLst>
          </p:cNvPr>
          <p:cNvCxnSpPr/>
          <p:nvPr/>
        </p:nvCxnSpPr>
        <p:spPr>
          <a:xfrm>
            <a:off x="3942080" y="3667760"/>
            <a:ext cx="1120140" cy="4918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660E937-B3B4-4EAA-D695-17325518BB8F}"/>
              </a:ext>
            </a:extLst>
          </p:cNvPr>
          <p:cNvCxnSpPr/>
          <p:nvPr/>
        </p:nvCxnSpPr>
        <p:spPr>
          <a:xfrm flipV="1">
            <a:off x="5974080" y="3793808"/>
            <a:ext cx="721361" cy="1381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0C4B311-4E8A-551D-FA2F-1676FC2C9DD6}"/>
              </a:ext>
            </a:extLst>
          </p:cNvPr>
          <p:cNvCxnSpPr/>
          <p:nvPr/>
        </p:nvCxnSpPr>
        <p:spPr>
          <a:xfrm flipH="1">
            <a:off x="7426960" y="3200400"/>
            <a:ext cx="172720" cy="593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7338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C337BC2-B16E-436A-1086-56FA70BCCA5B}"/>
              </a:ext>
            </a:extLst>
          </p:cNvPr>
          <p:cNvCxnSpPr/>
          <p:nvPr/>
        </p:nvCxnSpPr>
        <p:spPr>
          <a:xfrm>
            <a:off x="1127760" y="1117600"/>
            <a:ext cx="9509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207AD069-65CF-787F-1CD8-1DEE77027BC4}"/>
              </a:ext>
            </a:extLst>
          </p:cNvPr>
          <p:cNvSpPr txBox="1">
            <a:spLocks/>
          </p:cNvSpPr>
          <p:nvPr/>
        </p:nvSpPr>
        <p:spPr>
          <a:xfrm>
            <a:off x="1127760" y="614680"/>
            <a:ext cx="8321040" cy="787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REFERENCES</a:t>
            </a:r>
            <a:endParaRPr lang="en-US" b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75A8EF-8382-23D0-4136-0370C64AB439}"/>
              </a:ext>
            </a:extLst>
          </p:cNvPr>
          <p:cNvSpPr txBox="1"/>
          <p:nvPr/>
        </p:nvSpPr>
        <p:spPr>
          <a:xfrm>
            <a:off x="1127760" y="1620521"/>
            <a:ext cx="8757920" cy="3583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Atrill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 (2017)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Accounting and finance for non-specialists.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Tenth edition. Harlow: Pearson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Atrill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 (2019)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Accounting and finance for non-specialists.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Eleventh edition. Harlow: Pearson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Daniels, J. (2019)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business: environments and operations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Sixteenth edition. Harlow: Pearson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Griffiths, A. (2011)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Economics for business and management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Third edition. Harlow: Financial times/prentice halls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Guy, F. (2009)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global environment of business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Oxford: Oxford University Press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Johnson, G. (2017)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Exploring strategy.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Eleventh Edition. Harlow: Pearson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Sloman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(2019)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Economics for business.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Eighth edition. Harlow: Pearson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Whittington, R. (2020)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Exploring strategy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Twelfth edition. Harlow: Pearson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Worthington, I. (2006)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business environment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Fifth edition. Harlow: Prentice Hall Financial Times an imprint of Pearson Education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TESCO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https://www.statista.com/statistics/238667/tesco-plc-number-of-outlets-worldwide/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Bulgaria political 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https://country.eiu.com/bulgaria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 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Bulgaria – EU member country profile | European Union (europa.eu)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9289418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542</Words>
  <Application>Microsoft Office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Neue Haas Grotesk Text Pro</vt:lpstr>
      <vt:lpstr>Symbol</vt:lpstr>
      <vt:lpstr>SwellVTI</vt:lpstr>
      <vt:lpstr>School of business  London Campus</vt:lpstr>
      <vt:lpstr>BULGARIAN BRANCH OF TESCO – PESTEL ANALYSIS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of business  London Campus</dc:title>
  <dc:creator>Valentina Petkova (2232604)</dc:creator>
  <cp:lastModifiedBy>Valentina Petkova (2232604)</cp:lastModifiedBy>
  <cp:revision>9</cp:revision>
  <dcterms:created xsi:type="dcterms:W3CDTF">2023-05-07T08:49:37Z</dcterms:created>
  <dcterms:modified xsi:type="dcterms:W3CDTF">2023-05-07T18:44:47Z</dcterms:modified>
</cp:coreProperties>
</file>