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63" r:id="rId4"/>
    <p:sldId id="259" r:id="rId5"/>
    <p:sldId id="265" r:id="rId6"/>
    <p:sldId id="260" r:id="rId7"/>
    <p:sldId id="261" r:id="rId8"/>
    <p:sldId id="266" r:id="rId9"/>
    <p:sldId id="274" r:id="rId10"/>
    <p:sldId id="275" r:id="rId11"/>
    <p:sldId id="264" r:id="rId12"/>
    <p:sldId id="276" r:id="rId13"/>
    <p:sldId id="262" r:id="rId14"/>
    <p:sldId id="277" r:id="rId15"/>
    <p:sldId id="268" r:id="rId16"/>
    <p:sldId id="267" r:id="rId17"/>
    <p:sldId id="269" r:id="rId18"/>
    <p:sldId id="270" r:id="rId19"/>
    <p:sldId id="271" r:id="rId20"/>
    <p:sldId id="272" r:id="rId21"/>
    <p:sldId id="273"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83599" autoAdjust="0"/>
  </p:normalViewPr>
  <p:slideViewPr>
    <p:cSldViewPr snapToGrid="0">
      <p:cViewPr>
        <p:scale>
          <a:sx n="50" d="100"/>
          <a:sy n="50" d="100"/>
        </p:scale>
        <p:origin x="25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23EF88-8106-491A-89A6-A8DF9084F1BB}" type="datetimeFigureOut">
              <a:rPr lang="en-GB" smtClean="0"/>
              <a:t>15/12/2025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FF242E-CEEA-4017-9995-D2ECF2989B19}" type="slidenum">
              <a:rPr lang="en-GB" smtClean="0"/>
              <a:t>‹#›</a:t>
            </a:fld>
            <a:endParaRPr lang="en-GB"/>
          </a:p>
        </p:txBody>
      </p:sp>
    </p:spTree>
    <p:extLst>
      <p:ext uri="{BB962C8B-B14F-4D97-AF65-F5344CB8AC3E}">
        <p14:creationId xmlns:p14="http://schemas.microsoft.com/office/powerpoint/2010/main" val="3143853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Magistrates and Crown Court are the main courts that you will deal with through your policing career, however, your cases may cross over to the civil courts (Especially family, and for more serious offences, may on very rare occasions find an officer attending a higher court).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Examples: Child custody arrangements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Child protection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Land disputes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High profile cases – such as high-profile murder investigations or terrorism offences.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Allegations of miscarriage of justice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Appeals against convictions.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51B271-4194-4EF2-93DA-D89D3804AE2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91219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Criminal courts : All criminal courts work on the assumption that you are innocent until proven guilty. This has to be proved beyond all reasonable doubt. Which is a very high burden of proof. All these courts can deal and refer cases a higher court on appeal and deal with human rights abuses if needed. • Magistrates Court : 95% of cases are dealt with in the Magistrates’ Courts. The court has a history dating back 600 years. Cases are usually heard by a panel of 3 lay magistrates, (Justices of the Peace), supported by a legally qualified Court Clerk, (the Clerk to the Justices). The magistrates are collectively called a Bench. Lay magistrates are appointed by the Crown, they come from all walks of life and are unpaid and usually unqualified – although they do receive training – must retire at 70. In addition there are District Judges, (previously known as </a:t>
            </a:r>
            <a:r>
              <a:rPr lang="en-GB" dirty="0" err="1"/>
              <a:t>Stipendary</a:t>
            </a:r>
            <a:r>
              <a:rPr lang="en-GB" dirty="0"/>
              <a:t> Magistrates). These are qualified barristers or solicitors of at least 7 years experience and 2 years as a Deputy District Judge. District Judges will sit alone and will deal with more complex cases. Magistrates hear the cases and decide upon points of law and fact in the cases. Magistrates courts hear the less serious cases (in the eyes of the law not the eyes of the victim). Restrictions on the sentences they can pass at Mags - 6 </a:t>
            </a:r>
            <a:r>
              <a:rPr lang="en-GB" dirty="0" err="1"/>
              <a:t>mths</a:t>
            </a:r>
            <a:r>
              <a:rPr lang="en-GB" dirty="0"/>
              <a:t> for one case or 12 11 </a:t>
            </a:r>
            <a:r>
              <a:rPr lang="en-GB" dirty="0" err="1"/>
              <a:t>mths</a:t>
            </a:r>
            <a:r>
              <a:rPr lang="en-GB" dirty="0"/>
              <a:t> total imprisonment up to £5000 fines • Youth Court- Usually same building as Mags court but sit on different days. No press allowed or if they are allowed in special cases then ID of youths cannot be disclosed (speak about some cases where youths u18 can end up in Mags or Crown Court - charged jointly with adult or Murder cases where must go to Crown - Jamie BULGER). NOT OPEN TO THE PUBLIC. J.P’s who preside over youth courts receive special training. They hear cases involving persons 10 - 17years If triable either way offence or believe more severe sentence needed - hear case, commit to CC for sentence. • Crown Court- Deals with: - a)more serious cases, b) cases that are indictable only, c) persons committed for sentence from Mags. Court for sentencing, d) appeals from the lower courts, inc. Youth in relation to sentence and conviction. Presided over by Circuit Judge or part time judge known as recorder. The Judge deals with the points of law whilst the jury of 12 decide on the facts of the case presented to them.</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51B271-4194-4EF2-93DA-D89D3804AE2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68908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MAGISTRATES – 500 Petty Sessional areas in Eng &amp; Wales each with a mags court presiding over it. CROWN – 90 in Eng &amp; Wales in 6 areas known as circuits – hence circuit judges COURT OF APPEAL – Criminal Division – appeals from crown court/Civil division – appeals from high court/tribunals etc THE SUPREME COURT - is the final court of appeal in the UK for civil cases. It hears appeals in criminal cases from England, Wales and Northern Ireland.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51B271-4194-4EF2-93DA-D89D3804AE2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3702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FF242E-CEEA-4017-9995-D2ECF2989B19}" type="slidenum">
              <a:rPr lang="en-GB" smtClean="0"/>
              <a:t>22</a:t>
            </a:fld>
            <a:endParaRPr lang="en-GB"/>
          </a:p>
        </p:txBody>
      </p:sp>
    </p:spTree>
    <p:extLst>
      <p:ext uri="{BB962C8B-B14F-4D97-AF65-F5344CB8AC3E}">
        <p14:creationId xmlns:p14="http://schemas.microsoft.com/office/powerpoint/2010/main" val="1979659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29FC0-E1B2-B28F-9CBD-1213EFE1EB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AA006F-4682-2B52-8F14-688B48BB5D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CF7BCD-BC7B-5F9B-16CC-0DEC2516D073}"/>
              </a:ext>
            </a:extLst>
          </p:cNvPr>
          <p:cNvSpPr>
            <a:spLocks noGrp="1"/>
          </p:cNvSpPr>
          <p:nvPr>
            <p:ph type="dt" sz="half" idx="10"/>
          </p:nvPr>
        </p:nvSpPr>
        <p:spPr/>
        <p:txBody>
          <a:bodyPr/>
          <a:lstStyle/>
          <a:p>
            <a:fld id="{82A7B535-12F1-4DB9-A4FD-55DAAAE59B4C}" type="datetimeFigureOut">
              <a:rPr lang="en-GB" smtClean="0"/>
              <a:t>15/12/2025</a:t>
            </a:fld>
            <a:endParaRPr lang="en-GB"/>
          </a:p>
        </p:txBody>
      </p:sp>
      <p:sp>
        <p:nvSpPr>
          <p:cNvPr id="5" name="Footer Placeholder 4">
            <a:extLst>
              <a:ext uri="{FF2B5EF4-FFF2-40B4-BE49-F238E27FC236}">
                <a16:creationId xmlns:a16="http://schemas.microsoft.com/office/drawing/2014/main" id="{3756B856-11EC-C116-90F1-0953089240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D13CDE-A4F2-EAE4-8455-7E4EDC7C6DA0}"/>
              </a:ext>
            </a:extLst>
          </p:cNvPr>
          <p:cNvSpPr>
            <a:spLocks noGrp="1"/>
          </p:cNvSpPr>
          <p:nvPr>
            <p:ph type="sldNum" sz="quarter" idx="12"/>
          </p:nvPr>
        </p:nvSpPr>
        <p:spPr/>
        <p:txBody>
          <a:bodyPr/>
          <a:lstStyle/>
          <a:p>
            <a:fld id="{CEC1FE2A-FCEF-4D26-B5F6-960E0FAE0DC4}" type="slidenum">
              <a:rPr lang="en-GB" smtClean="0"/>
              <a:t>‹#›</a:t>
            </a:fld>
            <a:endParaRPr lang="en-GB"/>
          </a:p>
        </p:txBody>
      </p:sp>
    </p:spTree>
    <p:extLst>
      <p:ext uri="{BB962C8B-B14F-4D97-AF65-F5344CB8AC3E}">
        <p14:creationId xmlns:p14="http://schemas.microsoft.com/office/powerpoint/2010/main" val="686978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DA52C-B383-D383-DBFC-A390D6F2DC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743E98-D8F9-1035-99B5-CFBA56BF4E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728D34-B6BE-B924-90DE-C0ECB2F81185}"/>
              </a:ext>
            </a:extLst>
          </p:cNvPr>
          <p:cNvSpPr>
            <a:spLocks noGrp="1"/>
          </p:cNvSpPr>
          <p:nvPr>
            <p:ph type="dt" sz="half" idx="10"/>
          </p:nvPr>
        </p:nvSpPr>
        <p:spPr/>
        <p:txBody>
          <a:bodyPr/>
          <a:lstStyle/>
          <a:p>
            <a:fld id="{82A7B535-12F1-4DB9-A4FD-55DAAAE59B4C}" type="datetimeFigureOut">
              <a:rPr lang="en-GB" smtClean="0"/>
              <a:t>15/12/2025</a:t>
            </a:fld>
            <a:endParaRPr lang="en-GB"/>
          </a:p>
        </p:txBody>
      </p:sp>
      <p:sp>
        <p:nvSpPr>
          <p:cNvPr id="5" name="Footer Placeholder 4">
            <a:extLst>
              <a:ext uri="{FF2B5EF4-FFF2-40B4-BE49-F238E27FC236}">
                <a16:creationId xmlns:a16="http://schemas.microsoft.com/office/drawing/2014/main" id="{5AB0BBCC-7753-7B20-15D6-10F2D6BED5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0AB66D-9FA6-6AED-E623-52FDF5B172B2}"/>
              </a:ext>
            </a:extLst>
          </p:cNvPr>
          <p:cNvSpPr>
            <a:spLocks noGrp="1"/>
          </p:cNvSpPr>
          <p:nvPr>
            <p:ph type="sldNum" sz="quarter" idx="12"/>
          </p:nvPr>
        </p:nvSpPr>
        <p:spPr/>
        <p:txBody>
          <a:bodyPr/>
          <a:lstStyle/>
          <a:p>
            <a:fld id="{CEC1FE2A-FCEF-4D26-B5F6-960E0FAE0DC4}" type="slidenum">
              <a:rPr lang="en-GB" smtClean="0"/>
              <a:t>‹#›</a:t>
            </a:fld>
            <a:endParaRPr lang="en-GB"/>
          </a:p>
        </p:txBody>
      </p:sp>
    </p:spTree>
    <p:extLst>
      <p:ext uri="{BB962C8B-B14F-4D97-AF65-F5344CB8AC3E}">
        <p14:creationId xmlns:p14="http://schemas.microsoft.com/office/powerpoint/2010/main" val="2737179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EF747-AAFE-21EF-843D-0CCA0CCDDE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99A2A9-D411-52A2-D5E6-5528285A52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B01049-EE78-84A8-8002-113F2E3A2BA0}"/>
              </a:ext>
            </a:extLst>
          </p:cNvPr>
          <p:cNvSpPr>
            <a:spLocks noGrp="1"/>
          </p:cNvSpPr>
          <p:nvPr>
            <p:ph type="dt" sz="half" idx="10"/>
          </p:nvPr>
        </p:nvSpPr>
        <p:spPr/>
        <p:txBody>
          <a:bodyPr/>
          <a:lstStyle/>
          <a:p>
            <a:fld id="{82A7B535-12F1-4DB9-A4FD-55DAAAE59B4C}" type="datetimeFigureOut">
              <a:rPr lang="en-GB" smtClean="0"/>
              <a:t>15/12/2025</a:t>
            </a:fld>
            <a:endParaRPr lang="en-GB"/>
          </a:p>
        </p:txBody>
      </p:sp>
      <p:sp>
        <p:nvSpPr>
          <p:cNvPr id="5" name="Footer Placeholder 4">
            <a:extLst>
              <a:ext uri="{FF2B5EF4-FFF2-40B4-BE49-F238E27FC236}">
                <a16:creationId xmlns:a16="http://schemas.microsoft.com/office/drawing/2014/main" id="{A7D1DF62-1BB3-29AC-C081-F4DC847042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B030F5-90FD-BC33-C068-36572F01546A}"/>
              </a:ext>
            </a:extLst>
          </p:cNvPr>
          <p:cNvSpPr>
            <a:spLocks noGrp="1"/>
          </p:cNvSpPr>
          <p:nvPr>
            <p:ph type="sldNum" sz="quarter" idx="12"/>
          </p:nvPr>
        </p:nvSpPr>
        <p:spPr/>
        <p:txBody>
          <a:bodyPr/>
          <a:lstStyle/>
          <a:p>
            <a:fld id="{CEC1FE2A-FCEF-4D26-B5F6-960E0FAE0DC4}" type="slidenum">
              <a:rPr lang="en-GB" smtClean="0"/>
              <a:t>‹#›</a:t>
            </a:fld>
            <a:endParaRPr lang="en-GB"/>
          </a:p>
        </p:txBody>
      </p:sp>
    </p:spTree>
    <p:extLst>
      <p:ext uri="{BB962C8B-B14F-4D97-AF65-F5344CB8AC3E}">
        <p14:creationId xmlns:p14="http://schemas.microsoft.com/office/powerpoint/2010/main" val="730299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309A3-63F9-25A2-DE12-22898FA130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FD6FDE-99B8-2D0A-2DA3-AB4DCF3C99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21C99D-20BC-FEFB-50A9-D25E9B7584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9971DC-785A-7111-529A-9191202B9BCB}"/>
              </a:ext>
            </a:extLst>
          </p:cNvPr>
          <p:cNvSpPr>
            <a:spLocks noGrp="1"/>
          </p:cNvSpPr>
          <p:nvPr>
            <p:ph type="dt" sz="half" idx="10"/>
          </p:nvPr>
        </p:nvSpPr>
        <p:spPr/>
        <p:txBody>
          <a:bodyPr/>
          <a:lstStyle/>
          <a:p>
            <a:fld id="{82A7B535-12F1-4DB9-A4FD-55DAAAE59B4C}" type="datetimeFigureOut">
              <a:rPr lang="en-GB" smtClean="0"/>
              <a:t>15/12/2025</a:t>
            </a:fld>
            <a:endParaRPr lang="en-GB"/>
          </a:p>
        </p:txBody>
      </p:sp>
      <p:sp>
        <p:nvSpPr>
          <p:cNvPr id="6" name="Footer Placeholder 5">
            <a:extLst>
              <a:ext uri="{FF2B5EF4-FFF2-40B4-BE49-F238E27FC236}">
                <a16:creationId xmlns:a16="http://schemas.microsoft.com/office/drawing/2014/main" id="{6F008BC1-7E7F-C65D-FDBF-CF6EF97677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E6779E-B24E-FEBC-034C-12F1DDE6D04F}"/>
              </a:ext>
            </a:extLst>
          </p:cNvPr>
          <p:cNvSpPr>
            <a:spLocks noGrp="1"/>
          </p:cNvSpPr>
          <p:nvPr>
            <p:ph type="sldNum" sz="quarter" idx="12"/>
          </p:nvPr>
        </p:nvSpPr>
        <p:spPr/>
        <p:txBody>
          <a:bodyPr/>
          <a:lstStyle/>
          <a:p>
            <a:fld id="{CEC1FE2A-FCEF-4D26-B5F6-960E0FAE0DC4}" type="slidenum">
              <a:rPr lang="en-GB" smtClean="0"/>
              <a:t>‹#›</a:t>
            </a:fld>
            <a:endParaRPr lang="en-GB"/>
          </a:p>
        </p:txBody>
      </p:sp>
    </p:spTree>
    <p:extLst>
      <p:ext uri="{BB962C8B-B14F-4D97-AF65-F5344CB8AC3E}">
        <p14:creationId xmlns:p14="http://schemas.microsoft.com/office/powerpoint/2010/main" val="768565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3945B-4DE6-0474-2B8F-FBC82716EB3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EC7B45-1D85-8823-BB3F-D6A383FE74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E4D1CB-7EE2-2478-BB6A-E69623207E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C89D3C-FB9A-3A1C-A7F8-0B676117FA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E62C10-E2D5-C549-0864-E2B5C789EB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62F0AF-1C30-5ECA-EA6A-581F798717AA}"/>
              </a:ext>
            </a:extLst>
          </p:cNvPr>
          <p:cNvSpPr>
            <a:spLocks noGrp="1"/>
          </p:cNvSpPr>
          <p:nvPr>
            <p:ph type="dt" sz="half" idx="10"/>
          </p:nvPr>
        </p:nvSpPr>
        <p:spPr/>
        <p:txBody>
          <a:bodyPr/>
          <a:lstStyle/>
          <a:p>
            <a:fld id="{82A7B535-12F1-4DB9-A4FD-55DAAAE59B4C}" type="datetimeFigureOut">
              <a:rPr lang="en-GB" smtClean="0"/>
              <a:t>15/12/2025</a:t>
            </a:fld>
            <a:endParaRPr lang="en-GB"/>
          </a:p>
        </p:txBody>
      </p:sp>
      <p:sp>
        <p:nvSpPr>
          <p:cNvPr id="8" name="Footer Placeholder 7">
            <a:extLst>
              <a:ext uri="{FF2B5EF4-FFF2-40B4-BE49-F238E27FC236}">
                <a16:creationId xmlns:a16="http://schemas.microsoft.com/office/drawing/2014/main" id="{67379FB5-6CB8-1701-E1A3-9C1B9F5438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D28AE4-D769-C251-8378-238C4C1D1CF0}"/>
              </a:ext>
            </a:extLst>
          </p:cNvPr>
          <p:cNvSpPr>
            <a:spLocks noGrp="1"/>
          </p:cNvSpPr>
          <p:nvPr>
            <p:ph type="sldNum" sz="quarter" idx="12"/>
          </p:nvPr>
        </p:nvSpPr>
        <p:spPr/>
        <p:txBody>
          <a:bodyPr/>
          <a:lstStyle/>
          <a:p>
            <a:fld id="{CEC1FE2A-FCEF-4D26-B5F6-960E0FAE0DC4}" type="slidenum">
              <a:rPr lang="en-GB" smtClean="0"/>
              <a:t>‹#›</a:t>
            </a:fld>
            <a:endParaRPr lang="en-GB"/>
          </a:p>
        </p:txBody>
      </p:sp>
    </p:spTree>
    <p:extLst>
      <p:ext uri="{BB962C8B-B14F-4D97-AF65-F5344CB8AC3E}">
        <p14:creationId xmlns:p14="http://schemas.microsoft.com/office/powerpoint/2010/main" val="177537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83BB9-DC55-0A55-4081-FFFF143E4EE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7C5483-F229-6ABD-9560-CF0DE22F67D2}"/>
              </a:ext>
            </a:extLst>
          </p:cNvPr>
          <p:cNvSpPr>
            <a:spLocks noGrp="1"/>
          </p:cNvSpPr>
          <p:nvPr>
            <p:ph type="dt" sz="half" idx="10"/>
          </p:nvPr>
        </p:nvSpPr>
        <p:spPr/>
        <p:txBody>
          <a:bodyPr/>
          <a:lstStyle/>
          <a:p>
            <a:fld id="{82A7B535-12F1-4DB9-A4FD-55DAAAE59B4C}" type="datetimeFigureOut">
              <a:rPr lang="en-GB" smtClean="0"/>
              <a:t>15/12/2025</a:t>
            </a:fld>
            <a:endParaRPr lang="en-GB"/>
          </a:p>
        </p:txBody>
      </p:sp>
      <p:sp>
        <p:nvSpPr>
          <p:cNvPr id="4" name="Footer Placeholder 3">
            <a:extLst>
              <a:ext uri="{FF2B5EF4-FFF2-40B4-BE49-F238E27FC236}">
                <a16:creationId xmlns:a16="http://schemas.microsoft.com/office/drawing/2014/main" id="{6B712DB5-6A84-C369-E660-7BC486DE55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3F72C6-E744-EA20-7756-CB16C0ADA02A}"/>
              </a:ext>
            </a:extLst>
          </p:cNvPr>
          <p:cNvSpPr>
            <a:spLocks noGrp="1"/>
          </p:cNvSpPr>
          <p:nvPr>
            <p:ph type="sldNum" sz="quarter" idx="12"/>
          </p:nvPr>
        </p:nvSpPr>
        <p:spPr/>
        <p:txBody>
          <a:bodyPr/>
          <a:lstStyle/>
          <a:p>
            <a:fld id="{CEC1FE2A-FCEF-4D26-B5F6-960E0FAE0DC4}" type="slidenum">
              <a:rPr lang="en-GB" smtClean="0"/>
              <a:t>‹#›</a:t>
            </a:fld>
            <a:endParaRPr lang="en-GB"/>
          </a:p>
        </p:txBody>
      </p:sp>
    </p:spTree>
    <p:extLst>
      <p:ext uri="{BB962C8B-B14F-4D97-AF65-F5344CB8AC3E}">
        <p14:creationId xmlns:p14="http://schemas.microsoft.com/office/powerpoint/2010/main" val="1311849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C657A8-F0F3-689A-7548-8BD846AB6AC2}"/>
              </a:ext>
            </a:extLst>
          </p:cNvPr>
          <p:cNvSpPr>
            <a:spLocks noGrp="1"/>
          </p:cNvSpPr>
          <p:nvPr>
            <p:ph type="dt" sz="half" idx="10"/>
          </p:nvPr>
        </p:nvSpPr>
        <p:spPr/>
        <p:txBody>
          <a:bodyPr/>
          <a:lstStyle/>
          <a:p>
            <a:fld id="{82A7B535-12F1-4DB9-A4FD-55DAAAE59B4C}" type="datetimeFigureOut">
              <a:rPr lang="en-GB" smtClean="0"/>
              <a:t>15/12/2025</a:t>
            </a:fld>
            <a:endParaRPr lang="en-GB"/>
          </a:p>
        </p:txBody>
      </p:sp>
      <p:sp>
        <p:nvSpPr>
          <p:cNvPr id="3" name="Footer Placeholder 2">
            <a:extLst>
              <a:ext uri="{FF2B5EF4-FFF2-40B4-BE49-F238E27FC236}">
                <a16:creationId xmlns:a16="http://schemas.microsoft.com/office/drawing/2014/main" id="{CAF2951D-D439-1D03-DDCC-B6BE1904EA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77189A-9B0C-91BE-B507-F1BB9B596313}"/>
              </a:ext>
            </a:extLst>
          </p:cNvPr>
          <p:cNvSpPr>
            <a:spLocks noGrp="1"/>
          </p:cNvSpPr>
          <p:nvPr>
            <p:ph type="sldNum" sz="quarter" idx="12"/>
          </p:nvPr>
        </p:nvSpPr>
        <p:spPr/>
        <p:txBody>
          <a:bodyPr/>
          <a:lstStyle/>
          <a:p>
            <a:fld id="{CEC1FE2A-FCEF-4D26-B5F6-960E0FAE0DC4}" type="slidenum">
              <a:rPr lang="en-GB" smtClean="0"/>
              <a:t>‹#›</a:t>
            </a:fld>
            <a:endParaRPr lang="en-GB"/>
          </a:p>
        </p:txBody>
      </p:sp>
    </p:spTree>
    <p:extLst>
      <p:ext uri="{BB962C8B-B14F-4D97-AF65-F5344CB8AC3E}">
        <p14:creationId xmlns:p14="http://schemas.microsoft.com/office/powerpoint/2010/main" val="2362284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E3B52-B0DA-2E74-5BD1-F1FB48549B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19B6CC-51D3-DC55-7939-C27CA961A0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9E291B-60C0-B91C-32DF-64C20EE1B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3519CE-3C1D-C92D-C0E8-B515EF62409E}"/>
              </a:ext>
            </a:extLst>
          </p:cNvPr>
          <p:cNvSpPr>
            <a:spLocks noGrp="1"/>
          </p:cNvSpPr>
          <p:nvPr>
            <p:ph type="dt" sz="half" idx="10"/>
          </p:nvPr>
        </p:nvSpPr>
        <p:spPr/>
        <p:txBody>
          <a:bodyPr/>
          <a:lstStyle/>
          <a:p>
            <a:fld id="{82A7B535-12F1-4DB9-A4FD-55DAAAE59B4C}" type="datetimeFigureOut">
              <a:rPr lang="en-GB" smtClean="0"/>
              <a:t>15/12/2025</a:t>
            </a:fld>
            <a:endParaRPr lang="en-GB"/>
          </a:p>
        </p:txBody>
      </p:sp>
      <p:sp>
        <p:nvSpPr>
          <p:cNvPr id="6" name="Footer Placeholder 5">
            <a:extLst>
              <a:ext uri="{FF2B5EF4-FFF2-40B4-BE49-F238E27FC236}">
                <a16:creationId xmlns:a16="http://schemas.microsoft.com/office/drawing/2014/main" id="{2F158474-2ADE-DD7F-D2F6-18907977DF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54FF70-4E6A-D3FA-E5D8-2DF94B5A4BEC}"/>
              </a:ext>
            </a:extLst>
          </p:cNvPr>
          <p:cNvSpPr>
            <a:spLocks noGrp="1"/>
          </p:cNvSpPr>
          <p:nvPr>
            <p:ph type="sldNum" sz="quarter" idx="12"/>
          </p:nvPr>
        </p:nvSpPr>
        <p:spPr/>
        <p:txBody>
          <a:bodyPr/>
          <a:lstStyle/>
          <a:p>
            <a:fld id="{CEC1FE2A-FCEF-4D26-B5F6-960E0FAE0DC4}" type="slidenum">
              <a:rPr lang="en-GB" smtClean="0"/>
              <a:t>‹#›</a:t>
            </a:fld>
            <a:endParaRPr lang="en-GB"/>
          </a:p>
        </p:txBody>
      </p:sp>
    </p:spTree>
    <p:extLst>
      <p:ext uri="{BB962C8B-B14F-4D97-AF65-F5344CB8AC3E}">
        <p14:creationId xmlns:p14="http://schemas.microsoft.com/office/powerpoint/2010/main" val="764815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D4D48-D319-BF4E-EB74-75BA0DE2E7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DCA0232-80B3-D38D-1CAE-5B71894749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06BB3C-8EFC-E66C-2F74-397A896A23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48AEF7-F5A0-F701-E678-5E7AB8B737B2}"/>
              </a:ext>
            </a:extLst>
          </p:cNvPr>
          <p:cNvSpPr>
            <a:spLocks noGrp="1"/>
          </p:cNvSpPr>
          <p:nvPr>
            <p:ph type="dt" sz="half" idx="10"/>
          </p:nvPr>
        </p:nvSpPr>
        <p:spPr/>
        <p:txBody>
          <a:bodyPr/>
          <a:lstStyle/>
          <a:p>
            <a:fld id="{82A7B535-12F1-4DB9-A4FD-55DAAAE59B4C}" type="datetimeFigureOut">
              <a:rPr lang="en-GB" smtClean="0"/>
              <a:t>15/12/2025</a:t>
            </a:fld>
            <a:endParaRPr lang="en-GB"/>
          </a:p>
        </p:txBody>
      </p:sp>
      <p:sp>
        <p:nvSpPr>
          <p:cNvPr id="6" name="Footer Placeholder 5">
            <a:extLst>
              <a:ext uri="{FF2B5EF4-FFF2-40B4-BE49-F238E27FC236}">
                <a16:creationId xmlns:a16="http://schemas.microsoft.com/office/drawing/2014/main" id="{9A0D6C1A-5B3C-86A7-2198-859101695D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DFA646-83C9-E46E-9DB2-9FC0E337832D}"/>
              </a:ext>
            </a:extLst>
          </p:cNvPr>
          <p:cNvSpPr>
            <a:spLocks noGrp="1"/>
          </p:cNvSpPr>
          <p:nvPr>
            <p:ph type="sldNum" sz="quarter" idx="12"/>
          </p:nvPr>
        </p:nvSpPr>
        <p:spPr/>
        <p:txBody>
          <a:bodyPr/>
          <a:lstStyle/>
          <a:p>
            <a:fld id="{CEC1FE2A-FCEF-4D26-B5F6-960E0FAE0DC4}" type="slidenum">
              <a:rPr lang="en-GB" smtClean="0"/>
              <a:t>‹#›</a:t>
            </a:fld>
            <a:endParaRPr lang="en-GB"/>
          </a:p>
        </p:txBody>
      </p:sp>
    </p:spTree>
    <p:extLst>
      <p:ext uri="{BB962C8B-B14F-4D97-AF65-F5344CB8AC3E}">
        <p14:creationId xmlns:p14="http://schemas.microsoft.com/office/powerpoint/2010/main" val="4274315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2A7CE-6006-B2AB-7222-F607DE0904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ECACDF-AB8D-6245-48A6-ABE7D3EF9C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B28AB-E47F-DF4C-1C95-55D10B4428CF}"/>
              </a:ext>
            </a:extLst>
          </p:cNvPr>
          <p:cNvSpPr>
            <a:spLocks noGrp="1"/>
          </p:cNvSpPr>
          <p:nvPr>
            <p:ph type="dt" sz="half" idx="10"/>
          </p:nvPr>
        </p:nvSpPr>
        <p:spPr/>
        <p:txBody>
          <a:bodyPr/>
          <a:lstStyle/>
          <a:p>
            <a:fld id="{82A7B535-12F1-4DB9-A4FD-55DAAAE59B4C}" type="datetimeFigureOut">
              <a:rPr lang="en-GB" smtClean="0"/>
              <a:t>15/12/2025</a:t>
            </a:fld>
            <a:endParaRPr lang="en-GB"/>
          </a:p>
        </p:txBody>
      </p:sp>
      <p:sp>
        <p:nvSpPr>
          <p:cNvPr id="5" name="Footer Placeholder 4">
            <a:extLst>
              <a:ext uri="{FF2B5EF4-FFF2-40B4-BE49-F238E27FC236}">
                <a16:creationId xmlns:a16="http://schemas.microsoft.com/office/drawing/2014/main" id="{4D1DE240-ED66-624D-DA90-9027627C72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CEB83F-8ADD-B7B1-9A20-D94FEA2E41E6}"/>
              </a:ext>
            </a:extLst>
          </p:cNvPr>
          <p:cNvSpPr>
            <a:spLocks noGrp="1"/>
          </p:cNvSpPr>
          <p:nvPr>
            <p:ph type="sldNum" sz="quarter" idx="12"/>
          </p:nvPr>
        </p:nvSpPr>
        <p:spPr/>
        <p:txBody>
          <a:bodyPr/>
          <a:lstStyle/>
          <a:p>
            <a:fld id="{CEC1FE2A-FCEF-4D26-B5F6-960E0FAE0DC4}" type="slidenum">
              <a:rPr lang="en-GB" smtClean="0"/>
              <a:t>‹#›</a:t>
            </a:fld>
            <a:endParaRPr lang="en-GB"/>
          </a:p>
        </p:txBody>
      </p:sp>
    </p:spTree>
    <p:extLst>
      <p:ext uri="{BB962C8B-B14F-4D97-AF65-F5344CB8AC3E}">
        <p14:creationId xmlns:p14="http://schemas.microsoft.com/office/powerpoint/2010/main" val="464627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ED9687-84FE-59DE-63F4-A1FBEB6ABE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5E9133-E802-9248-AD1F-182F099A51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345913-09AC-CB4F-2C8D-579D40C268D3}"/>
              </a:ext>
            </a:extLst>
          </p:cNvPr>
          <p:cNvSpPr>
            <a:spLocks noGrp="1"/>
          </p:cNvSpPr>
          <p:nvPr>
            <p:ph type="dt" sz="half" idx="10"/>
          </p:nvPr>
        </p:nvSpPr>
        <p:spPr/>
        <p:txBody>
          <a:bodyPr/>
          <a:lstStyle/>
          <a:p>
            <a:fld id="{82A7B535-12F1-4DB9-A4FD-55DAAAE59B4C}" type="datetimeFigureOut">
              <a:rPr lang="en-GB" smtClean="0"/>
              <a:t>15/12/2025</a:t>
            </a:fld>
            <a:endParaRPr lang="en-GB"/>
          </a:p>
        </p:txBody>
      </p:sp>
      <p:sp>
        <p:nvSpPr>
          <p:cNvPr id="5" name="Footer Placeholder 4">
            <a:extLst>
              <a:ext uri="{FF2B5EF4-FFF2-40B4-BE49-F238E27FC236}">
                <a16:creationId xmlns:a16="http://schemas.microsoft.com/office/drawing/2014/main" id="{1790D31E-0C1D-E9B9-32A4-45DA203DBA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ACE1DF-F616-09F2-D2F7-946334A0B1A0}"/>
              </a:ext>
            </a:extLst>
          </p:cNvPr>
          <p:cNvSpPr>
            <a:spLocks noGrp="1"/>
          </p:cNvSpPr>
          <p:nvPr>
            <p:ph type="sldNum" sz="quarter" idx="12"/>
          </p:nvPr>
        </p:nvSpPr>
        <p:spPr/>
        <p:txBody>
          <a:bodyPr/>
          <a:lstStyle/>
          <a:p>
            <a:fld id="{CEC1FE2A-FCEF-4D26-B5F6-960E0FAE0DC4}" type="slidenum">
              <a:rPr lang="en-GB" smtClean="0"/>
              <a:t>‹#›</a:t>
            </a:fld>
            <a:endParaRPr lang="en-GB"/>
          </a:p>
        </p:txBody>
      </p:sp>
    </p:spTree>
    <p:extLst>
      <p:ext uri="{BB962C8B-B14F-4D97-AF65-F5344CB8AC3E}">
        <p14:creationId xmlns:p14="http://schemas.microsoft.com/office/powerpoint/2010/main" val="2703575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60B784-B8D1-FCCA-E9CE-CFA0DA64FE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9EA2C8-146C-B147-D629-9D2F94C274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CE9B9-AA8A-52FC-ED70-33C2E1C3A5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2A7B535-12F1-4DB9-A4FD-55DAAAE59B4C}" type="datetimeFigureOut">
              <a:rPr lang="en-GB" smtClean="0"/>
              <a:t>15/12/2025</a:t>
            </a:fld>
            <a:endParaRPr lang="en-GB"/>
          </a:p>
        </p:txBody>
      </p:sp>
      <p:sp>
        <p:nvSpPr>
          <p:cNvPr id="5" name="Footer Placeholder 4">
            <a:extLst>
              <a:ext uri="{FF2B5EF4-FFF2-40B4-BE49-F238E27FC236}">
                <a16:creationId xmlns:a16="http://schemas.microsoft.com/office/drawing/2014/main" id="{0C5A5804-7D96-9727-BC96-868A46CCE1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747514D-3DED-8212-7E25-22265CEDC3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EC1FE2A-FCEF-4D26-B5F6-960E0FAE0DC4}" type="slidenum">
              <a:rPr lang="en-GB" smtClean="0"/>
              <a:t>‹#›</a:t>
            </a:fld>
            <a:endParaRPr lang="en-GB"/>
          </a:p>
        </p:txBody>
      </p:sp>
    </p:spTree>
    <p:extLst>
      <p:ext uri="{BB962C8B-B14F-4D97-AF65-F5344CB8AC3E}">
        <p14:creationId xmlns:p14="http://schemas.microsoft.com/office/powerpoint/2010/main" val="22992150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07D9CB3-C643-A71F-26BC-6CC3A7C36E50}"/>
              </a:ext>
            </a:extLst>
          </p:cNvPr>
          <p:cNvPicPr>
            <a:picLocks noChangeAspect="1"/>
          </p:cNvPicPr>
          <p:nvPr/>
        </p:nvPicPr>
        <p:blipFill>
          <a:blip r:embed="rId2"/>
          <a:srcRect t="14620"/>
          <a:stretch/>
        </p:blipFill>
        <p:spPr>
          <a:xfrm>
            <a:off x="20" y="-22"/>
            <a:ext cx="12191977" cy="6858022"/>
          </a:xfrm>
          <a:prstGeom prst="rect">
            <a:avLst/>
          </a:prstGeom>
        </p:spPr>
      </p:pic>
      <p:sp>
        <p:nvSpPr>
          <p:cNvPr id="12" name="Rectangle 11">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6C7025-478A-CE0F-D618-05A28EA91DF3}"/>
              </a:ext>
            </a:extLst>
          </p:cNvPr>
          <p:cNvSpPr>
            <a:spLocks noGrp="1"/>
          </p:cNvSpPr>
          <p:nvPr>
            <p:ph type="ctrTitle"/>
          </p:nvPr>
        </p:nvSpPr>
        <p:spPr>
          <a:xfrm>
            <a:off x="643466" y="643467"/>
            <a:ext cx="5452529" cy="3569242"/>
          </a:xfrm>
        </p:spPr>
        <p:txBody>
          <a:bodyPr anchor="t">
            <a:normAutofit/>
          </a:bodyPr>
          <a:lstStyle/>
          <a:p>
            <a:pPr algn="l"/>
            <a:r>
              <a:rPr lang="en-GB" sz="4400" dirty="0">
                <a:solidFill>
                  <a:srgbClr val="FFFFFF"/>
                </a:solidFill>
              </a:rPr>
              <a:t>Policing and the  Criminal Justice System (BMPL4017A)</a:t>
            </a:r>
            <a:br>
              <a:rPr lang="en-GB" sz="4400" dirty="0">
                <a:solidFill>
                  <a:srgbClr val="FFFFFF"/>
                </a:solidFill>
              </a:rPr>
            </a:br>
            <a:endParaRPr lang="en-GB" sz="4400" dirty="0">
              <a:solidFill>
                <a:srgbClr val="FFFFFF"/>
              </a:solidFill>
            </a:endParaRPr>
          </a:p>
        </p:txBody>
      </p:sp>
      <p:sp>
        <p:nvSpPr>
          <p:cNvPr id="3" name="Subtitle 2">
            <a:extLst>
              <a:ext uri="{FF2B5EF4-FFF2-40B4-BE49-F238E27FC236}">
                <a16:creationId xmlns:a16="http://schemas.microsoft.com/office/drawing/2014/main" id="{05F023F8-E1CD-F226-609B-86A5CC280998}"/>
              </a:ext>
            </a:extLst>
          </p:cNvPr>
          <p:cNvSpPr>
            <a:spLocks noGrp="1"/>
          </p:cNvSpPr>
          <p:nvPr>
            <p:ph type="subTitle" idx="1"/>
          </p:nvPr>
        </p:nvSpPr>
        <p:spPr>
          <a:xfrm>
            <a:off x="643466" y="4551037"/>
            <a:ext cx="5449479" cy="1578054"/>
          </a:xfrm>
        </p:spPr>
        <p:txBody>
          <a:bodyPr anchor="b">
            <a:normAutofit/>
          </a:bodyPr>
          <a:lstStyle/>
          <a:p>
            <a:pPr algn="l"/>
            <a:r>
              <a:rPr lang="en-GB" dirty="0">
                <a:solidFill>
                  <a:srgbClr val="FFFFFF"/>
                </a:solidFill>
              </a:rPr>
              <a:t>Lecturer:  Wynne Jones</a:t>
            </a:r>
          </a:p>
          <a:p>
            <a:pPr algn="l"/>
            <a:r>
              <a:rPr lang="en-GB" dirty="0">
                <a:solidFill>
                  <a:srgbClr val="FFFFFF"/>
                </a:solidFill>
              </a:rPr>
              <a:t>w.w.jones@uwtsd.ac.uk</a:t>
            </a:r>
          </a:p>
        </p:txBody>
      </p:sp>
      <p:sp>
        <p:nvSpPr>
          <p:cNvPr id="14" name="Rectangle 13">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2079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3A590-B2DF-D6AF-DA2A-042B0996BD63}"/>
              </a:ext>
            </a:extLst>
          </p:cNvPr>
          <p:cNvSpPr>
            <a:spLocks noGrp="1"/>
          </p:cNvSpPr>
          <p:nvPr>
            <p:ph type="title"/>
          </p:nvPr>
        </p:nvSpPr>
        <p:spPr>
          <a:xfrm>
            <a:off x="838201" y="365125"/>
            <a:ext cx="5251316" cy="1807305"/>
          </a:xfrm>
        </p:spPr>
        <p:txBody>
          <a:bodyPr>
            <a:normAutofit/>
          </a:bodyPr>
          <a:lstStyle/>
          <a:p>
            <a:r>
              <a:rPr lang="en-GB" dirty="0"/>
              <a:t>Welcome</a:t>
            </a:r>
          </a:p>
        </p:txBody>
      </p:sp>
      <p:sp>
        <p:nvSpPr>
          <p:cNvPr id="3" name="Content Placeholder 2">
            <a:extLst>
              <a:ext uri="{FF2B5EF4-FFF2-40B4-BE49-F238E27FC236}">
                <a16:creationId xmlns:a16="http://schemas.microsoft.com/office/drawing/2014/main" id="{BFED115C-F82A-8F82-1D6A-E36BF2E0214C}"/>
              </a:ext>
            </a:extLst>
          </p:cNvPr>
          <p:cNvSpPr>
            <a:spLocks noGrp="1"/>
          </p:cNvSpPr>
          <p:nvPr>
            <p:ph idx="1"/>
          </p:nvPr>
        </p:nvSpPr>
        <p:spPr>
          <a:xfrm>
            <a:off x="838200" y="2333297"/>
            <a:ext cx="4619621" cy="3843666"/>
          </a:xfrm>
        </p:spPr>
        <p:txBody>
          <a:bodyPr>
            <a:normAutofit/>
          </a:bodyPr>
          <a:lstStyle/>
          <a:p>
            <a:pPr>
              <a:lnSpc>
                <a:spcPct val="200000"/>
              </a:lnSpc>
            </a:pPr>
            <a:r>
              <a:rPr lang="en-GB" sz="2400" dirty="0"/>
              <a:t>Needs, </a:t>
            </a:r>
          </a:p>
          <a:p>
            <a:pPr>
              <a:lnSpc>
                <a:spcPct val="200000"/>
              </a:lnSpc>
            </a:pPr>
            <a:r>
              <a:rPr lang="en-GB" sz="2400" dirty="0"/>
              <a:t>Concerns,</a:t>
            </a:r>
          </a:p>
          <a:p>
            <a:pPr>
              <a:lnSpc>
                <a:spcPct val="200000"/>
              </a:lnSpc>
            </a:pPr>
            <a:r>
              <a:rPr lang="en-GB" sz="2400" dirty="0"/>
              <a:t>Expectations….</a:t>
            </a:r>
          </a:p>
        </p:txBody>
      </p:sp>
      <p:pic>
        <p:nvPicPr>
          <p:cNvPr id="5" name="Picture 4">
            <a:extLst>
              <a:ext uri="{FF2B5EF4-FFF2-40B4-BE49-F238E27FC236}">
                <a16:creationId xmlns:a16="http://schemas.microsoft.com/office/drawing/2014/main" id="{E2BF05CD-2B7C-008D-4A4C-F071AD50A599}"/>
              </a:ext>
            </a:extLst>
          </p:cNvPr>
          <p:cNvPicPr>
            <a:picLocks noChangeAspect="1"/>
          </p:cNvPicPr>
          <p:nvPr/>
        </p:nvPicPr>
        <p:blipFill>
          <a:blip r:embed="rId2"/>
          <a:srcRect l="4155" r="746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79794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5A3B1FE-C12F-9CC6-DE91-3A0D5F3BB294}"/>
              </a:ext>
            </a:extLst>
          </p:cNvPr>
          <p:cNvSpPr>
            <a:spLocks noGrp="1"/>
          </p:cNvSpPr>
          <p:nvPr>
            <p:ph type="title"/>
          </p:nvPr>
        </p:nvSpPr>
        <p:spPr>
          <a:xfrm>
            <a:off x="354105" y="2767106"/>
            <a:ext cx="3186764" cy="3071906"/>
          </a:xfrm>
        </p:spPr>
        <p:txBody>
          <a:bodyPr vert="horz" lIns="91440" tIns="45720" rIns="91440" bIns="45720" rtlCol="0" anchor="t">
            <a:normAutofit/>
          </a:bodyPr>
          <a:lstStyle/>
          <a:p>
            <a:r>
              <a:rPr lang="en-US" kern="1200" dirty="0">
                <a:solidFill>
                  <a:srgbClr val="FFFFFF"/>
                </a:solidFill>
                <a:latin typeface="+mj-lt"/>
                <a:ea typeface="+mj-ea"/>
                <a:cs typeface="+mj-cs"/>
              </a:rPr>
              <a:t>Introductions</a:t>
            </a:r>
          </a:p>
        </p:txBody>
      </p:sp>
      <p:sp>
        <p:nvSpPr>
          <p:cNvPr id="3" name="Content Placeholder 2">
            <a:extLst>
              <a:ext uri="{FF2B5EF4-FFF2-40B4-BE49-F238E27FC236}">
                <a16:creationId xmlns:a16="http://schemas.microsoft.com/office/drawing/2014/main" id="{84A57621-1880-858E-CEBE-7C3F82F808E0}"/>
              </a:ext>
            </a:extLst>
          </p:cNvPr>
          <p:cNvSpPr>
            <a:spLocks noGrp="1"/>
          </p:cNvSpPr>
          <p:nvPr>
            <p:ph idx="1"/>
          </p:nvPr>
        </p:nvSpPr>
        <p:spPr>
          <a:xfrm>
            <a:off x="4601044" y="252283"/>
            <a:ext cx="7127132" cy="566867"/>
          </a:xfrm>
        </p:spPr>
        <p:txBody>
          <a:bodyPr vert="horz" lIns="91440" tIns="45720" rIns="91440" bIns="45720" rtlCol="0" anchor="b">
            <a:normAutofit/>
          </a:bodyPr>
          <a:lstStyle/>
          <a:p>
            <a:pPr marL="0" indent="0">
              <a:buNone/>
            </a:pPr>
            <a:r>
              <a:rPr lang="en-US" sz="2400" kern="1200" dirty="0">
                <a:latin typeface="+mn-lt"/>
                <a:ea typeface="+mn-ea"/>
                <a:cs typeface="+mn-cs"/>
              </a:rPr>
              <a:t>Who are you and why are you here?</a:t>
            </a:r>
          </a:p>
        </p:txBody>
      </p:sp>
      <p:pic>
        <p:nvPicPr>
          <p:cNvPr id="7" name="Picture 6">
            <a:extLst>
              <a:ext uri="{FF2B5EF4-FFF2-40B4-BE49-F238E27FC236}">
                <a16:creationId xmlns:a16="http://schemas.microsoft.com/office/drawing/2014/main" id="{3CB2CAF3-6D1B-4C28-C5EC-F48E79BB0B3E}"/>
              </a:ext>
            </a:extLst>
          </p:cNvPr>
          <p:cNvPicPr>
            <a:picLocks noChangeAspect="1"/>
          </p:cNvPicPr>
          <p:nvPr/>
        </p:nvPicPr>
        <p:blipFill>
          <a:blip r:embed="rId2"/>
          <a:stretch>
            <a:fillRect/>
          </a:stretch>
        </p:blipFill>
        <p:spPr>
          <a:xfrm>
            <a:off x="4502428" y="999342"/>
            <a:ext cx="7225748" cy="4859315"/>
          </a:xfrm>
          <a:prstGeom prst="rect">
            <a:avLst/>
          </a:prstGeom>
        </p:spPr>
      </p:pic>
    </p:spTree>
    <p:extLst>
      <p:ext uri="{BB962C8B-B14F-4D97-AF65-F5344CB8AC3E}">
        <p14:creationId xmlns:p14="http://schemas.microsoft.com/office/powerpoint/2010/main" val="3061842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D817CFC-9429-2630-DD8C-59839C991753}"/>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Classroom contract…</a:t>
            </a:r>
          </a:p>
        </p:txBody>
      </p:sp>
      <p:pic>
        <p:nvPicPr>
          <p:cNvPr id="5" name="Picture 4">
            <a:extLst>
              <a:ext uri="{FF2B5EF4-FFF2-40B4-BE49-F238E27FC236}">
                <a16:creationId xmlns:a16="http://schemas.microsoft.com/office/drawing/2014/main" id="{9504DA20-ACE4-D719-11B7-62A3AB2E330D}"/>
              </a:ext>
            </a:extLst>
          </p:cNvPr>
          <p:cNvPicPr>
            <a:picLocks noChangeAspect="1"/>
          </p:cNvPicPr>
          <p:nvPr/>
        </p:nvPicPr>
        <p:blipFill>
          <a:blip r:embed="rId2"/>
          <a:srcRect t="10305" b="25955"/>
          <a:stretch/>
        </p:blipFill>
        <p:spPr>
          <a:xfrm>
            <a:off x="4502428" y="1396739"/>
            <a:ext cx="7225748" cy="4064522"/>
          </a:xfrm>
          <a:prstGeom prst="rect">
            <a:avLst/>
          </a:prstGeom>
        </p:spPr>
      </p:pic>
    </p:spTree>
    <p:extLst>
      <p:ext uri="{BB962C8B-B14F-4D97-AF65-F5344CB8AC3E}">
        <p14:creationId xmlns:p14="http://schemas.microsoft.com/office/powerpoint/2010/main" val="4277616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C2A3A7-2455-4AB6-122F-D7C067BAC905}"/>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9B76AA0-F7AC-A943-3E54-72D2D355E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7B40355-558F-BA81-A911-19420E9E4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6327F6F1-F23D-A109-892C-044FFABD95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C360C19-0F88-E780-1955-FE32ADB88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850DC6EE-8E12-EA51-BE32-AEBF8258B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DB1EB86A-B4F3-B947-CA1C-39B394517B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EBC4C-E546-1659-A062-05B9D4190AF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 and Objectives:</a:t>
            </a:r>
          </a:p>
        </p:txBody>
      </p:sp>
      <p:sp>
        <p:nvSpPr>
          <p:cNvPr id="4" name="TextBox 3">
            <a:extLst>
              <a:ext uri="{FF2B5EF4-FFF2-40B4-BE49-F238E27FC236}">
                <a16:creationId xmlns:a16="http://schemas.microsoft.com/office/drawing/2014/main" id="{BC9B7FAC-3723-8A0B-9590-EE302EA9E5EE}"/>
              </a:ext>
            </a:extLst>
          </p:cNvPr>
          <p:cNvSpPr txBox="1"/>
          <p:nvPr/>
        </p:nvSpPr>
        <p:spPr>
          <a:xfrm>
            <a:off x="4800650" y="466071"/>
            <a:ext cx="6178730" cy="830997"/>
          </a:xfrm>
          <a:prstGeom prst="rect">
            <a:avLst/>
          </a:prstGeom>
          <a:noFill/>
        </p:spPr>
        <p:txBody>
          <a:bodyPr wrap="square">
            <a:spAutoFit/>
          </a:bodyPr>
          <a:lstStyle/>
          <a:p>
            <a:pPr lvl="0"/>
            <a:r>
              <a:rPr lang="en-US" sz="2400" dirty="0"/>
              <a:t>Critically discuss the Role and Function of Policing within Society</a:t>
            </a:r>
          </a:p>
        </p:txBody>
      </p:sp>
      <p:sp>
        <p:nvSpPr>
          <p:cNvPr id="6" name="TextBox 5">
            <a:extLst>
              <a:ext uri="{FF2B5EF4-FFF2-40B4-BE49-F238E27FC236}">
                <a16:creationId xmlns:a16="http://schemas.microsoft.com/office/drawing/2014/main" id="{0EA34EE8-A46B-BF27-B822-F2A6472763D8}"/>
              </a:ext>
            </a:extLst>
          </p:cNvPr>
          <p:cNvSpPr txBox="1"/>
          <p:nvPr/>
        </p:nvSpPr>
        <p:spPr>
          <a:xfrm>
            <a:off x="4800650" y="1507193"/>
            <a:ext cx="6178730" cy="1569660"/>
          </a:xfrm>
          <a:prstGeom prst="rect">
            <a:avLst/>
          </a:prstGeom>
          <a:noFill/>
        </p:spPr>
        <p:txBody>
          <a:bodyPr wrap="square">
            <a:spAutoFit/>
          </a:bodyPr>
          <a:lstStyle/>
          <a:p>
            <a:pPr lvl="0"/>
            <a:r>
              <a:rPr lang="en-US" sz="2400" dirty="0"/>
              <a:t>Explain the relationships that exist between Policing and other partner agencies in working together to reduce the impact of Crime on society</a:t>
            </a:r>
          </a:p>
        </p:txBody>
      </p:sp>
      <p:sp>
        <p:nvSpPr>
          <p:cNvPr id="8" name="TextBox 7">
            <a:extLst>
              <a:ext uri="{FF2B5EF4-FFF2-40B4-BE49-F238E27FC236}">
                <a16:creationId xmlns:a16="http://schemas.microsoft.com/office/drawing/2014/main" id="{32CD7F2A-7211-C22B-24DB-FF7A99F3B1C5}"/>
              </a:ext>
            </a:extLst>
          </p:cNvPr>
          <p:cNvSpPr txBox="1"/>
          <p:nvPr/>
        </p:nvSpPr>
        <p:spPr>
          <a:xfrm>
            <a:off x="4800650" y="3163105"/>
            <a:ext cx="6178730" cy="1938992"/>
          </a:xfrm>
          <a:prstGeom prst="rect">
            <a:avLst/>
          </a:prstGeom>
          <a:noFill/>
        </p:spPr>
        <p:txBody>
          <a:bodyPr wrap="square">
            <a:spAutoFit/>
          </a:bodyPr>
          <a:lstStyle/>
          <a:p>
            <a:pPr lvl="0"/>
            <a:r>
              <a:rPr lang="en-US" sz="2400" dirty="0"/>
              <a:t>Be aware of the importance of Criminal Justice professional’s engagement with Victims, Witness and Offenders and the impact this may have on victim outcomes and re offending.</a:t>
            </a:r>
          </a:p>
        </p:txBody>
      </p:sp>
      <p:sp>
        <p:nvSpPr>
          <p:cNvPr id="10" name="TextBox 9">
            <a:extLst>
              <a:ext uri="{FF2B5EF4-FFF2-40B4-BE49-F238E27FC236}">
                <a16:creationId xmlns:a16="http://schemas.microsoft.com/office/drawing/2014/main" id="{DFCDFF9F-E1F6-1CAD-0D6C-88C162C6289D}"/>
              </a:ext>
            </a:extLst>
          </p:cNvPr>
          <p:cNvSpPr txBox="1"/>
          <p:nvPr/>
        </p:nvSpPr>
        <p:spPr>
          <a:xfrm>
            <a:off x="4800650" y="5102097"/>
            <a:ext cx="6178730" cy="1200329"/>
          </a:xfrm>
          <a:prstGeom prst="rect">
            <a:avLst/>
          </a:prstGeom>
          <a:noFill/>
        </p:spPr>
        <p:txBody>
          <a:bodyPr wrap="square">
            <a:spAutoFit/>
          </a:bodyPr>
          <a:lstStyle/>
          <a:p>
            <a:pPr lvl="0"/>
            <a:r>
              <a:rPr lang="en-US" sz="2400" dirty="0"/>
              <a:t>Show an awareness of the influence of public opinion, policies and events on both policing and the Criminal Justice system.</a:t>
            </a:r>
          </a:p>
        </p:txBody>
      </p:sp>
    </p:spTree>
    <p:extLst>
      <p:ext uri="{BB962C8B-B14F-4D97-AF65-F5344CB8AC3E}">
        <p14:creationId xmlns:p14="http://schemas.microsoft.com/office/powerpoint/2010/main" val="1258131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7D0A7C-CADA-BFE2-7998-0A8D0E4EEA86}"/>
              </a:ext>
            </a:extLst>
          </p:cNvPr>
          <p:cNvSpPr>
            <a:spLocks noGrp="1"/>
          </p:cNvSpPr>
          <p:nvPr>
            <p:ph type="title"/>
          </p:nvPr>
        </p:nvSpPr>
        <p:spPr>
          <a:xfrm>
            <a:off x="8115300" y="1562669"/>
            <a:ext cx="3719649" cy="1078987"/>
          </a:xfrm>
        </p:spPr>
        <p:txBody>
          <a:bodyPr vert="horz" lIns="91440" tIns="45720" rIns="91440" bIns="45720" rtlCol="0" anchor="b">
            <a:normAutofit/>
          </a:bodyPr>
          <a:lstStyle/>
          <a:p>
            <a:pPr algn="ctr"/>
            <a:r>
              <a:rPr lang="en-US" dirty="0">
                <a:solidFill>
                  <a:schemeClr val="tx1">
                    <a:lumMod val="85000"/>
                    <a:lumOff val="15000"/>
                  </a:schemeClr>
                </a:solidFill>
              </a:rPr>
              <a:t>Assessment 1 </a:t>
            </a:r>
          </a:p>
        </p:txBody>
      </p:sp>
      <p:sp>
        <p:nvSpPr>
          <p:cNvPr id="3" name="Content Placeholder 2">
            <a:extLst>
              <a:ext uri="{FF2B5EF4-FFF2-40B4-BE49-F238E27FC236}">
                <a16:creationId xmlns:a16="http://schemas.microsoft.com/office/drawing/2014/main" id="{625FAC37-A977-BF58-16CA-73565464111F}"/>
              </a:ext>
            </a:extLst>
          </p:cNvPr>
          <p:cNvSpPr>
            <a:spLocks noGrp="1"/>
          </p:cNvSpPr>
          <p:nvPr>
            <p:ph idx="1"/>
          </p:nvPr>
        </p:nvSpPr>
        <p:spPr>
          <a:xfrm>
            <a:off x="8115300" y="2873829"/>
            <a:ext cx="3719649" cy="2632191"/>
          </a:xfrm>
        </p:spPr>
        <p:txBody>
          <a:bodyPr vert="horz" lIns="91440" tIns="45720" rIns="91440" bIns="45720" rtlCol="0" anchor="t">
            <a:noAutofit/>
          </a:bodyPr>
          <a:lstStyle/>
          <a:p>
            <a:pPr marL="0" indent="0">
              <a:lnSpc>
                <a:spcPct val="150000"/>
              </a:lnSpc>
              <a:buNone/>
            </a:pPr>
            <a:r>
              <a:rPr lang="en-US" sz="2400" dirty="0">
                <a:solidFill>
                  <a:schemeClr val="tx1">
                    <a:lumMod val="85000"/>
                    <a:lumOff val="15000"/>
                  </a:schemeClr>
                </a:solidFill>
              </a:rPr>
              <a:t>A ten-minute individual presentation on the Policing and Criminal Justice.  </a:t>
            </a:r>
          </a:p>
        </p:txBody>
      </p:sp>
      <p:pic>
        <p:nvPicPr>
          <p:cNvPr id="5" name="Picture 4">
            <a:extLst>
              <a:ext uri="{FF2B5EF4-FFF2-40B4-BE49-F238E27FC236}">
                <a16:creationId xmlns:a16="http://schemas.microsoft.com/office/drawing/2014/main" id="{B9077BDE-BB92-97E0-FF18-B7C464F79F02}"/>
              </a:ext>
            </a:extLst>
          </p:cNvPr>
          <p:cNvPicPr>
            <a:picLocks noChangeAspect="1"/>
          </p:cNvPicPr>
          <p:nvPr/>
        </p:nvPicPr>
        <p:blipFill>
          <a:blip r:embed="rId2"/>
          <a:srcRect r="9740" b="-1"/>
          <a:stretch>
            <a:fillRect/>
          </a:stretch>
        </p:blipFill>
        <p:spPr>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p:spPr>
      </p:pic>
    </p:spTree>
    <p:extLst>
      <p:ext uri="{BB962C8B-B14F-4D97-AF65-F5344CB8AC3E}">
        <p14:creationId xmlns:p14="http://schemas.microsoft.com/office/powerpoint/2010/main" val="2233770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a:extLst>
              <a:ext uri="{FF2B5EF4-FFF2-40B4-BE49-F238E27FC236}">
                <a16:creationId xmlns:a16="http://schemas.microsoft.com/office/drawing/2014/main" id="{DC8E9E59-36C2-F777-DFBC-FC7BE99E40BD}"/>
              </a:ext>
            </a:extLst>
          </p:cNvPr>
          <p:cNvPicPr>
            <a:picLocks noChangeAspect="1"/>
          </p:cNvPicPr>
          <p:nvPr/>
        </p:nvPicPr>
        <p:blipFill>
          <a:blip r:embed="rId2"/>
          <a:srcRect l="10090" r="9775" b="1"/>
          <a:stretch>
            <a:fillRect/>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1B229BF-2D9A-D12C-6935-4173CC366E0B}"/>
              </a:ext>
            </a:extLst>
          </p:cNvPr>
          <p:cNvSpPr>
            <a:spLocks noGrp="1"/>
          </p:cNvSpPr>
          <p:nvPr>
            <p:ph type="title"/>
          </p:nvPr>
        </p:nvSpPr>
        <p:spPr>
          <a:xfrm>
            <a:off x="8046720" y="1045597"/>
            <a:ext cx="3633746" cy="966083"/>
          </a:xfrm>
        </p:spPr>
        <p:txBody>
          <a:bodyPr anchor="b">
            <a:normAutofit/>
          </a:bodyPr>
          <a:lstStyle/>
          <a:p>
            <a:r>
              <a:rPr lang="en-GB" dirty="0"/>
              <a:t>Assessment 2</a:t>
            </a:r>
          </a:p>
        </p:txBody>
      </p:sp>
      <p:sp>
        <p:nvSpPr>
          <p:cNvPr id="3" name="Content Placeholder 2">
            <a:extLst>
              <a:ext uri="{FF2B5EF4-FFF2-40B4-BE49-F238E27FC236}">
                <a16:creationId xmlns:a16="http://schemas.microsoft.com/office/drawing/2014/main" id="{F9549642-2FC3-AD88-9CBC-0D701FF29896}"/>
              </a:ext>
            </a:extLst>
          </p:cNvPr>
          <p:cNvSpPr>
            <a:spLocks noGrp="1"/>
          </p:cNvSpPr>
          <p:nvPr>
            <p:ph idx="1"/>
          </p:nvPr>
        </p:nvSpPr>
        <p:spPr>
          <a:xfrm>
            <a:off x="8046719" y="2011680"/>
            <a:ext cx="3633747" cy="3411111"/>
          </a:xfrm>
        </p:spPr>
        <p:txBody>
          <a:bodyPr>
            <a:normAutofit/>
          </a:bodyPr>
          <a:lstStyle/>
          <a:p>
            <a:pPr marL="0" indent="0">
              <a:lnSpc>
                <a:spcPct val="150000"/>
              </a:lnSpc>
              <a:buNone/>
            </a:pPr>
            <a:r>
              <a:rPr lang="en-GB" sz="2400" dirty="0"/>
              <a:t>Written Assessment.  Essay question of 1500 words on a subject contained within the Policing and Criminal Justice Module.</a:t>
            </a:r>
          </a:p>
        </p:txBody>
      </p:sp>
    </p:spTree>
    <p:extLst>
      <p:ext uri="{BB962C8B-B14F-4D97-AF65-F5344CB8AC3E}">
        <p14:creationId xmlns:p14="http://schemas.microsoft.com/office/powerpoint/2010/main" val="3864306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2C18C-E4B4-7E6C-282B-05248A79861F}"/>
              </a:ext>
            </a:extLst>
          </p:cNvPr>
          <p:cNvSpPr>
            <a:spLocks noGrp="1"/>
          </p:cNvSpPr>
          <p:nvPr>
            <p:ph type="title"/>
          </p:nvPr>
        </p:nvSpPr>
        <p:spPr>
          <a:xfrm>
            <a:off x="466722" y="586855"/>
            <a:ext cx="3201366" cy="3387497"/>
          </a:xfrm>
        </p:spPr>
        <p:txBody>
          <a:bodyPr anchor="b">
            <a:normAutofit/>
          </a:bodyPr>
          <a:lstStyle/>
          <a:p>
            <a:r>
              <a:rPr lang="en-GB" dirty="0">
                <a:solidFill>
                  <a:srgbClr val="FFFFFF"/>
                </a:solidFill>
              </a:rPr>
              <a:t>In this session…. You will Learn</a:t>
            </a:r>
          </a:p>
        </p:txBody>
      </p:sp>
      <p:sp>
        <p:nvSpPr>
          <p:cNvPr id="3" name="Content Placeholder 2">
            <a:extLst>
              <a:ext uri="{FF2B5EF4-FFF2-40B4-BE49-F238E27FC236}">
                <a16:creationId xmlns:a16="http://schemas.microsoft.com/office/drawing/2014/main" id="{9073C240-E810-2622-88ED-F5E6338D35D5}"/>
              </a:ext>
            </a:extLst>
          </p:cNvPr>
          <p:cNvSpPr>
            <a:spLocks noGrp="1"/>
          </p:cNvSpPr>
          <p:nvPr>
            <p:ph idx="1"/>
          </p:nvPr>
        </p:nvSpPr>
        <p:spPr>
          <a:xfrm>
            <a:off x="4367695" y="330178"/>
            <a:ext cx="7357583" cy="6217919"/>
          </a:xfrm>
        </p:spPr>
        <p:txBody>
          <a:bodyPr anchor="ctr">
            <a:normAutofit fontScale="92500" lnSpcReduction="10000"/>
          </a:bodyPr>
          <a:lstStyle/>
          <a:p>
            <a:pPr marL="0" indent="0">
              <a:buNone/>
            </a:pPr>
            <a:endParaRPr lang="en-GB" sz="2000" dirty="0"/>
          </a:p>
          <a:p>
            <a:pPr>
              <a:lnSpc>
                <a:spcPct val="150000"/>
              </a:lnSpc>
            </a:pPr>
            <a:r>
              <a:rPr lang="en-GB" sz="2600" dirty="0"/>
              <a:t>About the Criminal Justice System in England and Wales</a:t>
            </a:r>
          </a:p>
          <a:p>
            <a:pPr>
              <a:lnSpc>
                <a:spcPct val="150000"/>
              </a:lnSpc>
            </a:pPr>
            <a:r>
              <a:rPr lang="en-GB" sz="2600" dirty="0"/>
              <a:t>The Police rank structure</a:t>
            </a:r>
          </a:p>
          <a:p>
            <a:pPr>
              <a:lnSpc>
                <a:spcPct val="150000"/>
              </a:lnSpc>
            </a:pPr>
            <a:r>
              <a:rPr lang="en-GB" sz="2600" dirty="0"/>
              <a:t>Introduction to Police Powers</a:t>
            </a:r>
          </a:p>
          <a:p>
            <a:pPr>
              <a:lnSpc>
                <a:spcPct val="150000"/>
              </a:lnSpc>
            </a:pPr>
            <a:r>
              <a:rPr lang="en-GB" sz="2600" dirty="0"/>
              <a:t>The basic principles of investigation,</a:t>
            </a:r>
          </a:p>
          <a:p>
            <a:pPr>
              <a:lnSpc>
                <a:spcPct val="150000"/>
              </a:lnSpc>
            </a:pPr>
            <a:r>
              <a:rPr lang="en-GB" sz="2600" dirty="0"/>
              <a:t>What is required to record a crime,</a:t>
            </a:r>
          </a:p>
          <a:p>
            <a:pPr>
              <a:lnSpc>
                <a:spcPct val="150000"/>
              </a:lnSpc>
            </a:pPr>
            <a:r>
              <a:rPr lang="en-GB" sz="2600" dirty="0"/>
              <a:t>Categories of crime, </a:t>
            </a:r>
          </a:p>
          <a:p>
            <a:pPr>
              <a:lnSpc>
                <a:spcPct val="150000"/>
              </a:lnSpc>
            </a:pPr>
            <a:r>
              <a:rPr lang="en-GB" sz="2600" dirty="0"/>
              <a:t>Who investigates crime,</a:t>
            </a:r>
          </a:p>
          <a:p>
            <a:pPr>
              <a:lnSpc>
                <a:spcPct val="150000"/>
              </a:lnSpc>
            </a:pPr>
            <a:r>
              <a:rPr lang="en-GB" sz="2600" dirty="0"/>
              <a:t>Potential Crime outcomes.</a:t>
            </a:r>
          </a:p>
          <a:p>
            <a:endParaRPr lang="en-GB" sz="2000" dirty="0"/>
          </a:p>
          <a:p>
            <a:endParaRPr lang="en-GB" sz="2000" dirty="0"/>
          </a:p>
          <a:p>
            <a:endParaRPr lang="en-GB" sz="2000" dirty="0"/>
          </a:p>
        </p:txBody>
      </p:sp>
    </p:spTree>
    <p:extLst>
      <p:ext uri="{BB962C8B-B14F-4D97-AF65-F5344CB8AC3E}">
        <p14:creationId xmlns:p14="http://schemas.microsoft.com/office/powerpoint/2010/main" val="1889978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Freeform: Shape 50">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3" name="Rectangle 52">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F8798-6D8A-CE53-5561-EFF470748BC7}"/>
              </a:ext>
            </a:extLst>
          </p:cNvPr>
          <p:cNvSpPr>
            <a:spLocks noGrp="1"/>
          </p:cNvSpPr>
          <p:nvPr>
            <p:ph type="title"/>
          </p:nvPr>
        </p:nvSpPr>
        <p:spPr>
          <a:xfrm>
            <a:off x="806825" y="457201"/>
            <a:ext cx="2844800" cy="3588870"/>
          </a:xfrm>
        </p:spPr>
        <p:txBody>
          <a:bodyPr anchor="b">
            <a:normAutofit/>
          </a:bodyPr>
          <a:lstStyle/>
          <a:p>
            <a:r>
              <a:rPr lang="en-GB" dirty="0">
                <a:solidFill>
                  <a:srgbClr val="FFFFFF"/>
                </a:solidFill>
              </a:rPr>
              <a:t>The Police Service in England and Wales</a:t>
            </a:r>
          </a:p>
        </p:txBody>
      </p:sp>
      <p:sp>
        <p:nvSpPr>
          <p:cNvPr id="9" name="Content Placeholder 8">
            <a:extLst>
              <a:ext uri="{FF2B5EF4-FFF2-40B4-BE49-F238E27FC236}">
                <a16:creationId xmlns:a16="http://schemas.microsoft.com/office/drawing/2014/main" id="{77C53C42-C523-CC9D-C64E-3AEBBA8625C1}"/>
              </a:ext>
            </a:extLst>
          </p:cNvPr>
          <p:cNvSpPr>
            <a:spLocks noGrp="1"/>
          </p:cNvSpPr>
          <p:nvPr>
            <p:ph idx="1"/>
          </p:nvPr>
        </p:nvSpPr>
        <p:spPr>
          <a:xfrm>
            <a:off x="4649245" y="669363"/>
            <a:ext cx="3290579" cy="5534211"/>
          </a:xfrm>
        </p:spPr>
        <p:txBody>
          <a:bodyPr anchor="ctr">
            <a:normAutofit/>
          </a:bodyPr>
          <a:lstStyle/>
          <a:p>
            <a:pPr>
              <a:lnSpc>
                <a:spcPct val="150000"/>
              </a:lnSpc>
            </a:pPr>
            <a:r>
              <a:rPr lang="en-US" sz="2400" dirty="0"/>
              <a:t>43 Police Forces</a:t>
            </a:r>
          </a:p>
          <a:p>
            <a:pPr>
              <a:lnSpc>
                <a:spcPct val="150000"/>
              </a:lnSpc>
            </a:pPr>
            <a:r>
              <a:rPr lang="en-US" sz="2400" dirty="0"/>
              <a:t>British Transport Police</a:t>
            </a:r>
          </a:p>
          <a:p>
            <a:pPr>
              <a:lnSpc>
                <a:spcPct val="150000"/>
              </a:lnSpc>
            </a:pPr>
            <a:r>
              <a:rPr lang="en-US" sz="2400" dirty="0"/>
              <a:t>Civil Nuclear Constabulary</a:t>
            </a:r>
          </a:p>
          <a:p>
            <a:pPr>
              <a:lnSpc>
                <a:spcPct val="150000"/>
              </a:lnSpc>
            </a:pPr>
            <a:r>
              <a:rPr lang="en-US" sz="2400" dirty="0"/>
              <a:t>British Ports police</a:t>
            </a:r>
          </a:p>
        </p:txBody>
      </p:sp>
      <p:pic>
        <p:nvPicPr>
          <p:cNvPr id="5" name="Content Placeholder 4" descr="A couple of police officers in reflective vests&#10;&#10;AI-generated content may be incorrect.">
            <a:extLst>
              <a:ext uri="{FF2B5EF4-FFF2-40B4-BE49-F238E27FC236}">
                <a16:creationId xmlns:a16="http://schemas.microsoft.com/office/drawing/2014/main" id="{92C2ADEF-AAB1-EF74-0B7B-904FE0027555}"/>
              </a:ext>
            </a:extLst>
          </p:cNvPr>
          <p:cNvPicPr>
            <a:picLocks noChangeAspect="1"/>
          </p:cNvPicPr>
          <p:nvPr/>
        </p:nvPicPr>
        <p:blipFill>
          <a:blip r:embed="rId2"/>
          <a:srcRect l="372" r="19586" b="-1"/>
          <a:stretch/>
        </p:blipFill>
        <p:spPr>
          <a:xfrm>
            <a:off x="8467859" y="974384"/>
            <a:ext cx="2823586" cy="2233597"/>
          </a:xfrm>
          <a:prstGeom prst="rect">
            <a:avLst/>
          </a:prstGeom>
        </p:spPr>
      </p:pic>
      <p:pic>
        <p:nvPicPr>
          <p:cNvPr id="8" name="Picture 7" descr="A map of england with different colored states&#10;&#10;AI-generated content may be incorrect.">
            <a:extLst>
              <a:ext uri="{FF2B5EF4-FFF2-40B4-BE49-F238E27FC236}">
                <a16:creationId xmlns:a16="http://schemas.microsoft.com/office/drawing/2014/main" id="{E30A5A5E-694A-7C34-A768-4DEF771A4A1C}"/>
              </a:ext>
            </a:extLst>
          </p:cNvPr>
          <p:cNvPicPr>
            <a:picLocks noChangeAspect="1"/>
          </p:cNvPicPr>
          <p:nvPr/>
        </p:nvPicPr>
        <p:blipFill>
          <a:blip r:embed="rId3"/>
          <a:stretch>
            <a:fillRect/>
          </a:stretch>
        </p:blipFill>
        <p:spPr>
          <a:xfrm>
            <a:off x="8854374" y="3589863"/>
            <a:ext cx="2050555" cy="2395235"/>
          </a:xfrm>
          <a:prstGeom prst="rect">
            <a:avLst/>
          </a:prstGeom>
        </p:spPr>
      </p:pic>
    </p:spTree>
    <p:extLst>
      <p:ext uri="{BB962C8B-B14F-4D97-AF65-F5344CB8AC3E}">
        <p14:creationId xmlns:p14="http://schemas.microsoft.com/office/powerpoint/2010/main" val="955823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7867D-5840-2C2B-49AB-2247533E4C20}"/>
              </a:ext>
            </a:extLst>
          </p:cNvPr>
          <p:cNvSpPr>
            <a:spLocks noGrp="1"/>
          </p:cNvSpPr>
          <p:nvPr>
            <p:ph type="title"/>
          </p:nvPr>
        </p:nvSpPr>
        <p:spPr>
          <a:xfrm>
            <a:off x="838200" y="1"/>
            <a:ext cx="10515600" cy="899511"/>
          </a:xfrm>
        </p:spPr>
        <p:txBody>
          <a:bodyPr/>
          <a:lstStyle/>
          <a:p>
            <a:r>
              <a:rPr lang="en-GB" dirty="0"/>
              <a:t>Police Rank Structure in England and Wales</a:t>
            </a:r>
          </a:p>
        </p:txBody>
      </p:sp>
      <p:sp>
        <p:nvSpPr>
          <p:cNvPr id="4" name="Rectangle: Rounded Corners 3">
            <a:extLst>
              <a:ext uri="{FF2B5EF4-FFF2-40B4-BE49-F238E27FC236}">
                <a16:creationId xmlns:a16="http://schemas.microsoft.com/office/drawing/2014/main" id="{65F5A9E1-CAC4-3677-1DFA-0D07DAB13741}"/>
              </a:ext>
            </a:extLst>
          </p:cNvPr>
          <p:cNvSpPr/>
          <p:nvPr/>
        </p:nvSpPr>
        <p:spPr>
          <a:xfrm>
            <a:off x="849700" y="2104697"/>
            <a:ext cx="3090570"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Chief Supt</a:t>
            </a:r>
          </a:p>
        </p:txBody>
      </p:sp>
      <p:sp>
        <p:nvSpPr>
          <p:cNvPr id="5" name="Rectangle: Rounded Corners 4">
            <a:extLst>
              <a:ext uri="{FF2B5EF4-FFF2-40B4-BE49-F238E27FC236}">
                <a16:creationId xmlns:a16="http://schemas.microsoft.com/office/drawing/2014/main" id="{E5BF7A87-1936-ED66-57C0-429C10AA9E72}"/>
              </a:ext>
            </a:extLst>
          </p:cNvPr>
          <p:cNvSpPr/>
          <p:nvPr/>
        </p:nvSpPr>
        <p:spPr>
          <a:xfrm>
            <a:off x="3398339" y="1080254"/>
            <a:ext cx="2168106" cy="624278"/>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Deputy Chief Constable</a:t>
            </a:r>
          </a:p>
        </p:txBody>
      </p:sp>
      <p:sp>
        <p:nvSpPr>
          <p:cNvPr id="6" name="Rectangle: Rounded Corners 5">
            <a:extLst>
              <a:ext uri="{FF2B5EF4-FFF2-40B4-BE49-F238E27FC236}">
                <a16:creationId xmlns:a16="http://schemas.microsoft.com/office/drawing/2014/main" id="{DC8CBF6C-0E44-F404-793B-342CBEB44D1B}"/>
              </a:ext>
            </a:extLst>
          </p:cNvPr>
          <p:cNvSpPr/>
          <p:nvPr/>
        </p:nvSpPr>
        <p:spPr>
          <a:xfrm>
            <a:off x="6096000" y="1080255"/>
            <a:ext cx="1955570"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Assistant Chief Constable</a:t>
            </a:r>
          </a:p>
        </p:txBody>
      </p:sp>
      <p:sp>
        <p:nvSpPr>
          <p:cNvPr id="7" name="Rectangle: Rounded Corners 6">
            <a:extLst>
              <a:ext uri="{FF2B5EF4-FFF2-40B4-BE49-F238E27FC236}">
                <a16:creationId xmlns:a16="http://schemas.microsoft.com/office/drawing/2014/main" id="{19A3102A-4DF4-EF3D-3E67-1ABBF9AE109B}"/>
              </a:ext>
            </a:extLst>
          </p:cNvPr>
          <p:cNvSpPr/>
          <p:nvPr/>
        </p:nvSpPr>
        <p:spPr>
          <a:xfrm>
            <a:off x="849700" y="2947606"/>
            <a:ext cx="1801480"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Chief Inspector</a:t>
            </a:r>
          </a:p>
        </p:txBody>
      </p:sp>
      <p:sp>
        <p:nvSpPr>
          <p:cNvPr id="8" name="Rectangle: Rounded Corners 7">
            <a:extLst>
              <a:ext uri="{FF2B5EF4-FFF2-40B4-BE49-F238E27FC236}">
                <a16:creationId xmlns:a16="http://schemas.microsoft.com/office/drawing/2014/main" id="{BF02C6A3-A0ED-136B-921F-BA409FF2259F}"/>
              </a:ext>
            </a:extLst>
          </p:cNvPr>
          <p:cNvSpPr/>
          <p:nvPr/>
        </p:nvSpPr>
        <p:spPr>
          <a:xfrm>
            <a:off x="9736694" y="781085"/>
            <a:ext cx="1910751" cy="1014742"/>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Police and Crime Commissioner</a:t>
            </a:r>
          </a:p>
        </p:txBody>
      </p:sp>
      <p:sp>
        <p:nvSpPr>
          <p:cNvPr id="10" name="Rectangle: Rounded Corners 9">
            <a:extLst>
              <a:ext uri="{FF2B5EF4-FFF2-40B4-BE49-F238E27FC236}">
                <a16:creationId xmlns:a16="http://schemas.microsoft.com/office/drawing/2014/main" id="{76461495-797D-4536-4246-EBC2E0887B76}"/>
              </a:ext>
            </a:extLst>
          </p:cNvPr>
          <p:cNvSpPr/>
          <p:nvPr/>
        </p:nvSpPr>
        <p:spPr>
          <a:xfrm>
            <a:off x="849701" y="3756361"/>
            <a:ext cx="1801479"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Inspector</a:t>
            </a:r>
          </a:p>
        </p:txBody>
      </p:sp>
      <p:sp>
        <p:nvSpPr>
          <p:cNvPr id="11" name="Rectangle: Rounded Corners 10">
            <a:extLst>
              <a:ext uri="{FF2B5EF4-FFF2-40B4-BE49-F238E27FC236}">
                <a16:creationId xmlns:a16="http://schemas.microsoft.com/office/drawing/2014/main" id="{690FCE6C-CDD0-4C7B-AAD7-A341F3E358AB}"/>
              </a:ext>
            </a:extLst>
          </p:cNvPr>
          <p:cNvSpPr/>
          <p:nvPr/>
        </p:nvSpPr>
        <p:spPr>
          <a:xfrm>
            <a:off x="849700" y="4549580"/>
            <a:ext cx="1812981"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Police Sergeant</a:t>
            </a:r>
          </a:p>
        </p:txBody>
      </p:sp>
      <p:sp>
        <p:nvSpPr>
          <p:cNvPr id="13" name="Rectangle: Rounded Corners 12">
            <a:extLst>
              <a:ext uri="{FF2B5EF4-FFF2-40B4-BE49-F238E27FC236}">
                <a16:creationId xmlns:a16="http://schemas.microsoft.com/office/drawing/2014/main" id="{FE23CF6D-E596-7774-23A3-991C402B4FAF}"/>
              </a:ext>
            </a:extLst>
          </p:cNvPr>
          <p:cNvSpPr/>
          <p:nvPr/>
        </p:nvSpPr>
        <p:spPr>
          <a:xfrm>
            <a:off x="849700" y="5358335"/>
            <a:ext cx="1812981"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Police Constable</a:t>
            </a:r>
          </a:p>
        </p:txBody>
      </p:sp>
      <p:sp>
        <p:nvSpPr>
          <p:cNvPr id="16" name="Rectangle: Rounded Corners 15">
            <a:extLst>
              <a:ext uri="{FF2B5EF4-FFF2-40B4-BE49-F238E27FC236}">
                <a16:creationId xmlns:a16="http://schemas.microsoft.com/office/drawing/2014/main" id="{FD05F0B1-5C19-4332-E6C3-7D48D611A512}"/>
              </a:ext>
            </a:extLst>
          </p:cNvPr>
          <p:cNvSpPr/>
          <p:nvPr/>
        </p:nvSpPr>
        <p:spPr>
          <a:xfrm>
            <a:off x="838199" y="6151554"/>
            <a:ext cx="2398143" cy="465826"/>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Police Community Support officer</a:t>
            </a:r>
          </a:p>
        </p:txBody>
      </p:sp>
      <p:sp>
        <p:nvSpPr>
          <p:cNvPr id="18" name="Content Placeholder 17">
            <a:extLst>
              <a:ext uri="{FF2B5EF4-FFF2-40B4-BE49-F238E27FC236}">
                <a16:creationId xmlns:a16="http://schemas.microsoft.com/office/drawing/2014/main" id="{DAE8988E-6705-CB40-38AD-FDEFD09B6BEB}"/>
              </a:ext>
            </a:extLst>
          </p:cNvPr>
          <p:cNvSpPr>
            <a:spLocks noGrp="1"/>
          </p:cNvSpPr>
          <p:nvPr>
            <p:ph idx="1"/>
          </p:nvPr>
        </p:nvSpPr>
        <p:spPr>
          <a:xfrm>
            <a:off x="838199" y="893270"/>
            <a:ext cx="2405333" cy="921735"/>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normAutofit lnSpcReduction="10000"/>
          </a:bodyPr>
          <a:lstStyle/>
          <a:p>
            <a:pPr marL="0" indent="0">
              <a:buNone/>
            </a:pPr>
            <a:r>
              <a:rPr lang="en-GB" dirty="0"/>
              <a:t>Chief Constable</a:t>
            </a:r>
          </a:p>
        </p:txBody>
      </p:sp>
      <p:sp>
        <p:nvSpPr>
          <p:cNvPr id="19" name="Rectangle: Rounded Corners 18">
            <a:extLst>
              <a:ext uri="{FF2B5EF4-FFF2-40B4-BE49-F238E27FC236}">
                <a16:creationId xmlns:a16="http://schemas.microsoft.com/office/drawing/2014/main" id="{C6300A97-58A5-641C-36FB-BEEEE493B01F}"/>
              </a:ext>
            </a:extLst>
          </p:cNvPr>
          <p:cNvSpPr/>
          <p:nvPr/>
        </p:nvSpPr>
        <p:spPr>
          <a:xfrm>
            <a:off x="4177155" y="2104697"/>
            <a:ext cx="2778579"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Chief Supt CID</a:t>
            </a:r>
          </a:p>
        </p:txBody>
      </p:sp>
      <p:sp>
        <p:nvSpPr>
          <p:cNvPr id="21" name="Rectangle: Rounded Corners 20">
            <a:extLst>
              <a:ext uri="{FF2B5EF4-FFF2-40B4-BE49-F238E27FC236}">
                <a16:creationId xmlns:a16="http://schemas.microsoft.com/office/drawing/2014/main" id="{6A8015D6-A62A-2DC5-7ACA-C0AB7646E41F}"/>
              </a:ext>
            </a:extLst>
          </p:cNvPr>
          <p:cNvSpPr/>
          <p:nvPr/>
        </p:nvSpPr>
        <p:spPr>
          <a:xfrm>
            <a:off x="4482392" y="2909717"/>
            <a:ext cx="1801480"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Det. Chief Inspector</a:t>
            </a:r>
          </a:p>
        </p:txBody>
      </p:sp>
      <p:sp>
        <p:nvSpPr>
          <p:cNvPr id="23" name="Rectangle: Rounded Corners 22">
            <a:extLst>
              <a:ext uri="{FF2B5EF4-FFF2-40B4-BE49-F238E27FC236}">
                <a16:creationId xmlns:a16="http://schemas.microsoft.com/office/drawing/2014/main" id="{A611C353-9448-4D77-7737-B67FDF87962A}"/>
              </a:ext>
            </a:extLst>
          </p:cNvPr>
          <p:cNvSpPr/>
          <p:nvPr/>
        </p:nvSpPr>
        <p:spPr>
          <a:xfrm>
            <a:off x="4493894" y="3771025"/>
            <a:ext cx="1801479"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Det. Inspector</a:t>
            </a:r>
          </a:p>
        </p:txBody>
      </p:sp>
      <p:sp>
        <p:nvSpPr>
          <p:cNvPr id="24" name="Rectangle: Rounded Corners 23">
            <a:extLst>
              <a:ext uri="{FF2B5EF4-FFF2-40B4-BE49-F238E27FC236}">
                <a16:creationId xmlns:a16="http://schemas.microsoft.com/office/drawing/2014/main" id="{C35887A1-3B2E-E218-491E-4B16E9870332}"/>
              </a:ext>
            </a:extLst>
          </p:cNvPr>
          <p:cNvSpPr/>
          <p:nvPr/>
        </p:nvSpPr>
        <p:spPr>
          <a:xfrm>
            <a:off x="4482392" y="4576045"/>
            <a:ext cx="1812981" cy="619873"/>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Det. Police Sergeant</a:t>
            </a:r>
          </a:p>
        </p:txBody>
      </p:sp>
      <p:sp>
        <p:nvSpPr>
          <p:cNvPr id="36" name="Rectangle: Rounded Corners 35">
            <a:extLst>
              <a:ext uri="{FF2B5EF4-FFF2-40B4-BE49-F238E27FC236}">
                <a16:creationId xmlns:a16="http://schemas.microsoft.com/office/drawing/2014/main" id="{8125E534-F7FB-2712-B262-B213C99BAB55}"/>
              </a:ext>
            </a:extLst>
          </p:cNvPr>
          <p:cNvSpPr/>
          <p:nvPr/>
        </p:nvSpPr>
        <p:spPr>
          <a:xfrm>
            <a:off x="4493894" y="5376661"/>
            <a:ext cx="1812981" cy="624277"/>
          </a:xfrm>
          <a:prstGeom prst="roundRect">
            <a:avLst/>
          </a:prstGeom>
          <a:solidFill>
            <a:srgbClr val="A5C2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Det. Constable</a:t>
            </a:r>
          </a:p>
        </p:txBody>
      </p:sp>
      <p:sp>
        <p:nvSpPr>
          <p:cNvPr id="3" name="TextBox 2">
            <a:extLst>
              <a:ext uri="{FF2B5EF4-FFF2-40B4-BE49-F238E27FC236}">
                <a16:creationId xmlns:a16="http://schemas.microsoft.com/office/drawing/2014/main" id="{BC1618C1-B010-5B51-B186-1AE4A9B3185D}"/>
              </a:ext>
            </a:extLst>
          </p:cNvPr>
          <p:cNvSpPr txBox="1"/>
          <p:nvPr/>
        </p:nvSpPr>
        <p:spPr>
          <a:xfrm>
            <a:off x="7562850" y="2416835"/>
            <a:ext cx="3943350" cy="3693319"/>
          </a:xfrm>
          <a:prstGeom prst="rect">
            <a:avLst/>
          </a:prstGeom>
          <a:noFill/>
        </p:spPr>
        <p:txBody>
          <a:bodyPr wrap="square" rtlCol="0">
            <a:spAutoFit/>
          </a:bodyPr>
          <a:lstStyle/>
          <a:p>
            <a:pPr>
              <a:lnSpc>
                <a:spcPct val="150000"/>
              </a:lnSpc>
            </a:pPr>
            <a:r>
              <a:rPr lang="en-GB" sz="2400" dirty="0"/>
              <a:t>Metropolitan Police have : Commissioner </a:t>
            </a:r>
          </a:p>
          <a:p>
            <a:pPr>
              <a:lnSpc>
                <a:spcPct val="150000"/>
              </a:lnSpc>
            </a:pPr>
            <a:r>
              <a:rPr lang="en-GB" sz="2400" dirty="0"/>
              <a:t>Assistant Commissioner </a:t>
            </a:r>
          </a:p>
          <a:p>
            <a:pPr>
              <a:lnSpc>
                <a:spcPct val="150000"/>
              </a:lnSpc>
            </a:pPr>
            <a:r>
              <a:rPr lang="en-GB" sz="2400" dirty="0"/>
              <a:t>Deputy Assistant Commissioners x 4</a:t>
            </a:r>
          </a:p>
          <a:p>
            <a:pPr>
              <a:lnSpc>
                <a:spcPct val="150000"/>
              </a:lnSpc>
            </a:pPr>
            <a:r>
              <a:rPr lang="en-GB" sz="2400" dirty="0"/>
              <a:t>Commander</a:t>
            </a:r>
          </a:p>
          <a:p>
            <a:endParaRPr lang="en-GB" dirty="0"/>
          </a:p>
        </p:txBody>
      </p:sp>
    </p:spTree>
    <p:extLst>
      <p:ext uri="{BB962C8B-B14F-4D97-AF65-F5344CB8AC3E}">
        <p14:creationId xmlns:p14="http://schemas.microsoft.com/office/powerpoint/2010/main" val="223874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D65EA2B-4E68-6B66-5C4F-70BA55C344A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Match the badge to the Rank!!</a:t>
            </a:r>
          </a:p>
        </p:txBody>
      </p:sp>
      <p:pic>
        <p:nvPicPr>
          <p:cNvPr id="5" name="Content Placeholder 4">
            <a:extLst>
              <a:ext uri="{FF2B5EF4-FFF2-40B4-BE49-F238E27FC236}">
                <a16:creationId xmlns:a16="http://schemas.microsoft.com/office/drawing/2014/main" id="{D60E057E-A7FD-946D-07B9-7DC3AAF3F6E8}"/>
              </a:ext>
            </a:extLst>
          </p:cNvPr>
          <p:cNvPicPr>
            <a:picLocks noGrp="1" noChangeAspect="1"/>
          </p:cNvPicPr>
          <p:nvPr>
            <p:ph idx="1"/>
          </p:nvPr>
        </p:nvPicPr>
        <p:blipFill>
          <a:blip r:embed="rId2"/>
          <a:srcRect b="10000"/>
          <a:stretch>
            <a:fillRect/>
          </a:stretch>
        </p:blipFill>
        <p:spPr>
          <a:xfrm>
            <a:off x="4502428" y="1803207"/>
            <a:ext cx="7225748" cy="3251585"/>
          </a:xfrm>
          <a:prstGeom prst="rect">
            <a:avLst/>
          </a:prstGeom>
        </p:spPr>
      </p:pic>
    </p:spTree>
    <p:extLst>
      <p:ext uri="{BB962C8B-B14F-4D97-AF65-F5344CB8AC3E}">
        <p14:creationId xmlns:p14="http://schemas.microsoft.com/office/powerpoint/2010/main" val="3818265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D779C5D-932D-4121-5310-AD8717810FD8}"/>
              </a:ext>
            </a:extLst>
          </p:cNvPr>
          <p:cNvSpPr>
            <a:spLocks noGrp="1"/>
          </p:cNvSpPr>
          <p:nvPr>
            <p:ph type="title"/>
          </p:nvPr>
        </p:nvSpPr>
        <p:spPr>
          <a:xfrm>
            <a:off x="1014141" y="1450655"/>
            <a:ext cx="3932030" cy="3956690"/>
          </a:xfrm>
        </p:spPr>
        <p:txBody>
          <a:bodyPr anchor="ctr">
            <a:normAutofit/>
          </a:bodyPr>
          <a:lstStyle/>
          <a:p>
            <a:r>
              <a:rPr lang="en-GB" dirty="0">
                <a:solidFill>
                  <a:schemeClr val="bg1"/>
                </a:solidFill>
              </a:rPr>
              <a:t>Answers</a:t>
            </a:r>
            <a:endParaRPr lang="en-GB" sz="7400" dirty="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5C9161-8EC4-9288-3259-A07E414E4C45}"/>
              </a:ext>
            </a:extLst>
          </p:cNvPr>
          <p:cNvSpPr>
            <a:spLocks noGrp="1"/>
          </p:cNvSpPr>
          <p:nvPr>
            <p:ph idx="1"/>
          </p:nvPr>
        </p:nvSpPr>
        <p:spPr>
          <a:xfrm>
            <a:off x="6096000" y="1108061"/>
            <a:ext cx="5008901" cy="4571972"/>
          </a:xfrm>
        </p:spPr>
        <p:txBody>
          <a:bodyPr anchor="ctr">
            <a:normAutofit/>
          </a:bodyPr>
          <a:lstStyle/>
          <a:p>
            <a:r>
              <a:rPr lang="en-GB" sz="2400" dirty="0">
                <a:solidFill>
                  <a:schemeClr val="bg1"/>
                </a:solidFill>
              </a:rPr>
              <a:t>Chief Constable</a:t>
            </a:r>
          </a:p>
          <a:p>
            <a:r>
              <a:rPr lang="en-GB" sz="2400" dirty="0">
                <a:solidFill>
                  <a:schemeClr val="bg1"/>
                </a:solidFill>
              </a:rPr>
              <a:t>Deputy Chief Constable</a:t>
            </a:r>
          </a:p>
          <a:p>
            <a:r>
              <a:rPr lang="en-GB" sz="2400" dirty="0">
                <a:solidFill>
                  <a:schemeClr val="bg1"/>
                </a:solidFill>
              </a:rPr>
              <a:t>Assistant Chief Constable</a:t>
            </a:r>
          </a:p>
          <a:p>
            <a:r>
              <a:rPr lang="en-GB" sz="2400" dirty="0">
                <a:solidFill>
                  <a:schemeClr val="bg1"/>
                </a:solidFill>
              </a:rPr>
              <a:t>Chief Superintendent</a:t>
            </a:r>
          </a:p>
          <a:p>
            <a:r>
              <a:rPr lang="en-GB" sz="2400" dirty="0">
                <a:solidFill>
                  <a:schemeClr val="bg1"/>
                </a:solidFill>
              </a:rPr>
              <a:t>Superintendent</a:t>
            </a:r>
          </a:p>
          <a:p>
            <a:r>
              <a:rPr lang="en-GB" sz="2400" dirty="0">
                <a:solidFill>
                  <a:schemeClr val="bg1"/>
                </a:solidFill>
              </a:rPr>
              <a:t>Chief Inspector</a:t>
            </a:r>
          </a:p>
          <a:p>
            <a:r>
              <a:rPr lang="en-GB" sz="2400" dirty="0">
                <a:solidFill>
                  <a:schemeClr val="bg1"/>
                </a:solidFill>
              </a:rPr>
              <a:t>Inspector</a:t>
            </a:r>
          </a:p>
          <a:p>
            <a:r>
              <a:rPr lang="en-GB" sz="2400" dirty="0">
                <a:solidFill>
                  <a:schemeClr val="bg1"/>
                </a:solidFill>
              </a:rPr>
              <a:t>Sergeant</a:t>
            </a:r>
          </a:p>
          <a:p>
            <a:r>
              <a:rPr lang="en-GB" sz="2400" dirty="0">
                <a:solidFill>
                  <a:schemeClr val="bg1"/>
                </a:solidFill>
              </a:rPr>
              <a:t>Constable.</a:t>
            </a:r>
          </a:p>
        </p:txBody>
      </p:sp>
    </p:spTree>
    <p:extLst>
      <p:ext uri="{BB962C8B-B14F-4D97-AF65-F5344CB8AC3E}">
        <p14:creationId xmlns:p14="http://schemas.microsoft.com/office/powerpoint/2010/main" val="3734205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B93314-AB2F-549A-C40B-0C8BD93F9627}"/>
              </a:ext>
            </a:extLst>
          </p:cNvPr>
          <p:cNvSpPr>
            <a:spLocks noGrp="1"/>
          </p:cNvSpPr>
          <p:nvPr>
            <p:ph type="title"/>
          </p:nvPr>
        </p:nvSpPr>
        <p:spPr>
          <a:xfrm>
            <a:off x="826396" y="586855"/>
            <a:ext cx="4230100" cy="3387497"/>
          </a:xfrm>
        </p:spPr>
        <p:txBody>
          <a:bodyPr anchor="b">
            <a:normAutofit/>
          </a:bodyPr>
          <a:lstStyle/>
          <a:p>
            <a:r>
              <a:rPr lang="en-GB" dirty="0">
                <a:solidFill>
                  <a:srgbClr val="FFFFFF"/>
                </a:solidFill>
              </a:rPr>
              <a:t>As a Police Officer in England and Wales</a:t>
            </a:r>
          </a:p>
        </p:txBody>
      </p:sp>
      <p:sp>
        <p:nvSpPr>
          <p:cNvPr id="3" name="Content Placeholder 2">
            <a:extLst>
              <a:ext uri="{FF2B5EF4-FFF2-40B4-BE49-F238E27FC236}">
                <a16:creationId xmlns:a16="http://schemas.microsoft.com/office/drawing/2014/main" id="{4B7BCB81-7C96-B21E-4343-84A62DD124C0}"/>
              </a:ext>
            </a:extLst>
          </p:cNvPr>
          <p:cNvSpPr>
            <a:spLocks noGrp="1"/>
          </p:cNvSpPr>
          <p:nvPr>
            <p:ph idx="1"/>
          </p:nvPr>
        </p:nvSpPr>
        <p:spPr>
          <a:xfrm>
            <a:off x="6213192" y="649480"/>
            <a:ext cx="5551015" cy="5546047"/>
          </a:xfrm>
        </p:spPr>
        <p:txBody>
          <a:bodyPr anchor="ctr">
            <a:normAutofit/>
          </a:bodyPr>
          <a:lstStyle/>
          <a:p>
            <a:pPr marL="0" indent="0">
              <a:buNone/>
            </a:pPr>
            <a:r>
              <a:rPr lang="en-GB" sz="2400" dirty="0"/>
              <a:t>You are a:</a:t>
            </a:r>
          </a:p>
          <a:p>
            <a:r>
              <a:rPr lang="en-GB" sz="2400" dirty="0"/>
              <a:t>Custodian of Law and Order, </a:t>
            </a:r>
          </a:p>
          <a:p>
            <a:r>
              <a:rPr lang="en-GB" sz="2400" dirty="0"/>
              <a:t>Responsibility for ensuring safety of the public, </a:t>
            </a:r>
          </a:p>
          <a:p>
            <a:r>
              <a:rPr lang="en-GB" sz="2400" dirty="0"/>
              <a:t>Protection of the vulnerable, </a:t>
            </a:r>
          </a:p>
          <a:p>
            <a:r>
              <a:rPr lang="en-GB" sz="2400" dirty="0"/>
              <a:t>Prevention and detection of offences and </a:t>
            </a:r>
          </a:p>
          <a:p>
            <a:r>
              <a:rPr lang="en-GB" sz="2400" dirty="0"/>
              <a:t>Ensuring that offenders are brought to justice</a:t>
            </a:r>
          </a:p>
          <a:p>
            <a:endParaRPr lang="en-GB" sz="2400" dirty="0"/>
          </a:p>
          <a:p>
            <a:pPr marL="0" indent="0">
              <a:buNone/>
            </a:pPr>
            <a:r>
              <a:rPr lang="en-GB" sz="2400" dirty="0"/>
              <a:t>Many of these roles may bring you into contact with the court system.</a:t>
            </a:r>
          </a:p>
        </p:txBody>
      </p:sp>
    </p:spTree>
    <p:extLst>
      <p:ext uri="{BB962C8B-B14F-4D97-AF65-F5344CB8AC3E}">
        <p14:creationId xmlns:p14="http://schemas.microsoft.com/office/powerpoint/2010/main" val="1895526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B7A0B6-E7D4-E76D-EB44-21B3284F3A37}"/>
              </a:ext>
            </a:extLst>
          </p:cNvPr>
          <p:cNvSpPr>
            <a:spLocks noGrp="1"/>
          </p:cNvSpPr>
          <p:nvPr>
            <p:ph type="title"/>
          </p:nvPr>
        </p:nvSpPr>
        <p:spPr>
          <a:xfrm>
            <a:off x="826396" y="586855"/>
            <a:ext cx="4230100" cy="3387497"/>
          </a:xfrm>
        </p:spPr>
        <p:txBody>
          <a:bodyPr anchor="b">
            <a:normAutofit/>
          </a:bodyPr>
          <a:lstStyle/>
          <a:p>
            <a:r>
              <a:rPr lang="en-GB" dirty="0">
                <a:solidFill>
                  <a:srgbClr val="FFFFFF"/>
                </a:solidFill>
              </a:rPr>
              <a:t>Exercise</a:t>
            </a:r>
          </a:p>
        </p:txBody>
      </p:sp>
      <p:sp>
        <p:nvSpPr>
          <p:cNvPr id="3" name="Content Placeholder 2">
            <a:extLst>
              <a:ext uri="{FF2B5EF4-FFF2-40B4-BE49-F238E27FC236}">
                <a16:creationId xmlns:a16="http://schemas.microsoft.com/office/drawing/2014/main" id="{BCA3B63E-143F-A5FC-51F0-029948455A8B}"/>
              </a:ext>
            </a:extLst>
          </p:cNvPr>
          <p:cNvSpPr>
            <a:spLocks noGrp="1"/>
          </p:cNvSpPr>
          <p:nvPr>
            <p:ph idx="1"/>
          </p:nvPr>
        </p:nvSpPr>
        <p:spPr>
          <a:xfrm>
            <a:off x="5926620" y="649480"/>
            <a:ext cx="5438986" cy="6056120"/>
          </a:xfrm>
        </p:spPr>
        <p:txBody>
          <a:bodyPr anchor="ctr">
            <a:normAutofit lnSpcReduction="10000"/>
          </a:bodyPr>
          <a:lstStyle/>
          <a:p>
            <a:pPr>
              <a:lnSpc>
                <a:spcPct val="150000"/>
              </a:lnSpc>
            </a:pPr>
            <a:r>
              <a:rPr lang="en-GB" sz="2400" dirty="0"/>
              <a:t>Discuss one of the following and prepare to present your findings to the group.</a:t>
            </a:r>
          </a:p>
          <a:p>
            <a:pPr>
              <a:lnSpc>
                <a:spcPct val="150000"/>
              </a:lnSpc>
            </a:pPr>
            <a:r>
              <a:rPr lang="en-GB" sz="2400" dirty="0"/>
              <a:t>Custodian of Law and Order, </a:t>
            </a:r>
          </a:p>
          <a:p>
            <a:pPr>
              <a:lnSpc>
                <a:spcPct val="150000"/>
              </a:lnSpc>
            </a:pPr>
            <a:r>
              <a:rPr lang="en-GB" sz="2400" dirty="0"/>
              <a:t>Ensuring safety of the public, </a:t>
            </a:r>
          </a:p>
          <a:p>
            <a:pPr>
              <a:lnSpc>
                <a:spcPct val="150000"/>
              </a:lnSpc>
            </a:pPr>
            <a:r>
              <a:rPr lang="en-GB" sz="2400" dirty="0"/>
              <a:t>Protection of the vulnerable, </a:t>
            </a:r>
          </a:p>
          <a:p>
            <a:pPr>
              <a:lnSpc>
                <a:spcPct val="150000"/>
              </a:lnSpc>
            </a:pPr>
            <a:r>
              <a:rPr lang="en-GB" sz="2400" dirty="0"/>
              <a:t>Prevention and detection of offences and </a:t>
            </a:r>
          </a:p>
          <a:p>
            <a:pPr>
              <a:lnSpc>
                <a:spcPct val="150000"/>
              </a:lnSpc>
            </a:pPr>
            <a:r>
              <a:rPr lang="en-GB" sz="2400" dirty="0"/>
              <a:t>Ensuring that offenders are brought to justice</a:t>
            </a:r>
          </a:p>
          <a:p>
            <a:endParaRPr lang="en-GB" sz="2000" dirty="0"/>
          </a:p>
        </p:txBody>
      </p:sp>
    </p:spTree>
    <p:extLst>
      <p:ext uri="{BB962C8B-B14F-4D97-AF65-F5344CB8AC3E}">
        <p14:creationId xmlns:p14="http://schemas.microsoft.com/office/powerpoint/2010/main" val="1211556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D2CD843-B046-7EC7-C47D-046ACB4A5E15}"/>
              </a:ext>
            </a:extLst>
          </p:cNvPr>
          <p:cNvSpPr>
            <a:spLocks noGrp="1"/>
          </p:cNvSpPr>
          <p:nvPr>
            <p:ph type="title"/>
          </p:nvPr>
        </p:nvSpPr>
        <p:spPr>
          <a:xfrm>
            <a:off x="578888" y="1607868"/>
            <a:ext cx="2880828" cy="3071906"/>
          </a:xfrm>
        </p:spPr>
        <p:txBody>
          <a:bodyPr vert="horz" lIns="91440" tIns="45720" rIns="91440" bIns="45720" rtlCol="0" anchor="t">
            <a:noAutofit/>
          </a:bodyPr>
          <a:lstStyle/>
          <a:p>
            <a:r>
              <a:rPr lang="en-US" kern="1200" dirty="0">
                <a:solidFill>
                  <a:srgbClr val="FFFFFF"/>
                </a:solidFill>
                <a:latin typeface="+mj-lt"/>
                <a:ea typeface="+mj-ea"/>
                <a:cs typeface="+mj-cs"/>
              </a:rPr>
              <a:t>As part of your role, you will be called upon to attend court</a:t>
            </a:r>
          </a:p>
        </p:txBody>
      </p:sp>
      <p:pic>
        <p:nvPicPr>
          <p:cNvPr id="5" name="Content Placeholder 4">
            <a:extLst>
              <a:ext uri="{FF2B5EF4-FFF2-40B4-BE49-F238E27FC236}">
                <a16:creationId xmlns:a16="http://schemas.microsoft.com/office/drawing/2014/main" id="{6F08EBF6-30C1-2992-17FA-A4D8C08EEB4A}"/>
              </a:ext>
            </a:extLst>
          </p:cNvPr>
          <p:cNvPicPr>
            <a:picLocks noGrp="1" noChangeAspect="1"/>
          </p:cNvPicPr>
          <p:nvPr>
            <p:ph idx="1"/>
          </p:nvPr>
        </p:nvPicPr>
        <p:blipFill>
          <a:blip r:embed="rId2"/>
          <a:srcRect r="1" b="6033"/>
          <a:stretch/>
        </p:blipFill>
        <p:spPr>
          <a:xfrm>
            <a:off x="4502428" y="570715"/>
            <a:ext cx="7225748" cy="5716570"/>
          </a:xfrm>
          <a:prstGeom prst="rect">
            <a:avLst/>
          </a:prstGeom>
        </p:spPr>
      </p:pic>
    </p:spTree>
    <p:extLst>
      <p:ext uri="{BB962C8B-B14F-4D97-AF65-F5344CB8AC3E}">
        <p14:creationId xmlns:p14="http://schemas.microsoft.com/office/powerpoint/2010/main" val="930315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F3A8136-A8C9-A1FA-405A-913D4A8618A7}"/>
              </a:ext>
            </a:extLst>
          </p:cNvPr>
          <p:cNvSpPr>
            <a:spLocks noGrp="1"/>
          </p:cNvSpPr>
          <p:nvPr>
            <p:ph type="subTitle" idx="1"/>
          </p:nvPr>
        </p:nvSpPr>
        <p:spPr>
          <a:xfrm>
            <a:off x="5912119" y="1674450"/>
            <a:ext cx="5635354" cy="2317058"/>
          </a:xfrm>
        </p:spPr>
        <p:txBody>
          <a:bodyPr anchor="ctr">
            <a:noAutofit/>
          </a:bodyPr>
          <a:lstStyle/>
          <a:p>
            <a:pPr algn="l"/>
            <a:r>
              <a:rPr lang="en-GB" sz="4400" dirty="0"/>
              <a:t>The Supreme Court is the highest Court in the Court System of England and Wales</a:t>
            </a:r>
          </a:p>
        </p:txBody>
      </p:sp>
      <p:pic>
        <p:nvPicPr>
          <p:cNvPr id="5" name="Picture 4">
            <a:extLst>
              <a:ext uri="{FF2B5EF4-FFF2-40B4-BE49-F238E27FC236}">
                <a16:creationId xmlns:a16="http://schemas.microsoft.com/office/drawing/2014/main" id="{7182CD57-3F46-6A7B-3B17-0ED7DC5EB4BE}"/>
              </a:ext>
            </a:extLst>
          </p:cNvPr>
          <p:cNvPicPr>
            <a:picLocks noChangeAspect="1"/>
          </p:cNvPicPr>
          <p:nvPr/>
        </p:nvPicPr>
        <p:blipFill>
          <a:blip r:embed="rId2"/>
          <a:stretch>
            <a:fillRect/>
          </a:stretch>
        </p:blipFill>
        <p:spPr>
          <a:xfrm>
            <a:off x="304985" y="991106"/>
            <a:ext cx="4962605" cy="3300133"/>
          </a:xfrm>
          <a:prstGeom prst="rect">
            <a:avLst/>
          </a:prstGeom>
        </p:spPr>
      </p:pic>
    </p:spTree>
    <p:extLst>
      <p:ext uri="{BB962C8B-B14F-4D97-AF65-F5344CB8AC3E}">
        <p14:creationId xmlns:p14="http://schemas.microsoft.com/office/powerpoint/2010/main" val="3688218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0F4A99-CD39-8AF8-E341-BBF84A0AA06E}"/>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25B5439-651D-8F4E-3CBE-9DB2241FB2E6}"/>
              </a:ext>
            </a:extLst>
          </p:cNvPr>
          <p:cNvPicPr>
            <a:picLocks noChangeAspect="1"/>
          </p:cNvPicPr>
          <p:nvPr/>
        </p:nvPicPr>
        <p:blipFill>
          <a:blip r:embed="rId3"/>
          <a:stretch>
            <a:fillRect/>
          </a:stretch>
        </p:blipFill>
        <p:spPr>
          <a:xfrm>
            <a:off x="2066440" y="457200"/>
            <a:ext cx="8059119" cy="5943600"/>
          </a:xfrm>
          <a:prstGeom prst="rect">
            <a:avLst/>
          </a:prstGeom>
        </p:spPr>
      </p:pic>
    </p:spTree>
    <p:extLst>
      <p:ext uri="{BB962C8B-B14F-4D97-AF65-F5344CB8AC3E}">
        <p14:creationId xmlns:p14="http://schemas.microsoft.com/office/powerpoint/2010/main" val="3951692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6F78005-BCFC-F334-1A2E-48431BFBFE57}"/>
              </a:ext>
            </a:extLst>
          </p:cNvPr>
          <p:cNvPicPr>
            <a:picLocks noGrp="1" noChangeAspect="1"/>
          </p:cNvPicPr>
          <p:nvPr>
            <p:ph idx="1"/>
          </p:nvPr>
        </p:nvPicPr>
        <p:blipFill>
          <a:blip r:embed="rId3"/>
          <a:stretch>
            <a:fillRect/>
          </a:stretch>
        </p:blipFill>
        <p:spPr>
          <a:xfrm>
            <a:off x="457200" y="722377"/>
            <a:ext cx="11277600" cy="5413246"/>
          </a:xfrm>
          <a:prstGeom prst="rect">
            <a:avLst/>
          </a:prstGeom>
        </p:spPr>
      </p:pic>
    </p:spTree>
    <p:extLst>
      <p:ext uri="{BB962C8B-B14F-4D97-AF65-F5344CB8AC3E}">
        <p14:creationId xmlns:p14="http://schemas.microsoft.com/office/powerpoint/2010/main" val="242566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6AB7128-11B8-FC55-9540-3B06D6B8F7AF}"/>
              </a:ext>
            </a:extLst>
          </p:cNvPr>
          <p:cNvPicPr>
            <a:picLocks noGrp="1" noChangeAspect="1"/>
          </p:cNvPicPr>
          <p:nvPr>
            <p:ph idx="1"/>
          </p:nvPr>
        </p:nvPicPr>
        <p:blipFill>
          <a:blip r:embed="rId3"/>
          <a:stretch>
            <a:fillRect/>
          </a:stretch>
        </p:blipFill>
        <p:spPr>
          <a:xfrm>
            <a:off x="457200" y="651891"/>
            <a:ext cx="11277600" cy="5554217"/>
          </a:xfrm>
          <a:prstGeom prst="rect">
            <a:avLst/>
          </a:prstGeom>
        </p:spPr>
      </p:pic>
    </p:spTree>
    <p:extLst>
      <p:ext uri="{BB962C8B-B14F-4D97-AF65-F5344CB8AC3E}">
        <p14:creationId xmlns:p14="http://schemas.microsoft.com/office/powerpoint/2010/main" val="3495388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0F595BB-F448-9E63-9D12-3BEBD74C8CBF}"/>
              </a:ext>
            </a:extLst>
          </p:cNvPr>
          <p:cNvPicPr>
            <a:picLocks noGrp="1" noChangeAspect="1"/>
          </p:cNvPicPr>
          <p:nvPr>
            <p:ph idx="1"/>
          </p:nvPr>
        </p:nvPicPr>
        <p:blipFill>
          <a:blip r:embed="rId2"/>
          <a:stretch>
            <a:fillRect/>
          </a:stretch>
        </p:blipFill>
        <p:spPr>
          <a:xfrm>
            <a:off x="457200" y="722377"/>
            <a:ext cx="11277600" cy="5413246"/>
          </a:xfrm>
          <a:prstGeom prst="rect">
            <a:avLst/>
          </a:prstGeom>
        </p:spPr>
      </p:pic>
    </p:spTree>
    <p:extLst>
      <p:ext uri="{BB962C8B-B14F-4D97-AF65-F5344CB8AC3E}">
        <p14:creationId xmlns:p14="http://schemas.microsoft.com/office/powerpoint/2010/main" val="1469389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0245B12-B89B-AD54-F1D1-13BCCC68149B}"/>
              </a:ext>
            </a:extLst>
          </p:cNvPr>
          <p:cNvPicPr>
            <a:picLocks noGrp="1" noChangeAspect="1"/>
          </p:cNvPicPr>
          <p:nvPr>
            <p:ph idx="1"/>
          </p:nvPr>
        </p:nvPicPr>
        <p:blipFill>
          <a:blip r:embed="rId2"/>
          <a:stretch>
            <a:fillRect/>
          </a:stretch>
        </p:blipFill>
        <p:spPr>
          <a:xfrm>
            <a:off x="457200" y="736473"/>
            <a:ext cx="11277600" cy="5385053"/>
          </a:xfrm>
          <a:prstGeom prst="rect">
            <a:avLst/>
          </a:prstGeom>
        </p:spPr>
      </p:pic>
    </p:spTree>
    <p:extLst>
      <p:ext uri="{BB962C8B-B14F-4D97-AF65-F5344CB8AC3E}">
        <p14:creationId xmlns:p14="http://schemas.microsoft.com/office/powerpoint/2010/main" val="25013381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56292C-3118-18F6-8163-17BA6199C164}"/>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8" name="Picture 17" descr="Question marks in a line and one question mark is lit">
            <a:extLst>
              <a:ext uri="{FF2B5EF4-FFF2-40B4-BE49-F238E27FC236}">
                <a16:creationId xmlns:a16="http://schemas.microsoft.com/office/drawing/2014/main" id="{397144C2-3A17-06BD-3023-463619FBBEBB}"/>
              </a:ext>
            </a:extLst>
          </p:cNvPr>
          <p:cNvPicPr>
            <a:picLocks noChangeAspect="1"/>
          </p:cNvPicPr>
          <p:nvPr/>
        </p:nvPicPr>
        <p:blipFill>
          <a:blip r:embed="rId3"/>
          <a:srcRect t="2156" b="13591"/>
          <a:stretch>
            <a:fillRect/>
          </a:stretch>
        </p:blipFill>
        <p:spPr>
          <a:xfrm>
            <a:off x="20" y="1282"/>
            <a:ext cx="12191980" cy="6856718"/>
          </a:xfrm>
          <a:prstGeom prst="rect">
            <a:avLst/>
          </a:prstGeom>
        </p:spPr>
      </p:pic>
    </p:spTree>
    <p:extLst>
      <p:ext uri="{BB962C8B-B14F-4D97-AF65-F5344CB8AC3E}">
        <p14:creationId xmlns:p14="http://schemas.microsoft.com/office/powerpoint/2010/main" val="29926686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105</TotalTime>
  <Words>1106</Words>
  <Application>Microsoft Office PowerPoint</Application>
  <PresentationFormat>Widescreen</PresentationFormat>
  <Paragraphs>98</Paragraphs>
  <Slides>22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Meiryo</vt:lpstr>
      <vt:lpstr>Aptos</vt:lpstr>
      <vt:lpstr>Aptos Display</vt:lpstr>
      <vt:lpstr>Arial</vt:lpstr>
      <vt:lpstr>Office Theme</vt:lpstr>
      <vt:lpstr>Policing and the  Criminal Justice System (BMPL4017A) </vt:lpstr>
      <vt:lpstr>Welcome</vt:lpstr>
      <vt:lpstr>Introductions</vt:lpstr>
      <vt:lpstr>Classroom contract…</vt:lpstr>
      <vt:lpstr>Aims and Objectives:</vt:lpstr>
      <vt:lpstr>Assessment 1 </vt:lpstr>
      <vt:lpstr>Assessment 2</vt:lpstr>
      <vt:lpstr>In this session…. You will Learn</vt:lpstr>
      <vt:lpstr>The Police Service in England and Wales</vt:lpstr>
      <vt:lpstr>Police Rank Structure in England and Wales</vt:lpstr>
      <vt:lpstr>Match the badge to the Rank!!</vt:lpstr>
      <vt:lpstr>Answers</vt:lpstr>
      <vt:lpstr>As a Police Officer in England and Wales</vt:lpstr>
      <vt:lpstr>Exercise</vt:lpstr>
      <vt:lpstr>As part of your role, you will be called upon to attend court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wynne jones</cp:lastModifiedBy>
  <cp:revision>9</cp:revision>
  <dcterms:created xsi:type="dcterms:W3CDTF">2025-01-24T14:28:51Z</dcterms:created>
  <dcterms:modified xsi:type="dcterms:W3CDTF">2025-12-15T18:32:18Z</dcterms:modified>
</cp:coreProperties>
</file>