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3" d="100"/>
          <a:sy n="63" d="100"/>
        </p:scale>
        <p:origin x="780" y="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785A8-46E5-4E54-A59C-70B4E3174AE6}" type="datetimeFigureOut">
              <a:rPr lang="en-US" smtClean="0"/>
              <a:t>8/11/2026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3A1CFF-1027-4EA5-AF6B-B6290C901C2B}" type="slidenum">
              <a:rPr lang="en-US" smtClean="0"/>
              <a:t>‹#›</a:t>
            </a:fld>
            <a:endParaRPr lang="en-US"/>
          </a:p>
        </p:txBody>
      </p:sp>
    </p:spTree>
    <p:extLst>
      <p:ext uri="{BB962C8B-B14F-4D97-AF65-F5344CB8AC3E}">
        <p14:creationId xmlns:p14="http://schemas.microsoft.com/office/powerpoint/2010/main" val="1978241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13A1CFF-1027-4EA5-AF6B-B6290C901C2B}" type="slidenum">
              <a:rPr lang="en-US" smtClean="0"/>
              <a:t>1</a:t>
            </a:fld>
            <a:endParaRPr lang="en-US"/>
          </a:p>
        </p:txBody>
      </p:sp>
    </p:spTree>
    <p:extLst>
      <p:ext uri="{BB962C8B-B14F-4D97-AF65-F5344CB8AC3E}">
        <p14:creationId xmlns:p14="http://schemas.microsoft.com/office/powerpoint/2010/main" val="3865839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8/11/2026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8/11/2026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8/11/2026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2148840"/>
            <a:ext cx="12191695" cy="24688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731520" y="1234440"/>
            <a:ext cx="10698480" cy="457200"/>
          </a:xfrm>
          <a:prstGeom prst="rect">
            <a:avLst/>
          </a:prstGeom>
          <a:noFill/>
        </p:spPr>
        <p:txBody>
          <a:bodyPr wrap="square" lIns="0" tIns="0" rIns="0" bIns="0" anchor="t">
            <a:spAutoFit/>
          </a:bodyPr>
          <a:lstStyle/>
          <a:p>
            <a:pPr algn="l"/>
            <a:r>
              <a:rPr sz="1500" b="1" i="0">
                <a:solidFill>
                  <a:srgbClr val="1F3A5F"/>
                </a:solidFill>
                <a:latin typeface="Calibri"/>
              </a:rPr>
              <a:t>DIGITAL FORENSIC INVESTIGATION REPORT</a:t>
            </a:r>
          </a:p>
        </p:txBody>
      </p:sp>
      <p:sp>
        <p:nvSpPr>
          <p:cNvPr id="4" name="TextBox 3"/>
          <p:cNvSpPr txBox="1"/>
          <p:nvPr/>
        </p:nvSpPr>
        <p:spPr>
          <a:xfrm>
            <a:off x="731520" y="2331720"/>
            <a:ext cx="10698480" cy="892552"/>
          </a:xfrm>
          <a:prstGeom prst="rect">
            <a:avLst/>
          </a:prstGeom>
          <a:noFill/>
        </p:spPr>
        <p:txBody>
          <a:bodyPr wrap="square" lIns="0" tIns="0" rIns="0" bIns="0" anchor="t">
            <a:spAutoFit/>
          </a:bodyPr>
          <a:lstStyle/>
          <a:p>
            <a:pPr algn="l">
              <a:spcAft>
                <a:spcPts val="600"/>
              </a:spcAft>
            </a:pPr>
            <a:r>
              <a:rPr sz="3300" b="1" i="0" dirty="0">
                <a:solidFill>
                  <a:srgbClr val="FFFFFF"/>
                </a:solidFill>
                <a:latin typeface="Cambria"/>
              </a:rPr>
              <a:t>Corporate Espionage &amp; Intellectual-Property Theft</a:t>
            </a:r>
          </a:p>
          <a:p>
            <a:pPr algn="l"/>
            <a:r>
              <a:rPr sz="2000" b="0" i="0" dirty="0">
                <a:solidFill>
                  <a:srgbClr val="FFFFFF"/>
                </a:solidFill>
                <a:latin typeface="Cambria"/>
              </a:rPr>
              <a:t>Quantum Tech  </a:t>
            </a:r>
            <a:r>
              <a:rPr sz="2000" b="0" i="0" dirty="0" smtClean="0">
                <a:solidFill>
                  <a:srgbClr val="FFFFFF"/>
                </a:solidFill>
                <a:latin typeface="Cambria"/>
              </a:rPr>
              <a:t>  </a:t>
            </a:r>
            <a:r>
              <a:rPr sz="2000" b="0" i="0" dirty="0">
                <a:solidFill>
                  <a:srgbClr val="FFFFFF"/>
                </a:solidFill>
                <a:latin typeface="Cambria"/>
              </a:rPr>
              <a:t>QT-AI-2025 AI-Chip Patent</a:t>
            </a:r>
          </a:p>
        </p:txBody>
      </p:sp>
      <p:sp>
        <p:nvSpPr>
          <p:cNvPr id="5" name="TextBox 4"/>
          <p:cNvSpPr txBox="1"/>
          <p:nvPr/>
        </p:nvSpPr>
        <p:spPr>
          <a:xfrm>
            <a:off x="731520" y="4892040"/>
            <a:ext cx="10698480" cy="728405"/>
          </a:xfrm>
          <a:prstGeom prst="rect">
            <a:avLst/>
          </a:prstGeom>
          <a:noFill/>
        </p:spPr>
        <p:txBody>
          <a:bodyPr wrap="square" lIns="0" tIns="0" rIns="0" bIns="0" anchor="t">
            <a:spAutoFit/>
          </a:bodyPr>
          <a:lstStyle/>
          <a:p>
            <a:pPr algn="l">
              <a:spcAft>
                <a:spcPts val="600"/>
              </a:spcAft>
            </a:pPr>
            <a:r>
              <a:rPr sz="1400" b="1" i="0" dirty="0">
                <a:solidFill>
                  <a:srgbClr val="222222"/>
                </a:solidFill>
                <a:latin typeface="Calibri"/>
              </a:rPr>
              <a:t>Examiner: </a:t>
            </a:r>
            <a:r>
              <a:rPr sz="1400" b="1" i="0" dirty="0" err="1">
                <a:solidFill>
                  <a:srgbClr val="222222"/>
                </a:solidFill>
                <a:latin typeface="Calibri"/>
              </a:rPr>
              <a:t>Ghanim</a:t>
            </a:r>
            <a:r>
              <a:rPr sz="1400" b="1" i="0" dirty="0">
                <a:solidFill>
                  <a:srgbClr val="222222"/>
                </a:solidFill>
                <a:latin typeface="Calibri"/>
              </a:rPr>
              <a:t>      |      Case: Naveed </a:t>
            </a:r>
            <a:r>
              <a:rPr sz="1400" b="1" i="0" dirty="0" err="1">
                <a:solidFill>
                  <a:srgbClr val="222222"/>
                </a:solidFill>
                <a:latin typeface="Calibri"/>
              </a:rPr>
              <a:t>Ullah</a:t>
            </a:r>
            <a:endParaRPr sz="1400" b="1" i="0" dirty="0">
              <a:solidFill>
                <a:srgbClr val="222222"/>
              </a:solidFill>
              <a:latin typeface="Calibri"/>
            </a:endParaRPr>
          </a:p>
          <a:p>
            <a:pPr algn="l">
              <a:spcAft>
                <a:spcPts val="400"/>
              </a:spcAft>
            </a:pPr>
            <a:r>
              <a:rPr sz="1250" b="0" i="0" dirty="0">
                <a:solidFill>
                  <a:srgbClr val="5A5A5A"/>
                </a:solidFill>
                <a:latin typeface="Calibri"/>
              </a:rPr>
              <a:t>Evidence: E-001 Huawei P Smart  ·  E-002 Samsung Galaxy A13  ·  E-003 Nokia </a:t>
            </a:r>
            <a:r>
              <a:rPr sz="1250" b="0" i="0" dirty="0" smtClean="0">
                <a:solidFill>
                  <a:srgbClr val="5A5A5A"/>
                </a:solidFill>
                <a:latin typeface="Calibri"/>
              </a:rPr>
              <a:t>smartphone</a:t>
            </a:r>
            <a:r>
              <a:rPr lang="en-US" sz="1250" b="0" i="0" dirty="0" smtClean="0">
                <a:solidFill>
                  <a:srgbClr val="5A5A5A"/>
                </a:solidFill>
                <a:latin typeface="Calibri"/>
              </a:rPr>
              <a:t> </a:t>
            </a:r>
            <a:r>
              <a:rPr lang="en-US" sz="1250" b="0" i="0" dirty="0" smtClean="0">
                <a:solidFill>
                  <a:srgbClr val="5A5A5A"/>
                </a:solidFill>
                <a:latin typeface="Calibri"/>
              </a:rPr>
              <a:t>E-004</a:t>
            </a:r>
            <a:endParaRPr sz="1250" b="0" i="0" dirty="0">
              <a:solidFill>
                <a:srgbClr val="5A5A5A"/>
              </a:solidFill>
              <a:latin typeface="Calibri"/>
            </a:endParaRPr>
          </a:p>
          <a:p>
            <a:pPr algn="l"/>
            <a:r>
              <a:rPr sz="1250" b="0" i="0" dirty="0">
                <a:solidFill>
                  <a:srgbClr val="5A5A5A"/>
                </a:solidFill>
                <a:latin typeface="Calibri"/>
              </a:rPr>
              <a:t>Standards: NIST SP 800-86  ·  ISO/IEC 27037:2012  ·  ACPO Good Practice Guide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1.  Case Background</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2</a:t>
            </a:r>
          </a:p>
        </p:txBody>
      </p:sp>
      <p:sp>
        <p:nvSpPr>
          <p:cNvPr id="5" name="TextBox 4"/>
          <p:cNvSpPr txBox="1"/>
          <p:nvPr/>
        </p:nvSpPr>
        <p:spPr>
          <a:xfrm>
            <a:off x="457200" y="1234440"/>
            <a:ext cx="11247120" cy="914400"/>
          </a:xfrm>
          <a:prstGeom prst="rect">
            <a:avLst/>
          </a:prstGeom>
          <a:noFill/>
        </p:spPr>
        <p:txBody>
          <a:bodyPr wrap="square" lIns="0" tIns="0" rIns="0" bIns="0" anchor="t">
            <a:spAutoFit/>
          </a:bodyPr>
          <a:lstStyle/>
          <a:p>
            <a:pPr algn="l">
              <a:spcAft>
                <a:spcPts val="400"/>
              </a:spcAft>
            </a:pPr>
            <a:r>
              <a:rPr sz="1450" b="0" i="0">
                <a:solidFill>
                  <a:srgbClr val="222222"/>
                </a:solidFill>
                <a:latin typeface="Calibri"/>
              </a:rPr>
              <a:t>Digital forensics is the scientifically guided discovery, recovery, preservation, analysis and presentation of digital evidence for use in court. Semiconductor research firm Quantum Tech reported the theft of its commercial AI-chip patent, QT-AI-2025.</a:t>
            </a:r>
          </a:p>
        </p:txBody>
      </p:sp>
      <p:sp>
        <p:nvSpPr>
          <p:cNvPr id="6" name="TextBox 5"/>
          <p:cNvSpPr txBox="1"/>
          <p:nvPr/>
        </p:nvSpPr>
        <p:spPr>
          <a:xfrm>
            <a:off x="457200" y="2331720"/>
            <a:ext cx="11247120" cy="365760"/>
          </a:xfrm>
          <a:prstGeom prst="rect">
            <a:avLst/>
          </a:prstGeom>
          <a:noFill/>
        </p:spPr>
        <p:txBody>
          <a:bodyPr wrap="square" lIns="0" tIns="0" rIns="0" bIns="0" anchor="t">
            <a:spAutoFit/>
          </a:bodyPr>
          <a:lstStyle/>
          <a:p>
            <a:pPr algn="l"/>
            <a:r>
              <a:rPr sz="1400" b="1" i="0">
                <a:solidFill>
                  <a:srgbClr val="1F3A5F"/>
                </a:solidFill>
                <a:latin typeface="Calibri"/>
              </a:rPr>
              <a:t>The alleged conspiracy</a:t>
            </a:r>
          </a:p>
        </p:txBody>
      </p:sp>
      <p:sp>
        <p:nvSpPr>
          <p:cNvPr id="7" name="TextBox 6"/>
          <p:cNvSpPr txBox="1"/>
          <p:nvPr/>
        </p:nvSpPr>
        <p:spPr>
          <a:xfrm>
            <a:off x="457200" y="2697480"/>
            <a:ext cx="11247120" cy="1449115"/>
          </a:xfrm>
          <a:prstGeom prst="rect">
            <a:avLst/>
          </a:prstGeom>
          <a:noFill/>
        </p:spPr>
        <p:txBody>
          <a:bodyPr wrap="square" lIns="0" tIns="0" rIns="0" bIns="0" anchor="t">
            <a:spAutoFit/>
          </a:bodyPr>
          <a:lstStyle/>
          <a:p>
            <a:pPr marL="182880" indent="-182880" algn="l">
              <a:spcAft>
                <a:spcPts val="800"/>
              </a:spcAft>
              <a:buFont typeface="Arial"/>
              <a:buChar char="•"/>
            </a:pPr>
            <a:r>
              <a:rPr sz="1350" b="0" i="0" dirty="0">
                <a:solidFill>
                  <a:srgbClr val="222222"/>
                </a:solidFill>
                <a:latin typeface="Calibri"/>
              </a:rPr>
              <a:t>Emma </a:t>
            </a:r>
            <a:r>
              <a:rPr sz="1350" b="0" i="0" dirty="0" smtClean="0">
                <a:solidFill>
                  <a:srgbClr val="222222"/>
                </a:solidFill>
                <a:latin typeface="Calibri"/>
              </a:rPr>
              <a:t> </a:t>
            </a:r>
            <a:r>
              <a:rPr sz="1350" b="0" i="0" dirty="0">
                <a:solidFill>
                  <a:srgbClr val="222222"/>
                </a:solidFill>
                <a:latin typeface="Calibri"/>
              </a:rPr>
              <a:t>senior engineer with privileged database access; the primary insider suspect.</a:t>
            </a:r>
          </a:p>
          <a:p>
            <a:pPr marL="182880" indent="-182880" algn="l">
              <a:spcAft>
                <a:spcPts val="800"/>
              </a:spcAft>
              <a:buFont typeface="Arial"/>
              <a:buChar char="•"/>
            </a:pPr>
            <a:r>
              <a:rPr sz="1350" b="0" i="0" dirty="0">
                <a:solidFill>
                  <a:srgbClr val="222222"/>
                </a:solidFill>
                <a:latin typeface="Calibri"/>
              </a:rPr>
              <a:t>She shared the patent information </a:t>
            </a:r>
            <a:r>
              <a:rPr sz="1350" b="0" i="0" dirty="0" smtClean="0">
                <a:solidFill>
                  <a:srgbClr val="222222"/>
                </a:solidFill>
                <a:latin typeface="Calibri"/>
              </a:rPr>
              <a:t>, </a:t>
            </a:r>
            <a:r>
              <a:rPr sz="1350" b="0" i="0" dirty="0">
                <a:solidFill>
                  <a:srgbClr val="222222"/>
                </a:solidFill>
                <a:latin typeface="Calibri"/>
              </a:rPr>
              <a:t>via Joe (the intermediary).</a:t>
            </a:r>
          </a:p>
          <a:p>
            <a:pPr marL="182880" indent="-182880" algn="l">
              <a:spcAft>
                <a:spcPts val="800"/>
              </a:spcAft>
              <a:buFont typeface="Arial"/>
              <a:buChar char="•"/>
            </a:pPr>
            <a:r>
              <a:rPr sz="1350" b="0" i="0" dirty="0">
                <a:solidFill>
                  <a:srgbClr val="222222"/>
                </a:solidFill>
                <a:latin typeface="Calibri"/>
              </a:rPr>
              <a:t>Norman Smith </a:t>
            </a:r>
            <a:r>
              <a:rPr sz="1350" b="0" i="0" dirty="0" smtClean="0">
                <a:solidFill>
                  <a:srgbClr val="222222"/>
                </a:solidFill>
                <a:latin typeface="Calibri"/>
              </a:rPr>
              <a:t> </a:t>
            </a:r>
            <a:r>
              <a:rPr sz="1350" b="0" i="0" dirty="0">
                <a:solidFill>
                  <a:srgbClr val="222222"/>
                </a:solidFill>
                <a:latin typeface="Calibri"/>
              </a:rPr>
              <a:t>identified (Form 10) as the suspected buyer and coordinator for the stolen IP.</a:t>
            </a:r>
          </a:p>
          <a:p>
            <a:pPr marL="182880" indent="-182880" algn="l">
              <a:spcAft>
                <a:spcPts val="800"/>
              </a:spcAft>
              <a:buFont typeface="Arial"/>
              <a:buChar char="•"/>
            </a:pPr>
            <a:r>
              <a:rPr sz="1350" b="0" i="0" dirty="0">
                <a:solidFill>
                  <a:srgbClr val="222222"/>
                </a:solidFill>
                <a:latin typeface="Calibri"/>
              </a:rPr>
              <a:t>Quantum Tech reported the breach; three cellphones were seized under a written chain of custody.</a:t>
            </a:r>
          </a:p>
          <a:p>
            <a:pPr marL="182880" indent="-182880" algn="l">
              <a:spcAft>
                <a:spcPts val="800"/>
              </a:spcAft>
              <a:buFont typeface="Arial"/>
              <a:buChar char="•"/>
            </a:pPr>
            <a:r>
              <a:rPr sz="1350" b="0" i="0" dirty="0">
                <a:solidFill>
                  <a:srgbClr val="222222"/>
                </a:solidFill>
                <a:latin typeface="Calibri"/>
              </a:rPr>
              <a:t>The investigation concerns corporate espionage and theft of intellectual property.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Suspects &amp; Seized Devices</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3</a:t>
            </a:r>
          </a:p>
        </p:txBody>
      </p:sp>
      <p:graphicFrame>
        <p:nvGraphicFramePr>
          <p:cNvPr id="5" name="Table 4"/>
          <p:cNvGraphicFramePr>
            <a:graphicFrameLocks noGrp="1"/>
          </p:cNvGraphicFramePr>
          <p:nvPr/>
        </p:nvGraphicFramePr>
        <p:xfrm>
          <a:off x="457200" y="1280160"/>
          <a:ext cx="11247120" cy="2011680"/>
        </p:xfrm>
        <a:graphic>
          <a:graphicData uri="http://schemas.openxmlformats.org/drawingml/2006/table">
            <a:tbl>
              <a:tblPr firstRow="1">
                <a:tableStyleId>{5C22544A-7EE6-4342-B048-85BDC9FD1C3A}</a:tableStyleId>
              </a:tblPr>
              <a:tblGrid>
                <a:gridCol w="100584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3383280">
                  <a:extLst>
                    <a:ext uri="{9D8B030D-6E8A-4147-A177-3AD203B41FA5}">
                      <a16:colId xmlns:a16="http://schemas.microsoft.com/office/drawing/2014/main" val="20002"/>
                    </a:ext>
                  </a:extLst>
                </a:gridCol>
                <a:gridCol w="3474720">
                  <a:extLst>
                    <a:ext uri="{9D8B030D-6E8A-4147-A177-3AD203B41FA5}">
                      <a16:colId xmlns:a16="http://schemas.microsoft.com/office/drawing/2014/main" val="20003"/>
                    </a:ext>
                  </a:extLst>
                </a:gridCol>
                <a:gridCol w="1554480">
                  <a:extLst>
                    <a:ext uri="{9D8B030D-6E8A-4147-A177-3AD203B41FA5}">
                      <a16:colId xmlns:a16="http://schemas.microsoft.com/office/drawing/2014/main" val="20004"/>
                    </a:ext>
                  </a:extLst>
                </a:gridCol>
              </a:tblGrid>
              <a:tr h="502920">
                <a:tc>
                  <a:txBody>
                    <a:bodyPr/>
                    <a:lstStyle/>
                    <a:p>
                      <a:r>
                        <a:rPr sz="1200" b="1">
                          <a:solidFill>
                            <a:srgbClr val="FFFFFF"/>
                          </a:solidFill>
                          <a:latin typeface="Calibri"/>
                        </a:rPr>
                        <a:t>Ref</a:t>
                      </a:r>
                    </a:p>
                  </a:txBody>
                  <a:tcPr marL="45720" marR="45720" marT="18288" marB="18288" anchor="ctr">
                    <a:solidFill>
                      <a:srgbClr val="1F3A5F"/>
                    </a:solidFill>
                  </a:tcPr>
                </a:tc>
                <a:tc>
                  <a:txBody>
                    <a:bodyPr/>
                    <a:lstStyle/>
                    <a:p>
                      <a:r>
                        <a:rPr sz="1200" b="1">
                          <a:solidFill>
                            <a:srgbClr val="FFFFFF"/>
                          </a:solidFill>
                          <a:latin typeface="Calibri"/>
                        </a:rPr>
                        <a:t>Suspect</a:t>
                      </a:r>
                    </a:p>
                  </a:txBody>
                  <a:tcPr marL="45720" marR="45720" marT="18288" marB="18288" anchor="ctr">
                    <a:solidFill>
                      <a:srgbClr val="1F3A5F"/>
                    </a:solidFill>
                  </a:tcPr>
                </a:tc>
                <a:tc>
                  <a:txBody>
                    <a:bodyPr/>
                    <a:lstStyle/>
                    <a:p>
                      <a:r>
                        <a:rPr sz="1200" b="1">
                          <a:solidFill>
                            <a:srgbClr val="FFFFFF"/>
                          </a:solidFill>
                          <a:latin typeface="Calibri"/>
                        </a:rPr>
                        <a:t>Role</a:t>
                      </a:r>
                    </a:p>
                  </a:txBody>
                  <a:tcPr marL="45720" marR="45720" marT="18288" marB="18288" anchor="ctr">
                    <a:solidFill>
                      <a:srgbClr val="1F3A5F"/>
                    </a:solidFill>
                  </a:tcPr>
                </a:tc>
                <a:tc>
                  <a:txBody>
                    <a:bodyPr/>
                    <a:lstStyle/>
                    <a:p>
                      <a:r>
                        <a:rPr sz="1200" b="1">
                          <a:solidFill>
                            <a:srgbClr val="FFFFFF"/>
                          </a:solidFill>
                          <a:latin typeface="Calibri"/>
                        </a:rPr>
                        <a:t>Device</a:t>
                      </a:r>
                    </a:p>
                  </a:txBody>
                  <a:tcPr marL="45720" marR="45720" marT="18288" marB="18288" anchor="ctr">
                    <a:solidFill>
                      <a:srgbClr val="1F3A5F"/>
                    </a:solidFill>
                  </a:tcPr>
                </a:tc>
                <a:tc>
                  <a:txBody>
                    <a:bodyPr/>
                    <a:lstStyle/>
                    <a:p>
                      <a:r>
                        <a:rPr sz="1200" b="1">
                          <a:solidFill>
                            <a:srgbClr val="FFFFFF"/>
                          </a:solidFill>
                          <a:latin typeface="Calibri"/>
                        </a:rPr>
                        <a:t>OS</a:t>
                      </a:r>
                    </a:p>
                  </a:txBody>
                  <a:tcPr marL="45720" marR="45720" marT="18288" marB="18288" anchor="ctr">
                    <a:solidFill>
                      <a:srgbClr val="1F3A5F"/>
                    </a:solidFill>
                  </a:tcPr>
                </a:tc>
                <a:extLst>
                  <a:ext uri="{0D108BD9-81ED-4DB2-BD59-A6C34878D82A}">
                    <a16:rowId xmlns:a16="http://schemas.microsoft.com/office/drawing/2014/main" val="10000"/>
                  </a:ext>
                </a:extLst>
              </a:tr>
              <a:tr h="502920">
                <a:tc>
                  <a:txBody>
                    <a:bodyPr/>
                    <a:lstStyle/>
                    <a:p>
                      <a:r>
                        <a:rPr sz="1200" b="1">
                          <a:solidFill>
                            <a:srgbClr val="222222"/>
                          </a:solidFill>
                          <a:latin typeface="Calibri"/>
                        </a:rPr>
                        <a:t>E-001</a:t>
                      </a:r>
                    </a:p>
                  </a:txBody>
                  <a:tcPr marL="45720" marR="45720" marT="18288" marB="18288" anchor="ctr">
                    <a:solidFill>
                      <a:srgbClr val="FFFFFF"/>
                    </a:solidFill>
                  </a:tcPr>
                </a:tc>
                <a:tc>
                  <a:txBody>
                    <a:bodyPr/>
                    <a:lstStyle/>
                    <a:p>
                      <a:r>
                        <a:rPr sz="1200">
                          <a:solidFill>
                            <a:srgbClr val="222222"/>
                          </a:solidFill>
                          <a:latin typeface="Calibri"/>
                        </a:rPr>
                        <a:t>Emma</a:t>
                      </a:r>
                    </a:p>
                  </a:txBody>
                  <a:tcPr marL="45720" marR="45720" marT="18288" marB="18288" anchor="ctr">
                    <a:solidFill>
                      <a:srgbClr val="FFFFFF"/>
                    </a:solidFill>
                  </a:tcPr>
                </a:tc>
                <a:tc>
                  <a:txBody>
                    <a:bodyPr/>
                    <a:lstStyle/>
                    <a:p>
                      <a:r>
                        <a:rPr sz="1200">
                          <a:solidFill>
                            <a:srgbClr val="222222"/>
                          </a:solidFill>
                          <a:latin typeface="Calibri"/>
                        </a:rPr>
                        <a:t>Primary perpetrator / insider</a:t>
                      </a:r>
                    </a:p>
                  </a:txBody>
                  <a:tcPr marL="45720" marR="45720" marT="18288" marB="18288" anchor="ctr">
                    <a:solidFill>
                      <a:srgbClr val="FFFFFF"/>
                    </a:solidFill>
                  </a:tcPr>
                </a:tc>
                <a:tc>
                  <a:txBody>
                    <a:bodyPr/>
                    <a:lstStyle/>
                    <a:p>
                      <a:r>
                        <a:rPr sz="1200">
                          <a:solidFill>
                            <a:srgbClr val="222222"/>
                          </a:solidFill>
                          <a:latin typeface="Calibri"/>
                        </a:rPr>
                        <a:t>Huawei POT-LX1 P Smart</a:t>
                      </a:r>
                    </a:p>
                  </a:txBody>
                  <a:tcPr marL="45720" marR="45720" marT="18288" marB="18288" anchor="ctr">
                    <a:solidFill>
                      <a:srgbClr val="FFFFFF"/>
                    </a:solidFill>
                  </a:tcPr>
                </a:tc>
                <a:tc>
                  <a:txBody>
                    <a:bodyPr/>
                    <a:lstStyle/>
                    <a:p>
                      <a:r>
                        <a:rPr sz="1200">
                          <a:solidFill>
                            <a:srgbClr val="222222"/>
                          </a:solidFill>
                          <a:latin typeface="Calibri"/>
                        </a:rPr>
                        <a:t>Android</a:t>
                      </a:r>
                    </a:p>
                  </a:txBody>
                  <a:tcPr marL="45720" marR="45720" marT="18288" marB="18288" anchor="ctr">
                    <a:solidFill>
                      <a:srgbClr val="FFFFFF"/>
                    </a:solidFill>
                  </a:tcPr>
                </a:tc>
                <a:extLst>
                  <a:ext uri="{0D108BD9-81ED-4DB2-BD59-A6C34878D82A}">
                    <a16:rowId xmlns:a16="http://schemas.microsoft.com/office/drawing/2014/main" val="10001"/>
                  </a:ext>
                </a:extLst>
              </a:tr>
              <a:tr h="502920">
                <a:tc>
                  <a:txBody>
                    <a:bodyPr/>
                    <a:lstStyle/>
                    <a:p>
                      <a:r>
                        <a:rPr sz="1200" b="1">
                          <a:solidFill>
                            <a:srgbClr val="222222"/>
                          </a:solidFill>
                          <a:latin typeface="Calibri"/>
                        </a:rPr>
                        <a:t>E-002</a:t>
                      </a:r>
                    </a:p>
                  </a:txBody>
                  <a:tcPr marL="45720" marR="45720" marT="18288" marB="18288" anchor="ctr">
                    <a:solidFill>
                      <a:srgbClr val="F0F4F8"/>
                    </a:solidFill>
                  </a:tcPr>
                </a:tc>
                <a:tc>
                  <a:txBody>
                    <a:bodyPr/>
                    <a:lstStyle/>
                    <a:p>
                      <a:r>
                        <a:rPr sz="1200">
                          <a:solidFill>
                            <a:srgbClr val="222222"/>
                          </a:solidFill>
                          <a:latin typeface="Calibri"/>
                        </a:rPr>
                        <a:t>Joe</a:t>
                      </a:r>
                    </a:p>
                  </a:txBody>
                  <a:tcPr marL="45720" marR="45720" marT="18288" marB="18288" anchor="ctr">
                    <a:solidFill>
                      <a:srgbClr val="F0F4F8"/>
                    </a:solidFill>
                  </a:tcPr>
                </a:tc>
                <a:tc>
                  <a:txBody>
                    <a:bodyPr/>
                    <a:lstStyle/>
                    <a:p>
                      <a:r>
                        <a:rPr sz="1200">
                          <a:solidFill>
                            <a:srgbClr val="222222"/>
                          </a:solidFill>
                          <a:latin typeface="Calibri"/>
                        </a:rPr>
                        <a:t>Intermediary</a:t>
                      </a:r>
                    </a:p>
                  </a:txBody>
                  <a:tcPr marL="45720" marR="45720" marT="18288" marB="18288" anchor="ctr">
                    <a:solidFill>
                      <a:srgbClr val="F0F4F8"/>
                    </a:solidFill>
                  </a:tcPr>
                </a:tc>
                <a:tc>
                  <a:txBody>
                    <a:bodyPr/>
                    <a:lstStyle/>
                    <a:p>
                      <a:r>
                        <a:rPr sz="1200">
                          <a:solidFill>
                            <a:srgbClr val="222222"/>
                          </a:solidFill>
                          <a:latin typeface="Calibri"/>
                        </a:rPr>
                        <a:t>Samsung Galaxy A13</a:t>
                      </a:r>
                    </a:p>
                  </a:txBody>
                  <a:tcPr marL="45720" marR="45720" marT="18288" marB="18288" anchor="ctr">
                    <a:solidFill>
                      <a:srgbClr val="F0F4F8"/>
                    </a:solidFill>
                  </a:tcPr>
                </a:tc>
                <a:tc>
                  <a:txBody>
                    <a:bodyPr/>
                    <a:lstStyle/>
                    <a:p>
                      <a:r>
                        <a:rPr sz="1200">
                          <a:solidFill>
                            <a:srgbClr val="222222"/>
                          </a:solidFill>
                          <a:latin typeface="Calibri"/>
                        </a:rPr>
                        <a:t>Android</a:t>
                      </a:r>
                    </a:p>
                  </a:txBody>
                  <a:tcPr marL="45720" marR="45720" marT="18288" marB="18288" anchor="ctr">
                    <a:solidFill>
                      <a:srgbClr val="F0F4F8"/>
                    </a:solidFill>
                  </a:tcPr>
                </a:tc>
                <a:extLst>
                  <a:ext uri="{0D108BD9-81ED-4DB2-BD59-A6C34878D82A}">
                    <a16:rowId xmlns:a16="http://schemas.microsoft.com/office/drawing/2014/main" val="10002"/>
                  </a:ext>
                </a:extLst>
              </a:tr>
              <a:tr h="502920">
                <a:tc>
                  <a:txBody>
                    <a:bodyPr/>
                    <a:lstStyle/>
                    <a:p>
                      <a:r>
                        <a:rPr sz="1200" b="1" dirty="0">
                          <a:solidFill>
                            <a:srgbClr val="222222"/>
                          </a:solidFill>
                          <a:latin typeface="Calibri"/>
                        </a:rPr>
                        <a:t>E-003</a:t>
                      </a:r>
                    </a:p>
                  </a:txBody>
                  <a:tcPr marL="45720" marR="45720" marT="18288" marB="18288" anchor="ctr">
                    <a:solidFill>
                      <a:srgbClr val="FFFFFF"/>
                    </a:solidFill>
                  </a:tcPr>
                </a:tc>
                <a:tc>
                  <a:txBody>
                    <a:bodyPr/>
                    <a:lstStyle/>
                    <a:p>
                      <a:r>
                        <a:rPr sz="1200">
                          <a:solidFill>
                            <a:srgbClr val="222222"/>
                          </a:solidFill>
                          <a:latin typeface="Calibri"/>
                        </a:rPr>
                        <a:t>Norman Smith</a:t>
                      </a:r>
                    </a:p>
                  </a:txBody>
                  <a:tcPr marL="45720" marR="45720" marT="18288" marB="18288" anchor="ctr">
                    <a:solidFill>
                      <a:srgbClr val="FFFFFF"/>
                    </a:solidFill>
                  </a:tcPr>
                </a:tc>
                <a:tc>
                  <a:txBody>
                    <a:bodyPr/>
                    <a:lstStyle/>
                    <a:p>
                      <a:r>
                        <a:rPr sz="1200">
                          <a:solidFill>
                            <a:srgbClr val="222222"/>
                          </a:solidFill>
                          <a:latin typeface="Calibri"/>
                        </a:rPr>
                        <a:t>Suspected buyer / recipient</a:t>
                      </a:r>
                    </a:p>
                  </a:txBody>
                  <a:tcPr marL="45720" marR="45720" marT="18288" marB="18288" anchor="ctr">
                    <a:solidFill>
                      <a:srgbClr val="FFFFFF"/>
                    </a:solidFill>
                  </a:tcPr>
                </a:tc>
                <a:tc>
                  <a:txBody>
                    <a:bodyPr/>
                    <a:lstStyle/>
                    <a:p>
                      <a:r>
                        <a:rPr sz="1200">
                          <a:solidFill>
                            <a:srgbClr val="222222"/>
                          </a:solidFill>
                          <a:latin typeface="Calibri"/>
                        </a:rPr>
                        <a:t>Nokia smartphone</a:t>
                      </a:r>
                    </a:p>
                  </a:txBody>
                  <a:tcPr marL="45720" marR="45720" marT="18288" marB="18288" anchor="ctr">
                    <a:solidFill>
                      <a:srgbClr val="FFFFFF"/>
                    </a:solidFill>
                  </a:tcPr>
                </a:tc>
                <a:tc>
                  <a:txBody>
                    <a:bodyPr/>
                    <a:lstStyle/>
                    <a:p>
                      <a:r>
                        <a:rPr sz="1200" dirty="0" smtClean="0">
                          <a:solidFill>
                            <a:srgbClr val="222222"/>
                          </a:solidFill>
                          <a:latin typeface="Calibri"/>
                        </a:rPr>
                        <a:t>Android</a:t>
                      </a:r>
                      <a:endParaRPr sz="1200" dirty="0">
                        <a:solidFill>
                          <a:srgbClr val="222222"/>
                        </a:solidFill>
                        <a:latin typeface="Calibri"/>
                      </a:endParaRPr>
                    </a:p>
                  </a:txBody>
                  <a:tcPr marL="45720" marR="45720" marT="18288" marB="18288" anchor="ctr">
                    <a:solidFill>
                      <a:srgbClr val="FFFFFF"/>
                    </a:solidFill>
                  </a:tcPr>
                </a:tc>
                <a:extLst>
                  <a:ext uri="{0D108BD9-81ED-4DB2-BD59-A6C34878D82A}">
                    <a16:rowId xmlns:a16="http://schemas.microsoft.com/office/drawing/2014/main" val="10003"/>
                  </a:ext>
                </a:extLst>
              </a:tr>
            </a:tbl>
          </a:graphicData>
        </a:graphic>
      </p:graphicFrame>
      <p:sp>
        <p:nvSpPr>
          <p:cNvPr id="6" name="TextBox 5"/>
          <p:cNvSpPr txBox="1"/>
          <p:nvPr/>
        </p:nvSpPr>
        <p:spPr>
          <a:xfrm>
            <a:off x="457200" y="3383280"/>
            <a:ext cx="11247120" cy="725840"/>
          </a:xfrm>
          <a:prstGeom prst="rect">
            <a:avLst/>
          </a:prstGeom>
          <a:noFill/>
        </p:spPr>
        <p:txBody>
          <a:bodyPr wrap="square" lIns="0" tIns="0" rIns="0" bIns="0" anchor="t">
            <a:spAutoFit/>
          </a:bodyPr>
          <a:lstStyle/>
          <a:p>
            <a:pPr algn="l">
              <a:spcAft>
                <a:spcPts val="800"/>
              </a:spcAft>
            </a:pPr>
            <a:r>
              <a:rPr sz="1350" b="0" i="0" dirty="0">
                <a:solidFill>
                  <a:srgbClr val="222222"/>
                </a:solidFill>
                <a:latin typeface="Calibri"/>
              </a:rPr>
              <a:t>All </a:t>
            </a:r>
            <a:r>
              <a:rPr lang="en-US" sz="1350" dirty="0" smtClean="0">
                <a:solidFill>
                  <a:srgbClr val="222222"/>
                </a:solidFill>
                <a:latin typeface="Calibri"/>
              </a:rPr>
              <a:t>four</a:t>
            </a:r>
            <a:r>
              <a:rPr sz="1350" b="0" i="0" dirty="0" smtClean="0">
                <a:solidFill>
                  <a:srgbClr val="222222"/>
                </a:solidFill>
                <a:latin typeface="Calibri"/>
              </a:rPr>
              <a:t> </a:t>
            </a:r>
            <a:r>
              <a:rPr sz="1350" b="0" i="0" dirty="0">
                <a:solidFill>
                  <a:srgbClr val="222222"/>
                </a:solidFill>
                <a:latin typeface="Calibri"/>
              </a:rPr>
              <a:t>devices were acquired successfully using </a:t>
            </a:r>
            <a:r>
              <a:rPr sz="1350" b="0" i="0" dirty="0" err="1">
                <a:solidFill>
                  <a:srgbClr val="222222"/>
                </a:solidFill>
                <a:latin typeface="Calibri"/>
              </a:rPr>
              <a:t>Cellebrite</a:t>
            </a:r>
            <a:r>
              <a:rPr sz="1350" b="0" i="0" dirty="0">
                <a:solidFill>
                  <a:srgbClr val="222222"/>
                </a:solidFill>
                <a:latin typeface="Calibri"/>
              </a:rPr>
              <a:t> UFED (logical acquisition) and verified with SHA-1 hashing to preserve integrity and legal admissibility.</a:t>
            </a:r>
          </a:p>
          <a:p>
            <a:pPr algn="l"/>
            <a:r>
              <a:rPr sz="1350" b="1" i="0" dirty="0">
                <a:solidFill>
                  <a:srgbClr val="1F3A5F"/>
                </a:solidFill>
                <a:latin typeface="Calibri"/>
              </a:rPr>
              <a:t>Data recovered across devices:  </a:t>
            </a:r>
            <a:r>
              <a:rPr sz="1350" b="0" i="0" dirty="0">
                <a:solidFill>
                  <a:srgbClr val="222222"/>
                </a:solidFill>
                <a:latin typeface="Calibri"/>
              </a:rPr>
              <a:t>E-001 — 109 apps, 15 calls, 14,344 media, 75 messages, 419 locations;  E-002 — 1,239 media, 1,465 locations;  E-003 — 72 apps, 119 media, 29 locations.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2.  Evidence Acquisition — Cellebrite UFED</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1005840"/>
            <a:ext cx="11247120" cy="365760"/>
          </a:xfrm>
          <a:prstGeom prst="rect">
            <a:avLst/>
          </a:prstGeom>
          <a:noFill/>
        </p:spPr>
        <p:txBody>
          <a:bodyPr wrap="square" lIns="0" tIns="0" rIns="0" bIns="0" anchor="t">
            <a:spAutoFit/>
          </a:bodyPr>
          <a:lstStyle/>
          <a:p>
            <a:pPr algn="l"/>
            <a:r>
              <a:rPr sz="1250" b="0" i="1" dirty="0">
                <a:solidFill>
                  <a:srgbClr val="5A5A5A"/>
                </a:solidFill>
                <a:latin typeface="Calibri"/>
              </a:rPr>
              <a:t>v7.76.0.24 — logical acquisition of all three Android devices</a:t>
            </a:r>
          </a:p>
        </p:txBody>
      </p:sp>
      <p:sp>
        <p:nvSpPr>
          <p:cNvPr id="5" name="TextBox 4"/>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4</a:t>
            </a:r>
          </a:p>
        </p:txBody>
      </p:sp>
      <p:pic>
        <p:nvPicPr>
          <p:cNvPr id="6" name="Picture 5" descr="p03_1.png"/>
          <p:cNvPicPr>
            <a:picLocks noChangeAspect="1"/>
          </p:cNvPicPr>
          <p:nvPr/>
        </p:nvPicPr>
        <p:blipFill>
          <a:blip r:embed="rId2"/>
          <a:stretch>
            <a:fillRect/>
          </a:stretch>
        </p:blipFill>
        <p:spPr>
          <a:xfrm>
            <a:off x="1202121" y="1600200"/>
            <a:ext cx="3813676" cy="2148840"/>
          </a:xfrm>
          <a:prstGeom prst="rect">
            <a:avLst/>
          </a:prstGeom>
          <a:ln w="9525">
            <a:solidFill>
              <a:srgbClr val="C9D3DE"/>
            </a:solidFill>
          </a:ln>
          <a:effectLst/>
        </p:spPr>
      </p:pic>
      <p:sp>
        <p:nvSpPr>
          <p:cNvPr id="7" name="TextBox 6"/>
          <p:cNvSpPr txBox="1"/>
          <p:nvPr/>
        </p:nvSpPr>
        <p:spPr>
          <a:xfrm>
            <a:off x="548640" y="3785615"/>
            <a:ext cx="5120640" cy="457200"/>
          </a:xfrm>
          <a:prstGeom prst="rect">
            <a:avLst/>
          </a:prstGeom>
          <a:noFill/>
        </p:spPr>
        <p:txBody>
          <a:bodyPr wrap="square" lIns="0" tIns="0" rIns="0" bIns="0" anchor="t">
            <a:spAutoFit/>
          </a:bodyPr>
          <a:lstStyle/>
          <a:p>
            <a:pPr algn="ctr"/>
            <a:r>
              <a:rPr sz="1000" b="0" i="1">
                <a:solidFill>
                  <a:srgbClr val="5A5A5A"/>
                </a:solidFill>
                <a:latin typeface="Calibri"/>
              </a:rPr>
              <a:t>Fig.1 — Cellebrite UFED interface</a:t>
            </a:r>
          </a:p>
        </p:txBody>
      </p:sp>
      <p:pic>
        <p:nvPicPr>
          <p:cNvPr id="8" name="Picture 7" descr="p03_2.png"/>
          <p:cNvPicPr>
            <a:picLocks noChangeAspect="1"/>
          </p:cNvPicPr>
          <p:nvPr/>
        </p:nvPicPr>
        <p:blipFill>
          <a:blip r:embed="rId3"/>
          <a:stretch>
            <a:fillRect/>
          </a:stretch>
        </p:blipFill>
        <p:spPr>
          <a:xfrm>
            <a:off x="7147822" y="1600200"/>
            <a:ext cx="3809475" cy="2148840"/>
          </a:xfrm>
          <a:prstGeom prst="rect">
            <a:avLst/>
          </a:prstGeom>
          <a:ln w="9525">
            <a:solidFill>
              <a:srgbClr val="C9D3DE"/>
            </a:solidFill>
          </a:ln>
          <a:effectLst/>
        </p:spPr>
      </p:pic>
      <p:sp>
        <p:nvSpPr>
          <p:cNvPr id="9" name="TextBox 8"/>
          <p:cNvSpPr txBox="1"/>
          <p:nvPr/>
        </p:nvSpPr>
        <p:spPr>
          <a:xfrm>
            <a:off x="6492240" y="3785615"/>
            <a:ext cx="5120640" cy="457200"/>
          </a:xfrm>
          <a:prstGeom prst="rect">
            <a:avLst/>
          </a:prstGeom>
          <a:noFill/>
        </p:spPr>
        <p:txBody>
          <a:bodyPr wrap="square" lIns="0" tIns="0" rIns="0" bIns="0" anchor="t">
            <a:spAutoFit/>
          </a:bodyPr>
          <a:lstStyle/>
          <a:p>
            <a:pPr algn="ctr"/>
            <a:r>
              <a:rPr sz="1000" b="0" i="1">
                <a:solidFill>
                  <a:srgbClr val="5A5A5A"/>
                </a:solidFill>
                <a:latin typeface="Calibri"/>
              </a:rPr>
              <a:t>Fig.2 — Case details entry</a:t>
            </a:r>
          </a:p>
        </p:txBody>
      </p:sp>
      <p:pic>
        <p:nvPicPr>
          <p:cNvPr id="10" name="Picture 9" descr="p04_1.png"/>
          <p:cNvPicPr>
            <a:picLocks noChangeAspect="1"/>
          </p:cNvPicPr>
          <p:nvPr/>
        </p:nvPicPr>
        <p:blipFill>
          <a:blip r:embed="rId4"/>
          <a:stretch>
            <a:fillRect/>
          </a:stretch>
        </p:blipFill>
        <p:spPr>
          <a:xfrm>
            <a:off x="1200938" y="4160520"/>
            <a:ext cx="3816043" cy="2148840"/>
          </a:xfrm>
          <a:prstGeom prst="rect">
            <a:avLst/>
          </a:prstGeom>
          <a:ln w="9525">
            <a:solidFill>
              <a:srgbClr val="C9D3DE"/>
            </a:solidFill>
          </a:ln>
          <a:effectLst/>
        </p:spPr>
      </p:pic>
      <p:sp>
        <p:nvSpPr>
          <p:cNvPr id="11" name="TextBox 10"/>
          <p:cNvSpPr txBox="1"/>
          <p:nvPr/>
        </p:nvSpPr>
        <p:spPr>
          <a:xfrm>
            <a:off x="548640" y="6345936"/>
            <a:ext cx="5120640" cy="457200"/>
          </a:xfrm>
          <a:prstGeom prst="rect">
            <a:avLst/>
          </a:prstGeom>
          <a:noFill/>
        </p:spPr>
        <p:txBody>
          <a:bodyPr wrap="square" lIns="0" tIns="0" rIns="0" bIns="0" anchor="t">
            <a:spAutoFit/>
          </a:bodyPr>
          <a:lstStyle/>
          <a:p>
            <a:pPr algn="ctr"/>
            <a:r>
              <a:rPr sz="1000" b="0" i="1">
                <a:solidFill>
                  <a:srgbClr val="5A5A5A"/>
                </a:solidFill>
                <a:latin typeface="Calibri"/>
              </a:rPr>
              <a:t>Fig.3 — Auto-detect device</a:t>
            </a:r>
          </a:p>
        </p:txBody>
      </p:sp>
      <p:pic>
        <p:nvPicPr>
          <p:cNvPr id="12" name="Picture 11" descr="p04_2.png"/>
          <p:cNvPicPr>
            <a:picLocks noChangeAspect="1"/>
          </p:cNvPicPr>
          <p:nvPr/>
        </p:nvPicPr>
        <p:blipFill>
          <a:blip r:embed="rId5"/>
          <a:stretch>
            <a:fillRect/>
          </a:stretch>
        </p:blipFill>
        <p:spPr>
          <a:xfrm>
            <a:off x="7144538" y="4160520"/>
            <a:ext cx="3816043" cy="2148840"/>
          </a:xfrm>
          <a:prstGeom prst="rect">
            <a:avLst/>
          </a:prstGeom>
          <a:ln w="9525">
            <a:solidFill>
              <a:srgbClr val="C9D3DE"/>
            </a:solidFill>
          </a:ln>
          <a:effectLst/>
        </p:spPr>
      </p:pic>
      <p:sp>
        <p:nvSpPr>
          <p:cNvPr id="13" name="TextBox 12"/>
          <p:cNvSpPr txBox="1"/>
          <p:nvPr/>
        </p:nvSpPr>
        <p:spPr>
          <a:xfrm>
            <a:off x="6492240" y="6345936"/>
            <a:ext cx="5120640" cy="457200"/>
          </a:xfrm>
          <a:prstGeom prst="rect">
            <a:avLst/>
          </a:prstGeom>
          <a:noFill/>
        </p:spPr>
        <p:txBody>
          <a:bodyPr wrap="square" lIns="0" tIns="0" rIns="0" bIns="0" anchor="t">
            <a:spAutoFit/>
          </a:bodyPr>
          <a:lstStyle/>
          <a:p>
            <a:pPr algn="ctr"/>
            <a:r>
              <a:rPr sz="1000" b="0" i="1">
                <a:solidFill>
                  <a:srgbClr val="5A5A5A"/>
                </a:solidFill>
                <a:latin typeface="Calibri"/>
              </a:rPr>
              <a:t>Fig.4 — Logical extraction selected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2.  Evidence Acquisition — Extraction &amp; Verification</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5</a:t>
            </a:r>
          </a:p>
        </p:txBody>
      </p:sp>
      <p:pic>
        <p:nvPicPr>
          <p:cNvPr id="5" name="Picture 4" descr="p05_1.png"/>
          <p:cNvPicPr>
            <a:picLocks noChangeAspect="1"/>
          </p:cNvPicPr>
          <p:nvPr/>
        </p:nvPicPr>
        <p:blipFill>
          <a:blip r:embed="rId2"/>
          <a:stretch>
            <a:fillRect/>
          </a:stretch>
        </p:blipFill>
        <p:spPr>
          <a:xfrm>
            <a:off x="464294" y="1554480"/>
            <a:ext cx="3734851" cy="2103120"/>
          </a:xfrm>
          <a:prstGeom prst="rect">
            <a:avLst/>
          </a:prstGeom>
          <a:ln w="9525">
            <a:solidFill>
              <a:srgbClr val="C9D3DE"/>
            </a:solidFill>
          </a:ln>
          <a:effectLst/>
        </p:spPr>
      </p:pic>
      <p:sp>
        <p:nvSpPr>
          <p:cNvPr id="6" name="TextBox 5"/>
          <p:cNvSpPr txBox="1"/>
          <p:nvPr/>
        </p:nvSpPr>
        <p:spPr>
          <a:xfrm>
            <a:off x="320039" y="3694176"/>
            <a:ext cx="4023360" cy="457200"/>
          </a:xfrm>
          <a:prstGeom prst="rect">
            <a:avLst/>
          </a:prstGeom>
          <a:noFill/>
        </p:spPr>
        <p:txBody>
          <a:bodyPr wrap="square" lIns="0" tIns="0" rIns="0" bIns="0" anchor="t">
            <a:spAutoFit/>
          </a:bodyPr>
          <a:lstStyle/>
          <a:p>
            <a:pPr algn="ctr"/>
            <a:r>
              <a:rPr sz="1000" b="0" i="1">
                <a:solidFill>
                  <a:srgbClr val="5A5A5A"/>
                </a:solidFill>
                <a:latin typeface="Calibri"/>
              </a:rPr>
              <a:t>Fig.5 — Extraction location</a:t>
            </a:r>
          </a:p>
        </p:txBody>
      </p:sp>
      <p:pic>
        <p:nvPicPr>
          <p:cNvPr id="7" name="Picture 6" descr="p05_2.png"/>
          <p:cNvPicPr>
            <a:picLocks noChangeAspect="1"/>
          </p:cNvPicPr>
          <p:nvPr/>
        </p:nvPicPr>
        <p:blipFill>
          <a:blip r:embed="rId3"/>
          <a:stretch>
            <a:fillRect/>
          </a:stretch>
        </p:blipFill>
        <p:spPr>
          <a:xfrm>
            <a:off x="4624814" y="1554480"/>
            <a:ext cx="3734851" cy="2103120"/>
          </a:xfrm>
          <a:prstGeom prst="rect">
            <a:avLst/>
          </a:prstGeom>
          <a:ln w="9525">
            <a:solidFill>
              <a:srgbClr val="C9D3DE"/>
            </a:solidFill>
          </a:ln>
          <a:effectLst/>
        </p:spPr>
      </p:pic>
      <p:sp>
        <p:nvSpPr>
          <p:cNvPr id="8" name="TextBox 7"/>
          <p:cNvSpPr txBox="1"/>
          <p:nvPr/>
        </p:nvSpPr>
        <p:spPr>
          <a:xfrm>
            <a:off x="4480559" y="3694176"/>
            <a:ext cx="4023360" cy="457200"/>
          </a:xfrm>
          <a:prstGeom prst="rect">
            <a:avLst/>
          </a:prstGeom>
          <a:noFill/>
        </p:spPr>
        <p:txBody>
          <a:bodyPr wrap="square" lIns="0" tIns="0" rIns="0" bIns="0" anchor="t">
            <a:spAutoFit/>
          </a:bodyPr>
          <a:lstStyle/>
          <a:p>
            <a:pPr algn="ctr"/>
            <a:r>
              <a:rPr sz="1000" b="0" i="1">
                <a:solidFill>
                  <a:srgbClr val="5A5A5A"/>
                </a:solidFill>
                <a:latin typeface="Calibri"/>
              </a:rPr>
              <a:t>Fig.6 — Content selection</a:t>
            </a:r>
          </a:p>
        </p:txBody>
      </p:sp>
      <p:pic>
        <p:nvPicPr>
          <p:cNvPr id="9" name="Picture 8" descr="p06_1.png"/>
          <p:cNvPicPr>
            <a:picLocks noChangeAspect="1"/>
          </p:cNvPicPr>
          <p:nvPr/>
        </p:nvPicPr>
        <p:blipFill>
          <a:blip r:embed="rId4"/>
          <a:stretch>
            <a:fillRect/>
          </a:stretch>
        </p:blipFill>
        <p:spPr>
          <a:xfrm>
            <a:off x="8190974" y="1554480"/>
            <a:ext cx="3734851" cy="2103120"/>
          </a:xfrm>
          <a:prstGeom prst="rect">
            <a:avLst/>
          </a:prstGeom>
          <a:ln w="9525">
            <a:solidFill>
              <a:srgbClr val="C9D3DE"/>
            </a:solidFill>
          </a:ln>
          <a:effectLst/>
        </p:spPr>
      </p:pic>
      <p:sp>
        <p:nvSpPr>
          <p:cNvPr id="10" name="TextBox 9"/>
          <p:cNvSpPr txBox="1"/>
          <p:nvPr/>
        </p:nvSpPr>
        <p:spPr>
          <a:xfrm>
            <a:off x="8046720" y="3694176"/>
            <a:ext cx="4023360" cy="457200"/>
          </a:xfrm>
          <a:prstGeom prst="rect">
            <a:avLst/>
          </a:prstGeom>
          <a:noFill/>
        </p:spPr>
        <p:txBody>
          <a:bodyPr wrap="square" lIns="0" tIns="0" rIns="0" bIns="0" anchor="t">
            <a:spAutoFit/>
          </a:bodyPr>
          <a:lstStyle/>
          <a:p>
            <a:pPr algn="ctr"/>
            <a:r>
              <a:rPr sz="1000" b="0" i="1">
                <a:solidFill>
                  <a:srgbClr val="5A5A5A"/>
                </a:solidFill>
                <a:latin typeface="Calibri"/>
              </a:rPr>
              <a:t>Fig.7 — Extraction summary</a:t>
            </a:r>
          </a:p>
        </p:txBody>
      </p:sp>
      <p:sp>
        <p:nvSpPr>
          <p:cNvPr id="11" name="TextBox 10"/>
          <p:cNvSpPr txBox="1"/>
          <p:nvPr/>
        </p:nvSpPr>
        <p:spPr>
          <a:xfrm>
            <a:off x="457200" y="4480560"/>
            <a:ext cx="11247120" cy="1463040"/>
          </a:xfrm>
          <a:prstGeom prst="rect">
            <a:avLst/>
          </a:prstGeom>
          <a:noFill/>
        </p:spPr>
        <p:txBody>
          <a:bodyPr wrap="square" lIns="0" tIns="0" rIns="0" bIns="0" anchor="t">
            <a:spAutoFit/>
          </a:bodyPr>
          <a:lstStyle/>
          <a:p>
            <a:pPr algn="l">
              <a:spcAft>
                <a:spcPts val="600"/>
              </a:spcAft>
            </a:pPr>
            <a:r>
              <a:rPr sz="1350" b="0" i="0">
                <a:solidFill>
                  <a:srgbClr val="222222"/>
                </a:solidFill>
                <a:latin typeface="Calibri"/>
              </a:rPr>
              <a:t>Figures 1–7 demonstrate compliance with forensic standards (NIST SP 800-86).</a:t>
            </a:r>
          </a:p>
          <a:p>
            <a:pPr algn="l"/>
            <a:r>
              <a:rPr sz="1350" b="0" i="0">
                <a:solidFill>
                  <a:srgbClr val="222222"/>
                </a:solidFill>
                <a:latin typeface="Calibri"/>
              </a:rPr>
              <a:t>Verification through SHA-1 hashing ensured the data was consistent bit-by-bit, retaining its authenticity and legal validity.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3.  Evidence Inventory &amp; Chain of Custody</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1005840"/>
            <a:ext cx="11247120" cy="365760"/>
          </a:xfrm>
          <a:prstGeom prst="rect">
            <a:avLst/>
          </a:prstGeom>
          <a:noFill/>
        </p:spPr>
        <p:txBody>
          <a:bodyPr wrap="square" lIns="0" tIns="0" rIns="0" bIns="0" anchor="t">
            <a:spAutoFit/>
          </a:bodyPr>
          <a:lstStyle/>
          <a:p>
            <a:pPr algn="l"/>
            <a:r>
              <a:rPr sz="1250" b="0" i="1">
                <a:solidFill>
                  <a:srgbClr val="5A5A5A"/>
                </a:solidFill>
                <a:latin typeface="Calibri"/>
              </a:rPr>
              <a:t>ISO/IEC 27037:2012 · ACPO Good Practice — continuity of evidence preserved; integrity hash-verified</a:t>
            </a:r>
          </a:p>
        </p:txBody>
      </p:sp>
      <p:sp>
        <p:nvSpPr>
          <p:cNvPr id="5" name="TextBox 4"/>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6</a:t>
            </a:r>
          </a:p>
        </p:txBody>
      </p:sp>
      <p:graphicFrame>
        <p:nvGraphicFramePr>
          <p:cNvPr id="6" name="Table 5"/>
          <p:cNvGraphicFramePr>
            <a:graphicFrameLocks noGrp="1"/>
          </p:cNvGraphicFramePr>
          <p:nvPr/>
        </p:nvGraphicFramePr>
        <p:xfrm>
          <a:off x="457200" y="1417320"/>
          <a:ext cx="11247120" cy="1828800"/>
        </p:xfrm>
        <a:graphic>
          <a:graphicData uri="http://schemas.openxmlformats.org/drawingml/2006/table">
            <a:tbl>
              <a:tblPr firstRow="1">
                <a:tableStyleId>{5C22544A-7EE6-4342-B048-85BDC9FD1C3A}</a:tableStyleId>
              </a:tblPr>
              <a:tblGrid>
                <a:gridCol w="2926080">
                  <a:extLst>
                    <a:ext uri="{9D8B030D-6E8A-4147-A177-3AD203B41FA5}">
                      <a16:colId xmlns:a16="http://schemas.microsoft.com/office/drawing/2014/main" val="20000"/>
                    </a:ext>
                  </a:extLst>
                </a:gridCol>
                <a:gridCol w="4480560">
                  <a:extLst>
                    <a:ext uri="{9D8B030D-6E8A-4147-A177-3AD203B41FA5}">
                      <a16:colId xmlns:a16="http://schemas.microsoft.com/office/drawing/2014/main" val="20001"/>
                    </a:ext>
                  </a:extLst>
                </a:gridCol>
                <a:gridCol w="2651760">
                  <a:extLst>
                    <a:ext uri="{9D8B030D-6E8A-4147-A177-3AD203B41FA5}">
                      <a16:colId xmlns:a16="http://schemas.microsoft.com/office/drawing/2014/main" val="20002"/>
                    </a:ext>
                  </a:extLst>
                </a:gridCol>
                <a:gridCol w="1188720">
                  <a:extLst>
                    <a:ext uri="{9D8B030D-6E8A-4147-A177-3AD203B41FA5}">
                      <a16:colId xmlns:a16="http://schemas.microsoft.com/office/drawing/2014/main" val="20003"/>
                    </a:ext>
                  </a:extLst>
                </a:gridCol>
              </a:tblGrid>
              <a:tr h="457200">
                <a:tc>
                  <a:txBody>
                    <a:bodyPr/>
                    <a:lstStyle/>
                    <a:p>
                      <a:r>
                        <a:rPr sz="1050" b="1">
                          <a:solidFill>
                            <a:srgbClr val="FFFFFF"/>
                          </a:solidFill>
                          <a:latin typeface="Calibri"/>
                        </a:rPr>
                        <a:t>Ref / Device</a:t>
                      </a:r>
                    </a:p>
                  </a:txBody>
                  <a:tcPr marL="45720" marR="45720" marT="18288" marB="18288" anchor="ctr">
                    <a:solidFill>
                      <a:srgbClr val="1F3A5F"/>
                    </a:solidFill>
                  </a:tcPr>
                </a:tc>
                <a:tc>
                  <a:txBody>
                    <a:bodyPr/>
                    <a:lstStyle/>
                    <a:p>
                      <a:r>
                        <a:rPr sz="1050" b="1">
                          <a:solidFill>
                            <a:srgbClr val="FFFFFF"/>
                          </a:solidFill>
                          <a:latin typeface="Calibri"/>
                        </a:rPr>
                        <a:t>Data recovered</a:t>
                      </a:r>
                    </a:p>
                  </a:txBody>
                  <a:tcPr marL="45720" marR="45720" marT="18288" marB="18288" anchor="ctr">
                    <a:solidFill>
                      <a:srgbClr val="1F3A5F"/>
                    </a:solidFill>
                  </a:tcPr>
                </a:tc>
                <a:tc>
                  <a:txBody>
                    <a:bodyPr/>
                    <a:lstStyle/>
                    <a:p>
                      <a:r>
                        <a:rPr sz="1050" b="1">
                          <a:solidFill>
                            <a:srgbClr val="FFFFFF"/>
                          </a:solidFill>
                          <a:latin typeface="Calibri"/>
                        </a:rPr>
                        <a:t>SHA-1 (start)</a:t>
                      </a:r>
                    </a:p>
                  </a:txBody>
                  <a:tcPr marL="45720" marR="45720" marT="18288" marB="18288" anchor="ctr">
                    <a:solidFill>
                      <a:srgbClr val="1F3A5F"/>
                    </a:solidFill>
                  </a:tcPr>
                </a:tc>
                <a:tc>
                  <a:txBody>
                    <a:bodyPr/>
                    <a:lstStyle/>
                    <a:p>
                      <a:r>
                        <a:rPr sz="1050" b="1">
                          <a:solidFill>
                            <a:srgbClr val="FFFFFF"/>
                          </a:solidFill>
                          <a:latin typeface="Calibri"/>
                        </a:rPr>
                        <a:t>Integrity</a:t>
                      </a:r>
                    </a:p>
                  </a:txBody>
                  <a:tcPr marL="45720" marR="45720" marT="18288" marB="18288" anchor="ctr">
                    <a:solidFill>
                      <a:srgbClr val="1F3A5F"/>
                    </a:solidFill>
                  </a:tcPr>
                </a:tc>
                <a:extLst>
                  <a:ext uri="{0D108BD9-81ED-4DB2-BD59-A6C34878D82A}">
                    <a16:rowId xmlns:a16="http://schemas.microsoft.com/office/drawing/2014/main" val="10000"/>
                  </a:ext>
                </a:extLst>
              </a:tr>
              <a:tr h="457200">
                <a:tc>
                  <a:txBody>
                    <a:bodyPr/>
                    <a:lstStyle/>
                    <a:p>
                      <a:r>
                        <a:rPr sz="1000" b="1">
                          <a:solidFill>
                            <a:srgbClr val="222222"/>
                          </a:solidFill>
                          <a:latin typeface="Calibri"/>
                        </a:rPr>
                        <a:t>E-001 — Huawei P Smart</a:t>
                      </a:r>
                    </a:p>
                  </a:txBody>
                  <a:tcPr marL="45720" marR="45720" marT="18288" marB="18288" anchor="ctr">
                    <a:solidFill>
                      <a:srgbClr val="FFFFFF"/>
                    </a:solidFill>
                  </a:tcPr>
                </a:tc>
                <a:tc>
                  <a:txBody>
                    <a:bodyPr/>
                    <a:lstStyle/>
                    <a:p>
                      <a:r>
                        <a:rPr sz="1000">
                          <a:solidFill>
                            <a:srgbClr val="222222"/>
                          </a:solidFill>
                          <a:latin typeface="Calibri"/>
                        </a:rPr>
                        <a:t>109 apps, 15 calls, 14,344 media, 75 msgs, 419 loc.</a:t>
                      </a:r>
                    </a:p>
                  </a:txBody>
                  <a:tcPr marL="45720" marR="45720" marT="18288" marB="18288" anchor="ctr">
                    <a:solidFill>
                      <a:srgbClr val="FFFFFF"/>
                    </a:solidFill>
                  </a:tcPr>
                </a:tc>
                <a:tc>
                  <a:txBody>
                    <a:bodyPr/>
                    <a:lstStyle/>
                    <a:p>
                      <a:r>
                        <a:rPr sz="1000">
                          <a:solidFill>
                            <a:srgbClr val="222222"/>
                          </a:solidFill>
                          <a:latin typeface="Calibri"/>
                        </a:rPr>
                        <a:t>d5193dbf8246c09fdde73b…</a:t>
                      </a:r>
                    </a:p>
                  </a:txBody>
                  <a:tcPr marL="45720" marR="45720" marT="18288" marB="18288" anchor="ctr">
                    <a:solidFill>
                      <a:srgbClr val="FFFFFF"/>
                    </a:solidFill>
                  </a:tcPr>
                </a:tc>
                <a:tc>
                  <a:txBody>
                    <a:bodyPr/>
                    <a:lstStyle/>
                    <a:p>
                      <a:r>
                        <a:rPr sz="1000">
                          <a:solidFill>
                            <a:srgbClr val="222222"/>
                          </a:solidFill>
                          <a:latin typeface="Calibri"/>
                        </a:rPr>
                        <a:t>Verified</a:t>
                      </a:r>
                    </a:p>
                  </a:txBody>
                  <a:tcPr marL="45720" marR="45720" marT="18288" marB="18288" anchor="ctr">
                    <a:solidFill>
                      <a:srgbClr val="FFFFFF"/>
                    </a:solidFill>
                  </a:tcPr>
                </a:tc>
                <a:extLst>
                  <a:ext uri="{0D108BD9-81ED-4DB2-BD59-A6C34878D82A}">
                    <a16:rowId xmlns:a16="http://schemas.microsoft.com/office/drawing/2014/main" val="10001"/>
                  </a:ext>
                </a:extLst>
              </a:tr>
              <a:tr h="457200">
                <a:tc>
                  <a:txBody>
                    <a:bodyPr/>
                    <a:lstStyle/>
                    <a:p>
                      <a:r>
                        <a:rPr sz="1000" b="1">
                          <a:solidFill>
                            <a:srgbClr val="222222"/>
                          </a:solidFill>
                          <a:latin typeface="Calibri"/>
                        </a:rPr>
                        <a:t>E-002 — Samsung Galaxy A13</a:t>
                      </a:r>
                    </a:p>
                  </a:txBody>
                  <a:tcPr marL="45720" marR="45720" marT="18288" marB="18288" anchor="ctr">
                    <a:solidFill>
                      <a:srgbClr val="F0F4F8"/>
                    </a:solidFill>
                  </a:tcPr>
                </a:tc>
                <a:tc>
                  <a:txBody>
                    <a:bodyPr/>
                    <a:lstStyle/>
                    <a:p>
                      <a:r>
                        <a:rPr sz="1000">
                          <a:solidFill>
                            <a:srgbClr val="222222"/>
                          </a:solidFill>
                          <a:latin typeface="Calibri"/>
                        </a:rPr>
                        <a:t>4 apps, 1,239 media, 7 docs, 1,465 loc.</a:t>
                      </a:r>
                    </a:p>
                  </a:txBody>
                  <a:tcPr marL="45720" marR="45720" marT="18288" marB="18288" anchor="ctr">
                    <a:solidFill>
                      <a:srgbClr val="F0F4F8"/>
                    </a:solidFill>
                  </a:tcPr>
                </a:tc>
                <a:tc>
                  <a:txBody>
                    <a:bodyPr/>
                    <a:lstStyle/>
                    <a:p>
                      <a:r>
                        <a:rPr sz="1000">
                          <a:solidFill>
                            <a:srgbClr val="222222"/>
                          </a:solidFill>
                          <a:latin typeface="Calibri"/>
                        </a:rPr>
                        <a:t>0e585c4fe8160254253be5…</a:t>
                      </a:r>
                    </a:p>
                  </a:txBody>
                  <a:tcPr marL="45720" marR="45720" marT="18288" marB="18288" anchor="ctr">
                    <a:solidFill>
                      <a:srgbClr val="F0F4F8"/>
                    </a:solidFill>
                  </a:tcPr>
                </a:tc>
                <a:tc>
                  <a:txBody>
                    <a:bodyPr/>
                    <a:lstStyle/>
                    <a:p>
                      <a:r>
                        <a:rPr sz="1000">
                          <a:solidFill>
                            <a:srgbClr val="222222"/>
                          </a:solidFill>
                          <a:latin typeface="Calibri"/>
                        </a:rPr>
                        <a:t>Verified</a:t>
                      </a:r>
                    </a:p>
                  </a:txBody>
                  <a:tcPr marL="45720" marR="45720" marT="18288" marB="18288" anchor="ctr">
                    <a:solidFill>
                      <a:srgbClr val="F0F4F8"/>
                    </a:solidFill>
                  </a:tcPr>
                </a:tc>
                <a:extLst>
                  <a:ext uri="{0D108BD9-81ED-4DB2-BD59-A6C34878D82A}">
                    <a16:rowId xmlns:a16="http://schemas.microsoft.com/office/drawing/2014/main" val="10002"/>
                  </a:ext>
                </a:extLst>
              </a:tr>
              <a:tr h="457200">
                <a:tc>
                  <a:txBody>
                    <a:bodyPr/>
                    <a:lstStyle/>
                    <a:p>
                      <a:r>
                        <a:rPr sz="1000" b="1">
                          <a:solidFill>
                            <a:srgbClr val="222222"/>
                          </a:solidFill>
                          <a:latin typeface="Calibri"/>
                        </a:rPr>
                        <a:t>E-003 — Nokia smartphone</a:t>
                      </a:r>
                    </a:p>
                  </a:txBody>
                  <a:tcPr marL="45720" marR="45720" marT="18288" marB="18288" anchor="ctr">
                    <a:solidFill>
                      <a:srgbClr val="FFFFFF"/>
                    </a:solidFill>
                  </a:tcPr>
                </a:tc>
                <a:tc>
                  <a:txBody>
                    <a:bodyPr/>
                    <a:lstStyle/>
                    <a:p>
                      <a:r>
                        <a:rPr sz="1000">
                          <a:solidFill>
                            <a:srgbClr val="222222"/>
                          </a:solidFill>
                          <a:latin typeface="Calibri"/>
                        </a:rPr>
                        <a:t>72 apps, 119 media, 29 loc.</a:t>
                      </a:r>
                    </a:p>
                  </a:txBody>
                  <a:tcPr marL="45720" marR="45720" marT="18288" marB="18288" anchor="ctr">
                    <a:solidFill>
                      <a:srgbClr val="FFFFFF"/>
                    </a:solidFill>
                  </a:tcPr>
                </a:tc>
                <a:tc>
                  <a:txBody>
                    <a:bodyPr/>
                    <a:lstStyle/>
                    <a:p>
                      <a:r>
                        <a:rPr sz="1000">
                          <a:solidFill>
                            <a:srgbClr val="222222"/>
                          </a:solidFill>
                          <a:latin typeface="Calibri"/>
                        </a:rPr>
                        <a:t>a693656c260e339069756b…</a:t>
                      </a:r>
                    </a:p>
                  </a:txBody>
                  <a:tcPr marL="45720" marR="45720" marT="18288" marB="18288" anchor="ctr">
                    <a:solidFill>
                      <a:srgbClr val="FFFFFF"/>
                    </a:solidFill>
                  </a:tcPr>
                </a:tc>
                <a:tc>
                  <a:txBody>
                    <a:bodyPr/>
                    <a:lstStyle/>
                    <a:p>
                      <a:r>
                        <a:rPr sz="1000">
                          <a:solidFill>
                            <a:srgbClr val="222222"/>
                          </a:solidFill>
                          <a:latin typeface="Calibri"/>
                        </a:rPr>
                        <a:t>Verified</a:t>
                      </a:r>
                    </a:p>
                  </a:txBody>
                  <a:tcPr marL="45720" marR="45720" marT="18288" marB="18288" anchor="ctr">
                    <a:solidFill>
                      <a:srgbClr val="FFFFFF"/>
                    </a:solidFill>
                  </a:tcPr>
                </a:tc>
                <a:extLst>
                  <a:ext uri="{0D108BD9-81ED-4DB2-BD59-A6C34878D82A}">
                    <a16:rowId xmlns:a16="http://schemas.microsoft.com/office/drawing/2014/main" val="10003"/>
                  </a:ext>
                </a:extLst>
              </a:tr>
            </a:tbl>
          </a:graphicData>
        </a:graphic>
      </p:graphicFrame>
      <p:pic>
        <p:nvPicPr>
          <p:cNvPr id="7" name="Picture 6" descr="p07_1.png"/>
          <p:cNvPicPr>
            <a:picLocks noChangeAspect="1"/>
          </p:cNvPicPr>
          <p:nvPr/>
        </p:nvPicPr>
        <p:blipFill>
          <a:blip r:embed="rId2"/>
          <a:stretch>
            <a:fillRect/>
          </a:stretch>
        </p:blipFill>
        <p:spPr>
          <a:xfrm>
            <a:off x="548640" y="3246120"/>
            <a:ext cx="3657600" cy="2058941"/>
          </a:xfrm>
          <a:prstGeom prst="rect">
            <a:avLst/>
          </a:prstGeom>
          <a:ln w="9525">
            <a:solidFill>
              <a:srgbClr val="C9D3DE"/>
            </a:solidFill>
          </a:ln>
          <a:effectLst/>
        </p:spPr>
      </p:pic>
      <p:sp>
        <p:nvSpPr>
          <p:cNvPr id="8" name="TextBox 7"/>
          <p:cNvSpPr txBox="1"/>
          <p:nvPr/>
        </p:nvSpPr>
        <p:spPr>
          <a:xfrm>
            <a:off x="548640" y="5341637"/>
            <a:ext cx="3657600" cy="457200"/>
          </a:xfrm>
          <a:prstGeom prst="rect">
            <a:avLst/>
          </a:prstGeom>
          <a:noFill/>
        </p:spPr>
        <p:txBody>
          <a:bodyPr wrap="square" lIns="0" tIns="0" rIns="0" bIns="0" anchor="t">
            <a:spAutoFit/>
          </a:bodyPr>
          <a:lstStyle/>
          <a:p>
            <a:pPr algn="ctr"/>
            <a:r>
              <a:rPr sz="1000" b="0" i="1">
                <a:solidFill>
                  <a:srgbClr val="5A5A5A"/>
                </a:solidFill>
                <a:latin typeface="Calibri"/>
              </a:rPr>
              <a:t>E-001 — Emma's Huawei</a:t>
            </a:r>
          </a:p>
        </p:txBody>
      </p:sp>
      <p:pic>
        <p:nvPicPr>
          <p:cNvPr id="9" name="Picture 8" descr="p08_1.png"/>
          <p:cNvPicPr>
            <a:picLocks noChangeAspect="1"/>
          </p:cNvPicPr>
          <p:nvPr/>
        </p:nvPicPr>
        <p:blipFill>
          <a:blip r:embed="rId3"/>
          <a:stretch>
            <a:fillRect/>
          </a:stretch>
        </p:blipFill>
        <p:spPr>
          <a:xfrm>
            <a:off x="4297680" y="3246120"/>
            <a:ext cx="3657600" cy="2059060"/>
          </a:xfrm>
          <a:prstGeom prst="rect">
            <a:avLst/>
          </a:prstGeom>
          <a:ln w="9525">
            <a:solidFill>
              <a:srgbClr val="C9D3DE"/>
            </a:solidFill>
          </a:ln>
          <a:effectLst/>
        </p:spPr>
      </p:pic>
      <p:sp>
        <p:nvSpPr>
          <p:cNvPr id="10" name="TextBox 9"/>
          <p:cNvSpPr txBox="1"/>
          <p:nvPr/>
        </p:nvSpPr>
        <p:spPr>
          <a:xfrm>
            <a:off x="4297680" y="5341756"/>
            <a:ext cx="3657600" cy="457200"/>
          </a:xfrm>
          <a:prstGeom prst="rect">
            <a:avLst/>
          </a:prstGeom>
          <a:noFill/>
        </p:spPr>
        <p:txBody>
          <a:bodyPr wrap="square" lIns="0" tIns="0" rIns="0" bIns="0" anchor="t">
            <a:spAutoFit/>
          </a:bodyPr>
          <a:lstStyle/>
          <a:p>
            <a:pPr algn="ctr"/>
            <a:r>
              <a:rPr sz="1000" b="0" i="1">
                <a:solidFill>
                  <a:srgbClr val="5A5A5A"/>
                </a:solidFill>
                <a:latin typeface="Calibri"/>
              </a:rPr>
              <a:t>E-002 — Joe's Samsung</a:t>
            </a:r>
          </a:p>
        </p:txBody>
      </p:sp>
      <p:pic>
        <p:nvPicPr>
          <p:cNvPr id="11" name="Picture 10" descr="p09_1.png"/>
          <p:cNvPicPr>
            <a:picLocks noChangeAspect="1"/>
          </p:cNvPicPr>
          <p:nvPr/>
        </p:nvPicPr>
        <p:blipFill>
          <a:blip r:embed="rId4"/>
          <a:stretch>
            <a:fillRect/>
          </a:stretch>
        </p:blipFill>
        <p:spPr>
          <a:xfrm>
            <a:off x="8046720" y="3246120"/>
            <a:ext cx="3657600" cy="2059216"/>
          </a:xfrm>
          <a:prstGeom prst="rect">
            <a:avLst/>
          </a:prstGeom>
          <a:ln w="9525">
            <a:solidFill>
              <a:srgbClr val="C9D3DE"/>
            </a:solidFill>
          </a:ln>
          <a:effectLst/>
        </p:spPr>
      </p:pic>
      <p:sp>
        <p:nvSpPr>
          <p:cNvPr id="12" name="TextBox 11"/>
          <p:cNvSpPr txBox="1"/>
          <p:nvPr/>
        </p:nvSpPr>
        <p:spPr>
          <a:xfrm>
            <a:off x="8046720" y="5341912"/>
            <a:ext cx="3657600" cy="457200"/>
          </a:xfrm>
          <a:prstGeom prst="rect">
            <a:avLst/>
          </a:prstGeom>
          <a:noFill/>
        </p:spPr>
        <p:txBody>
          <a:bodyPr wrap="square" lIns="0" tIns="0" rIns="0" bIns="0" anchor="t">
            <a:spAutoFit/>
          </a:bodyPr>
          <a:lstStyle/>
          <a:p>
            <a:pPr algn="ctr"/>
            <a:r>
              <a:rPr sz="1000" b="0" i="1">
                <a:solidFill>
                  <a:srgbClr val="5A5A5A"/>
                </a:solidFill>
                <a:latin typeface="Calibri"/>
              </a:rPr>
              <a:t>E-003 — Norman's Nokia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4.  Forensic Methodology &amp; Tools</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1005840"/>
            <a:ext cx="11247120" cy="365760"/>
          </a:xfrm>
          <a:prstGeom prst="rect">
            <a:avLst/>
          </a:prstGeom>
          <a:noFill/>
        </p:spPr>
        <p:txBody>
          <a:bodyPr wrap="square" lIns="0" tIns="0" rIns="0" bIns="0" anchor="t">
            <a:spAutoFit/>
          </a:bodyPr>
          <a:lstStyle/>
          <a:p>
            <a:pPr algn="l"/>
            <a:r>
              <a:rPr sz="1250" b="0" i="1">
                <a:solidFill>
                  <a:srgbClr val="5A5A5A"/>
                </a:solidFill>
                <a:latin typeface="Calibri"/>
              </a:rPr>
              <a:t>NIST SP 800-86 (collection → examination → analysis → reporting) · ISO/IEC 27037 · ACPO</a:t>
            </a:r>
          </a:p>
        </p:txBody>
      </p:sp>
      <p:sp>
        <p:nvSpPr>
          <p:cNvPr id="5" name="TextBox 4"/>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7</a:t>
            </a:r>
          </a:p>
        </p:txBody>
      </p:sp>
      <p:graphicFrame>
        <p:nvGraphicFramePr>
          <p:cNvPr id="6" name="Table 5"/>
          <p:cNvGraphicFramePr>
            <a:graphicFrameLocks noGrp="1"/>
          </p:cNvGraphicFramePr>
          <p:nvPr>
            <p:extLst>
              <p:ext uri="{D42A27DB-BD31-4B8C-83A1-F6EECF244321}">
                <p14:modId xmlns:p14="http://schemas.microsoft.com/office/powerpoint/2010/main" val="1246067582"/>
              </p:ext>
            </p:extLst>
          </p:nvPr>
        </p:nvGraphicFramePr>
        <p:xfrm>
          <a:off x="457200" y="1508760"/>
          <a:ext cx="11247120" cy="1700784"/>
        </p:xfrm>
        <a:graphic>
          <a:graphicData uri="http://schemas.openxmlformats.org/drawingml/2006/table">
            <a:tbl>
              <a:tblPr firstRow="1">
                <a:tableStyleId>{5C22544A-7EE6-4342-B048-85BDC9FD1C3A}</a:tableStyleId>
              </a:tblPr>
              <a:tblGrid>
                <a:gridCol w="2743200">
                  <a:extLst>
                    <a:ext uri="{9D8B030D-6E8A-4147-A177-3AD203B41FA5}">
                      <a16:colId xmlns:a16="http://schemas.microsoft.com/office/drawing/2014/main" val="20000"/>
                    </a:ext>
                  </a:extLst>
                </a:gridCol>
                <a:gridCol w="1463040">
                  <a:extLst>
                    <a:ext uri="{9D8B030D-6E8A-4147-A177-3AD203B41FA5}">
                      <a16:colId xmlns:a16="http://schemas.microsoft.com/office/drawing/2014/main" val="20001"/>
                    </a:ext>
                  </a:extLst>
                </a:gridCol>
                <a:gridCol w="7040880">
                  <a:extLst>
                    <a:ext uri="{9D8B030D-6E8A-4147-A177-3AD203B41FA5}">
                      <a16:colId xmlns:a16="http://schemas.microsoft.com/office/drawing/2014/main" val="20002"/>
                    </a:ext>
                  </a:extLst>
                </a:gridCol>
              </a:tblGrid>
              <a:tr h="566928">
                <a:tc>
                  <a:txBody>
                    <a:bodyPr/>
                    <a:lstStyle/>
                    <a:p>
                      <a:r>
                        <a:rPr sz="1200" b="1" dirty="0">
                          <a:solidFill>
                            <a:srgbClr val="FFFFFF"/>
                          </a:solidFill>
                          <a:latin typeface="Calibri"/>
                        </a:rPr>
                        <a:t>Tool</a:t>
                      </a:r>
                    </a:p>
                  </a:txBody>
                  <a:tcPr marL="45720" marR="45720" marT="18288" marB="18288" anchor="ctr">
                    <a:solidFill>
                      <a:srgbClr val="1F3A5F"/>
                    </a:solidFill>
                  </a:tcPr>
                </a:tc>
                <a:tc>
                  <a:txBody>
                    <a:bodyPr/>
                    <a:lstStyle/>
                    <a:p>
                      <a:r>
                        <a:rPr sz="1200" b="1">
                          <a:solidFill>
                            <a:srgbClr val="FFFFFF"/>
                          </a:solidFill>
                          <a:latin typeface="Calibri"/>
                        </a:rPr>
                        <a:t>Version</a:t>
                      </a:r>
                    </a:p>
                  </a:txBody>
                  <a:tcPr marL="45720" marR="45720" marT="18288" marB="18288" anchor="ctr">
                    <a:solidFill>
                      <a:srgbClr val="1F3A5F"/>
                    </a:solidFill>
                  </a:tcPr>
                </a:tc>
                <a:tc>
                  <a:txBody>
                    <a:bodyPr/>
                    <a:lstStyle/>
                    <a:p>
                      <a:r>
                        <a:rPr sz="1200" b="1">
                          <a:solidFill>
                            <a:srgbClr val="FFFFFF"/>
                          </a:solidFill>
                          <a:latin typeface="Calibri"/>
                        </a:rPr>
                        <a:t>Purpose</a:t>
                      </a:r>
                    </a:p>
                  </a:txBody>
                  <a:tcPr marL="45720" marR="45720" marT="18288" marB="18288" anchor="ctr">
                    <a:solidFill>
                      <a:srgbClr val="1F3A5F"/>
                    </a:solidFill>
                  </a:tcPr>
                </a:tc>
                <a:extLst>
                  <a:ext uri="{0D108BD9-81ED-4DB2-BD59-A6C34878D82A}">
                    <a16:rowId xmlns:a16="http://schemas.microsoft.com/office/drawing/2014/main" val="10000"/>
                  </a:ext>
                </a:extLst>
              </a:tr>
              <a:tr h="566928">
                <a:tc>
                  <a:txBody>
                    <a:bodyPr/>
                    <a:lstStyle/>
                    <a:p>
                      <a:r>
                        <a:rPr sz="1150" b="1">
                          <a:solidFill>
                            <a:srgbClr val="222222"/>
                          </a:solidFill>
                          <a:latin typeface="Calibri"/>
                        </a:rPr>
                        <a:t>Cellebrite UFED</a:t>
                      </a:r>
                    </a:p>
                  </a:txBody>
                  <a:tcPr marL="45720" marR="45720" marT="18288" marB="18288" anchor="ctr">
                    <a:solidFill>
                      <a:srgbClr val="FFFFFF"/>
                    </a:solidFill>
                  </a:tcPr>
                </a:tc>
                <a:tc>
                  <a:txBody>
                    <a:bodyPr/>
                    <a:lstStyle/>
                    <a:p>
                      <a:r>
                        <a:rPr sz="1150">
                          <a:solidFill>
                            <a:srgbClr val="222222"/>
                          </a:solidFill>
                          <a:latin typeface="Calibri"/>
                        </a:rPr>
                        <a:t>v7.76.0.24</a:t>
                      </a:r>
                    </a:p>
                  </a:txBody>
                  <a:tcPr marL="45720" marR="45720" marT="18288" marB="18288" anchor="ctr">
                    <a:solidFill>
                      <a:srgbClr val="FFFFFF"/>
                    </a:solidFill>
                  </a:tcPr>
                </a:tc>
                <a:tc>
                  <a:txBody>
                    <a:bodyPr/>
                    <a:lstStyle/>
                    <a:p>
                      <a:r>
                        <a:rPr sz="1150">
                          <a:solidFill>
                            <a:srgbClr val="222222"/>
                          </a:solidFill>
                          <a:latin typeface="Calibri"/>
                        </a:rPr>
                        <a:t>Forensic acquisition of all three Android phones (logical).</a:t>
                      </a:r>
                    </a:p>
                  </a:txBody>
                  <a:tcPr marL="45720" marR="45720" marT="18288" marB="18288" anchor="ctr">
                    <a:solidFill>
                      <a:srgbClr val="FFFFFF"/>
                    </a:solidFill>
                  </a:tcPr>
                </a:tc>
                <a:extLst>
                  <a:ext uri="{0D108BD9-81ED-4DB2-BD59-A6C34878D82A}">
                    <a16:rowId xmlns:a16="http://schemas.microsoft.com/office/drawing/2014/main" val="10001"/>
                  </a:ext>
                </a:extLst>
              </a:tr>
              <a:tr h="566928">
                <a:tc>
                  <a:txBody>
                    <a:bodyPr/>
                    <a:lstStyle/>
                    <a:p>
                      <a:r>
                        <a:rPr sz="1150" b="1">
                          <a:solidFill>
                            <a:srgbClr val="222222"/>
                          </a:solidFill>
                          <a:latin typeface="Calibri"/>
                        </a:rPr>
                        <a:t>Cellebrite Physical Analyser</a:t>
                      </a:r>
                    </a:p>
                  </a:txBody>
                  <a:tcPr marL="45720" marR="45720" marT="18288" marB="18288" anchor="ctr">
                    <a:solidFill>
                      <a:srgbClr val="F0F4F8"/>
                    </a:solidFill>
                  </a:tcPr>
                </a:tc>
                <a:tc>
                  <a:txBody>
                    <a:bodyPr/>
                    <a:lstStyle/>
                    <a:p>
                      <a:r>
                        <a:rPr sz="1150">
                          <a:solidFill>
                            <a:srgbClr val="222222"/>
                          </a:solidFill>
                          <a:latin typeface="Calibri"/>
                        </a:rPr>
                        <a:t>v7.10.8.11</a:t>
                      </a:r>
                    </a:p>
                  </a:txBody>
                  <a:tcPr marL="45720" marR="45720" marT="18288" marB="18288" anchor="ctr">
                    <a:solidFill>
                      <a:srgbClr val="F0F4F8"/>
                    </a:solidFill>
                  </a:tcPr>
                </a:tc>
                <a:tc>
                  <a:txBody>
                    <a:bodyPr/>
                    <a:lstStyle/>
                    <a:p>
                      <a:r>
                        <a:rPr sz="1150" dirty="0">
                          <a:solidFill>
                            <a:srgbClr val="222222"/>
                          </a:solidFill>
                          <a:latin typeface="Calibri"/>
                        </a:rPr>
                        <a:t>Analysis of chats, calls, multimedia, social media &amp; emails (AI-assisted).</a:t>
                      </a:r>
                    </a:p>
                  </a:txBody>
                  <a:tcPr marL="45720" marR="45720" marT="18288" marB="18288" anchor="ctr">
                    <a:solidFill>
                      <a:srgbClr val="F0F4F8"/>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5.1  WhatsApp Analysis (E-001) — Proposal &amp; Concealment</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1005840"/>
            <a:ext cx="11247120" cy="365760"/>
          </a:xfrm>
          <a:prstGeom prst="rect">
            <a:avLst/>
          </a:prstGeom>
          <a:noFill/>
        </p:spPr>
        <p:txBody>
          <a:bodyPr wrap="square" lIns="0" tIns="0" rIns="0" bIns="0" anchor="t">
            <a:spAutoFit/>
          </a:bodyPr>
          <a:lstStyle/>
          <a:p>
            <a:pPr algn="l"/>
            <a:r>
              <a:rPr sz="1250" b="0" i="1">
                <a:solidFill>
                  <a:srgbClr val="5A5A5A"/>
                </a:solidFill>
                <a:latin typeface="Calibri"/>
              </a:rPr>
              <a:t>382 WhatsApp messages recovered from Emma's Huawei via Cellebrite Physical Analyzer</a:t>
            </a:r>
          </a:p>
        </p:txBody>
      </p:sp>
      <p:sp>
        <p:nvSpPr>
          <p:cNvPr id="5" name="TextBox 4"/>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8</a:t>
            </a:r>
          </a:p>
        </p:txBody>
      </p:sp>
      <p:pic>
        <p:nvPicPr>
          <p:cNvPr id="6" name="Picture 5" descr="p11_1.png"/>
          <p:cNvPicPr>
            <a:picLocks noChangeAspect="1"/>
          </p:cNvPicPr>
          <p:nvPr/>
        </p:nvPicPr>
        <p:blipFill>
          <a:blip r:embed="rId2"/>
          <a:stretch>
            <a:fillRect/>
          </a:stretch>
        </p:blipFill>
        <p:spPr>
          <a:xfrm>
            <a:off x="1214338" y="1691640"/>
            <a:ext cx="4063562" cy="2286000"/>
          </a:xfrm>
          <a:prstGeom prst="rect">
            <a:avLst/>
          </a:prstGeom>
          <a:ln w="9525">
            <a:solidFill>
              <a:srgbClr val="C9D3DE"/>
            </a:solidFill>
          </a:ln>
          <a:effectLst/>
        </p:spPr>
      </p:pic>
      <p:sp>
        <p:nvSpPr>
          <p:cNvPr id="7" name="TextBox 6"/>
          <p:cNvSpPr txBox="1"/>
          <p:nvPr/>
        </p:nvSpPr>
        <p:spPr>
          <a:xfrm>
            <a:off x="594359" y="4014215"/>
            <a:ext cx="5303520" cy="457200"/>
          </a:xfrm>
          <a:prstGeom prst="rect">
            <a:avLst/>
          </a:prstGeom>
          <a:noFill/>
        </p:spPr>
        <p:txBody>
          <a:bodyPr wrap="square" lIns="0" tIns="0" rIns="0" bIns="0" anchor="t">
            <a:spAutoFit/>
          </a:bodyPr>
          <a:lstStyle/>
          <a:p>
            <a:pPr algn="ctr"/>
            <a:r>
              <a:rPr sz="1000" b="0" i="1">
                <a:solidFill>
                  <a:srgbClr val="5A5A5A"/>
                </a:solidFill>
                <a:latin typeface="Calibri"/>
              </a:rPr>
              <a:t>Fig.8 — Initial proposal to sell the AI patent</a:t>
            </a:r>
          </a:p>
        </p:txBody>
      </p:sp>
      <p:pic>
        <p:nvPicPr>
          <p:cNvPr id="8" name="Picture 7" descr="p11_2.png"/>
          <p:cNvPicPr>
            <a:picLocks noChangeAspect="1"/>
          </p:cNvPicPr>
          <p:nvPr/>
        </p:nvPicPr>
        <p:blipFill>
          <a:blip r:embed="rId3"/>
          <a:stretch>
            <a:fillRect/>
          </a:stretch>
        </p:blipFill>
        <p:spPr>
          <a:xfrm>
            <a:off x="7020778" y="1691640"/>
            <a:ext cx="4063562" cy="2286000"/>
          </a:xfrm>
          <a:prstGeom prst="rect">
            <a:avLst/>
          </a:prstGeom>
          <a:ln w="9525">
            <a:solidFill>
              <a:srgbClr val="C9D3DE"/>
            </a:solidFill>
          </a:ln>
          <a:effectLst/>
        </p:spPr>
      </p:pic>
      <p:sp>
        <p:nvSpPr>
          <p:cNvPr id="9" name="TextBox 8"/>
          <p:cNvSpPr txBox="1"/>
          <p:nvPr/>
        </p:nvSpPr>
        <p:spPr>
          <a:xfrm>
            <a:off x="6400800" y="4014215"/>
            <a:ext cx="5303520" cy="457200"/>
          </a:xfrm>
          <a:prstGeom prst="rect">
            <a:avLst/>
          </a:prstGeom>
          <a:noFill/>
        </p:spPr>
        <p:txBody>
          <a:bodyPr wrap="square" lIns="0" tIns="0" rIns="0" bIns="0" anchor="t">
            <a:spAutoFit/>
          </a:bodyPr>
          <a:lstStyle/>
          <a:p>
            <a:pPr algn="ctr"/>
            <a:r>
              <a:rPr sz="1000" b="0" i="1">
                <a:solidFill>
                  <a:srgbClr val="5A5A5A"/>
                </a:solidFill>
                <a:latin typeface="Calibri"/>
              </a:rPr>
              <a:t>Fig.9 — Deliberate concealment</a:t>
            </a:r>
          </a:p>
        </p:txBody>
      </p:sp>
      <p:sp>
        <p:nvSpPr>
          <p:cNvPr id="10" name="TextBox 9"/>
          <p:cNvSpPr txBox="1"/>
          <p:nvPr/>
        </p:nvSpPr>
        <p:spPr>
          <a:xfrm>
            <a:off x="457200" y="4709160"/>
            <a:ext cx="11247120" cy="1371600"/>
          </a:xfrm>
          <a:prstGeom prst="rect">
            <a:avLst/>
          </a:prstGeom>
          <a:noFill/>
        </p:spPr>
        <p:txBody>
          <a:bodyPr wrap="square" lIns="0" tIns="0" rIns="0" bIns="0" anchor="t">
            <a:spAutoFit/>
          </a:bodyPr>
          <a:lstStyle/>
          <a:p>
            <a:pPr algn="l"/>
            <a:r>
              <a:rPr sz="1300" b="0" i="0">
                <a:solidFill>
                  <a:srgbClr val="222222"/>
                </a:solidFill>
                <a:latin typeface="Calibri"/>
              </a:rPr>
              <a:t>Fig.8 shows intent to profit from AI data — motive and premeditation. Fig.9 shows conscious efforts to hide the activity (“let's keep this under wraps”), implying a guilty mind and premeditated insider theft.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5.1  WhatsApp Analysis (E-001) — Meeting, Pressure &amp; Offshore</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9</a:t>
            </a:r>
          </a:p>
        </p:txBody>
      </p:sp>
      <p:pic>
        <p:nvPicPr>
          <p:cNvPr id="5" name="Picture 4" descr="p12_1.png"/>
          <p:cNvPicPr>
            <a:picLocks noChangeAspect="1"/>
          </p:cNvPicPr>
          <p:nvPr/>
        </p:nvPicPr>
        <p:blipFill>
          <a:blip r:embed="rId2"/>
          <a:stretch>
            <a:fillRect/>
          </a:stretch>
        </p:blipFill>
        <p:spPr>
          <a:xfrm>
            <a:off x="383102" y="1417320"/>
            <a:ext cx="3897235" cy="2194560"/>
          </a:xfrm>
          <a:prstGeom prst="rect">
            <a:avLst/>
          </a:prstGeom>
          <a:ln w="9525">
            <a:solidFill>
              <a:srgbClr val="C9D3DE"/>
            </a:solidFill>
          </a:ln>
          <a:effectLst/>
        </p:spPr>
      </p:pic>
      <p:sp>
        <p:nvSpPr>
          <p:cNvPr id="6" name="TextBox 5"/>
          <p:cNvSpPr txBox="1"/>
          <p:nvPr/>
        </p:nvSpPr>
        <p:spPr>
          <a:xfrm>
            <a:off x="320039" y="3648456"/>
            <a:ext cx="4023360" cy="457200"/>
          </a:xfrm>
          <a:prstGeom prst="rect">
            <a:avLst/>
          </a:prstGeom>
          <a:noFill/>
        </p:spPr>
        <p:txBody>
          <a:bodyPr wrap="square" lIns="0" tIns="0" rIns="0" bIns="0" anchor="t">
            <a:spAutoFit/>
          </a:bodyPr>
          <a:lstStyle/>
          <a:p>
            <a:pPr algn="ctr"/>
            <a:r>
              <a:rPr sz="1000" b="0" i="1">
                <a:solidFill>
                  <a:srgbClr val="5A5A5A"/>
                </a:solidFill>
                <a:latin typeface="Calibri"/>
              </a:rPr>
              <a:t>Fig.10 — Manchester meeting</a:t>
            </a:r>
          </a:p>
        </p:txBody>
      </p:sp>
      <p:pic>
        <p:nvPicPr>
          <p:cNvPr id="7" name="Picture 6" descr="p12_2.png"/>
          <p:cNvPicPr>
            <a:picLocks noChangeAspect="1"/>
          </p:cNvPicPr>
          <p:nvPr/>
        </p:nvPicPr>
        <p:blipFill>
          <a:blip r:embed="rId3"/>
          <a:stretch>
            <a:fillRect/>
          </a:stretch>
        </p:blipFill>
        <p:spPr>
          <a:xfrm>
            <a:off x="4543622" y="1417320"/>
            <a:ext cx="3897235" cy="2194560"/>
          </a:xfrm>
          <a:prstGeom prst="rect">
            <a:avLst/>
          </a:prstGeom>
          <a:ln w="9525">
            <a:solidFill>
              <a:srgbClr val="C9D3DE"/>
            </a:solidFill>
          </a:ln>
          <a:effectLst/>
        </p:spPr>
      </p:pic>
      <p:sp>
        <p:nvSpPr>
          <p:cNvPr id="8" name="TextBox 7"/>
          <p:cNvSpPr txBox="1"/>
          <p:nvPr/>
        </p:nvSpPr>
        <p:spPr>
          <a:xfrm>
            <a:off x="4480559" y="3648456"/>
            <a:ext cx="4023360" cy="457200"/>
          </a:xfrm>
          <a:prstGeom prst="rect">
            <a:avLst/>
          </a:prstGeom>
          <a:noFill/>
        </p:spPr>
        <p:txBody>
          <a:bodyPr wrap="square" lIns="0" tIns="0" rIns="0" bIns="0" anchor="t">
            <a:spAutoFit/>
          </a:bodyPr>
          <a:lstStyle/>
          <a:p>
            <a:pPr algn="ctr"/>
            <a:r>
              <a:rPr sz="1000" b="0" i="1">
                <a:solidFill>
                  <a:srgbClr val="5A5A5A"/>
                </a:solidFill>
                <a:latin typeface="Calibri"/>
              </a:rPr>
              <a:t>Fig.11 — Pressure &amp; urgency</a:t>
            </a:r>
          </a:p>
        </p:txBody>
      </p:sp>
      <p:pic>
        <p:nvPicPr>
          <p:cNvPr id="9" name="Picture 8" descr="p13_1.png"/>
          <p:cNvPicPr>
            <a:picLocks noChangeAspect="1"/>
          </p:cNvPicPr>
          <p:nvPr/>
        </p:nvPicPr>
        <p:blipFill>
          <a:blip r:embed="rId4"/>
          <a:stretch>
            <a:fillRect/>
          </a:stretch>
        </p:blipFill>
        <p:spPr>
          <a:xfrm>
            <a:off x="8109782" y="1417320"/>
            <a:ext cx="3897235" cy="2194560"/>
          </a:xfrm>
          <a:prstGeom prst="rect">
            <a:avLst/>
          </a:prstGeom>
          <a:ln w="9525">
            <a:solidFill>
              <a:srgbClr val="C9D3DE"/>
            </a:solidFill>
          </a:ln>
          <a:effectLst/>
        </p:spPr>
      </p:pic>
      <p:sp>
        <p:nvSpPr>
          <p:cNvPr id="10" name="TextBox 9"/>
          <p:cNvSpPr txBox="1"/>
          <p:nvPr/>
        </p:nvSpPr>
        <p:spPr>
          <a:xfrm>
            <a:off x="8046720" y="3648456"/>
            <a:ext cx="4023360" cy="457200"/>
          </a:xfrm>
          <a:prstGeom prst="rect">
            <a:avLst/>
          </a:prstGeom>
          <a:noFill/>
        </p:spPr>
        <p:txBody>
          <a:bodyPr wrap="square" lIns="0" tIns="0" rIns="0" bIns="0" anchor="t">
            <a:spAutoFit/>
          </a:bodyPr>
          <a:lstStyle/>
          <a:p>
            <a:pPr algn="ctr"/>
            <a:r>
              <a:rPr sz="1000" b="0" i="1">
                <a:solidFill>
                  <a:srgbClr val="5A5A5A"/>
                </a:solidFill>
                <a:latin typeface="Calibri"/>
              </a:rPr>
              <a:t>Fig.12 — Offshore planning</a:t>
            </a:r>
          </a:p>
        </p:txBody>
      </p:sp>
      <p:sp>
        <p:nvSpPr>
          <p:cNvPr id="11" name="TextBox 10"/>
          <p:cNvSpPr txBox="1"/>
          <p:nvPr/>
        </p:nvSpPr>
        <p:spPr>
          <a:xfrm>
            <a:off x="457200" y="4343400"/>
            <a:ext cx="11247120" cy="1554480"/>
          </a:xfrm>
          <a:prstGeom prst="rect">
            <a:avLst/>
          </a:prstGeom>
          <a:noFill/>
        </p:spPr>
        <p:txBody>
          <a:bodyPr wrap="square" lIns="0" tIns="0" rIns="0" bIns="0" anchor="t">
            <a:spAutoFit/>
          </a:bodyPr>
          <a:lstStyle/>
          <a:p>
            <a:pPr algn="l"/>
            <a:r>
              <a:rPr sz="1300" b="1" i="0">
                <a:solidFill>
                  <a:srgbClr val="1F3A5F"/>
                </a:solidFill>
                <a:latin typeface="Calibri"/>
              </a:rPr>
              <a:t>Forensic significance:  </a:t>
            </a:r>
            <a:r>
              <a:rPr sz="1300" b="0" i="0">
                <a:solidFill>
                  <a:srgbClr val="222222"/>
                </a:solidFill>
                <a:latin typeface="Calibri"/>
              </a:rPr>
              <a:t>Figures 8–12 reveal a pattern of conspiracy — an intermediary is sought, a Manchester meeting is coordinated, urgency/pressure is applied, and “5M secured” offshore is referenced, confirming premeditated insider theft.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5.1  WhatsApp — Key Transcript Highlights (E-001)</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10</a:t>
            </a:r>
          </a:p>
        </p:txBody>
      </p:sp>
      <p:graphicFrame>
        <p:nvGraphicFramePr>
          <p:cNvPr id="5" name="Table 4"/>
          <p:cNvGraphicFramePr>
            <a:graphicFrameLocks noGrp="1"/>
          </p:cNvGraphicFramePr>
          <p:nvPr/>
        </p:nvGraphicFramePr>
        <p:xfrm>
          <a:off x="457200" y="1280160"/>
          <a:ext cx="11247119" cy="3401568"/>
        </p:xfrm>
        <a:graphic>
          <a:graphicData uri="http://schemas.openxmlformats.org/drawingml/2006/table">
            <a:tbl>
              <a:tblPr firstRow="1">
                <a:tableStyleId>{5C22544A-7EE6-4342-B048-85BDC9FD1C3A}</a:tableStyleId>
              </a:tblPr>
              <a:tblGrid>
                <a:gridCol w="2011680">
                  <a:extLst>
                    <a:ext uri="{9D8B030D-6E8A-4147-A177-3AD203B41FA5}">
                      <a16:colId xmlns:a16="http://schemas.microsoft.com/office/drawing/2014/main" val="20000"/>
                    </a:ext>
                  </a:extLst>
                </a:gridCol>
                <a:gridCol w="1737360">
                  <a:extLst>
                    <a:ext uri="{9D8B030D-6E8A-4147-A177-3AD203B41FA5}">
                      <a16:colId xmlns:a16="http://schemas.microsoft.com/office/drawing/2014/main" val="20001"/>
                    </a:ext>
                  </a:extLst>
                </a:gridCol>
                <a:gridCol w="7498079">
                  <a:extLst>
                    <a:ext uri="{9D8B030D-6E8A-4147-A177-3AD203B41FA5}">
                      <a16:colId xmlns:a16="http://schemas.microsoft.com/office/drawing/2014/main" val="20002"/>
                    </a:ext>
                  </a:extLst>
                </a:gridCol>
              </a:tblGrid>
              <a:tr h="566928">
                <a:tc>
                  <a:txBody>
                    <a:bodyPr/>
                    <a:lstStyle/>
                    <a:p>
                      <a:r>
                        <a:rPr sz="1150" b="1">
                          <a:solidFill>
                            <a:srgbClr val="FFFFFF"/>
                          </a:solidFill>
                          <a:latin typeface="Calibri"/>
                        </a:rPr>
                        <a:t>From → To</a:t>
                      </a:r>
                    </a:p>
                  </a:txBody>
                  <a:tcPr marL="45720" marR="45720" marT="18288" marB="18288" anchor="ctr">
                    <a:solidFill>
                      <a:srgbClr val="1F3A5F"/>
                    </a:solidFill>
                  </a:tcPr>
                </a:tc>
                <a:tc>
                  <a:txBody>
                    <a:bodyPr/>
                    <a:lstStyle/>
                    <a:p>
                      <a:r>
                        <a:rPr sz="1150" b="1">
                          <a:solidFill>
                            <a:srgbClr val="FFFFFF"/>
                          </a:solidFill>
                          <a:latin typeface="Calibri"/>
                        </a:rPr>
                        <a:t>Date / Time</a:t>
                      </a:r>
                    </a:p>
                  </a:txBody>
                  <a:tcPr marL="45720" marR="45720" marT="18288" marB="18288" anchor="ctr">
                    <a:solidFill>
                      <a:srgbClr val="1F3A5F"/>
                    </a:solidFill>
                  </a:tcPr>
                </a:tc>
                <a:tc>
                  <a:txBody>
                    <a:bodyPr/>
                    <a:lstStyle/>
                    <a:p>
                      <a:r>
                        <a:rPr sz="1150" b="1">
                          <a:solidFill>
                            <a:srgbClr val="FFFFFF"/>
                          </a:solidFill>
                          <a:latin typeface="Calibri"/>
                        </a:rPr>
                        <a:t>Message (extract)</a:t>
                      </a:r>
                    </a:p>
                  </a:txBody>
                  <a:tcPr marL="45720" marR="45720" marT="18288" marB="18288" anchor="ctr">
                    <a:solidFill>
                      <a:srgbClr val="1F3A5F"/>
                    </a:solidFill>
                  </a:tcPr>
                </a:tc>
                <a:extLst>
                  <a:ext uri="{0D108BD9-81ED-4DB2-BD59-A6C34878D82A}">
                    <a16:rowId xmlns:a16="http://schemas.microsoft.com/office/drawing/2014/main" val="10000"/>
                  </a:ext>
                </a:extLst>
              </a:tr>
              <a:tr h="566928">
                <a:tc>
                  <a:txBody>
                    <a:bodyPr/>
                    <a:lstStyle/>
                    <a:p>
                      <a:r>
                        <a:rPr sz="1100" b="1">
                          <a:solidFill>
                            <a:srgbClr val="222222"/>
                          </a:solidFill>
                          <a:latin typeface="Calibri"/>
                        </a:rPr>
                        <a:t>Emma → Joe</a:t>
                      </a:r>
                    </a:p>
                  </a:txBody>
                  <a:tcPr marL="45720" marR="45720" marT="18288" marB="18288" anchor="ctr">
                    <a:solidFill>
                      <a:srgbClr val="FFFFFF"/>
                    </a:solidFill>
                  </a:tcPr>
                </a:tc>
                <a:tc>
                  <a:txBody>
                    <a:bodyPr/>
                    <a:lstStyle/>
                    <a:p>
                      <a:r>
                        <a:rPr sz="1100">
                          <a:solidFill>
                            <a:srgbClr val="222222"/>
                          </a:solidFill>
                          <a:latin typeface="Calibri"/>
                        </a:rPr>
                        <a:t>21/08/24 09:58</a:t>
                      </a:r>
                    </a:p>
                  </a:txBody>
                  <a:tcPr marL="45720" marR="45720" marT="18288" marB="18288" anchor="ctr">
                    <a:solidFill>
                      <a:srgbClr val="FFFFFF"/>
                    </a:solidFill>
                  </a:tcPr>
                </a:tc>
                <a:tc>
                  <a:txBody>
                    <a:bodyPr/>
                    <a:lstStyle/>
                    <a:p>
                      <a:r>
                        <a:rPr sz="1100">
                          <a:solidFill>
                            <a:srgbClr val="222222"/>
                          </a:solidFill>
                          <a:latin typeface="Calibri"/>
                        </a:rPr>
                        <a:t>“I have access to highly valuable information… thinking about selling it.”</a:t>
                      </a:r>
                    </a:p>
                  </a:txBody>
                  <a:tcPr marL="45720" marR="45720" marT="18288" marB="18288" anchor="ctr">
                    <a:solidFill>
                      <a:srgbClr val="FFFFFF"/>
                    </a:solidFill>
                  </a:tcPr>
                </a:tc>
                <a:extLst>
                  <a:ext uri="{0D108BD9-81ED-4DB2-BD59-A6C34878D82A}">
                    <a16:rowId xmlns:a16="http://schemas.microsoft.com/office/drawing/2014/main" val="10001"/>
                  </a:ext>
                </a:extLst>
              </a:tr>
              <a:tr h="566928">
                <a:tc>
                  <a:txBody>
                    <a:bodyPr/>
                    <a:lstStyle/>
                    <a:p>
                      <a:r>
                        <a:rPr sz="1100" b="1">
                          <a:solidFill>
                            <a:srgbClr val="222222"/>
                          </a:solidFill>
                          <a:latin typeface="Calibri"/>
                        </a:rPr>
                        <a:t>Emma → Joe</a:t>
                      </a:r>
                    </a:p>
                  </a:txBody>
                  <a:tcPr marL="45720" marR="45720" marT="18288" marB="18288" anchor="ctr">
                    <a:solidFill>
                      <a:srgbClr val="F0F4F8"/>
                    </a:solidFill>
                  </a:tcPr>
                </a:tc>
                <a:tc>
                  <a:txBody>
                    <a:bodyPr/>
                    <a:lstStyle/>
                    <a:p>
                      <a:r>
                        <a:rPr sz="1100">
                          <a:solidFill>
                            <a:srgbClr val="222222"/>
                          </a:solidFill>
                          <a:latin typeface="Calibri"/>
                        </a:rPr>
                        <a:t>21/08/24 11:47</a:t>
                      </a:r>
                    </a:p>
                  </a:txBody>
                  <a:tcPr marL="45720" marR="45720" marT="18288" marB="18288" anchor="ctr">
                    <a:solidFill>
                      <a:srgbClr val="F0F4F8"/>
                    </a:solidFill>
                  </a:tcPr>
                </a:tc>
                <a:tc>
                  <a:txBody>
                    <a:bodyPr/>
                    <a:lstStyle/>
                    <a:p>
                      <a:r>
                        <a:rPr sz="1100">
                          <a:solidFill>
                            <a:srgbClr val="222222"/>
                          </a:solidFill>
                          <a:latin typeface="Calibri"/>
                        </a:rPr>
                        <a:t>“Perfect. Let's keep this under wraps. This could be huge for both of us.”</a:t>
                      </a:r>
                    </a:p>
                  </a:txBody>
                  <a:tcPr marL="45720" marR="45720" marT="18288" marB="18288" anchor="ctr">
                    <a:solidFill>
                      <a:srgbClr val="F0F4F8"/>
                    </a:solidFill>
                  </a:tcPr>
                </a:tc>
                <a:extLst>
                  <a:ext uri="{0D108BD9-81ED-4DB2-BD59-A6C34878D82A}">
                    <a16:rowId xmlns:a16="http://schemas.microsoft.com/office/drawing/2014/main" val="10002"/>
                  </a:ext>
                </a:extLst>
              </a:tr>
              <a:tr h="566928">
                <a:tc>
                  <a:txBody>
                    <a:bodyPr/>
                    <a:lstStyle/>
                    <a:p>
                      <a:r>
                        <a:rPr sz="1100" b="1">
                          <a:solidFill>
                            <a:srgbClr val="222222"/>
                          </a:solidFill>
                          <a:latin typeface="Calibri"/>
                        </a:rPr>
                        <a:t>Emma → Joe</a:t>
                      </a:r>
                    </a:p>
                  </a:txBody>
                  <a:tcPr marL="45720" marR="45720" marT="18288" marB="18288" anchor="ctr">
                    <a:solidFill>
                      <a:srgbClr val="FFFFFF"/>
                    </a:solidFill>
                  </a:tcPr>
                </a:tc>
                <a:tc>
                  <a:txBody>
                    <a:bodyPr/>
                    <a:lstStyle/>
                    <a:p>
                      <a:r>
                        <a:rPr sz="1100">
                          <a:solidFill>
                            <a:srgbClr val="222222"/>
                          </a:solidFill>
                          <a:latin typeface="Calibri"/>
                        </a:rPr>
                        <a:t>20/11/24 10:01</a:t>
                      </a:r>
                    </a:p>
                  </a:txBody>
                  <a:tcPr marL="45720" marR="45720" marT="18288" marB="18288" anchor="ctr">
                    <a:solidFill>
                      <a:srgbClr val="FFFFFF"/>
                    </a:solidFill>
                  </a:tcPr>
                </a:tc>
                <a:tc>
                  <a:txBody>
                    <a:bodyPr/>
                    <a:lstStyle/>
                    <a:p>
                      <a:r>
                        <a:rPr sz="1100">
                          <a:solidFill>
                            <a:srgbClr val="222222"/>
                          </a:solidFill>
                          <a:latin typeface="Calibri"/>
                        </a:rPr>
                        <a:t>“I have managed to find someone… I may go with someone else if not interested.”</a:t>
                      </a:r>
                    </a:p>
                  </a:txBody>
                  <a:tcPr marL="45720" marR="45720" marT="18288" marB="18288" anchor="ctr">
                    <a:solidFill>
                      <a:srgbClr val="FFFFFF"/>
                    </a:solidFill>
                  </a:tcPr>
                </a:tc>
                <a:extLst>
                  <a:ext uri="{0D108BD9-81ED-4DB2-BD59-A6C34878D82A}">
                    <a16:rowId xmlns:a16="http://schemas.microsoft.com/office/drawing/2014/main" val="10003"/>
                  </a:ext>
                </a:extLst>
              </a:tr>
              <a:tr h="566928">
                <a:tc>
                  <a:txBody>
                    <a:bodyPr/>
                    <a:lstStyle/>
                    <a:p>
                      <a:r>
                        <a:rPr sz="1100" b="1">
                          <a:solidFill>
                            <a:srgbClr val="222222"/>
                          </a:solidFill>
                          <a:latin typeface="Calibri"/>
                        </a:rPr>
                        <a:t>Emma → Joe</a:t>
                      </a:r>
                    </a:p>
                  </a:txBody>
                  <a:tcPr marL="45720" marR="45720" marT="18288" marB="18288" anchor="ctr">
                    <a:solidFill>
                      <a:srgbClr val="F0F4F8"/>
                    </a:solidFill>
                  </a:tcPr>
                </a:tc>
                <a:tc>
                  <a:txBody>
                    <a:bodyPr/>
                    <a:lstStyle/>
                    <a:p>
                      <a:r>
                        <a:rPr sz="1100">
                          <a:solidFill>
                            <a:srgbClr val="222222"/>
                          </a:solidFill>
                          <a:latin typeface="Calibri"/>
                        </a:rPr>
                        <a:t>31/01/25 10:22</a:t>
                      </a:r>
                    </a:p>
                  </a:txBody>
                  <a:tcPr marL="45720" marR="45720" marT="18288" marB="18288" anchor="ctr">
                    <a:solidFill>
                      <a:srgbClr val="F0F4F8"/>
                    </a:solidFill>
                  </a:tcPr>
                </a:tc>
                <a:tc>
                  <a:txBody>
                    <a:bodyPr/>
                    <a:lstStyle/>
                    <a:p>
                      <a:r>
                        <a:rPr sz="1100">
                          <a:solidFill>
                            <a:srgbClr val="222222"/>
                          </a:solidFill>
                          <a:latin typeface="Calibri"/>
                        </a:rPr>
                        <a:t>“How's the offshore agreement?”</a:t>
                      </a:r>
                    </a:p>
                  </a:txBody>
                  <a:tcPr marL="45720" marR="45720" marT="18288" marB="18288" anchor="ctr">
                    <a:solidFill>
                      <a:srgbClr val="F0F4F8"/>
                    </a:solidFill>
                  </a:tcPr>
                </a:tc>
                <a:extLst>
                  <a:ext uri="{0D108BD9-81ED-4DB2-BD59-A6C34878D82A}">
                    <a16:rowId xmlns:a16="http://schemas.microsoft.com/office/drawing/2014/main" val="10004"/>
                  </a:ext>
                </a:extLst>
              </a:tr>
              <a:tr h="566928">
                <a:tc>
                  <a:txBody>
                    <a:bodyPr/>
                    <a:lstStyle/>
                    <a:p>
                      <a:r>
                        <a:rPr sz="1100" b="1">
                          <a:solidFill>
                            <a:srgbClr val="222222"/>
                          </a:solidFill>
                          <a:latin typeface="Calibri"/>
                        </a:rPr>
                        <a:t>Joe → Emma</a:t>
                      </a:r>
                    </a:p>
                  </a:txBody>
                  <a:tcPr marL="45720" marR="45720" marT="18288" marB="18288" anchor="ctr">
                    <a:solidFill>
                      <a:srgbClr val="FFFFFF"/>
                    </a:solidFill>
                  </a:tcPr>
                </a:tc>
                <a:tc>
                  <a:txBody>
                    <a:bodyPr/>
                    <a:lstStyle/>
                    <a:p>
                      <a:r>
                        <a:rPr sz="1100">
                          <a:solidFill>
                            <a:srgbClr val="222222"/>
                          </a:solidFill>
                          <a:latin typeface="Calibri"/>
                        </a:rPr>
                        <a:t>31/01/25 10:23</a:t>
                      </a:r>
                    </a:p>
                  </a:txBody>
                  <a:tcPr marL="45720" marR="45720" marT="18288" marB="18288" anchor="ctr">
                    <a:solidFill>
                      <a:srgbClr val="FFFFFF"/>
                    </a:solidFill>
                  </a:tcPr>
                </a:tc>
                <a:tc>
                  <a:txBody>
                    <a:bodyPr/>
                    <a:lstStyle/>
                    <a:p>
                      <a:r>
                        <a:rPr sz="1100">
                          <a:solidFill>
                            <a:srgbClr val="222222"/>
                          </a:solidFill>
                          <a:latin typeface="Calibri"/>
                        </a:rPr>
                        <a:t>“He's good with it. 5M secured. Waiting for confirmation.”</a:t>
                      </a:r>
                    </a:p>
                  </a:txBody>
                  <a:tcPr marL="45720" marR="45720" marT="18288" marB="18288" anchor="ctr">
                    <a:solidFill>
                      <a:srgbClr val="FFFFFF"/>
                    </a:solidFill>
                  </a:tcPr>
                </a:tc>
                <a:extLst>
                  <a:ext uri="{0D108BD9-81ED-4DB2-BD59-A6C34878D82A}">
                    <a16:rowId xmlns:a16="http://schemas.microsoft.com/office/drawing/2014/main" val="10005"/>
                  </a:ext>
                </a:extLst>
              </a:tr>
            </a:tbl>
          </a:graphicData>
        </a:graphic>
      </p:graphicFrame>
      <p:sp>
        <p:nvSpPr>
          <p:cNvPr id="6" name="TextBox 5"/>
          <p:cNvSpPr txBox="1"/>
          <p:nvPr/>
        </p:nvSpPr>
        <p:spPr>
          <a:xfrm>
            <a:off x="457200" y="5120640"/>
            <a:ext cx="11247120" cy="914400"/>
          </a:xfrm>
          <a:prstGeom prst="rect">
            <a:avLst/>
          </a:prstGeom>
          <a:noFill/>
        </p:spPr>
        <p:txBody>
          <a:bodyPr wrap="square" lIns="0" tIns="0" rIns="0" bIns="0" anchor="t">
            <a:spAutoFit/>
          </a:bodyPr>
          <a:lstStyle/>
          <a:p>
            <a:pPr algn="l"/>
            <a:r>
              <a:rPr sz="1250" b="0" i="1">
                <a:solidFill>
                  <a:srgbClr val="5A5A5A"/>
                </a:solidFill>
                <a:latin typeface="Calibri"/>
              </a:rPr>
              <a:t>Recovered from Emma's Huawei (E-001) — evidences motive, concealment, coercion and an offshore payment arrangement.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5.2  Facebook Messenger Analysis (E-001)</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1005840"/>
            <a:ext cx="11247120" cy="365760"/>
          </a:xfrm>
          <a:prstGeom prst="rect">
            <a:avLst/>
          </a:prstGeom>
          <a:noFill/>
        </p:spPr>
        <p:txBody>
          <a:bodyPr wrap="square" lIns="0" tIns="0" rIns="0" bIns="0" anchor="t">
            <a:spAutoFit/>
          </a:bodyPr>
          <a:lstStyle/>
          <a:p>
            <a:pPr algn="l"/>
            <a:r>
              <a:rPr sz="1250" b="0" i="1">
                <a:solidFill>
                  <a:srgbClr val="5A5A5A"/>
                </a:solidFill>
                <a:latin typeface="Calibri"/>
              </a:rPr>
              <a:t>Conversations between Peter Dover (Emma) and Norman Smith — the QT-AI-2025 “Blueprint”</a:t>
            </a:r>
          </a:p>
        </p:txBody>
      </p:sp>
      <p:sp>
        <p:nvSpPr>
          <p:cNvPr id="5" name="TextBox 4"/>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11</a:t>
            </a:r>
          </a:p>
        </p:txBody>
      </p:sp>
      <p:pic>
        <p:nvPicPr>
          <p:cNvPr id="6" name="Picture 5" descr="p15_1.png"/>
          <p:cNvPicPr>
            <a:picLocks noChangeAspect="1"/>
          </p:cNvPicPr>
          <p:nvPr/>
        </p:nvPicPr>
        <p:blipFill>
          <a:blip r:embed="rId2"/>
          <a:stretch>
            <a:fillRect/>
          </a:stretch>
        </p:blipFill>
        <p:spPr>
          <a:xfrm>
            <a:off x="1214338" y="1691640"/>
            <a:ext cx="4063562" cy="2286000"/>
          </a:xfrm>
          <a:prstGeom prst="rect">
            <a:avLst/>
          </a:prstGeom>
          <a:ln w="9525">
            <a:solidFill>
              <a:srgbClr val="C9D3DE"/>
            </a:solidFill>
          </a:ln>
          <a:effectLst/>
        </p:spPr>
      </p:pic>
      <p:sp>
        <p:nvSpPr>
          <p:cNvPr id="7" name="TextBox 6"/>
          <p:cNvSpPr txBox="1"/>
          <p:nvPr/>
        </p:nvSpPr>
        <p:spPr>
          <a:xfrm>
            <a:off x="594359" y="4014215"/>
            <a:ext cx="5303520" cy="457200"/>
          </a:xfrm>
          <a:prstGeom prst="rect">
            <a:avLst/>
          </a:prstGeom>
          <a:noFill/>
        </p:spPr>
        <p:txBody>
          <a:bodyPr wrap="square" lIns="0" tIns="0" rIns="0" bIns="0" anchor="t">
            <a:spAutoFit/>
          </a:bodyPr>
          <a:lstStyle/>
          <a:p>
            <a:pPr algn="ctr"/>
            <a:r>
              <a:rPr sz="1000" b="0" i="1">
                <a:solidFill>
                  <a:srgbClr val="5A5A5A"/>
                </a:solidFill>
                <a:latin typeface="Calibri"/>
              </a:rPr>
              <a:t>Fig.13 — Blueprint transfer negotiations</a:t>
            </a:r>
          </a:p>
        </p:txBody>
      </p:sp>
      <p:pic>
        <p:nvPicPr>
          <p:cNvPr id="8" name="Picture 7" descr="p15_2.png"/>
          <p:cNvPicPr>
            <a:picLocks noChangeAspect="1"/>
          </p:cNvPicPr>
          <p:nvPr/>
        </p:nvPicPr>
        <p:blipFill>
          <a:blip r:embed="rId3"/>
          <a:stretch>
            <a:fillRect/>
          </a:stretch>
        </p:blipFill>
        <p:spPr>
          <a:xfrm>
            <a:off x="7020778" y="1691640"/>
            <a:ext cx="4063562" cy="2286000"/>
          </a:xfrm>
          <a:prstGeom prst="rect">
            <a:avLst/>
          </a:prstGeom>
          <a:ln w="9525">
            <a:solidFill>
              <a:srgbClr val="C9D3DE"/>
            </a:solidFill>
          </a:ln>
          <a:effectLst/>
        </p:spPr>
      </p:pic>
      <p:sp>
        <p:nvSpPr>
          <p:cNvPr id="9" name="TextBox 8"/>
          <p:cNvSpPr txBox="1"/>
          <p:nvPr/>
        </p:nvSpPr>
        <p:spPr>
          <a:xfrm>
            <a:off x="6400800" y="4014215"/>
            <a:ext cx="5303520" cy="457200"/>
          </a:xfrm>
          <a:prstGeom prst="rect">
            <a:avLst/>
          </a:prstGeom>
          <a:noFill/>
        </p:spPr>
        <p:txBody>
          <a:bodyPr wrap="square" lIns="0" tIns="0" rIns="0" bIns="0" anchor="t">
            <a:spAutoFit/>
          </a:bodyPr>
          <a:lstStyle/>
          <a:p>
            <a:pPr algn="ctr"/>
            <a:r>
              <a:rPr sz="1000" b="0" i="1">
                <a:solidFill>
                  <a:srgbClr val="5A5A5A"/>
                </a:solidFill>
                <a:latin typeface="Calibri"/>
              </a:rPr>
              <a:t>Fig.14 — Offshore payment &amp; planned transfer</a:t>
            </a:r>
          </a:p>
        </p:txBody>
      </p:sp>
      <p:sp>
        <p:nvSpPr>
          <p:cNvPr id="10" name="TextBox 9"/>
          <p:cNvSpPr txBox="1"/>
          <p:nvPr/>
        </p:nvSpPr>
        <p:spPr>
          <a:xfrm>
            <a:off x="457200" y="4709160"/>
            <a:ext cx="11247120" cy="1463040"/>
          </a:xfrm>
          <a:prstGeom prst="rect">
            <a:avLst/>
          </a:prstGeom>
          <a:noFill/>
        </p:spPr>
        <p:txBody>
          <a:bodyPr wrap="square" lIns="0" tIns="0" rIns="0" bIns="0" anchor="t">
            <a:spAutoFit/>
          </a:bodyPr>
          <a:lstStyle/>
          <a:p>
            <a:pPr algn="l"/>
            <a:r>
              <a:rPr sz="1250" b="0" i="0">
                <a:solidFill>
                  <a:srgbClr val="222222"/>
                </a:solidFill>
                <a:latin typeface="Calibri"/>
              </a:rPr>
              <a:t>Direct evidence of conspiracy: “The Blueprint” = the QT-AI-2025 patent; the offshore payment structure relates to money laundering (Proceeds of Crime Act 2002); “After that we are ghosts” shows pre-planned evidence concealment (Criminal Justice Act 2003).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5.3  Call Log Analysis (E-001)</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1005840"/>
            <a:ext cx="11247120" cy="365760"/>
          </a:xfrm>
          <a:prstGeom prst="rect">
            <a:avLst/>
          </a:prstGeom>
          <a:noFill/>
        </p:spPr>
        <p:txBody>
          <a:bodyPr wrap="square" lIns="0" tIns="0" rIns="0" bIns="0" anchor="t">
            <a:spAutoFit/>
          </a:bodyPr>
          <a:lstStyle/>
          <a:p>
            <a:pPr algn="l"/>
            <a:r>
              <a:rPr sz="1250" b="0" i="1">
                <a:solidFill>
                  <a:srgbClr val="5A5A5A"/>
                </a:solidFill>
                <a:latin typeface="Calibri"/>
              </a:rPr>
              <a:t>15 call logs recovered from Emma's Huawei via Cellebrite Physical Analyzer</a:t>
            </a:r>
          </a:p>
        </p:txBody>
      </p:sp>
      <p:sp>
        <p:nvSpPr>
          <p:cNvPr id="5" name="TextBox 4"/>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12</a:t>
            </a:r>
          </a:p>
        </p:txBody>
      </p:sp>
      <p:pic>
        <p:nvPicPr>
          <p:cNvPr id="6" name="Picture 5" descr="p17_1.png"/>
          <p:cNvPicPr>
            <a:picLocks noChangeAspect="1"/>
          </p:cNvPicPr>
          <p:nvPr/>
        </p:nvPicPr>
        <p:blipFill>
          <a:blip r:embed="rId2"/>
          <a:stretch>
            <a:fillRect/>
          </a:stretch>
        </p:blipFill>
        <p:spPr>
          <a:xfrm>
            <a:off x="1219462" y="1554480"/>
            <a:ext cx="4876274" cy="2743200"/>
          </a:xfrm>
          <a:prstGeom prst="rect">
            <a:avLst/>
          </a:prstGeom>
          <a:ln w="9525">
            <a:solidFill>
              <a:srgbClr val="C9D3DE"/>
            </a:solidFill>
          </a:ln>
          <a:effectLst/>
        </p:spPr>
      </p:pic>
      <p:sp>
        <p:nvSpPr>
          <p:cNvPr id="7" name="TextBox 6"/>
          <p:cNvSpPr txBox="1"/>
          <p:nvPr/>
        </p:nvSpPr>
        <p:spPr>
          <a:xfrm>
            <a:off x="640080" y="4334256"/>
            <a:ext cx="6035040" cy="457200"/>
          </a:xfrm>
          <a:prstGeom prst="rect">
            <a:avLst/>
          </a:prstGeom>
          <a:noFill/>
        </p:spPr>
        <p:txBody>
          <a:bodyPr wrap="square" lIns="0" tIns="0" rIns="0" bIns="0" anchor="t">
            <a:spAutoFit/>
          </a:bodyPr>
          <a:lstStyle/>
          <a:p>
            <a:pPr algn="ctr"/>
            <a:r>
              <a:rPr sz="1000" b="0" i="1">
                <a:solidFill>
                  <a:srgbClr val="5A5A5A"/>
                </a:solidFill>
                <a:latin typeface="Calibri"/>
              </a:rPr>
              <a:t>Fig.15 — Call-log artefacts (E-001)</a:t>
            </a:r>
          </a:p>
        </p:txBody>
      </p:sp>
      <p:sp>
        <p:nvSpPr>
          <p:cNvPr id="8" name="TextBox 7"/>
          <p:cNvSpPr txBox="1"/>
          <p:nvPr/>
        </p:nvSpPr>
        <p:spPr>
          <a:xfrm>
            <a:off x="7406640" y="1737360"/>
            <a:ext cx="4480560" cy="1974900"/>
          </a:xfrm>
          <a:prstGeom prst="rect">
            <a:avLst/>
          </a:prstGeom>
          <a:noFill/>
        </p:spPr>
        <p:txBody>
          <a:bodyPr wrap="square" lIns="0" tIns="0" rIns="0" bIns="0" anchor="t">
            <a:spAutoFit/>
          </a:bodyPr>
          <a:lstStyle/>
          <a:p>
            <a:pPr algn="l">
              <a:spcAft>
                <a:spcPts val="600"/>
              </a:spcAft>
            </a:pPr>
            <a:r>
              <a:rPr sz="1400" b="1" i="0" dirty="0">
                <a:solidFill>
                  <a:srgbClr val="1F3A5F"/>
                </a:solidFill>
                <a:latin typeface="Calibri"/>
              </a:rPr>
              <a:t>Key findings</a:t>
            </a:r>
          </a:p>
          <a:p>
            <a:pPr algn="l">
              <a:spcAft>
                <a:spcPts val="400"/>
              </a:spcAft>
            </a:pPr>
            <a:r>
              <a:rPr sz="1300" b="0" i="0" dirty="0">
                <a:solidFill>
                  <a:srgbClr val="222222"/>
                </a:solidFill>
                <a:latin typeface="Calibri"/>
              </a:rPr>
              <a:t>Two numbers recur repeatedly:</a:t>
            </a:r>
          </a:p>
          <a:p>
            <a:pPr marL="182880" indent="-182880" algn="l">
              <a:spcAft>
                <a:spcPts val="400"/>
              </a:spcAft>
              <a:buFont typeface="Arial"/>
              <a:buChar char="•"/>
            </a:pPr>
            <a:r>
              <a:rPr sz="1300" b="1" i="0" dirty="0">
                <a:solidFill>
                  <a:srgbClr val="A62A2A"/>
                </a:solidFill>
                <a:latin typeface="Calibri"/>
              </a:rPr>
              <a:t>00917907025586</a:t>
            </a:r>
            <a:r>
              <a:rPr sz="1200" b="0" i="0" dirty="0">
                <a:solidFill>
                  <a:srgbClr val="5A5A5A"/>
                </a:solidFill>
                <a:latin typeface="Calibri"/>
              </a:rPr>
              <a:t> (international)</a:t>
            </a:r>
          </a:p>
          <a:p>
            <a:pPr marL="182880" indent="-182880" algn="l">
              <a:spcAft>
                <a:spcPts val="800"/>
              </a:spcAft>
              <a:buFont typeface="Arial"/>
              <a:buChar char="•"/>
            </a:pPr>
            <a:r>
              <a:rPr sz="1300" b="1" i="0" dirty="0">
                <a:solidFill>
                  <a:srgbClr val="A62A2A"/>
                </a:solidFill>
                <a:latin typeface="Calibri"/>
              </a:rPr>
              <a:t>07917162891 / +447917162891</a:t>
            </a:r>
          </a:p>
          <a:p>
            <a:pPr marL="182880" indent="-182880" algn="l">
              <a:spcAft>
                <a:spcPts val="600"/>
              </a:spcAft>
              <a:buFont typeface="Arial"/>
              <a:buChar char="•"/>
            </a:pPr>
            <a:r>
              <a:rPr sz="1300" b="0" i="0" dirty="0">
                <a:solidFill>
                  <a:srgbClr val="222222"/>
                </a:solidFill>
                <a:latin typeface="Calibri"/>
              </a:rPr>
              <a:t>Mostly </a:t>
            </a:r>
            <a:r>
              <a:rPr lang="en-US" sz="1300" dirty="0" smtClean="0">
                <a:solidFill>
                  <a:srgbClr val="222222"/>
                </a:solidFill>
                <a:latin typeface="Calibri"/>
              </a:rPr>
              <a:t>Outgoing</a:t>
            </a:r>
            <a:r>
              <a:rPr sz="1300" b="0" i="0" dirty="0" smtClean="0">
                <a:solidFill>
                  <a:srgbClr val="222222"/>
                </a:solidFill>
                <a:latin typeface="Calibri"/>
              </a:rPr>
              <a:t> </a:t>
            </a:r>
            <a:r>
              <a:rPr sz="1300" b="0" i="0" dirty="0">
                <a:solidFill>
                  <a:srgbClr val="222222"/>
                </a:solidFill>
                <a:latin typeface="Calibri"/>
              </a:rPr>
              <a:t>calls between 02–19 Aug 2024.</a:t>
            </a:r>
          </a:p>
          <a:p>
            <a:pPr marL="182880" indent="-182880" algn="l">
              <a:buFont typeface="Arial"/>
              <a:buChar char="•"/>
            </a:pPr>
            <a:r>
              <a:rPr sz="1300" b="0" i="0" dirty="0">
                <a:solidFill>
                  <a:srgbClr val="222222"/>
                </a:solidFill>
                <a:latin typeface="Calibri"/>
              </a:rPr>
              <a:t>Their timing aligns with the WhatsApp messages — indicating continuous coordination between the accused, matched against Joe's (E-002) and Norman's (E-003) logs.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5.4  Multimedia &amp; Geolocation Analysis (E-002)</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1005840"/>
            <a:ext cx="11247120" cy="365760"/>
          </a:xfrm>
          <a:prstGeom prst="rect">
            <a:avLst/>
          </a:prstGeom>
          <a:noFill/>
        </p:spPr>
        <p:txBody>
          <a:bodyPr wrap="square" lIns="0" tIns="0" rIns="0" bIns="0" anchor="t">
            <a:spAutoFit/>
          </a:bodyPr>
          <a:lstStyle/>
          <a:p>
            <a:pPr algn="l"/>
            <a:r>
              <a:rPr sz="1250" b="0" i="1">
                <a:solidFill>
                  <a:srgbClr val="5A5A5A"/>
                </a:solidFill>
                <a:latin typeface="Calibri"/>
              </a:rPr>
              <a:t>1,239 images recovered from Joe's Samsung Galaxy A13</a:t>
            </a:r>
          </a:p>
        </p:txBody>
      </p:sp>
      <p:sp>
        <p:nvSpPr>
          <p:cNvPr id="5" name="TextBox 4"/>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13</a:t>
            </a:r>
          </a:p>
        </p:txBody>
      </p:sp>
      <p:pic>
        <p:nvPicPr>
          <p:cNvPr id="6" name="Picture 5" descr="p18_1.png"/>
          <p:cNvPicPr>
            <a:picLocks noChangeAspect="1"/>
          </p:cNvPicPr>
          <p:nvPr/>
        </p:nvPicPr>
        <p:blipFill>
          <a:blip r:embed="rId2"/>
          <a:stretch>
            <a:fillRect/>
          </a:stretch>
        </p:blipFill>
        <p:spPr>
          <a:xfrm>
            <a:off x="830080" y="1554480"/>
            <a:ext cx="4191999" cy="2148840"/>
          </a:xfrm>
          <a:prstGeom prst="rect">
            <a:avLst/>
          </a:prstGeom>
          <a:ln w="9525">
            <a:solidFill>
              <a:srgbClr val="C9D3DE"/>
            </a:solidFill>
          </a:ln>
          <a:effectLst/>
        </p:spPr>
      </p:pic>
      <p:sp>
        <p:nvSpPr>
          <p:cNvPr id="7" name="TextBox 6"/>
          <p:cNvSpPr txBox="1"/>
          <p:nvPr/>
        </p:nvSpPr>
        <p:spPr>
          <a:xfrm>
            <a:off x="457200" y="3739896"/>
            <a:ext cx="4937760" cy="457200"/>
          </a:xfrm>
          <a:prstGeom prst="rect">
            <a:avLst/>
          </a:prstGeom>
          <a:noFill/>
        </p:spPr>
        <p:txBody>
          <a:bodyPr wrap="square" lIns="0" tIns="0" rIns="0" bIns="0" anchor="t">
            <a:spAutoFit/>
          </a:bodyPr>
          <a:lstStyle/>
          <a:p>
            <a:pPr algn="ctr"/>
            <a:r>
              <a:rPr sz="1000" b="0" i="1">
                <a:solidFill>
                  <a:srgbClr val="5A5A5A"/>
                </a:solidFill>
                <a:latin typeface="Calibri"/>
              </a:rPr>
              <a:t>Fig.16 — Media artefacts (1,239 images)</a:t>
            </a:r>
          </a:p>
        </p:txBody>
      </p:sp>
      <p:pic>
        <p:nvPicPr>
          <p:cNvPr id="8" name="Picture 7" descr="p19_1.png"/>
          <p:cNvPicPr>
            <a:picLocks noChangeAspect="1"/>
          </p:cNvPicPr>
          <p:nvPr/>
        </p:nvPicPr>
        <p:blipFill>
          <a:blip r:embed="rId3"/>
          <a:stretch>
            <a:fillRect/>
          </a:stretch>
        </p:blipFill>
        <p:spPr>
          <a:xfrm>
            <a:off x="5897880" y="1554480"/>
            <a:ext cx="2834640" cy="1594656"/>
          </a:xfrm>
          <a:prstGeom prst="rect">
            <a:avLst/>
          </a:prstGeom>
          <a:ln w="9525">
            <a:solidFill>
              <a:srgbClr val="C9D3DE"/>
            </a:solidFill>
          </a:ln>
          <a:effectLst/>
        </p:spPr>
      </p:pic>
      <p:sp>
        <p:nvSpPr>
          <p:cNvPr id="9" name="TextBox 8"/>
          <p:cNvSpPr txBox="1"/>
          <p:nvPr/>
        </p:nvSpPr>
        <p:spPr>
          <a:xfrm>
            <a:off x="5897880" y="3185712"/>
            <a:ext cx="2834640" cy="457200"/>
          </a:xfrm>
          <a:prstGeom prst="rect">
            <a:avLst/>
          </a:prstGeom>
          <a:noFill/>
        </p:spPr>
        <p:txBody>
          <a:bodyPr wrap="square" lIns="0" tIns="0" rIns="0" bIns="0" anchor="t">
            <a:spAutoFit/>
          </a:bodyPr>
          <a:lstStyle/>
          <a:p>
            <a:pPr algn="ctr"/>
            <a:r>
              <a:rPr sz="1000" b="0" i="1">
                <a:solidFill>
                  <a:srgbClr val="5A5A5A"/>
                </a:solidFill>
                <a:latin typeface="Calibri"/>
              </a:rPr>
              <a:t>Fig.17 — Geotagged (GPS EXIF)</a:t>
            </a:r>
          </a:p>
        </p:txBody>
      </p:sp>
      <p:pic>
        <p:nvPicPr>
          <p:cNvPr id="10" name="Picture 9" descr="p19_2.png"/>
          <p:cNvPicPr>
            <a:picLocks noChangeAspect="1"/>
          </p:cNvPicPr>
          <p:nvPr/>
        </p:nvPicPr>
        <p:blipFill>
          <a:blip r:embed="rId4"/>
          <a:stretch>
            <a:fillRect/>
          </a:stretch>
        </p:blipFill>
        <p:spPr>
          <a:xfrm>
            <a:off x="9006840" y="1554480"/>
            <a:ext cx="2834640" cy="1594656"/>
          </a:xfrm>
          <a:prstGeom prst="rect">
            <a:avLst/>
          </a:prstGeom>
          <a:ln w="9525">
            <a:solidFill>
              <a:srgbClr val="C9D3DE"/>
            </a:solidFill>
          </a:ln>
          <a:effectLst/>
        </p:spPr>
      </p:pic>
      <p:sp>
        <p:nvSpPr>
          <p:cNvPr id="11" name="TextBox 10"/>
          <p:cNvSpPr txBox="1"/>
          <p:nvPr/>
        </p:nvSpPr>
        <p:spPr>
          <a:xfrm>
            <a:off x="9006840" y="3185712"/>
            <a:ext cx="2834640" cy="457200"/>
          </a:xfrm>
          <a:prstGeom prst="rect">
            <a:avLst/>
          </a:prstGeom>
          <a:noFill/>
        </p:spPr>
        <p:txBody>
          <a:bodyPr wrap="square" lIns="0" tIns="0" rIns="0" bIns="0" anchor="t">
            <a:spAutoFit/>
          </a:bodyPr>
          <a:lstStyle/>
          <a:p>
            <a:pPr algn="ctr"/>
            <a:r>
              <a:rPr sz="1000" b="0" i="1">
                <a:solidFill>
                  <a:srgbClr val="5A5A5A"/>
                </a:solidFill>
                <a:latin typeface="Calibri"/>
              </a:rPr>
              <a:t>Fig.18 — Geotagged (GPS EXIF)</a:t>
            </a:r>
          </a:p>
        </p:txBody>
      </p:sp>
      <p:sp>
        <p:nvSpPr>
          <p:cNvPr id="12" name="TextBox 11"/>
          <p:cNvSpPr txBox="1"/>
          <p:nvPr/>
        </p:nvSpPr>
        <p:spPr>
          <a:xfrm>
            <a:off x="457200" y="4343400"/>
            <a:ext cx="11247120" cy="1554480"/>
          </a:xfrm>
          <a:prstGeom prst="rect">
            <a:avLst/>
          </a:prstGeom>
          <a:noFill/>
        </p:spPr>
        <p:txBody>
          <a:bodyPr wrap="square" lIns="0" tIns="0" rIns="0" bIns="0" anchor="t">
            <a:spAutoFit/>
          </a:bodyPr>
          <a:lstStyle/>
          <a:p>
            <a:pPr algn="l"/>
            <a:r>
              <a:rPr sz="1300" b="0" i="0">
                <a:solidFill>
                  <a:srgbClr val="222222"/>
                </a:solidFill>
                <a:latin typeface="Calibri"/>
              </a:rPr>
              <a:t>Two geotagged images (16 Dec 2024, 14:26:13 &amp; 14:26:15 UTC, /DCIM/Camera) sit two seconds apart — deliberate documentation. ExifTool recovered their GPS data, placing Joe at conspiracy-relevant locations ~six weeks before the 31/01/2025 patent transfer.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5.4  Geolocation Correlation (E-002 &amp; E-003)</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14</a:t>
            </a:r>
          </a:p>
        </p:txBody>
      </p:sp>
      <p:pic>
        <p:nvPicPr>
          <p:cNvPr id="5" name="Picture 4" descr="p20_1.png"/>
          <p:cNvPicPr>
            <a:picLocks noChangeAspect="1"/>
          </p:cNvPicPr>
          <p:nvPr/>
        </p:nvPicPr>
        <p:blipFill>
          <a:blip r:embed="rId2"/>
          <a:stretch>
            <a:fillRect/>
          </a:stretch>
        </p:blipFill>
        <p:spPr>
          <a:xfrm>
            <a:off x="1562946" y="1554480"/>
            <a:ext cx="3092026" cy="3017520"/>
          </a:xfrm>
          <a:prstGeom prst="rect">
            <a:avLst/>
          </a:prstGeom>
          <a:ln w="9525">
            <a:solidFill>
              <a:srgbClr val="C9D3DE"/>
            </a:solidFill>
          </a:ln>
          <a:effectLst/>
        </p:spPr>
      </p:pic>
      <p:sp>
        <p:nvSpPr>
          <p:cNvPr id="6" name="TextBox 5"/>
          <p:cNvSpPr txBox="1"/>
          <p:nvPr/>
        </p:nvSpPr>
        <p:spPr>
          <a:xfrm>
            <a:off x="1554480" y="4608576"/>
            <a:ext cx="3108960" cy="457200"/>
          </a:xfrm>
          <a:prstGeom prst="rect">
            <a:avLst/>
          </a:prstGeom>
          <a:noFill/>
        </p:spPr>
        <p:txBody>
          <a:bodyPr wrap="square" lIns="0" tIns="0" rIns="0" bIns="0" anchor="t">
            <a:spAutoFit/>
          </a:bodyPr>
          <a:lstStyle/>
          <a:p>
            <a:pPr algn="ctr"/>
            <a:r>
              <a:rPr sz="1000" b="0" i="1">
                <a:solidFill>
                  <a:srgbClr val="5A5A5A"/>
                </a:solidFill>
                <a:latin typeface="Calibri"/>
              </a:rPr>
              <a:t>Fig.19 — Geotagged photo, Joe's Samsung (E-002)</a:t>
            </a:r>
          </a:p>
        </p:txBody>
      </p:sp>
      <p:pic>
        <p:nvPicPr>
          <p:cNvPr id="7" name="Picture 6" descr="p20_2.png"/>
          <p:cNvPicPr>
            <a:picLocks noChangeAspect="1"/>
          </p:cNvPicPr>
          <p:nvPr/>
        </p:nvPicPr>
        <p:blipFill>
          <a:blip r:embed="rId3"/>
          <a:stretch>
            <a:fillRect/>
          </a:stretch>
        </p:blipFill>
        <p:spPr>
          <a:xfrm>
            <a:off x="4846320" y="1554480"/>
            <a:ext cx="3108960" cy="2843991"/>
          </a:xfrm>
          <a:prstGeom prst="rect">
            <a:avLst/>
          </a:prstGeom>
          <a:ln w="9525">
            <a:solidFill>
              <a:srgbClr val="C9D3DE"/>
            </a:solidFill>
          </a:ln>
          <a:effectLst/>
        </p:spPr>
      </p:pic>
      <p:sp>
        <p:nvSpPr>
          <p:cNvPr id="8" name="TextBox 7"/>
          <p:cNvSpPr txBox="1"/>
          <p:nvPr/>
        </p:nvSpPr>
        <p:spPr>
          <a:xfrm>
            <a:off x="4846320" y="4435047"/>
            <a:ext cx="3108960" cy="457200"/>
          </a:xfrm>
          <a:prstGeom prst="rect">
            <a:avLst/>
          </a:prstGeom>
          <a:noFill/>
        </p:spPr>
        <p:txBody>
          <a:bodyPr wrap="square" lIns="0" tIns="0" rIns="0" bIns="0" anchor="t">
            <a:spAutoFit/>
          </a:bodyPr>
          <a:lstStyle/>
          <a:p>
            <a:pPr algn="ctr"/>
            <a:r>
              <a:rPr sz="1000" b="0" i="1">
                <a:solidFill>
                  <a:srgbClr val="5A5A5A"/>
                </a:solidFill>
                <a:latin typeface="Calibri"/>
              </a:rPr>
              <a:t>Fig.20 — Geotagged photo, Norman's Nokia (E-003)</a:t>
            </a:r>
          </a:p>
        </p:txBody>
      </p:sp>
      <p:sp>
        <p:nvSpPr>
          <p:cNvPr id="9" name="TextBox 8"/>
          <p:cNvSpPr txBox="1"/>
          <p:nvPr/>
        </p:nvSpPr>
        <p:spPr>
          <a:xfrm>
            <a:off x="9784080" y="1920240"/>
            <a:ext cx="2377440" cy="2743200"/>
          </a:xfrm>
          <a:prstGeom prst="rect">
            <a:avLst/>
          </a:prstGeom>
          <a:noFill/>
        </p:spPr>
        <p:txBody>
          <a:bodyPr wrap="square" lIns="0" tIns="0" rIns="0" bIns="0" anchor="t">
            <a:spAutoFit/>
          </a:bodyPr>
          <a:lstStyle/>
          <a:p>
            <a:pPr algn="l">
              <a:spcAft>
                <a:spcPts val="800"/>
              </a:spcAft>
            </a:pPr>
            <a:r>
              <a:rPr sz="1300" b="1" i="0">
                <a:solidFill>
                  <a:srgbClr val="1F3A5F"/>
                </a:solidFill>
                <a:latin typeface="Calibri"/>
              </a:rPr>
              <a:t>Both devices in the Swansea region on 04/09/2024.</a:t>
            </a:r>
          </a:p>
          <a:p>
            <a:pPr algn="l"/>
            <a:r>
              <a:rPr sz="1250" b="0" i="0">
                <a:solidFill>
                  <a:srgbClr val="222222"/>
                </a:solidFill>
                <a:latin typeface="Calibri"/>
              </a:rPr>
              <a:t>Matching times &amp; locations place Joe and Norman together, confirmed by WhatsApp and Facebook messages — Joe acted as facilitator of the QT-AI-2025 patent transfer.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5.5  Instagram QR Code Analysis (E-001)</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57200" y="1005840"/>
            <a:ext cx="11247120" cy="365760"/>
          </a:xfrm>
          <a:prstGeom prst="rect">
            <a:avLst/>
          </a:prstGeom>
          <a:noFill/>
        </p:spPr>
        <p:txBody>
          <a:bodyPr wrap="square" lIns="0" tIns="0" rIns="0" bIns="0" anchor="t">
            <a:spAutoFit/>
          </a:bodyPr>
          <a:lstStyle/>
          <a:p>
            <a:pPr algn="l"/>
            <a:r>
              <a:rPr sz="1250" b="0" i="1">
                <a:solidFill>
                  <a:srgbClr val="5A5A5A"/>
                </a:solidFill>
                <a:latin typeface="Calibri"/>
              </a:rPr>
              <a:t>Found among 14,344 media files — Device Locations &gt; Locations</a:t>
            </a:r>
          </a:p>
        </p:txBody>
      </p:sp>
      <p:sp>
        <p:nvSpPr>
          <p:cNvPr id="5" name="TextBox 4"/>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15</a:t>
            </a:r>
          </a:p>
        </p:txBody>
      </p:sp>
      <p:pic>
        <p:nvPicPr>
          <p:cNvPr id="6" name="Picture 5" descr="p21_1.png"/>
          <p:cNvPicPr>
            <a:picLocks noChangeAspect="1"/>
          </p:cNvPicPr>
          <p:nvPr/>
        </p:nvPicPr>
        <p:blipFill>
          <a:blip r:embed="rId2"/>
          <a:stretch>
            <a:fillRect/>
          </a:stretch>
        </p:blipFill>
        <p:spPr>
          <a:xfrm>
            <a:off x="731519" y="1600200"/>
            <a:ext cx="5486400" cy="3086432"/>
          </a:xfrm>
          <a:prstGeom prst="rect">
            <a:avLst/>
          </a:prstGeom>
          <a:ln w="9525">
            <a:solidFill>
              <a:srgbClr val="C9D3DE"/>
            </a:solidFill>
          </a:ln>
          <a:effectLst/>
        </p:spPr>
      </p:pic>
      <p:sp>
        <p:nvSpPr>
          <p:cNvPr id="7" name="TextBox 6"/>
          <p:cNvSpPr txBox="1"/>
          <p:nvPr/>
        </p:nvSpPr>
        <p:spPr>
          <a:xfrm>
            <a:off x="731519" y="4723208"/>
            <a:ext cx="5486400" cy="457200"/>
          </a:xfrm>
          <a:prstGeom prst="rect">
            <a:avLst/>
          </a:prstGeom>
          <a:noFill/>
        </p:spPr>
        <p:txBody>
          <a:bodyPr wrap="square" lIns="0" tIns="0" rIns="0" bIns="0" anchor="t">
            <a:spAutoFit/>
          </a:bodyPr>
          <a:lstStyle/>
          <a:p>
            <a:pPr algn="ctr"/>
            <a:r>
              <a:rPr sz="1000" b="0" i="1">
                <a:solidFill>
                  <a:srgbClr val="5A5A5A"/>
                </a:solidFill>
                <a:latin typeface="Calibri"/>
              </a:rPr>
              <a:t>Fig.21 — Instagram QR code @HAMSTER.184397</a:t>
            </a:r>
          </a:p>
        </p:txBody>
      </p:sp>
      <p:sp>
        <p:nvSpPr>
          <p:cNvPr id="8" name="TextBox 7"/>
          <p:cNvSpPr txBox="1"/>
          <p:nvPr/>
        </p:nvSpPr>
        <p:spPr>
          <a:xfrm>
            <a:off x="9326880" y="2011680"/>
            <a:ext cx="2743200" cy="2743200"/>
          </a:xfrm>
          <a:prstGeom prst="rect">
            <a:avLst/>
          </a:prstGeom>
          <a:noFill/>
        </p:spPr>
        <p:txBody>
          <a:bodyPr wrap="square" lIns="0" tIns="0" rIns="0" bIns="0" anchor="t">
            <a:spAutoFit/>
          </a:bodyPr>
          <a:lstStyle/>
          <a:p>
            <a:pPr algn="l">
              <a:spcAft>
                <a:spcPts val="800"/>
              </a:spcAft>
            </a:pPr>
            <a:r>
              <a:rPr sz="1400" b="1" i="0">
                <a:solidFill>
                  <a:srgbClr val="1F3A5F"/>
                </a:solidFill>
                <a:latin typeface="Calibri"/>
              </a:rPr>
              <a:t>Alternative channel</a:t>
            </a:r>
          </a:p>
          <a:p>
            <a:pPr algn="l">
              <a:spcAft>
                <a:spcPts val="800"/>
              </a:spcAft>
            </a:pPr>
            <a:r>
              <a:rPr sz="1300" b="0" i="0">
                <a:solidFill>
                  <a:srgbClr val="222222"/>
                </a:solidFill>
                <a:latin typeface="Calibri"/>
              </a:rPr>
              <a:t>The QR code confirms WhatsApp evidence that @HAMSTER.184397 was used as an alternative means of communication.</a:t>
            </a:r>
          </a:p>
          <a:p>
            <a:pPr algn="l"/>
            <a:r>
              <a:rPr sz="1300" b="0" i="0">
                <a:solidFill>
                  <a:srgbClr val="222222"/>
                </a:solidFill>
                <a:latin typeface="Calibri"/>
              </a:rPr>
              <a:t>Deliberate use of multiple platforms to hide coordination — a common tactic among organised criminals.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5.6  Correlated Evidence Timeline</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16</a:t>
            </a:r>
          </a:p>
        </p:txBody>
      </p:sp>
      <p:graphicFrame>
        <p:nvGraphicFramePr>
          <p:cNvPr id="5" name="Table 4"/>
          <p:cNvGraphicFramePr>
            <a:graphicFrameLocks noGrp="1"/>
          </p:cNvGraphicFramePr>
          <p:nvPr>
            <p:extLst>
              <p:ext uri="{D42A27DB-BD31-4B8C-83A1-F6EECF244321}">
                <p14:modId xmlns:p14="http://schemas.microsoft.com/office/powerpoint/2010/main" val="1956844483"/>
              </p:ext>
            </p:extLst>
          </p:nvPr>
        </p:nvGraphicFramePr>
        <p:xfrm>
          <a:off x="457200" y="1234440"/>
          <a:ext cx="11247120" cy="3840480"/>
        </p:xfrm>
        <a:graphic>
          <a:graphicData uri="http://schemas.openxmlformats.org/drawingml/2006/table">
            <a:tbl>
              <a:tblPr firstRow="1">
                <a:tableStyleId>{5C22544A-7EE6-4342-B048-85BDC9FD1C3A}</a:tableStyleId>
              </a:tblPr>
              <a:tblGrid>
                <a:gridCol w="1737360">
                  <a:extLst>
                    <a:ext uri="{9D8B030D-6E8A-4147-A177-3AD203B41FA5}">
                      <a16:colId xmlns:a16="http://schemas.microsoft.com/office/drawing/2014/main" val="20000"/>
                    </a:ext>
                  </a:extLst>
                </a:gridCol>
                <a:gridCol w="2194560">
                  <a:extLst>
                    <a:ext uri="{9D8B030D-6E8A-4147-A177-3AD203B41FA5}">
                      <a16:colId xmlns:a16="http://schemas.microsoft.com/office/drawing/2014/main" val="20001"/>
                    </a:ext>
                  </a:extLst>
                </a:gridCol>
                <a:gridCol w="7315200">
                  <a:extLst>
                    <a:ext uri="{9D8B030D-6E8A-4147-A177-3AD203B41FA5}">
                      <a16:colId xmlns:a16="http://schemas.microsoft.com/office/drawing/2014/main" val="20002"/>
                    </a:ext>
                  </a:extLst>
                </a:gridCol>
              </a:tblGrid>
              <a:tr h="548640">
                <a:tc>
                  <a:txBody>
                    <a:bodyPr/>
                    <a:lstStyle/>
                    <a:p>
                      <a:r>
                        <a:rPr sz="1100" b="1" dirty="0">
                          <a:solidFill>
                            <a:srgbClr val="FFFFFF"/>
                          </a:solidFill>
                          <a:latin typeface="Calibri"/>
                        </a:rPr>
                        <a:t>Date / Time</a:t>
                      </a:r>
                    </a:p>
                  </a:txBody>
                  <a:tcPr marL="45720" marR="45720" marT="18288" marB="18288" anchor="ctr">
                    <a:solidFill>
                      <a:srgbClr val="1F3A5F"/>
                    </a:solidFill>
                  </a:tcPr>
                </a:tc>
                <a:tc>
                  <a:txBody>
                    <a:bodyPr/>
                    <a:lstStyle/>
                    <a:p>
                      <a:r>
                        <a:rPr sz="1100" b="1">
                          <a:solidFill>
                            <a:srgbClr val="FFFFFF"/>
                          </a:solidFill>
                          <a:latin typeface="Calibri"/>
                        </a:rPr>
                        <a:t>Platform (Device)</a:t>
                      </a:r>
                    </a:p>
                  </a:txBody>
                  <a:tcPr marL="45720" marR="45720" marT="18288" marB="18288" anchor="ctr">
                    <a:solidFill>
                      <a:srgbClr val="1F3A5F"/>
                    </a:solidFill>
                  </a:tcPr>
                </a:tc>
                <a:tc>
                  <a:txBody>
                    <a:bodyPr/>
                    <a:lstStyle/>
                    <a:p>
                      <a:r>
                        <a:rPr sz="1100" b="1">
                          <a:solidFill>
                            <a:srgbClr val="FFFFFF"/>
                          </a:solidFill>
                          <a:latin typeface="Calibri"/>
                        </a:rPr>
                        <a:t>Event &amp; evidential significance</a:t>
                      </a:r>
                    </a:p>
                  </a:txBody>
                  <a:tcPr marL="45720" marR="45720" marT="18288" marB="18288" anchor="ctr">
                    <a:solidFill>
                      <a:srgbClr val="1F3A5F"/>
                    </a:solidFill>
                  </a:tcPr>
                </a:tc>
                <a:extLst>
                  <a:ext uri="{0D108BD9-81ED-4DB2-BD59-A6C34878D82A}">
                    <a16:rowId xmlns:a16="http://schemas.microsoft.com/office/drawing/2014/main" val="10000"/>
                  </a:ext>
                </a:extLst>
              </a:tr>
              <a:tr h="548640">
                <a:tc>
                  <a:txBody>
                    <a:bodyPr/>
                    <a:lstStyle/>
                    <a:p>
                      <a:r>
                        <a:rPr sz="980" b="1">
                          <a:solidFill>
                            <a:srgbClr val="222222"/>
                          </a:solidFill>
                          <a:latin typeface="Calibri"/>
                        </a:rPr>
                        <a:t>21/08/24 09:58</a:t>
                      </a:r>
                    </a:p>
                  </a:txBody>
                  <a:tcPr marL="45720" marR="45720" marT="18288" marB="18288" anchor="ctr">
                    <a:solidFill>
                      <a:srgbClr val="FFFFFF"/>
                    </a:solidFill>
                  </a:tcPr>
                </a:tc>
                <a:tc>
                  <a:txBody>
                    <a:bodyPr/>
                    <a:lstStyle/>
                    <a:p>
                      <a:r>
                        <a:rPr sz="980">
                          <a:solidFill>
                            <a:srgbClr val="222222"/>
                          </a:solidFill>
                          <a:latin typeface="Calibri"/>
                        </a:rPr>
                        <a:t>WhatsApp (E-001)</a:t>
                      </a:r>
                    </a:p>
                  </a:txBody>
                  <a:tcPr marL="45720" marR="45720" marT="18288" marB="18288" anchor="ctr">
                    <a:solidFill>
                      <a:srgbClr val="FFFFFF"/>
                    </a:solidFill>
                  </a:tcPr>
                </a:tc>
                <a:tc>
                  <a:txBody>
                    <a:bodyPr/>
                    <a:lstStyle/>
                    <a:p>
                      <a:r>
                        <a:rPr sz="980">
                          <a:solidFill>
                            <a:srgbClr val="222222"/>
                          </a:solidFill>
                          <a:latin typeface="Calibri"/>
                        </a:rPr>
                        <a:t>Emma: “I have access to highly valuable information… selling it.” — intent.</a:t>
                      </a:r>
                    </a:p>
                  </a:txBody>
                  <a:tcPr marL="45720" marR="45720" marT="18288" marB="18288" anchor="ctr">
                    <a:solidFill>
                      <a:srgbClr val="FFFFFF"/>
                    </a:solidFill>
                  </a:tcPr>
                </a:tc>
                <a:extLst>
                  <a:ext uri="{0D108BD9-81ED-4DB2-BD59-A6C34878D82A}">
                    <a16:rowId xmlns:a16="http://schemas.microsoft.com/office/drawing/2014/main" val="10001"/>
                  </a:ext>
                </a:extLst>
              </a:tr>
              <a:tr h="548640">
                <a:tc>
                  <a:txBody>
                    <a:bodyPr/>
                    <a:lstStyle/>
                    <a:p>
                      <a:r>
                        <a:rPr sz="980" b="1">
                          <a:solidFill>
                            <a:srgbClr val="222222"/>
                          </a:solidFill>
                          <a:latin typeface="Calibri"/>
                        </a:rPr>
                        <a:t>19/08/24 09:25</a:t>
                      </a:r>
                    </a:p>
                  </a:txBody>
                  <a:tcPr marL="45720" marR="45720" marT="18288" marB="18288" anchor="ctr">
                    <a:solidFill>
                      <a:srgbClr val="F0F4F8"/>
                    </a:solidFill>
                  </a:tcPr>
                </a:tc>
                <a:tc>
                  <a:txBody>
                    <a:bodyPr/>
                    <a:lstStyle/>
                    <a:p>
                      <a:r>
                        <a:rPr sz="980">
                          <a:solidFill>
                            <a:srgbClr val="222222"/>
                          </a:solidFill>
                          <a:latin typeface="Calibri"/>
                        </a:rPr>
                        <a:t>Calls (E-001)</a:t>
                      </a:r>
                    </a:p>
                  </a:txBody>
                  <a:tcPr marL="45720" marR="45720" marT="18288" marB="18288" anchor="ctr">
                    <a:solidFill>
                      <a:srgbClr val="F0F4F8"/>
                    </a:solidFill>
                  </a:tcPr>
                </a:tc>
                <a:tc>
                  <a:txBody>
                    <a:bodyPr/>
                    <a:lstStyle/>
                    <a:p>
                      <a:r>
                        <a:rPr sz="980">
                          <a:solidFill>
                            <a:srgbClr val="222222"/>
                          </a:solidFill>
                          <a:latin typeface="Calibri"/>
                        </a:rPr>
                        <a:t>Two outgoing calls to international 00917907025586 — urgent contact.</a:t>
                      </a:r>
                    </a:p>
                  </a:txBody>
                  <a:tcPr marL="45720" marR="45720" marT="18288" marB="18288" anchor="ctr">
                    <a:solidFill>
                      <a:srgbClr val="F0F4F8"/>
                    </a:solidFill>
                  </a:tcPr>
                </a:tc>
                <a:extLst>
                  <a:ext uri="{0D108BD9-81ED-4DB2-BD59-A6C34878D82A}">
                    <a16:rowId xmlns:a16="http://schemas.microsoft.com/office/drawing/2014/main" val="10002"/>
                  </a:ext>
                </a:extLst>
              </a:tr>
              <a:tr h="548640">
                <a:tc>
                  <a:txBody>
                    <a:bodyPr/>
                    <a:lstStyle/>
                    <a:p>
                      <a:r>
                        <a:rPr sz="980" b="1">
                          <a:solidFill>
                            <a:srgbClr val="222222"/>
                          </a:solidFill>
                          <a:latin typeface="Calibri"/>
                        </a:rPr>
                        <a:t>21/08/24 11:47</a:t>
                      </a:r>
                    </a:p>
                  </a:txBody>
                  <a:tcPr marL="45720" marR="45720" marT="18288" marB="18288" anchor="ctr">
                    <a:solidFill>
                      <a:srgbClr val="FFFFFF"/>
                    </a:solidFill>
                  </a:tcPr>
                </a:tc>
                <a:tc>
                  <a:txBody>
                    <a:bodyPr/>
                    <a:lstStyle/>
                    <a:p>
                      <a:r>
                        <a:rPr sz="980">
                          <a:solidFill>
                            <a:srgbClr val="222222"/>
                          </a:solidFill>
                          <a:latin typeface="Calibri"/>
                        </a:rPr>
                        <a:t>WhatsApp (E-001)</a:t>
                      </a:r>
                    </a:p>
                  </a:txBody>
                  <a:tcPr marL="45720" marR="45720" marT="18288" marB="18288" anchor="ctr">
                    <a:solidFill>
                      <a:srgbClr val="FFFFFF"/>
                    </a:solidFill>
                  </a:tcPr>
                </a:tc>
                <a:tc>
                  <a:txBody>
                    <a:bodyPr/>
                    <a:lstStyle/>
                    <a:p>
                      <a:r>
                        <a:rPr sz="980">
                          <a:solidFill>
                            <a:srgbClr val="222222"/>
                          </a:solidFill>
                          <a:latin typeface="Calibri"/>
                        </a:rPr>
                        <a:t>“Let's keep this under wraps…” — deliberate concealment.</a:t>
                      </a:r>
                    </a:p>
                  </a:txBody>
                  <a:tcPr marL="45720" marR="45720" marT="18288" marB="18288" anchor="ctr">
                    <a:solidFill>
                      <a:srgbClr val="FFFFFF"/>
                    </a:solidFill>
                  </a:tcPr>
                </a:tc>
                <a:extLst>
                  <a:ext uri="{0D108BD9-81ED-4DB2-BD59-A6C34878D82A}">
                    <a16:rowId xmlns:a16="http://schemas.microsoft.com/office/drawing/2014/main" val="10003"/>
                  </a:ext>
                </a:extLst>
              </a:tr>
              <a:tr h="548640">
                <a:tc>
                  <a:txBody>
                    <a:bodyPr/>
                    <a:lstStyle/>
                    <a:p>
                      <a:r>
                        <a:rPr sz="980" b="1">
                          <a:solidFill>
                            <a:srgbClr val="222222"/>
                          </a:solidFill>
                          <a:latin typeface="Calibri"/>
                        </a:rPr>
                        <a:t>20/11/24 10:01</a:t>
                      </a:r>
                    </a:p>
                  </a:txBody>
                  <a:tcPr marL="45720" marR="45720" marT="18288" marB="18288" anchor="ctr">
                    <a:solidFill>
                      <a:srgbClr val="F0F4F8"/>
                    </a:solidFill>
                  </a:tcPr>
                </a:tc>
                <a:tc>
                  <a:txBody>
                    <a:bodyPr/>
                    <a:lstStyle/>
                    <a:p>
                      <a:r>
                        <a:rPr sz="980">
                          <a:solidFill>
                            <a:srgbClr val="222222"/>
                          </a:solidFill>
                          <a:latin typeface="Calibri"/>
                        </a:rPr>
                        <a:t>WhatsApp (E-001)</a:t>
                      </a:r>
                    </a:p>
                  </a:txBody>
                  <a:tcPr marL="45720" marR="45720" marT="18288" marB="18288" anchor="ctr">
                    <a:solidFill>
                      <a:srgbClr val="F0F4F8"/>
                    </a:solidFill>
                  </a:tcPr>
                </a:tc>
                <a:tc>
                  <a:txBody>
                    <a:bodyPr/>
                    <a:lstStyle/>
                    <a:p>
                      <a:r>
                        <a:rPr sz="980">
                          <a:solidFill>
                            <a:srgbClr val="222222"/>
                          </a:solidFill>
                          <a:latin typeface="Calibri"/>
                        </a:rPr>
                        <a:t>“Found someone with whom I am meeting” — buyer identified.</a:t>
                      </a:r>
                    </a:p>
                  </a:txBody>
                  <a:tcPr marL="45720" marR="45720" marT="18288" marB="18288" anchor="ctr">
                    <a:solidFill>
                      <a:srgbClr val="F0F4F8"/>
                    </a:solidFill>
                  </a:tcPr>
                </a:tc>
                <a:extLst>
                  <a:ext uri="{0D108BD9-81ED-4DB2-BD59-A6C34878D82A}">
                    <a16:rowId xmlns:a16="http://schemas.microsoft.com/office/drawing/2014/main" val="10004"/>
                  </a:ext>
                </a:extLst>
              </a:tr>
              <a:tr h="548640">
                <a:tc>
                  <a:txBody>
                    <a:bodyPr/>
                    <a:lstStyle/>
                    <a:p>
                      <a:r>
                        <a:rPr sz="980" b="1">
                          <a:solidFill>
                            <a:srgbClr val="222222"/>
                          </a:solidFill>
                          <a:latin typeface="Calibri"/>
                        </a:rPr>
                        <a:t>31/01/25 12:49</a:t>
                      </a:r>
                    </a:p>
                  </a:txBody>
                  <a:tcPr marL="45720" marR="45720" marT="18288" marB="18288" anchor="ctr">
                    <a:solidFill>
                      <a:srgbClr val="FFFFFF"/>
                    </a:solidFill>
                  </a:tcPr>
                </a:tc>
                <a:tc>
                  <a:txBody>
                    <a:bodyPr/>
                    <a:lstStyle/>
                    <a:p>
                      <a:r>
                        <a:rPr sz="980">
                          <a:solidFill>
                            <a:srgbClr val="222222"/>
                          </a:solidFill>
                          <a:latin typeface="Calibri"/>
                        </a:rPr>
                        <a:t>Facebook (E-003)</a:t>
                      </a:r>
                    </a:p>
                  </a:txBody>
                  <a:tcPr marL="45720" marR="45720" marT="18288" marB="18288" anchor="ctr">
                    <a:solidFill>
                      <a:srgbClr val="FFFFFF"/>
                    </a:solidFill>
                  </a:tcPr>
                </a:tc>
                <a:tc>
                  <a:txBody>
                    <a:bodyPr/>
                    <a:lstStyle/>
                    <a:p>
                      <a:r>
                        <a:rPr sz="980">
                          <a:solidFill>
                            <a:srgbClr val="222222"/>
                          </a:solidFill>
                          <a:latin typeface="Calibri"/>
                        </a:rPr>
                        <a:t>“We need the Blueprint in chunks…” — request for patent blueprint.</a:t>
                      </a:r>
                    </a:p>
                  </a:txBody>
                  <a:tcPr marL="45720" marR="45720" marT="18288" marB="18288" anchor="ctr">
                    <a:solidFill>
                      <a:srgbClr val="FFFFFF"/>
                    </a:solidFill>
                  </a:tcPr>
                </a:tc>
                <a:extLst>
                  <a:ext uri="{0D108BD9-81ED-4DB2-BD59-A6C34878D82A}">
                    <a16:rowId xmlns:a16="http://schemas.microsoft.com/office/drawing/2014/main" val="10005"/>
                  </a:ext>
                </a:extLst>
              </a:tr>
              <a:tr h="548640">
                <a:tc>
                  <a:txBody>
                    <a:bodyPr/>
                    <a:lstStyle/>
                    <a:p>
                      <a:r>
                        <a:rPr sz="980" b="1">
                          <a:solidFill>
                            <a:srgbClr val="222222"/>
                          </a:solidFill>
                          <a:latin typeface="Calibri"/>
                        </a:rPr>
                        <a:t>31/01/25 12:53</a:t>
                      </a:r>
                    </a:p>
                  </a:txBody>
                  <a:tcPr marL="45720" marR="45720" marT="18288" marB="18288" anchor="ctr">
                    <a:solidFill>
                      <a:srgbClr val="F0F4F8"/>
                    </a:solidFill>
                  </a:tcPr>
                </a:tc>
                <a:tc>
                  <a:txBody>
                    <a:bodyPr/>
                    <a:lstStyle/>
                    <a:p>
                      <a:r>
                        <a:rPr sz="980">
                          <a:solidFill>
                            <a:srgbClr val="222222"/>
                          </a:solidFill>
                          <a:latin typeface="Calibri"/>
                        </a:rPr>
                        <a:t>Facebook (E-003)</a:t>
                      </a:r>
                    </a:p>
                  </a:txBody>
                  <a:tcPr marL="45720" marR="45720" marT="18288" marB="18288" anchor="ctr">
                    <a:solidFill>
                      <a:srgbClr val="F0F4F8"/>
                    </a:solidFill>
                  </a:tcPr>
                </a:tc>
                <a:tc>
                  <a:txBody>
                    <a:bodyPr/>
                    <a:lstStyle/>
                    <a:p>
                      <a:r>
                        <a:rPr sz="980" dirty="0">
                          <a:solidFill>
                            <a:srgbClr val="222222"/>
                          </a:solidFill>
                          <a:latin typeface="Calibri"/>
                        </a:rPr>
                        <a:t>“5M offshore… after that we are ghosts.” — payment + evidence destruction.</a:t>
                      </a:r>
                    </a:p>
                  </a:txBody>
                  <a:tcPr marL="45720" marR="45720" marT="18288" marB="18288" anchor="ctr">
                    <a:solidFill>
                      <a:srgbClr val="F0F4F8"/>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5.7  Suspect Profiles &amp; Assessment</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17</a:t>
            </a:r>
          </a:p>
        </p:txBody>
      </p:sp>
      <p:sp>
        <p:nvSpPr>
          <p:cNvPr id="5" name="Rectangle 4"/>
          <p:cNvSpPr/>
          <p:nvPr/>
        </p:nvSpPr>
        <p:spPr>
          <a:xfrm>
            <a:off x="457200" y="1234440"/>
            <a:ext cx="3611880" cy="6400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280160"/>
            <a:ext cx="3429000" cy="548640"/>
          </a:xfrm>
          <a:prstGeom prst="rect">
            <a:avLst/>
          </a:prstGeom>
          <a:noFill/>
        </p:spPr>
        <p:txBody>
          <a:bodyPr wrap="square" lIns="0" tIns="0" rIns="0" bIns="0" anchor="ctr">
            <a:spAutoFit/>
          </a:bodyPr>
          <a:lstStyle/>
          <a:p>
            <a:pPr algn="ctr"/>
            <a:r>
              <a:rPr sz="1300" b="1" i="0">
                <a:solidFill>
                  <a:srgbClr val="FFFFFF"/>
                </a:solidFill>
                <a:latin typeface="Calibri"/>
              </a:rPr>
              <a:t>Emma — E-001</a:t>
            </a:r>
          </a:p>
          <a:p>
            <a:pPr algn="ctr"/>
            <a:r>
              <a:rPr sz="1050" b="0" i="0">
                <a:solidFill>
                  <a:srgbClr val="FFFFFF"/>
                </a:solidFill>
                <a:latin typeface="Calibri"/>
              </a:rPr>
              <a:t>Primary perpetrator / insider</a:t>
            </a:r>
          </a:p>
        </p:txBody>
      </p:sp>
      <p:sp>
        <p:nvSpPr>
          <p:cNvPr id="7" name="TextBox 6"/>
          <p:cNvSpPr txBox="1"/>
          <p:nvPr/>
        </p:nvSpPr>
        <p:spPr>
          <a:xfrm>
            <a:off x="502920" y="2011680"/>
            <a:ext cx="3520440" cy="4297680"/>
          </a:xfrm>
          <a:prstGeom prst="rect">
            <a:avLst/>
          </a:prstGeom>
          <a:noFill/>
        </p:spPr>
        <p:txBody>
          <a:bodyPr wrap="square" lIns="0" tIns="0" rIns="0" bIns="0" anchor="t">
            <a:spAutoFit/>
          </a:bodyPr>
          <a:lstStyle/>
          <a:p>
            <a:pPr algn="l">
              <a:spcAft>
                <a:spcPts val="400"/>
              </a:spcAft>
            </a:pPr>
            <a:r>
              <a:rPr sz="1150" b="1" i="0">
                <a:solidFill>
                  <a:srgbClr val="1F3A5F"/>
                </a:solidFill>
                <a:latin typeface="Calibri"/>
              </a:rPr>
              <a:t>Key evidence</a:t>
            </a:r>
          </a:p>
          <a:p>
            <a:pPr marL="182880" indent="-182880" algn="l">
              <a:spcAft>
                <a:spcPts val="400"/>
              </a:spcAft>
              <a:buFont typeface="Arial"/>
              <a:buChar char="•"/>
            </a:pPr>
            <a:r>
              <a:rPr sz="1100" b="0" i="0">
                <a:solidFill>
                  <a:srgbClr val="222222"/>
                </a:solidFill>
                <a:latin typeface="Calibri"/>
              </a:rPr>
              <a:t>Privileged access to QT-AI-2025 patent DB</a:t>
            </a:r>
          </a:p>
          <a:p>
            <a:pPr marL="182880" indent="-182880" algn="l">
              <a:spcAft>
                <a:spcPts val="400"/>
              </a:spcAft>
              <a:buFont typeface="Arial"/>
              <a:buChar char="•"/>
            </a:pPr>
            <a:r>
              <a:rPr sz="1100" b="0" i="0">
                <a:solidFill>
                  <a:srgbClr val="222222"/>
                </a:solidFill>
                <a:latin typeface="Calibri"/>
              </a:rPr>
              <a:t>Initiated &amp; orchestrated the transfer</a:t>
            </a:r>
          </a:p>
          <a:p>
            <a:pPr marL="182880" indent="-182880" algn="l">
              <a:spcAft>
                <a:spcPts val="400"/>
              </a:spcAft>
              <a:buFont typeface="Arial"/>
              <a:buChar char="•"/>
            </a:pPr>
            <a:r>
              <a:rPr sz="1100" b="0" i="0">
                <a:solidFill>
                  <a:srgbClr val="222222"/>
                </a:solidFill>
                <a:latin typeface="Calibri"/>
              </a:rPr>
              <a:t>WhatsApp sale talk, concealment, Manchester meeting, @HAMSTER.184397</a:t>
            </a:r>
          </a:p>
          <a:p>
            <a:pPr algn="l">
              <a:spcBef>
                <a:spcPts val="600"/>
              </a:spcBef>
              <a:spcAft>
                <a:spcPts val="300"/>
              </a:spcAft>
            </a:pPr>
            <a:r>
              <a:rPr sz="1150" b="1" i="0">
                <a:solidFill>
                  <a:srgbClr val="A62A2A"/>
                </a:solidFill>
                <a:latin typeface="Calibri"/>
              </a:rPr>
              <a:t>Legal implications</a:t>
            </a:r>
          </a:p>
          <a:p>
            <a:pPr algn="l"/>
            <a:r>
              <a:rPr sz="1050" b="0" i="1">
                <a:solidFill>
                  <a:srgbClr val="5A5A5A"/>
                </a:solidFill>
                <a:latin typeface="Calibri"/>
              </a:rPr>
              <a:t>Computer Misuse Act 1990; Trade Secrets Regs 2018; Fraud Act 2006</a:t>
            </a:r>
          </a:p>
        </p:txBody>
      </p:sp>
      <p:sp>
        <p:nvSpPr>
          <p:cNvPr id="8" name="Rectangle 7"/>
          <p:cNvSpPr/>
          <p:nvPr/>
        </p:nvSpPr>
        <p:spPr>
          <a:xfrm>
            <a:off x="4251960" y="1234440"/>
            <a:ext cx="3611880" cy="6400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343400" y="1280160"/>
            <a:ext cx="3429000" cy="548640"/>
          </a:xfrm>
          <a:prstGeom prst="rect">
            <a:avLst/>
          </a:prstGeom>
          <a:noFill/>
        </p:spPr>
        <p:txBody>
          <a:bodyPr wrap="square" lIns="0" tIns="0" rIns="0" bIns="0" anchor="ctr">
            <a:spAutoFit/>
          </a:bodyPr>
          <a:lstStyle/>
          <a:p>
            <a:pPr algn="ctr"/>
            <a:r>
              <a:rPr sz="1300" b="1" i="0">
                <a:solidFill>
                  <a:srgbClr val="FFFFFF"/>
                </a:solidFill>
                <a:latin typeface="Calibri"/>
              </a:rPr>
              <a:t>Joe — E-002</a:t>
            </a:r>
          </a:p>
          <a:p>
            <a:pPr algn="ctr"/>
            <a:r>
              <a:rPr sz="1050" b="0" i="0">
                <a:solidFill>
                  <a:srgbClr val="FFFFFF"/>
                </a:solidFill>
                <a:latin typeface="Calibri"/>
              </a:rPr>
              <a:t>Intermediary</a:t>
            </a:r>
          </a:p>
        </p:txBody>
      </p:sp>
      <p:sp>
        <p:nvSpPr>
          <p:cNvPr id="10" name="TextBox 9"/>
          <p:cNvSpPr txBox="1"/>
          <p:nvPr/>
        </p:nvSpPr>
        <p:spPr>
          <a:xfrm>
            <a:off x="4297680" y="2011680"/>
            <a:ext cx="3520440" cy="4297680"/>
          </a:xfrm>
          <a:prstGeom prst="rect">
            <a:avLst/>
          </a:prstGeom>
          <a:noFill/>
        </p:spPr>
        <p:txBody>
          <a:bodyPr wrap="square" lIns="0" tIns="0" rIns="0" bIns="0" anchor="t">
            <a:spAutoFit/>
          </a:bodyPr>
          <a:lstStyle/>
          <a:p>
            <a:pPr algn="l">
              <a:spcAft>
                <a:spcPts val="400"/>
              </a:spcAft>
            </a:pPr>
            <a:r>
              <a:rPr sz="1150" b="1" i="0">
                <a:solidFill>
                  <a:srgbClr val="1F3A5F"/>
                </a:solidFill>
                <a:latin typeface="Calibri"/>
              </a:rPr>
              <a:t>Key evidence</a:t>
            </a:r>
          </a:p>
          <a:p>
            <a:pPr marL="182880" indent="-182880" algn="l">
              <a:spcAft>
                <a:spcPts val="400"/>
              </a:spcAft>
              <a:buFont typeface="Arial"/>
              <a:buChar char="•"/>
            </a:pPr>
            <a:r>
              <a:rPr sz="1100" b="0" i="0">
                <a:solidFill>
                  <a:srgbClr val="222222"/>
                </a:solidFill>
                <a:latin typeface="Calibri"/>
              </a:rPr>
              <a:t>Link between Emma and Norman</a:t>
            </a:r>
          </a:p>
          <a:p>
            <a:pPr marL="182880" indent="-182880" algn="l">
              <a:spcAft>
                <a:spcPts val="400"/>
              </a:spcAft>
              <a:buFont typeface="Arial"/>
              <a:buChar char="•"/>
            </a:pPr>
            <a:r>
              <a:rPr sz="1100" b="0" i="0">
                <a:solidFill>
                  <a:srgbClr val="222222"/>
                </a:solidFill>
                <a:latin typeface="Calibri"/>
              </a:rPr>
              <a:t>WhatsApp/Facebook + geolocation corroborate role</a:t>
            </a:r>
          </a:p>
          <a:p>
            <a:pPr marL="182880" indent="-182880" algn="l">
              <a:spcAft>
                <a:spcPts val="400"/>
              </a:spcAft>
              <a:buFont typeface="Arial"/>
              <a:buChar char="•"/>
            </a:pPr>
            <a:r>
              <a:rPr sz="1100" b="0" i="0">
                <a:solidFill>
                  <a:srgbClr val="222222"/>
                </a:solidFill>
                <a:latin typeface="Calibri"/>
              </a:rPr>
              <a:t>“Joe told me u r ready to proceed”</a:t>
            </a:r>
          </a:p>
          <a:p>
            <a:pPr algn="l">
              <a:spcBef>
                <a:spcPts val="600"/>
              </a:spcBef>
              <a:spcAft>
                <a:spcPts val="300"/>
              </a:spcAft>
            </a:pPr>
            <a:r>
              <a:rPr sz="1150" b="1" i="0">
                <a:solidFill>
                  <a:srgbClr val="A62A2A"/>
                </a:solidFill>
                <a:latin typeface="Calibri"/>
              </a:rPr>
              <a:t>Legal implications</a:t>
            </a:r>
          </a:p>
          <a:p>
            <a:pPr algn="l"/>
            <a:r>
              <a:rPr sz="1050" b="0" i="1">
                <a:solidFill>
                  <a:srgbClr val="5A5A5A"/>
                </a:solidFill>
                <a:latin typeface="Calibri"/>
              </a:rPr>
              <a:t>Computer Misuse Act 1990; Fraud Act 2006; Criminal Justice Act 2003</a:t>
            </a:r>
          </a:p>
        </p:txBody>
      </p:sp>
      <p:sp>
        <p:nvSpPr>
          <p:cNvPr id="11" name="Rectangle 10"/>
          <p:cNvSpPr/>
          <p:nvPr/>
        </p:nvSpPr>
        <p:spPr>
          <a:xfrm>
            <a:off x="8046720" y="1234440"/>
            <a:ext cx="3611880" cy="6400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138160" y="1280160"/>
            <a:ext cx="3429000" cy="548640"/>
          </a:xfrm>
          <a:prstGeom prst="rect">
            <a:avLst/>
          </a:prstGeom>
          <a:noFill/>
        </p:spPr>
        <p:txBody>
          <a:bodyPr wrap="square" lIns="0" tIns="0" rIns="0" bIns="0" anchor="ctr">
            <a:spAutoFit/>
          </a:bodyPr>
          <a:lstStyle/>
          <a:p>
            <a:pPr algn="ctr"/>
            <a:r>
              <a:rPr sz="1300" b="1" i="0">
                <a:solidFill>
                  <a:srgbClr val="FFFFFF"/>
                </a:solidFill>
                <a:latin typeface="Calibri"/>
              </a:rPr>
              <a:t>Norman Smith — E-003</a:t>
            </a:r>
          </a:p>
          <a:p>
            <a:pPr algn="ctr"/>
            <a:r>
              <a:rPr sz="1050" b="0" i="0">
                <a:solidFill>
                  <a:srgbClr val="FFFFFF"/>
                </a:solidFill>
                <a:latin typeface="Calibri"/>
              </a:rPr>
              <a:t>Suspected buyer / recipient</a:t>
            </a:r>
          </a:p>
        </p:txBody>
      </p:sp>
      <p:sp>
        <p:nvSpPr>
          <p:cNvPr id="13" name="TextBox 12"/>
          <p:cNvSpPr txBox="1"/>
          <p:nvPr/>
        </p:nvSpPr>
        <p:spPr>
          <a:xfrm>
            <a:off x="8092440" y="2011680"/>
            <a:ext cx="3520440" cy="4297680"/>
          </a:xfrm>
          <a:prstGeom prst="rect">
            <a:avLst/>
          </a:prstGeom>
          <a:noFill/>
        </p:spPr>
        <p:txBody>
          <a:bodyPr wrap="square" lIns="0" tIns="0" rIns="0" bIns="0" anchor="t">
            <a:spAutoFit/>
          </a:bodyPr>
          <a:lstStyle/>
          <a:p>
            <a:pPr algn="l">
              <a:spcAft>
                <a:spcPts val="400"/>
              </a:spcAft>
            </a:pPr>
            <a:r>
              <a:rPr sz="1150" b="1" i="0">
                <a:solidFill>
                  <a:srgbClr val="1F3A5F"/>
                </a:solidFill>
                <a:latin typeface="Calibri"/>
              </a:rPr>
              <a:t>Key evidence</a:t>
            </a:r>
          </a:p>
          <a:p>
            <a:pPr marL="182880" indent="-182880" algn="l">
              <a:spcAft>
                <a:spcPts val="400"/>
              </a:spcAft>
              <a:buFont typeface="Arial"/>
              <a:buChar char="•"/>
            </a:pPr>
            <a:r>
              <a:rPr sz="1100" b="0" i="0">
                <a:solidFill>
                  <a:srgbClr val="222222"/>
                </a:solidFill>
                <a:latin typeface="Calibri"/>
              </a:rPr>
              <a:t>Buying for NexGen Circuits</a:t>
            </a:r>
          </a:p>
          <a:p>
            <a:pPr marL="182880" indent="-182880" algn="l">
              <a:spcAft>
                <a:spcPts val="400"/>
              </a:spcAft>
              <a:buFont typeface="Arial"/>
              <a:buChar char="•"/>
            </a:pPr>
            <a:r>
              <a:rPr sz="1100" b="0" i="0">
                <a:solidFill>
                  <a:srgbClr val="222222"/>
                </a:solidFill>
                <a:latin typeface="Calibri"/>
              </a:rPr>
              <a:t>Arranges blueprint receipt + offshore payment</a:t>
            </a:r>
          </a:p>
          <a:p>
            <a:pPr marL="182880" indent="-182880" algn="l">
              <a:spcAft>
                <a:spcPts val="400"/>
              </a:spcAft>
              <a:buFont typeface="Arial"/>
              <a:buChar char="•"/>
            </a:pPr>
            <a:r>
              <a:rPr sz="1100" b="0" i="0">
                <a:solidFill>
                  <a:srgbClr val="222222"/>
                </a:solidFill>
                <a:latin typeface="Calibri"/>
              </a:rPr>
              <a:t>“Blueprint in chunks… 5M offshore”</a:t>
            </a:r>
          </a:p>
          <a:p>
            <a:pPr algn="l">
              <a:spcBef>
                <a:spcPts val="600"/>
              </a:spcBef>
              <a:spcAft>
                <a:spcPts val="300"/>
              </a:spcAft>
            </a:pPr>
            <a:r>
              <a:rPr sz="1150" b="1" i="0">
                <a:solidFill>
                  <a:srgbClr val="A62A2A"/>
                </a:solidFill>
                <a:latin typeface="Calibri"/>
              </a:rPr>
              <a:t>Legal implications</a:t>
            </a:r>
          </a:p>
          <a:p>
            <a:pPr algn="l"/>
            <a:r>
              <a:rPr sz="1050" b="0" i="1">
                <a:solidFill>
                  <a:srgbClr val="5A5A5A"/>
                </a:solidFill>
                <a:latin typeface="Calibri"/>
              </a:rPr>
              <a:t>Proceeds of Crime Act 2002; Trade Secrets Regs 2018; Fraud Act 2006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457200" y="274320"/>
            <a:ext cx="11247120" cy="548640"/>
          </a:xfrm>
          <a:prstGeom prst="rect">
            <a:avLst/>
          </a:prstGeom>
          <a:noFill/>
        </p:spPr>
        <p:txBody>
          <a:bodyPr wrap="square" lIns="0" tIns="0" rIns="0" bIns="0" anchor="t">
            <a:spAutoFit/>
          </a:bodyPr>
          <a:lstStyle/>
          <a:p>
            <a:pPr algn="l"/>
            <a:r>
              <a:rPr sz="2500" b="1" i="0">
                <a:solidFill>
                  <a:srgbClr val="1F3A5F"/>
                </a:solidFill>
                <a:latin typeface="Cambria"/>
              </a:rPr>
              <a:t>6–7.  Conclusion &amp; Recommendations</a:t>
            </a:r>
          </a:p>
        </p:txBody>
      </p:sp>
      <p:sp>
        <p:nvSpPr>
          <p:cNvPr id="3" name="Rectangle 2"/>
          <p:cNvSpPr/>
          <p:nvPr/>
        </p:nvSpPr>
        <p:spPr>
          <a:xfrm>
            <a:off x="457200" y="932688"/>
            <a:ext cx="11274552" cy="17780"/>
          </a:xfrm>
          <a:prstGeom prst="rect">
            <a:avLst/>
          </a:prstGeom>
          <a:solidFill>
            <a:srgbClr val="1F3A5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1338560" y="6446520"/>
            <a:ext cx="640080" cy="274320"/>
          </a:xfrm>
          <a:prstGeom prst="rect">
            <a:avLst/>
          </a:prstGeom>
          <a:noFill/>
        </p:spPr>
        <p:txBody>
          <a:bodyPr wrap="square" lIns="0" tIns="0" rIns="0" bIns="0" anchor="t">
            <a:spAutoFit/>
          </a:bodyPr>
          <a:lstStyle/>
          <a:p>
            <a:pPr algn="r"/>
            <a:r>
              <a:rPr sz="1000" b="0" i="0">
                <a:solidFill>
                  <a:srgbClr val="5A5A5A"/>
                </a:solidFill>
                <a:latin typeface="Calibri"/>
              </a:rPr>
              <a:t>18</a:t>
            </a:r>
          </a:p>
        </p:txBody>
      </p:sp>
      <p:sp>
        <p:nvSpPr>
          <p:cNvPr id="5" name="TextBox 4"/>
          <p:cNvSpPr txBox="1"/>
          <p:nvPr/>
        </p:nvSpPr>
        <p:spPr>
          <a:xfrm>
            <a:off x="457200" y="1234440"/>
            <a:ext cx="5486400" cy="365760"/>
          </a:xfrm>
          <a:prstGeom prst="rect">
            <a:avLst/>
          </a:prstGeom>
          <a:noFill/>
        </p:spPr>
        <p:txBody>
          <a:bodyPr wrap="square" lIns="0" tIns="0" rIns="0" bIns="0" anchor="t">
            <a:spAutoFit/>
          </a:bodyPr>
          <a:lstStyle/>
          <a:p>
            <a:pPr algn="l"/>
            <a:r>
              <a:rPr sz="1500" b="1" i="0">
                <a:solidFill>
                  <a:srgbClr val="1F3A5F"/>
                </a:solidFill>
                <a:latin typeface="Calibri"/>
              </a:rPr>
              <a:t>Conclusion</a:t>
            </a:r>
          </a:p>
        </p:txBody>
      </p:sp>
      <p:sp>
        <p:nvSpPr>
          <p:cNvPr id="6" name="TextBox 5"/>
          <p:cNvSpPr txBox="1"/>
          <p:nvPr/>
        </p:nvSpPr>
        <p:spPr>
          <a:xfrm>
            <a:off x="457200" y="1645920"/>
            <a:ext cx="5486400" cy="4572000"/>
          </a:xfrm>
          <a:prstGeom prst="rect">
            <a:avLst/>
          </a:prstGeom>
          <a:noFill/>
        </p:spPr>
        <p:txBody>
          <a:bodyPr wrap="square" lIns="0" tIns="0" rIns="0" bIns="0" anchor="t">
            <a:spAutoFit/>
          </a:bodyPr>
          <a:lstStyle/>
          <a:p>
            <a:pPr marL="182880" indent="-182880" algn="l">
              <a:spcAft>
                <a:spcPts val="800"/>
              </a:spcAft>
              <a:buFont typeface="Arial"/>
              <a:buChar char="•"/>
            </a:pPr>
            <a:r>
              <a:rPr sz="1200" b="0" i="0">
                <a:solidFill>
                  <a:srgbClr val="222222"/>
                </a:solidFill>
                <a:latin typeface="Calibri"/>
              </a:rPr>
              <a:t>Overwhelming digital evidence shows a coordinated attempt to steal and transfer Quantum Tech's QT-AI-2025 patent.</a:t>
            </a:r>
          </a:p>
          <a:p>
            <a:pPr marL="182880" indent="-182880" algn="l">
              <a:spcAft>
                <a:spcPts val="800"/>
              </a:spcAft>
              <a:buFont typeface="Arial"/>
              <a:buChar char="•"/>
            </a:pPr>
            <a:r>
              <a:rPr sz="1200" b="0" i="0">
                <a:solidFill>
                  <a:srgbClr val="222222"/>
                </a:solidFill>
                <a:latin typeface="Calibri"/>
              </a:rPr>
              <a:t>Three roles reconstructed: insider (Emma, E-001), intermediary (Joe, E-002), buyer (Norman, E-003).</a:t>
            </a:r>
          </a:p>
          <a:p>
            <a:pPr marL="182880" indent="-182880" algn="l">
              <a:spcAft>
                <a:spcPts val="800"/>
              </a:spcAft>
              <a:buFont typeface="Arial"/>
              <a:buChar char="•"/>
            </a:pPr>
            <a:r>
              <a:rPr sz="1200" b="0" i="0">
                <a:solidFill>
                  <a:srgbClr val="222222"/>
                </a:solidFill>
                <a:latin typeface="Calibri"/>
              </a:rPr>
              <a:t>Multi-platform comms (WhatsApp, Facebook, Instagram @HAMSTER.184397) + call logs + geolocation corroborate an organised operation.</a:t>
            </a:r>
          </a:p>
          <a:p>
            <a:pPr marL="182880" indent="-182880" algn="l">
              <a:spcAft>
                <a:spcPts val="800"/>
              </a:spcAft>
              <a:buFont typeface="Arial"/>
              <a:buChar char="•"/>
            </a:pPr>
            <a:r>
              <a:rPr sz="1200" b="0" i="0">
                <a:solidFill>
                  <a:srgbClr val="222222"/>
                </a:solidFill>
                <a:latin typeface="Calibri"/>
              </a:rPr>
              <a:t>Offences may arise under the Computer Misuse Act 1990, Trade Secrets Regs 2018, Fraud Act 2006, Proceeds of Crime Act 2002 &amp; Criminal Justice Act 2003.</a:t>
            </a:r>
          </a:p>
        </p:txBody>
      </p:sp>
      <p:sp>
        <p:nvSpPr>
          <p:cNvPr id="7" name="TextBox 6"/>
          <p:cNvSpPr txBox="1"/>
          <p:nvPr/>
        </p:nvSpPr>
        <p:spPr>
          <a:xfrm>
            <a:off x="6309360" y="1234440"/>
            <a:ext cx="5486400" cy="365760"/>
          </a:xfrm>
          <a:prstGeom prst="rect">
            <a:avLst/>
          </a:prstGeom>
          <a:noFill/>
        </p:spPr>
        <p:txBody>
          <a:bodyPr wrap="square" lIns="0" tIns="0" rIns="0" bIns="0" anchor="t">
            <a:spAutoFit/>
          </a:bodyPr>
          <a:lstStyle/>
          <a:p>
            <a:pPr algn="l"/>
            <a:r>
              <a:rPr sz="1500" b="1" i="0">
                <a:solidFill>
                  <a:srgbClr val="1F3A5F"/>
                </a:solidFill>
                <a:latin typeface="Calibri"/>
              </a:rPr>
              <a:t>Recommendations</a:t>
            </a:r>
          </a:p>
        </p:txBody>
      </p:sp>
      <p:sp>
        <p:nvSpPr>
          <p:cNvPr id="8" name="TextBox 7"/>
          <p:cNvSpPr txBox="1"/>
          <p:nvPr/>
        </p:nvSpPr>
        <p:spPr>
          <a:xfrm>
            <a:off x="6309360" y="1645920"/>
            <a:ext cx="5486400" cy="365760"/>
          </a:xfrm>
          <a:prstGeom prst="rect">
            <a:avLst/>
          </a:prstGeom>
          <a:noFill/>
        </p:spPr>
        <p:txBody>
          <a:bodyPr wrap="square" lIns="0" tIns="0" rIns="0" bIns="0" anchor="t">
            <a:spAutoFit/>
          </a:bodyPr>
          <a:lstStyle/>
          <a:p>
            <a:pPr algn="l"/>
            <a:r>
              <a:rPr sz="1250" b="1" i="0">
                <a:solidFill>
                  <a:srgbClr val="2E5A88"/>
                </a:solidFill>
                <a:latin typeface="Calibri"/>
              </a:rPr>
              <a:t>Law enforcement</a:t>
            </a:r>
          </a:p>
        </p:txBody>
      </p:sp>
      <p:sp>
        <p:nvSpPr>
          <p:cNvPr id="9" name="TextBox 8"/>
          <p:cNvSpPr txBox="1"/>
          <p:nvPr/>
        </p:nvSpPr>
        <p:spPr>
          <a:xfrm>
            <a:off x="6309360" y="2011680"/>
            <a:ext cx="5486400" cy="2194560"/>
          </a:xfrm>
          <a:prstGeom prst="rect">
            <a:avLst/>
          </a:prstGeom>
          <a:noFill/>
        </p:spPr>
        <p:txBody>
          <a:bodyPr wrap="square" lIns="0" tIns="0" rIns="0" bIns="0" anchor="t">
            <a:spAutoFit/>
          </a:bodyPr>
          <a:lstStyle/>
          <a:p>
            <a:pPr marL="182880" indent="-182880" algn="l">
              <a:spcAft>
                <a:spcPts val="500"/>
              </a:spcAft>
              <a:buFont typeface="Arial"/>
              <a:buChar char="•"/>
            </a:pPr>
            <a:r>
              <a:rPr sz="1150" b="0" i="0">
                <a:solidFill>
                  <a:srgbClr val="222222"/>
                </a:solidFill>
                <a:latin typeface="Calibri"/>
              </a:rPr>
              <a:t>Prosecute all three under Trade Secrets Regs 2018 &amp; Computer Misuse Act 1990.</a:t>
            </a:r>
          </a:p>
          <a:p>
            <a:pPr marL="182880" indent="-182880" algn="l">
              <a:spcAft>
                <a:spcPts val="500"/>
              </a:spcAft>
              <a:buFont typeface="Arial"/>
              <a:buChar char="•"/>
            </a:pPr>
            <a:r>
              <a:rPr sz="1150" b="0" i="0">
                <a:solidFill>
                  <a:srgbClr val="222222"/>
                </a:solidFill>
                <a:latin typeface="Calibri"/>
              </a:rPr>
              <a:t>Pursue Proceeds of Crime Act 2002 for the offshore payments.</a:t>
            </a:r>
          </a:p>
          <a:p>
            <a:pPr marL="182880" indent="-182880" algn="l">
              <a:spcAft>
                <a:spcPts val="500"/>
              </a:spcAft>
              <a:buFont typeface="Arial"/>
              <a:buChar char="•"/>
            </a:pPr>
            <a:r>
              <a:rPr sz="1150" b="0" i="0">
                <a:solidFill>
                  <a:srgbClr val="222222"/>
                </a:solidFill>
                <a:latin typeface="Calibri"/>
              </a:rPr>
              <a:t>Preserve/analyse Instagram @HAMSTER.184397; cross-reference the two recurring numbers.</a:t>
            </a:r>
          </a:p>
          <a:p>
            <a:pPr marL="182880" indent="-182880" algn="l">
              <a:spcAft>
                <a:spcPts val="500"/>
              </a:spcAft>
              <a:buFont typeface="Arial"/>
              <a:buChar char="•"/>
            </a:pPr>
            <a:r>
              <a:rPr sz="1150" b="0" i="0">
                <a:solidFill>
                  <a:srgbClr val="222222"/>
                </a:solidFill>
                <a:latin typeface="Calibri"/>
              </a:rPr>
              <a:t>Interview Emma; assess evidence-concealment offences (Joe).</a:t>
            </a:r>
          </a:p>
        </p:txBody>
      </p:sp>
      <p:sp>
        <p:nvSpPr>
          <p:cNvPr id="10" name="TextBox 9"/>
          <p:cNvSpPr txBox="1"/>
          <p:nvPr/>
        </p:nvSpPr>
        <p:spPr>
          <a:xfrm>
            <a:off x="6309360" y="4160520"/>
            <a:ext cx="5486400" cy="365760"/>
          </a:xfrm>
          <a:prstGeom prst="rect">
            <a:avLst/>
          </a:prstGeom>
          <a:noFill/>
        </p:spPr>
        <p:txBody>
          <a:bodyPr wrap="square" lIns="0" tIns="0" rIns="0" bIns="0" anchor="t">
            <a:spAutoFit/>
          </a:bodyPr>
          <a:lstStyle/>
          <a:p>
            <a:pPr algn="l"/>
            <a:r>
              <a:rPr sz="1250" b="1" i="0">
                <a:solidFill>
                  <a:srgbClr val="2E5A88"/>
                </a:solidFill>
                <a:latin typeface="Calibri"/>
              </a:rPr>
              <a:t>Quantum Tech</a:t>
            </a:r>
          </a:p>
        </p:txBody>
      </p:sp>
      <p:sp>
        <p:nvSpPr>
          <p:cNvPr id="11" name="TextBox 10"/>
          <p:cNvSpPr txBox="1"/>
          <p:nvPr/>
        </p:nvSpPr>
        <p:spPr>
          <a:xfrm>
            <a:off x="6309360" y="4526280"/>
            <a:ext cx="5486400" cy="1828800"/>
          </a:xfrm>
          <a:prstGeom prst="rect">
            <a:avLst/>
          </a:prstGeom>
          <a:noFill/>
        </p:spPr>
        <p:txBody>
          <a:bodyPr wrap="square" lIns="0" tIns="0" rIns="0" bIns="0" anchor="t">
            <a:spAutoFit/>
          </a:bodyPr>
          <a:lstStyle/>
          <a:p>
            <a:pPr marL="182880" indent="-182880" algn="l">
              <a:spcAft>
                <a:spcPts val="500"/>
              </a:spcAft>
              <a:buFont typeface="Arial"/>
              <a:buChar char="•"/>
            </a:pPr>
            <a:r>
              <a:rPr sz="1150" b="0" i="0">
                <a:solidFill>
                  <a:srgbClr val="222222"/>
                </a:solidFill>
                <a:latin typeface="Calibri"/>
              </a:rPr>
              <a:t>Revoke Emma's access; review 24 months of file access.</a:t>
            </a:r>
          </a:p>
          <a:p>
            <a:pPr marL="182880" indent="-182880" algn="l">
              <a:spcAft>
                <a:spcPts val="500"/>
              </a:spcAft>
              <a:buFont typeface="Arial"/>
              <a:buChar char="•"/>
            </a:pPr>
            <a:r>
              <a:rPr sz="1150" b="0" i="0">
                <a:solidFill>
                  <a:srgbClr val="222222"/>
                </a:solidFill>
                <a:latin typeface="Calibri"/>
              </a:rPr>
              <a:t>Deploy Data Loss Prevention (DLP) &amp; User Behaviour Analytics; apply least privilege.</a:t>
            </a:r>
          </a:p>
          <a:p>
            <a:pPr marL="182880" indent="-182880" algn="l">
              <a:spcAft>
                <a:spcPts val="500"/>
              </a:spcAft>
              <a:buFont typeface="Arial"/>
              <a:buChar char="•"/>
            </a:pPr>
            <a:r>
              <a:rPr sz="1150" b="0" i="0">
                <a:solidFill>
                  <a:srgbClr val="222222"/>
                </a:solidFill>
                <a:latin typeface="Calibri"/>
              </a:rPr>
              <a:t>Insider-threat training; consider civil action against NexGen Circuits.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1618</Words>
  <Application>Microsoft Office PowerPoint</Application>
  <PresentationFormat>Widescreen</PresentationFormat>
  <Paragraphs>223</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hp</cp:lastModifiedBy>
  <cp:revision>7</cp:revision>
  <dcterms:created xsi:type="dcterms:W3CDTF">2013-01-27T09:14:16Z</dcterms:created>
  <dcterms:modified xsi:type="dcterms:W3CDTF">2026-08-11T13:39:26Z</dcterms:modified>
  <cp:category/>
</cp:coreProperties>
</file>