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156" y="5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64797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Destination &amp;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Resort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81483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Sense of Place Strategies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 fontScale="90000"/>
          </a:bodyPr>
          <a:lstStyle/>
          <a:p>
            <a:r>
              <a:rPr lang="en-GB" sz="3200" dirty="0"/>
              <a:t> </a:t>
            </a:r>
            <a:r>
              <a:rPr lang="en-GB" sz="4900" b="1" dirty="0"/>
              <a:t>Today’s Session 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4000" b="1" dirty="0"/>
              <a:t>Developing a Sense of Place</a:t>
            </a:r>
          </a:p>
        </p:txBody>
      </p:sp>
      <p:pic>
        <p:nvPicPr>
          <p:cNvPr id="5" name="Picture 4" descr="Pins in a map">
            <a:extLst>
              <a:ext uri="{FF2B5EF4-FFF2-40B4-BE49-F238E27FC236}">
                <a16:creationId xmlns:a16="http://schemas.microsoft.com/office/drawing/2014/main" id="{6F90EBF8-CA4A-E327-8032-99E91ADA95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69" r="23993" b="-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984269"/>
            <a:ext cx="5444382" cy="3158114"/>
          </a:xfrm>
        </p:spPr>
        <p:txBody>
          <a:bodyPr>
            <a:normAutofit/>
          </a:bodyPr>
          <a:lstStyle/>
          <a:p>
            <a:r>
              <a:rPr lang="en-GB" dirty="0"/>
              <a:t>Mass v Niche Tourism</a:t>
            </a:r>
          </a:p>
          <a:p>
            <a:r>
              <a:rPr lang="en-GB" dirty="0"/>
              <a:t>Authenticity</a:t>
            </a:r>
          </a:p>
          <a:p>
            <a:r>
              <a:rPr lang="en-GB" dirty="0"/>
              <a:t>Sense of Place </a:t>
            </a:r>
          </a:p>
          <a:p>
            <a:r>
              <a:rPr lang="en-GB" dirty="0"/>
              <a:t>Place Branding</a:t>
            </a:r>
          </a:p>
          <a:p>
            <a:r>
              <a:rPr lang="en-GB" dirty="0"/>
              <a:t>Destination Management</a:t>
            </a:r>
          </a:p>
          <a:p>
            <a:r>
              <a:rPr lang="en-GB" dirty="0"/>
              <a:t>Destination Marketing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7DCDC-DD3C-A0EE-B623-614515F7F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Islands of Hope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A6DAC-01D4-094C-6EB8-D376030E4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“To move from (simply) managing the resource itself to managing the people who use it.</a:t>
            </a:r>
          </a:p>
          <a:p>
            <a:r>
              <a:rPr lang="en-GB" dirty="0"/>
              <a:t>First &amp; foremost, the experience that the visitor gets (in a destination) is the critical thing</a:t>
            </a:r>
          </a:p>
          <a:p>
            <a:r>
              <a:rPr lang="en-GB" dirty="0"/>
              <a:t>Not from the political administration approach, size or the way it is organised but from the dimension of life that visitors can experience such areas”</a:t>
            </a:r>
          </a:p>
          <a:p>
            <a:r>
              <a:rPr lang="en-GB" dirty="0">
                <a:solidFill>
                  <a:schemeClr val="accent1"/>
                </a:solidFill>
              </a:rPr>
              <a:t>Brown (1971)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514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346BB-2848-2A19-4627-692F3F4DB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00458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Creating a Sense of Place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B44C0-E1A3-88B6-1EAD-2AF8E35F6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904" y="1212574"/>
            <a:ext cx="11174896" cy="453224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Place building</a:t>
            </a:r>
          </a:p>
          <a:p>
            <a:r>
              <a:rPr lang="en-GB" dirty="0"/>
              <a:t>Destination Management</a:t>
            </a:r>
          </a:p>
          <a:p>
            <a:r>
              <a:rPr lang="en-GB" dirty="0"/>
              <a:t>Destination Marketing Brand building – living the brand</a:t>
            </a:r>
          </a:p>
          <a:p>
            <a:r>
              <a:rPr lang="en-GB" dirty="0"/>
              <a:t>Rebrand &amp;/or Relaunch</a:t>
            </a:r>
          </a:p>
          <a:p>
            <a:r>
              <a:rPr lang="en-GB" dirty="0"/>
              <a:t>Identity</a:t>
            </a:r>
          </a:p>
          <a:p>
            <a:r>
              <a:rPr lang="en-GB" dirty="0"/>
              <a:t>Distinctiveness</a:t>
            </a:r>
          </a:p>
          <a:p>
            <a:r>
              <a:rPr lang="en-GB" dirty="0"/>
              <a:t>Communication – construction &amp; cooperation </a:t>
            </a:r>
          </a:p>
          <a:p>
            <a:r>
              <a:rPr lang="en-GB" dirty="0"/>
              <a:t>Authenticity</a:t>
            </a:r>
          </a:p>
          <a:p>
            <a:r>
              <a:rPr lang="en-GB" dirty="0"/>
              <a:t>Emotional Engagement</a:t>
            </a:r>
          </a:p>
          <a:p>
            <a:r>
              <a:rPr lang="en-GB" dirty="0"/>
              <a:t>Co creation with govt, stakeholders &amp; community</a:t>
            </a:r>
          </a:p>
          <a:p>
            <a:r>
              <a:rPr lang="en-GB" dirty="0"/>
              <a:t>Stakeholder engagement &amp; Ownership</a:t>
            </a:r>
          </a:p>
          <a:p>
            <a:r>
              <a:rPr lang="en-GB" dirty="0"/>
              <a:t>Sustainability &amp; Future Proofing</a:t>
            </a:r>
          </a:p>
          <a:p>
            <a:r>
              <a:rPr lang="en-GB" dirty="0"/>
              <a:t>Placemaking - Integrative</a:t>
            </a:r>
          </a:p>
          <a:p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C37F623-F601-7C92-7F94-E543874760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830" y="1870363"/>
            <a:ext cx="5518212" cy="3549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6035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16F4B-C829-E332-F3F9-361884A83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Linking Destination Management &amp;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1655D-6357-3ACA-2DA0-407C61C16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4122"/>
            <a:ext cx="10515600" cy="4340087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Place branding</a:t>
            </a:r>
          </a:p>
          <a:p>
            <a:r>
              <a:rPr lang="en-GB"/>
              <a:t>Icons</a:t>
            </a:r>
          </a:p>
          <a:p>
            <a:r>
              <a:rPr lang="en-GB"/>
              <a:t>Attractions</a:t>
            </a:r>
          </a:p>
          <a:p>
            <a:r>
              <a:rPr lang="en-GB"/>
              <a:t>Developments</a:t>
            </a:r>
          </a:p>
          <a:p>
            <a:r>
              <a:rPr lang="en-GB"/>
              <a:t>marketing</a:t>
            </a:r>
          </a:p>
          <a:p>
            <a:r>
              <a:rPr lang="en-GB"/>
              <a:t>Images</a:t>
            </a:r>
          </a:p>
          <a:p>
            <a:r>
              <a:rPr lang="en-GB"/>
              <a:t>Verbage</a:t>
            </a:r>
          </a:p>
          <a:p>
            <a:r>
              <a:rPr lang="en-GB"/>
              <a:t>Engagement</a:t>
            </a:r>
          </a:p>
          <a:p>
            <a:r>
              <a:rPr lang="en-GB"/>
              <a:t>Logos</a:t>
            </a:r>
          </a:p>
          <a:p>
            <a:r>
              <a:rPr lang="en-GB"/>
              <a:t>Slogans</a:t>
            </a:r>
          </a:p>
          <a:p>
            <a:r>
              <a:rPr lang="en-GB"/>
              <a:t>Emotional engagement</a:t>
            </a:r>
          </a:p>
          <a:p>
            <a:r>
              <a:rPr lang="en-GB"/>
              <a:t>Social media</a:t>
            </a:r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2803A7E5-605E-006D-629F-9CF9483C7A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338" y="1690688"/>
            <a:ext cx="3840480" cy="384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6079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03DF3-E462-6AF3-33ED-20D32589D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38036"/>
            <a:ext cx="6201295" cy="1402470"/>
          </a:xfrm>
        </p:spPr>
        <p:txBody>
          <a:bodyPr anchor="t">
            <a:normAutofit/>
          </a:bodyPr>
          <a:lstStyle/>
          <a:p>
            <a:r>
              <a:rPr lang="en-GB" sz="3200" b="1" dirty="0"/>
              <a:t>             </a:t>
            </a:r>
            <a:r>
              <a:rPr lang="en-GB" sz="4000" b="1" dirty="0"/>
              <a:t>Developing </a:t>
            </a:r>
            <a:br>
              <a:rPr lang="en-GB" sz="4000" b="1" dirty="0"/>
            </a:br>
            <a:r>
              <a:rPr lang="en-GB" sz="4000" b="1" dirty="0"/>
              <a:t> Destination Infrastructure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9B634-6964-9768-622C-0DB7C7B39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3600" dirty="0"/>
              <a:t>Initiative</a:t>
            </a:r>
          </a:p>
          <a:p>
            <a:r>
              <a:rPr lang="en-GB" sz="3600" dirty="0"/>
              <a:t>Impact</a:t>
            </a:r>
          </a:p>
          <a:p>
            <a:r>
              <a:rPr lang="en-GB" sz="3600" dirty="0"/>
              <a:t>Icons</a:t>
            </a:r>
          </a:p>
          <a:p>
            <a:r>
              <a:rPr lang="en-GB" sz="3600" dirty="0"/>
              <a:t>Improvement</a:t>
            </a:r>
          </a:p>
          <a:p>
            <a:r>
              <a:rPr lang="en-GB" sz="3600" dirty="0"/>
              <a:t>Infrastructure</a:t>
            </a:r>
          </a:p>
          <a:p>
            <a:endParaRPr lang="en-GB" sz="2000" dirty="0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F423B915-2611-BA4F-543A-5F5FDEF97D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99" r="8514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3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7" name="Rectangle 3086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6B017F-2183-09F4-257C-7E82A585E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Authenticity &amp; Sense of Place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56395-3136-616F-A9D7-02BB29767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13625"/>
            <a:ext cx="4614759" cy="4163337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Events</a:t>
            </a:r>
          </a:p>
          <a:p>
            <a:r>
              <a:rPr lang="en-GB" sz="3200" dirty="0"/>
              <a:t>Activities</a:t>
            </a:r>
          </a:p>
          <a:p>
            <a:r>
              <a:rPr lang="en-GB" sz="3200" dirty="0"/>
              <a:t>Community engagement</a:t>
            </a:r>
          </a:p>
          <a:p>
            <a:r>
              <a:rPr lang="en-GB" sz="3200" dirty="0"/>
              <a:t>Niche market engagement</a:t>
            </a:r>
          </a:p>
          <a:p>
            <a:r>
              <a:rPr lang="en-GB" sz="3200" dirty="0"/>
              <a:t>Quality</a:t>
            </a:r>
          </a:p>
          <a:p>
            <a:r>
              <a:rPr lang="en-GB" sz="3200" dirty="0"/>
              <a:t>Symbolism</a:t>
            </a:r>
          </a:p>
          <a:p>
            <a:r>
              <a:rPr lang="en-GB" sz="3200" dirty="0"/>
              <a:t>Sustainability</a:t>
            </a:r>
          </a:p>
          <a:p>
            <a:endParaRPr lang="en-GB" sz="2000" dirty="0"/>
          </a:p>
        </p:txBody>
      </p:sp>
      <p:pic>
        <p:nvPicPr>
          <p:cNvPr id="3074" name="Picture 2" descr="What is authentic travel &amp; tourism?">
            <a:extLst>
              <a:ext uri="{FF2B5EF4-FFF2-40B4-BE49-F238E27FC236}">
                <a16:creationId xmlns:a16="http://schemas.microsoft.com/office/drawing/2014/main" id="{2652BA90-176E-A148-F28C-7ABD6ACB1D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4" r="9369"/>
          <a:stretch/>
        </p:blipFill>
        <p:spPr bwMode="auto"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0194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7E6DB-020F-BE06-EEC8-6366DC8C5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Destination Place Branding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2F907-412D-8CEB-C93A-F1A9E7CD4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7617"/>
            <a:ext cx="10515600" cy="44593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Marketing Strategy</a:t>
            </a:r>
          </a:p>
          <a:p>
            <a:r>
              <a:rPr lang="en-GB" dirty="0"/>
              <a:t>Competitive advantage</a:t>
            </a:r>
          </a:p>
          <a:p>
            <a:r>
              <a:rPr lang="en-GB" dirty="0"/>
              <a:t>Product</a:t>
            </a:r>
          </a:p>
          <a:p>
            <a:r>
              <a:rPr lang="en-GB" dirty="0"/>
              <a:t>Identity</a:t>
            </a:r>
          </a:p>
          <a:p>
            <a:r>
              <a:rPr lang="en-GB" dirty="0"/>
              <a:t>Engagement</a:t>
            </a:r>
          </a:p>
          <a:p>
            <a:r>
              <a:rPr lang="en-GB" dirty="0"/>
              <a:t>Loyalty</a:t>
            </a:r>
          </a:p>
          <a:p>
            <a:r>
              <a:rPr lang="en-GB" dirty="0"/>
              <a:t>Culture &amp; heritage</a:t>
            </a:r>
          </a:p>
          <a:p>
            <a:r>
              <a:rPr lang="en-GB" dirty="0"/>
              <a:t>Authenticity</a:t>
            </a:r>
          </a:p>
          <a:p>
            <a:r>
              <a:rPr lang="en-GB" dirty="0"/>
              <a:t>Niche market</a:t>
            </a:r>
          </a:p>
          <a:p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FF1344C-927F-5481-2DB9-5660E5BCC3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0062" y="1477617"/>
            <a:ext cx="6468181" cy="4036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1960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897EB-6297-7B2E-9702-AF6AD6B82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02" y="762001"/>
            <a:ext cx="6724996" cy="1708242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         Creating Niche </a:t>
            </a:r>
            <a:br>
              <a:rPr lang="en-GB" sz="4000" b="1" dirty="0"/>
            </a:br>
            <a:r>
              <a:rPr lang="en-GB" sz="4000" b="1" dirty="0"/>
              <a:t>     Tourism Destinations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D0A5C-45C5-D1B1-6F32-B4A9468B7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4398642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Authenticity</a:t>
            </a:r>
          </a:p>
          <a:p>
            <a:r>
              <a:rPr lang="en-GB" sz="2000" dirty="0"/>
              <a:t>Events</a:t>
            </a:r>
          </a:p>
          <a:p>
            <a:r>
              <a:rPr lang="en-GB" sz="2000" dirty="0"/>
              <a:t>Themes</a:t>
            </a:r>
          </a:p>
          <a:p>
            <a:r>
              <a:rPr lang="en-GB" sz="2000" dirty="0"/>
              <a:t>Market</a:t>
            </a:r>
          </a:p>
          <a:p>
            <a:r>
              <a:rPr lang="en-GB" sz="2000" dirty="0"/>
              <a:t>Image</a:t>
            </a:r>
          </a:p>
          <a:p>
            <a:r>
              <a:rPr lang="en-GB" sz="2000" dirty="0"/>
              <a:t>Culture &amp; heritage</a:t>
            </a:r>
          </a:p>
          <a:p>
            <a:r>
              <a:rPr lang="en-GB" sz="2000" dirty="0"/>
              <a:t>National identity</a:t>
            </a:r>
          </a:p>
          <a:p>
            <a:r>
              <a:rPr lang="en-GB" sz="2000" dirty="0"/>
              <a:t>Regional impacts</a:t>
            </a:r>
          </a:p>
          <a:p>
            <a:r>
              <a:rPr lang="en-GB" sz="2000" dirty="0"/>
              <a:t>City</a:t>
            </a:r>
          </a:p>
          <a:p>
            <a:r>
              <a:rPr lang="en-GB" sz="2000" dirty="0"/>
              <a:t>Town</a:t>
            </a:r>
          </a:p>
          <a:p>
            <a:r>
              <a:rPr lang="en-GB" sz="2000" dirty="0"/>
              <a:t>Local area</a:t>
            </a:r>
          </a:p>
          <a:p>
            <a:endParaRPr lang="en-GB" sz="1400" dirty="0"/>
          </a:p>
        </p:txBody>
      </p:sp>
      <p:pic>
        <p:nvPicPr>
          <p:cNvPr id="5" name="Picture 4" descr="Stack of multi-coloured weaved baskets">
            <a:extLst>
              <a:ext uri="{FF2B5EF4-FFF2-40B4-BE49-F238E27FC236}">
                <a16:creationId xmlns:a16="http://schemas.microsoft.com/office/drawing/2014/main" id="{2A3447AF-44F6-1A9C-D9EF-76E18AF790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81" r="15476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94650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281B7-18E6-8E7D-20C3-BF320A1D7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b="1" dirty="0"/>
              <a:t>Strategies to Create a Unique Sense of 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391D1-3E42-E9CD-0041-7AF9C994C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053244"/>
            <a:ext cx="4646905" cy="5295207"/>
          </a:xfrm>
        </p:spPr>
        <p:txBody>
          <a:bodyPr anchor="ctr">
            <a:normAutofit/>
          </a:bodyPr>
          <a:lstStyle/>
          <a:p>
            <a:r>
              <a:rPr lang="en-GB" sz="1400" dirty="0"/>
              <a:t>Engagement with Niche market</a:t>
            </a:r>
          </a:p>
          <a:p>
            <a:r>
              <a:rPr lang="en-GB" sz="1400" dirty="0"/>
              <a:t>Culture </a:t>
            </a:r>
          </a:p>
          <a:p>
            <a:r>
              <a:rPr lang="en-GB" sz="1400" dirty="0"/>
              <a:t>Heritage</a:t>
            </a:r>
          </a:p>
          <a:p>
            <a:r>
              <a:rPr lang="en-GB" sz="1400" dirty="0"/>
              <a:t>Events</a:t>
            </a:r>
          </a:p>
          <a:p>
            <a:r>
              <a:rPr lang="en-GB" sz="1400" dirty="0"/>
              <a:t>Attractions</a:t>
            </a:r>
          </a:p>
          <a:p>
            <a:r>
              <a:rPr lang="en-GB" sz="1400" dirty="0"/>
              <a:t>Ski tourism</a:t>
            </a:r>
          </a:p>
          <a:p>
            <a:r>
              <a:rPr lang="en-GB" sz="1400" dirty="0"/>
              <a:t>Seaside</a:t>
            </a:r>
          </a:p>
          <a:p>
            <a:r>
              <a:rPr lang="en-GB" sz="1400" dirty="0"/>
              <a:t>Spa &amp; wellness tourism</a:t>
            </a:r>
          </a:p>
          <a:p>
            <a:r>
              <a:rPr lang="en-GB" sz="1400" dirty="0"/>
              <a:t>City breaks</a:t>
            </a:r>
          </a:p>
          <a:p>
            <a:r>
              <a:rPr lang="en-GB" sz="1400" dirty="0"/>
              <a:t>Activity tourism</a:t>
            </a:r>
          </a:p>
          <a:p>
            <a:r>
              <a:rPr lang="en-GB" sz="1400" dirty="0"/>
              <a:t>Sports Tourism</a:t>
            </a:r>
          </a:p>
          <a:p>
            <a:r>
              <a:rPr lang="en-GB" sz="1400" dirty="0"/>
              <a:t>Agri tourism</a:t>
            </a:r>
          </a:p>
          <a:p>
            <a:r>
              <a:rPr lang="en-GB" sz="1400" dirty="0"/>
              <a:t>Gastro tourism</a:t>
            </a:r>
          </a:p>
          <a:p>
            <a:r>
              <a:rPr lang="en-GB" sz="1400" dirty="0"/>
              <a:t>Film tourism</a:t>
            </a:r>
          </a:p>
          <a:p>
            <a:endParaRPr lang="en-GB" sz="800" dirty="0"/>
          </a:p>
        </p:txBody>
      </p:sp>
      <p:pic>
        <p:nvPicPr>
          <p:cNvPr id="5" name="Picture 4" descr="Cow staring at the camera">
            <a:extLst>
              <a:ext uri="{FF2B5EF4-FFF2-40B4-BE49-F238E27FC236}">
                <a16:creationId xmlns:a16="http://schemas.microsoft.com/office/drawing/2014/main" id="{8BE7E5A4-51BD-AB81-4B86-9DAA597486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84" r="17539" b="375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175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C0E00-C85F-4E07-F82C-FF18A27C1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Post Covid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9DD3B-9591-6E15-D6D8-90FB58391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Relaunch</a:t>
            </a:r>
          </a:p>
          <a:p>
            <a:r>
              <a:rPr lang="en-GB" sz="2000"/>
              <a:t>Recovery</a:t>
            </a:r>
          </a:p>
          <a:p>
            <a:r>
              <a:rPr lang="en-GB" sz="2000"/>
              <a:t>Reset</a:t>
            </a:r>
          </a:p>
          <a:p>
            <a:r>
              <a:rPr lang="en-GB" sz="2000"/>
              <a:t>Responsibility</a:t>
            </a:r>
          </a:p>
          <a:p>
            <a:r>
              <a:rPr lang="en-GB" sz="2000"/>
              <a:t>Competition</a:t>
            </a:r>
          </a:p>
          <a:p>
            <a:r>
              <a:rPr lang="en-GB" sz="2000"/>
              <a:t>Sustainability</a:t>
            </a:r>
          </a:p>
          <a:p>
            <a:r>
              <a:rPr lang="en-GB" sz="2000"/>
              <a:t>Authenticity</a:t>
            </a:r>
          </a:p>
          <a:p>
            <a:r>
              <a:rPr lang="en-GB" sz="2000"/>
              <a:t>Events</a:t>
            </a:r>
          </a:p>
          <a:p>
            <a:r>
              <a:rPr lang="en-GB" sz="2000"/>
              <a:t>Niche / Mass</a:t>
            </a:r>
          </a:p>
          <a:p>
            <a:endParaRPr lang="en-GB" sz="2000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73D4AD5C-134E-406F-7612-96DE56BA3F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63" r="23595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6035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B43358-9D17-782E-307B-2946777AE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Session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74D9E-6BE4-3BC8-DA48-E900F0944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1787236"/>
            <a:ext cx="4646905" cy="5611091"/>
          </a:xfrm>
        </p:spPr>
        <p:txBody>
          <a:bodyPr anchor="ctr">
            <a:normAutofit/>
          </a:bodyPr>
          <a:lstStyle/>
          <a:p>
            <a:r>
              <a:rPr lang="en-GB" sz="3200" dirty="0"/>
              <a:t>Authenticity?</a:t>
            </a:r>
          </a:p>
          <a:p>
            <a:r>
              <a:rPr lang="en-GB" sz="3200" dirty="0"/>
              <a:t>Sense of Place</a:t>
            </a:r>
          </a:p>
          <a:p>
            <a:r>
              <a:rPr lang="en-GB" sz="3200" dirty="0"/>
              <a:t>Brand Identity</a:t>
            </a:r>
          </a:p>
          <a:p>
            <a:r>
              <a:rPr lang="en-GB" sz="3200" dirty="0"/>
              <a:t>Niche Destination Strategies</a:t>
            </a:r>
          </a:p>
          <a:p>
            <a:r>
              <a:rPr lang="en-GB" sz="3200" dirty="0"/>
              <a:t>Destination Management</a:t>
            </a:r>
          </a:p>
          <a:p>
            <a:r>
              <a:rPr lang="en-GB" sz="3200" dirty="0"/>
              <a:t>Destination Marketing</a:t>
            </a:r>
          </a:p>
        </p:txBody>
      </p:sp>
      <p:pic>
        <p:nvPicPr>
          <p:cNvPr id="13" name="Picture 12" descr="Person pointing on a map">
            <a:extLst>
              <a:ext uri="{FF2B5EF4-FFF2-40B4-BE49-F238E27FC236}">
                <a16:creationId xmlns:a16="http://schemas.microsoft.com/office/drawing/2014/main" id="{530D6B3B-D7A2-DD4D-A4EA-C9784190E8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94" r="26105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2528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311</Words>
  <Application>Microsoft Office PowerPoint</Application>
  <PresentationFormat>Widescreen</PresentationFormat>
  <Paragraphs>111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 Today’s Session   Developing a Sense of Place</vt:lpstr>
      <vt:lpstr>Islands of Hope</vt:lpstr>
      <vt:lpstr> Creating a Sense of Place Strategy</vt:lpstr>
      <vt:lpstr>Linking Destination Management &amp; Marketing</vt:lpstr>
      <vt:lpstr>             Developing   Destination Infrastructure</vt:lpstr>
      <vt:lpstr>Authenticity &amp; Sense of Place Tools</vt:lpstr>
      <vt:lpstr>Destination Place Branding Strategies</vt:lpstr>
      <vt:lpstr>         Creating Niche       Tourism Destinations</vt:lpstr>
      <vt:lpstr>Strategies to Create a Unique Sense of Place</vt:lpstr>
      <vt:lpstr>Post Covid Developments</vt:lpstr>
      <vt:lpstr>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2024-02-28T23:20:53Z</dcterms:modified>
</cp:coreProperties>
</file>