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57" r:id="rId3"/>
    <p:sldId id="280" r:id="rId4"/>
    <p:sldId id="258" r:id="rId5"/>
    <p:sldId id="259" r:id="rId6"/>
    <p:sldId id="277" r:id="rId7"/>
    <p:sldId id="278" r:id="rId8"/>
    <p:sldId id="260" r:id="rId9"/>
    <p:sldId id="261" r:id="rId10"/>
    <p:sldId id="262" r:id="rId11"/>
    <p:sldId id="263" r:id="rId12"/>
    <p:sldId id="264" r:id="rId13"/>
    <p:sldId id="266" r:id="rId14"/>
    <p:sldId id="265" r:id="rId15"/>
    <p:sldId id="279" r:id="rId16"/>
    <p:sldId id="270" r:id="rId17"/>
    <p:sldId id="267" r:id="rId18"/>
    <p:sldId id="268" r:id="rId19"/>
    <p:sldId id="269" r:id="rId20"/>
    <p:sldId id="283" r:id="rId21"/>
    <p:sldId id="271" r:id="rId22"/>
    <p:sldId id="272" r:id="rId23"/>
    <p:sldId id="284" r:id="rId24"/>
    <p:sldId id="282" r:id="rId25"/>
    <p:sldId id="281" r:id="rId26"/>
    <p:sldId id="274" r:id="rId27"/>
    <p:sldId id="276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0E9FEB-E293-4907-ACFA-B5B3027E9F95}" v="10" dt="2023-02-05T13:11:06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33" autoAdjust="0"/>
    <p:restoredTop sz="77660" autoAdjust="0"/>
  </p:normalViewPr>
  <p:slideViewPr>
    <p:cSldViewPr snapToGrid="0">
      <p:cViewPr varScale="1">
        <p:scale>
          <a:sx n="71" d="100"/>
          <a:sy n="71" d="100"/>
        </p:scale>
        <p:origin x="54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720"/>
    </p:cViewPr>
  </p:sorterViewPr>
  <p:notesViewPr>
    <p:cSldViewPr snapToGrid="0">
      <p:cViewPr>
        <p:scale>
          <a:sx n="100" d="100"/>
          <a:sy n="100" d="100"/>
        </p:scale>
        <p:origin x="1073" y="-73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A50E9FEB-E293-4907-ACFA-B5B3027E9F95}"/>
    <pc:docChg chg="custSel modSld">
      <pc:chgData name="Meryl Bowen" userId="0e33c516-b54b-4571-b07e-cdbdabee1070" providerId="ADAL" clId="{A50E9FEB-E293-4907-ACFA-B5B3027E9F95}" dt="2023-02-05T13:34:16.472" v="788" actId="20577"/>
      <pc:docMkLst>
        <pc:docMk/>
      </pc:docMkLst>
      <pc:sldChg chg="modSp mod">
        <pc:chgData name="Meryl Bowen" userId="0e33c516-b54b-4571-b07e-cdbdabee1070" providerId="ADAL" clId="{A50E9FEB-E293-4907-ACFA-B5B3027E9F95}" dt="2023-02-05T12:54:55.027" v="117" actId="20577"/>
        <pc:sldMkLst>
          <pc:docMk/>
          <pc:sldMk cId="3662674016" sldId="256"/>
        </pc:sldMkLst>
        <pc:spChg chg="mod">
          <ac:chgData name="Meryl Bowen" userId="0e33c516-b54b-4571-b07e-cdbdabee1070" providerId="ADAL" clId="{A50E9FEB-E293-4907-ACFA-B5B3027E9F95}" dt="2023-02-05T12:54:55.027" v="117" actId="20577"/>
          <ac:spMkLst>
            <pc:docMk/>
            <pc:sldMk cId="3662674016" sldId="256"/>
            <ac:spMk id="3" creationId="{00000000-0000-0000-0000-000000000000}"/>
          </ac:spMkLst>
        </pc:spChg>
      </pc:sldChg>
      <pc:sldChg chg="modSp mod">
        <pc:chgData name="Meryl Bowen" userId="0e33c516-b54b-4571-b07e-cdbdabee1070" providerId="ADAL" clId="{A50E9FEB-E293-4907-ACFA-B5B3027E9F95}" dt="2023-01-08T18:07:39.131" v="95" actId="20577"/>
        <pc:sldMkLst>
          <pc:docMk/>
          <pc:sldMk cId="2896039618" sldId="276"/>
        </pc:sldMkLst>
        <pc:spChg chg="mod">
          <ac:chgData name="Meryl Bowen" userId="0e33c516-b54b-4571-b07e-cdbdabee1070" providerId="ADAL" clId="{A50E9FEB-E293-4907-ACFA-B5B3027E9F95}" dt="2023-01-08T18:07:14.548" v="71" actId="20577"/>
          <ac:spMkLst>
            <pc:docMk/>
            <pc:sldMk cId="2896039618" sldId="276"/>
            <ac:spMk id="2" creationId="{00000000-0000-0000-0000-000000000000}"/>
          </ac:spMkLst>
        </pc:spChg>
        <pc:spChg chg="mod">
          <ac:chgData name="Meryl Bowen" userId="0e33c516-b54b-4571-b07e-cdbdabee1070" providerId="ADAL" clId="{A50E9FEB-E293-4907-ACFA-B5B3027E9F95}" dt="2023-01-08T18:07:25.519" v="75" actId="20577"/>
          <ac:spMkLst>
            <pc:docMk/>
            <pc:sldMk cId="2896039618" sldId="276"/>
            <ac:spMk id="3" creationId="{00000000-0000-0000-0000-000000000000}"/>
          </ac:spMkLst>
        </pc:spChg>
        <pc:spChg chg="mod">
          <ac:chgData name="Meryl Bowen" userId="0e33c516-b54b-4571-b07e-cdbdabee1070" providerId="ADAL" clId="{A50E9FEB-E293-4907-ACFA-B5B3027E9F95}" dt="2023-01-08T18:07:39.131" v="95" actId="20577"/>
          <ac:spMkLst>
            <pc:docMk/>
            <pc:sldMk cId="2896039618" sldId="276"/>
            <ac:spMk id="4" creationId="{00000000-0000-0000-0000-000000000000}"/>
          </ac:spMkLst>
        </pc:spChg>
      </pc:sldChg>
      <pc:sldChg chg="delSp mod">
        <pc:chgData name="Meryl Bowen" userId="0e33c516-b54b-4571-b07e-cdbdabee1070" providerId="ADAL" clId="{A50E9FEB-E293-4907-ACFA-B5B3027E9F95}" dt="2022-12-22T15:22:42.395" v="2" actId="478"/>
        <pc:sldMkLst>
          <pc:docMk/>
          <pc:sldMk cId="1809315503" sldId="278"/>
        </pc:sldMkLst>
        <pc:spChg chg="del">
          <ac:chgData name="Meryl Bowen" userId="0e33c516-b54b-4571-b07e-cdbdabee1070" providerId="ADAL" clId="{A50E9FEB-E293-4907-ACFA-B5B3027E9F95}" dt="2022-12-22T15:22:42.395" v="2" actId="478"/>
          <ac:spMkLst>
            <pc:docMk/>
            <pc:sldMk cId="1809315503" sldId="278"/>
            <ac:spMk id="2" creationId="{00000000-0000-0000-0000-000000000000}"/>
          </ac:spMkLst>
        </pc:spChg>
        <pc:spChg chg="del">
          <ac:chgData name="Meryl Bowen" userId="0e33c516-b54b-4571-b07e-cdbdabee1070" providerId="ADAL" clId="{A50E9FEB-E293-4907-ACFA-B5B3027E9F95}" dt="2022-12-22T15:22:36.275" v="1" actId="478"/>
          <ac:spMkLst>
            <pc:docMk/>
            <pc:sldMk cId="1809315503" sldId="278"/>
            <ac:spMk id="4" creationId="{00000000-0000-0000-0000-000000000000}"/>
          </ac:spMkLst>
        </pc:spChg>
      </pc:sldChg>
      <pc:sldChg chg="addSp modSp mod">
        <pc:chgData name="Meryl Bowen" userId="0e33c516-b54b-4571-b07e-cdbdabee1070" providerId="ADAL" clId="{A50E9FEB-E293-4907-ACFA-B5B3027E9F95}" dt="2023-02-05T13:34:16.472" v="788" actId="20577"/>
        <pc:sldMkLst>
          <pc:docMk/>
          <pc:sldMk cId="2182685340" sldId="280"/>
        </pc:sldMkLst>
        <pc:spChg chg="mod">
          <ac:chgData name="Meryl Bowen" userId="0e33c516-b54b-4571-b07e-cdbdabee1070" providerId="ADAL" clId="{A50E9FEB-E293-4907-ACFA-B5B3027E9F95}" dt="2023-02-05T13:34:16.472" v="788" actId="20577"/>
          <ac:spMkLst>
            <pc:docMk/>
            <pc:sldMk cId="2182685340" sldId="280"/>
            <ac:spMk id="2" creationId="{00000000-0000-0000-0000-000000000000}"/>
          </ac:spMkLst>
        </pc:spChg>
        <pc:picChg chg="add mod modCrop">
          <ac:chgData name="Meryl Bowen" userId="0e33c516-b54b-4571-b07e-cdbdabee1070" providerId="ADAL" clId="{A50E9FEB-E293-4907-ACFA-B5B3027E9F95}" dt="2023-02-05T13:33:47.324" v="726" actId="1076"/>
          <ac:picMkLst>
            <pc:docMk/>
            <pc:sldMk cId="2182685340" sldId="280"/>
            <ac:picMk id="4" creationId="{3DA3C4CB-C312-E414-37AD-78A2C818C2D7}"/>
          </ac:picMkLst>
        </pc:picChg>
        <pc:picChg chg="mod">
          <ac:chgData name="Meryl Bowen" userId="0e33c516-b54b-4571-b07e-cdbdabee1070" providerId="ADAL" clId="{A50E9FEB-E293-4907-ACFA-B5B3027E9F95}" dt="2023-02-05T13:33:18.012" v="718" actId="1076"/>
          <ac:picMkLst>
            <pc:docMk/>
            <pc:sldMk cId="2182685340" sldId="280"/>
            <ac:picMk id="5" creationId="{00000000-0000-0000-0000-000000000000}"/>
          </ac:picMkLst>
        </pc:picChg>
        <pc:picChg chg="mod">
          <ac:chgData name="Meryl Bowen" userId="0e33c516-b54b-4571-b07e-cdbdabee1070" providerId="ADAL" clId="{A50E9FEB-E293-4907-ACFA-B5B3027E9F95}" dt="2023-02-05T13:33:15.958" v="717" actId="14100"/>
          <ac:picMkLst>
            <pc:docMk/>
            <pc:sldMk cId="2182685340" sldId="280"/>
            <ac:picMk id="6" creationId="{00000000-0000-0000-0000-000000000000}"/>
          </ac:picMkLst>
        </pc:picChg>
        <pc:picChg chg="add mod modCrop">
          <ac:chgData name="Meryl Bowen" userId="0e33c516-b54b-4571-b07e-cdbdabee1070" providerId="ADAL" clId="{A50E9FEB-E293-4907-ACFA-B5B3027E9F95}" dt="2023-02-05T13:33:49.195" v="727" actId="1076"/>
          <ac:picMkLst>
            <pc:docMk/>
            <pc:sldMk cId="2182685340" sldId="280"/>
            <ac:picMk id="8" creationId="{1DFC6F17-DA75-7C73-B7C4-A4C896F4831B}"/>
          </ac:picMkLst>
        </pc:picChg>
      </pc:sldChg>
      <pc:sldChg chg="modSp mod">
        <pc:chgData name="Meryl Bowen" userId="0e33c516-b54b-4571-b07e-cdbdabee1070" providerId="ADAL" clId="{A50E9FEB-E293-4907-ACFA-B5B3027E9F95}" dt="2023-01-08T18:06:38.082" v="49" actId="1076"/>
        <pc:sldMkLst>
          <pc:docMk/>
          <pc:sldMk cId="4068111480" sldId="281"/>
        </pc:sldMkLst>
        <pc:spChg chg="mod">
          <ac:chgData name="Meryl Bowen" userId="0e33c516-b54b-4571-b07e-cdbdabee1070" providerId="ADAL" clId="{A50E9FEB-E293-4907-ACFA-B5B3027E9F95}" dt="2023-01-08T18:06:38.082" v="49" actId="1076"/>
          <ac:spMkLst>
            <pc:docMk/>
            <pc:sldMk cId="4068111480" sldId="281"/>
            <ac:spMk id="4" creationId="{00000000-0000-0000-0000-000000000000}"/>
          </ac:spMkLst>
        </pc:spChg>
      </pc:sldChg>
      <pc:sldChg chg="addSp delSp modSp mod">
        <pc:chgData name="Meryl Bowen" userId="0e33c516-b54b-4571-b07e-cdbdabee1070" providerId="ADAL" clId="{A50E9FEB-E293-4907-ACFA-B5B3027E9F95}" dt="2023-01-06T10:22:47.971" v="48" actId="1076"/>
        <pc:sldMkLst>
          <pc:docMk/>
          <pc:sldMk cId="3379585241" sldId="282"/>
        </pc:sldMkLst>
        <pc:spChg chg="del mod">
          <ac:chgData name="Meryl Bowen" userId="0e33c516-b54b-4571-b07e-cdbdabee1070" providerId="ADAL" clId="{A50E9FEB-E293-4907-ACFA-B5B3027E9F95}" dt="2023-01-06T10:20:51.621" v="38" actId="478"/>
          <ac:spMkLst>
            <pc:docMk/>
            <pc:sldMk cId="3379585241" sldId="282"/>
            <ac:spMk id="4" creationId="{00000000-0000-0000-0000-000000000000}"/>
          </ac:spMkLst>
        </pc:spChg>
        <pc:picChg chg="mod">
          <ac:chgData name="Meryl Bowen" userId="0e33c516-b54b-4571-b07e-cdbdabee1070" providerId="ADAL" clId="{A50E9FEB-E293-4907-ACFA-B5B3027E9F95}" dt="2023-01-06T10:21:32.086" v="41" actId="1076"/>
          <ac:picMkLst>
            <pc:docMk/>
            <pc:sldMk cId="3379585241" sldId="282"/>
            <ac:picMk id="5" creationId="{00000000-0000-0000-0000-000000000000}"/>
          </ac:picMkLst>
        </pc:picChg>
        <pc:picChg chg="add del mod">
          <ac:chgData name="Meryl Bowen" userId="0e33c516-b54b-4571-b07e-cdbdabee1070" providerId="ADAL" clId="{A50E9FEB-E293-4907-ACFA-B5B3027E9F95}" dt="2023-01-06T10:22:14.424" v="45" actId="478"/>
          <ac:picMkLst>
            <pc:docMk/>
            <pc:sldMk cId="3379585241" sldId="282"/>
            <ac:picMk id="1026" creationId="{ED09CEB6-4BE8-5538-EEBA-7B87A8C3FB0C}"/>
          </ac:picMkLst>
        </pc:picChg>
        <pc:picChg chg="add mod">
          <ac:chgData name="Meryl Bowen" userId="0e33c516-b54b-4571-b07e-cdbdabee1070" providerId="ADAL" clId="{A50E9FEB-E293-4907-ACFA-B5B3027E9F95}" dt="2023-01-06T10:22:47.971" v="48" actId="1076"/>
          <ac:picMkLst>
            <pc:docMk/>
            <pc:sldMk cId="3379585241" sldId="282"/>
            <ac:picMk id="1028" creationId="{AD491747-D19D-6132-FE8E-FEAD001126B0}"/>
          </ac:picMkLst>
        </pc:picChg>
      </pc:sldChg>
      <pc:sldChg chg="addSp delSp modSp mod modNotesTx">
        <pc:chgData name="Meryl Bowen" userId="0e33c516-b54b-4571-b07e-cdbdabee1070" providerId="ADAL" clId="{A50E9FEB-E293-4907-ACFA-B5B3027E9F95}" dt="2023-02-05T13:14:59.672" v="705" actId="1076"/>
        <pc:sldMkLst>
          <pc:docMk/>
          <pc:sldMk cId="1844431151" sldId="283"/>
        </pc:sldMkLst>
        <pc:spChg chg="add mod">
          <ac:chgData name="Meryl Bowen" userId="0e33c516-b54b-4571-b07e-cdbdabee1070" providerId="ADAL" clId="{A50E9FEB-E293-4907-ACFA-B5B3027E9F95}" dt="2023-02-05T13:12:34.732" v="698" actId="20577"/>
          <ac:spMkLst>
            <pc:docMk/>
            <pc:sldMk cId="1844431151" sldId="283"/>
            <ac:spMk id="3" creationId="{42968452-AC78-32D7-12BC-30109A0539DD}"/>
          </ac:spMkLst>
        </pc:spChg>
        <pc:spChg chg="del">
          <ac:chgData name="Meryl Bowen" userId="0e33c516-b54b-4571-b07e-cdbdabee1070" providerId="ADAL" clId="{A50E9FEB-E293-4907-ACFA-B5B3027E9F95}" dt="2022-12-22T15:21:55.325" v="0" actId="478"/>
          <ac:spMkLst>
            <pc:docMk/>
            <pc:sldMk cId="1844431151" sldId="283"/>
            <ac:spMk id="4" creationId="{00000000-0000-0000-0000-000000000000}"/>
          </ac:spMkLst>
        </pc:spChg>
        <pc:spChg chg="add mod">
          <ac:chgData name="Meryl Bowen" userId="0e33c516-b54b-4571-b07e-cdbdabee1070" providerId="ADAL" clId="{A50E9FEB-E293-4907-ACFA-B5B3027E9F95}" dt="2023-02-05T13:12:28.104" v="696" actId="20577"/>
          <ac:spMkLst>
            <pc:docMk/>
            <pc:sldMk cId="1844431151" sldId="283"/>
            <ac:spMk id="4" creationId="{5F4DC1A2-C7FE-DE51-AF7B-45340ADDA4C4}"/>
          </ac:spMkLst>
        </pc:spChg>
        <pc:spChg chg="add mod">
          <ac:chgData name="Meryl Bowen" userId="0e33c516-b54b-4571-b07e-cdbdabee1070" providerId="ADAL" clId="{A50E9FEB-E293-4907-ACFA-B5B3027E9F95}" dt="2023-02-05T13:12:05.770" v="689" actId="313"/>
          <ac:spMkLst>
            <pc:docMk/>
            <pc:sldMk cId="1844431151" sldId="283"/>
            <ac:spMk id="5" creationId="{748F5716-4F70-0710-9AD6-88D206614869}"/>
          </ac:spMkLst>
        </pc:spChg>
        <pc:spChg chg="del mod">
          <ac:chgData name="Meryl Bowen" userId="0e33c516-b54b-4571-b07e-cdbdabee1070" providerId="ADAL" clId="{A50E9FEB-E293-4907-ACFA-B5B3027E9F95}" dt="2023-02-05T13:03:54.506" v="127" actId="478"/>
          <ac:spMkLst>
            <pc:docMk/>
            <pc:sldMk cId="1844431151" sldId="283"/>
            <ac:spMk id="6" creationId="{D0C53DE1-8709-3FC0-4BEB-5F4D589D05ED}"/>
          </ac:spMkLst>
        </pc:spChg>
        <pc:spChg chg="add mod">
          <ac:chgData name="Meryl Bowen" userId="0e33c516-b54b-4571-b07e-cdbdabee1070" providerId="ADAL" clId="{A50E9FEB-E293-4907-ACFA-B5B3027E9F95}" dt="2023-02-05T13:14:59.672" v="705" actId="1076"/>
          <ac:spMkLst>
            <pc:docMk/>
            <pc:sldMk cId="1844431151" sldId="283"/>
            <ac:spMk id="8" creationId="{BAEE2B00-6EFB-E296-F745-8DEC8D96AD47}"/>
          </ac:spMkLst>
        </pc:spChg>
        <pc:spChg chg="add mod">
          <ac:chgData name="Meryl Bowen" userId="0e33c516-b54b-4571-b07e-cdbdabee1070" providerId="ADAL" clId="{A50E9FEB-E293-4907-ACFA-B5B3027E9F95}" dt="2023-02-05T13:14:47.095" v="703" actId="1076"/>
          <ac:spMkLst>
            <pc:docMk/>
            <pc:sldMk cId="1844431151" sldId="283"/>
            <ac:spMk id="10" creationId="{53E729E3-49D3-97EB-8CEE-2D1AC52E3FE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Relationship Id="rId4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Relationship Id="rId4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BA7F2D-159E-4005-A597-777494929B8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409534-EE37-4075-8DE5-172520275D75}">
      <dgm:prSet phldrT="[Text]"/>
      <dgm:spPr/>
      <dgm:t>
        <a:bodyPr/>
        <a:lstStyle/>
        <a:p>
          <a:r>
            <a:rPr lang="en-US" dirty="0" err="1"/>
            <a:t>iechyd</a:t>
          </a:r>
          <a:r>
            <a:rPr lang="en-US" dirty="0"/>
            <a:t> </a:t>
          </a:r>
          <a:r>
            <a:rPr lang="en-US" dirty="0" err="1"/>
            <a:t>meddwl</a:t>
          </a:r>
          <a:endParaRPr lang="en-US" dirty="0"/>
        </a:p>
        <a:p>
          <a:r>
            <a:rPr lang="en-US" i="1" dirty="0">
              <a:solidFill>
                <a:schemeClr val="bg2"/>
              </a:solidFill>
            </a:rPr>
            <a:t>mental health</a:t>
          </a:r>
        </a:p>
      </dgm:t>
    </dgm:pt>
    <dgm:pt modelId="{227DDD84-16A8-4743-A48E-FFBE4A08B5E8}" type="parTrans" cxnId="{69625C5F-C639-4893-9DCE-B1AC01C83781}">
      <dgm:prSet/>
      <dgm:spPr/>
      <dgm:t>
        <a:bodyPr/>
        <a:lstStyle/>
        <a:p>
          <a:endParaRPr lang="en-US"/>
        </a:p>
      </dgm:t>
    </dgm:pt>
    <dgm:pt modelId="{77ED2044-DEE1-442D-80F0-291EF3AC2CA1}" type="sibTrans" cxnId="{69625C5F-C639-4893-9DCE-B1AC01C83781}">
      <dgm:prSet/>
      <dgm:spPr/>
      <dgm:t>
        <a:bodyPr/>
        <a:lstStyle/>
        <a:p>
          <a:endParaRPr lang="en-US"/>
        </a:p>
      </dgm:t>
    </dgm:pt>
    <dgm:pt modelId="{776770EC-9566-4300-B3DB-A0BB2B2FB623}">
      <dgm:prSet phldrT="[Text]"/>
      <dgm:spPr/>
      <dgm:t>
        <a:bodyPr/>
        <a:lstStyle/>
        <a:p>
          <a:r>
            <a:rPr lang="en-US" dirty="0" err="1"/>
            <a:t>sgiliau</a:t>
          </a:r>
          <a:r>
            <a:rPr lang="en-US" dirty="0"/>
            <a:t> </a:t>
          </a:r>
          <a:r>
            <a:rPr lang="en-US" dirty="0" err="1"/>
            <a:t>cymdeithasol</a:t>
          </a:r>
          <a:endParaRPr lang="en-US" dirty="0"/>
        </a:p>
        <a:p>
          <a:r>
            <a:rPr lang="en-US" i="1" dirty="0">
              <a:solidFill>
                <a:schemeClr val="bg2"/>
              </a:solidFill>
            </a:rPr>
            <a:t>social skills</a:t>
          </a:r>
        </a:p>
      </dgm:t>
    </dgm:pt>
    <dgm:pt modelId="{CF183EAB-1AFA-4BEF-8927-B2C9A80F6C50}" type="parTrans" cxnId="{86B7279D-69ED-4EB9-8D49-8AA6B3C95B9E}">
      <dgm:prSet/>
      <dgm:spPr/>
      <dgm:t>
        <a:bodyPr/>
        <a:lstStyle/>
        <a:p>
          <a:endParaRPr lang="en-US"/>
        </a:p>
      </dgm:t>
    </dgm:pt>
    <dgm:pt modelId="{1B39C861-F45D-4603-8234-E7DE1D8A156E}" type="sibTrans" cxnId="{86B7279D-69ED-4EB9-8D49-8AA6B3C95B9E}">
      <dgm:prSet/>
      <dgm:spPr/>
      <dgm:t>
        <a:bodyPr/>
        <a:lstStyle/>
        <a:p>
          <a:endParaRPr lang="en-US"/>
        </a:p>
      </dgm:t>
    </dgm:pt>
    <dgm:pt modelId="{94F3FE09-9FDE-4724-B9CF-32F2886C1398}">
      <dgm:prSet phldrT="[Text]"/>
      <dgm:spPr/>
      <dgm:t>
        <a:bodyPr/>
        <a:lstStyle/>
        <a:p>
          <a:r>
            <a:rPr lang="en-US" dirty="0" err="1"/>
            <a:t>cyfranogiad</a:t>
          </a:r>
          <a:endParaRPr lang="en-US" dirty="0"/>
        </a:p>
        <a:p>
          <a:r>
            <a:rPr lang="en-US" i="1" dirty="0">
              <a:solidFill>
                <a:schemeClr val="bg2"/>
              </a:solidFill>
            </a:rPr>
            <a:t>participation</a:t>
          </a:r>
        </a:p>
      </dgm:t>
    </dgm:pt>
    <dgm:pt modelId="{043D561F-CE7B-4725-A15E-2B55617F0B8C}" type="parTrans" cxnId="{85D92208-6FFB-4EC2-8B50-E01B215359FE}">
      <dgm:prSet/>
      <dgm:spPr/>
      <dgm:t>
        <a:bodyPr/>
        <a:lstStyle/>
        <a:p>
          <a:endParaRPr lang="en-US"/>
        </a:p>
      </dgm:t>
    </dgm:pt>
    <dgm:pt modelId="{EA642EC6-AD32-4610-B950-D0F78FF2B066}" type="sibTrans" cxnId="{85D92208-6FFB-4EC2-8B50-E01B215359FE}">
      <dgm:prSet/>
      <dgm:spPr/>
      <dgm:t>
        <a:bodyPr/>
        <a:lstStyle/>
        <a:p>
          <a:endParaRPr lang="en-US"/>
        </a:p>
      </dgm:t>
    </dgm:pt>
    <dgm:pt modelId="{A5DDEDDC-150F-4F93-9E90-819ABB4AF77D}">
      <dgm:prSet phldrT="[Text]"/>
      <dgm:spPr/>
      <dgm:t>
        <a:bodyPr/>
        <a:lstStyle/>
        <a:p>
          <a:r>
            <a:rPr lang="en-US" dirty="0" err="1"/>
            <a:t>cyrhaeddiad</a:t>
          </a:r>
          <a:endParaRPr lang="en-US" dirty="0"/>
        </a:p>
        <a:p>
          <a:r>
            <a:rPr lang="en-US" i="1" dirty="0">
              <a:solidFill>
                <a:schemeClr val="bg2"/>
              </a:solidFill>
            </a:rPr>
            <a:t>achievement</a:t>
          </a:r>
        </a:p>
      </dgm:t>
    </dgm:pt>
    <dgm:pt modelId="{ACAD969B-D017-4AA1-8FD8-C7C72E4281FA}" type="parTrans" cxnId="{50E210D3-85F5-4CCC-BCE3-D1495A2B516A}">
      <dgm:prSet/>
      <dgm:spPr/>
      <dgm:t>
        <a:bodyPr/>
        <a:lstStyle/>
        <a:p>
          <a:endParaRPr lang="en-US"/>
        </a:p>
      </dgm:t>
    </dgm:pt>
    <dgm:pt modelId="{FAED5044-2CE0-49F8-B06A-4FBDCFFBF365}" type="sibTrans" cxnId="{50E210D3-85F5-4CCC-BCE3-D1495A2B516A}">
      <dgm:prSet/>
      <dgm:spPr/>
      <dgm:t>
        <a:bodyPr/>
        <a:lstStyle/>
        <a:p>
          <a:endParaRPr lang="en-US"/>
        </a:p>
      </dgm:t>
    </dgm:pt>
    <dgm:pt modelId="{4DDC57E0-6AF7-42FF-97F8-D8EEAB3C2B7F}" type="pres">
      <dgm:prSet presAssocID="{B3BA7F2D-159E-4005-A597-777494929B81}" presName="linearFlow" presStyleCnt="0">
        <dgm:presLayoutVars>
          <dgm:dir/>
          <dgm:resizeHandles val="exact"/>
        </dgm:presLayoutVars>
      </dgm:prSet>
      <dgm:spPr/>
    </dgm:pt>
    <dgm:pt modelId="{D1F1AC82-E261-4F78-BD59-D217996A2DAF}" type="pres">
      <dgm:prSet presAssocID="{B9409534-EE37-4075-8DE5-172520275D75}" presName="composite" presStyleCnt="0"/>
      <dgm:spPr/>
    </dgm:pt>
    <dgm:pt modelId="{A50D36C7-5D8C-4AA7-8682-7EB23E54207F}" type="pres">
      <dgm:prSet presAssocID="{B9409534-EE37-4075-8DE5-172520275D75}" presName="imgShp" presStyleLbl="fgImgPlac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81000" r="-81000"/>
          </a:stretch>
        </a:blipFill>
      </dgm:spPr>
    </dgm:pt>
    <dgm:pt modelId="{2E94B76C-7F81-49F7-B7C2-C6949CB0C71B}" type="pres">
      <dgm:prSet presAssocID="{B9409534-EE37-4075-8DE5-172520275D75}" presName="txShp" presStyleLbl="node1" presStyleIdx="0" presStyleCnt="4">
        <dgm:presLayoutVars>
          <dgm:bulletEnabled val="1"/>
        </dgm:presLayoutVars>
      </dgm:prSet>
      <dgm:spPr/>
    </dgm:pt>
    <dgm:pt modelId="{BC53C270-64DB-4C0F-BBE0-07D62164C388}" type="pres">
      <dgm:prSet presAssocID="{77ED2044-DEE1-442D-80F0-291EF3AC2CA1}" presName="spacing" presStyleCnt="0"/>
      <dgm:spPr/>
    </dgm:pt>
    <dgm:pt modelId="{38B3CA82-FA97-4DDF-B88F-5DF6D7C86BDC}" type="pres">
      <dgm:prSet presAssocID="{776770EC-9566-4300-B3DB-A0BB2B2FB623}" presName="composite" presStyleCnt="0"/>
      <dgm:spPr/>
    </dgm:pt>
    <dgm:pt modelId="{942D7F86-5610-4A44-8E3B-74C0CD15D2E9}" type="pres">
      <dgm:prSet presAssocID="{776770EC-9566-4300-B3DB-A0BB2B2FB623}" presName="imgShp" presStyleLbl="f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ACC16C6D-3CA3-4C8E-BD27-41602C9CB47D}" type="pres">
      <dgm:prSet presAssocID="{776770EC-9566-4300-B3DB-A0BB2B2FB623}" presName="txShp" presStyleLbl="node1" presStyleIdx="1" presStyleCnt="4">
        <dgm:presLayoutVars>
          <dgm:bulletEnabled val="1"/>
        </dgm:presLayoutVars>
      </dgm:prSet>
      <dgm:spPr/>
    </dgm:pt>
    <dgm:pt modelId="{F3045F54-FE7D-4D63-9112-B02A7276131F}" type="pres">
      <dgm:prSet presAssocID="{1B39C861-F45D-4603-8234-E7DE1D8A156E}" presName="spacing" presStyleCnt="0"/>
      <dgm:spPr/>
    </dgm:pt>
    <dgm:pt modelId="{99765BB6-EAFD-4D31-85F3-B960949EAE23}" type="pres">
      <dgm:prSet presAssocID="{94F3FE09-9FDE-4724-B9CF-32F2886C1398}" presName="composite" presStyleCnt="0"/>
      <dgm:spPr/>
    </dgm:pt>
    <dgm:pt modelId="{194D9663-76D1-44D4-B59E-3F8297385D81}" type="pres">
      <dgm:prSet presAssocID="{94F3FE09-9FDE-4724-B9CF-32F2886C1398}" presName="imgShp" presStyleLbl="fgImgPlace1" presStyleIdx="2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2EEDD828-B09E-456B-AE88-BAAACBA7AD4E}" type="pres">
      <dgm:prSet presAssocID="{94F3FE09-9FDE-4724-B9CF-32F2886C1398}" presName="txShp" presStyleLbl="node1" presStyleIdx="2" presStyleCnt="4">
        <dgm:presLayoutVars>
          <dgm:bulletEnabled val="1"/>
        </dgm:presLayoutVars>
      </dgm:prSet>
      <dgm:spPr/>
    </dgm:pt>
    <dgm:pt modelId="{4943D0E5-FAF1-4ABF-A523-8224CC5795DE}" type="pres">
      <dgm:prSet presAssocID="{EA642EC6-AD32-4610-B950-D0F78FF2B066}" presName="spacing" presStyleCnt="0"/>
      <dgm:spPr/>
    </dgm:pt>
    <dgm:pt modelId="{08927BC4-1125-4954-8825-59605BC96EF9}" type="pres">
      <dgm:prSet presAssocID="{A5DDEDDC-150F-4F93-9E90-819ABB4AF77D}" presName="composite" presStyleCnt="0"/>
      <dgm:spPr/>
    </dgm:pt>
    <dgm:pt modelId="{F1FA9839-BFBB-449A-9B0D-F4AE8F838EA6}" type="pres">
      <dgm:prSet presAssocID="{A5DDEDDC-150F-4F93-9E90-819ABB4AF77D}" presName="imgShp" presStyleLbl="fgImgPlace1" presStyleIdx="3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93526D40-F982-4EA8-B94C-7B7F81A70028}" type="pres">
      <dgm:prSet presAssocID="{A5DDEDDC-150F-4F93-9E90-819ABB4AF77D}" presName="txShp" presStyleLbl="node1" presStyleIdx="3" presStyleCnt="4">
        <dgm:presLayoutVars>
          <dgm:bulletEnabled val="1"/>
        </dgm:presLayoutVars>
      </dgm:prSet>
      <dgm:spPr/>
    </dgm:pt>
  </dgm:ptLst>
  <dgm:cxnLst>
    <dgm:cxn modelId="{85D92208-6FFB-4EC2-8B50-E01B215359FE}" srcId="{B3BA7F2D-159E-4005-A597-777494929B81}" destId="{94F3FE09-9FDE-4724-B9CF-32F2886C1398}" srcOrd="2" destOrd="0" parTransId="{043D561F-CE7B-4725-A15E-2B55617F0B8C}" sibTransId="{EA642EC6-AD32-4610-B950-D0F78FF2B066}"/>
    <dgm:cxn modelId="{085A972F-3DD6-4499-B640-62265500FF23}" type="presOf" srcId="{A5DDEDDC-150F-4F93-9E90-819ABB4AF77D}" destId="{93526D40-F982-4EA8-B94C-7B7F81A70028}" srcOrd="0" destOrd="0" presId="urn:microsoft.com/office/officeart/2005/8/layout/vList3"/>
    <dgm:cxn modelId="{69625C5F-C639-4893-9DCE-B1AC01C83781}" srcId="{B3BA7F2D-159E-4005-A597-777494929B81}" destId="{B9409534-EE37-4075-8DE5-172520275D75}" srcOrd="0" destOrd="0" parTransId="{227DDD84-16A8-4743-A48E-FFBE4A08B5E8}" sibTransId="{77ED2044-DEE1-442D-80F0-291EF3AC2CA1}"/>
    <dgm:cxn modelId="{86B7279D-69ED-4EB9-8D49-8AA6B3C95B9E}" srcId="{B3BA7F2D-159E-4005-A597-777494929B81}" destId="{776770EC-9566-4300-B3DB-A0BB2B2FB623}" srcOrd="1" destOrd="0" parTransId="{CF183EAB-1AFA-4BEF-8927-B2C9A80F6C50}" sibTransId="{1B39C861-F45D-4603-8234-E7DE1D8A156E}"/>
    <dgm:cxn modelId="{195DBDB5-C5A3-45F7-AA8D-D0778EDFA39C}" type="presOf" srcId="{B3BA7F2D-159E-4005-A597-777494929B81}" destId="{4DDC57E0-6AF7-42FF-97F8-D8EEAB3C2B7F}" srcOrd="0" destOrd="0" presId="urn:microsoft.com/office/officeart/2005/8/layout/vList3"/>
    <dgm:cxn modelId="{989A2CC1-26DD-4E0C-AEB0-9DF2658E6ECD}" type="presOf" srcId="{B9409534-EE37-4075-8DE5-172520275D75}" destId="{2E94B76C-7F81-49F7-B7C2-C6949CB0C71B}" srcOrd="0" destOrd="0" presId="urn:microsoft.com/office/officeart/2005/8/layout/vList3"/>
    <dgm:cxn modelId="{50E210D3-85F5-4CCC-BCE3-D1495A2B516A}" srcId="{B3BA7F2D-159E-4005-A597-777494929B81}" destId="{A5DDEDDC-150F-4F93-9E90-819ABB4AF77D}" srcOrd="3" destOrd="0" parTransId="{ACAD969B-D017-4AA1-8FD8-C7C72E4281FA}" sibTransId="{FAED5044-2CE0-49F8-B06A-4FBDCFFBF365}"/>
    <dgm:cxn modelId="{F3CAEAE3-2039-491D-8D2B-9D08BD49C7CF}" type="presOf" srcId="{776770EC-9566-4300-B3DB-A0BB2B2FB623}" destId="{ACC16C6D-3CA3-4C8E-BD27-41602C9CB47D}" srcOrd="0" destOrd="0" presId="urn:microsoft.com/office/officeart/2005/8/layout/vList3"/>
    <dgm:cxn modelId="{1AA303EE-02BB-4A03-B3EE-F818B2DE304C}" type="presOf" srcId="{94F3FE09-9FDE-4724-B9CF-32F2886C1398}" destId="{2EEDD828-B09E-456B-AE88-BAAACBA7AD4E}" srcOrd="0" destOrd="0" presId="urn:microsoft.com/office/officeart/2005/8/layout/vList3"/>
    <dgm:cxn modelId="{C1CDB376-DBED-41E6-B580-AA5C0F23ACF3}" type="presParOf" srcId="{4DDC57E0-6AF7-42FF-97F8-D8EEAB3C2B7F}" destId="{D1F1AC82-E261-4F78-BD59-D217996A2DAF}" srcOrd="0" destOrd="0" presId="urn:microsoft.com/office/officeart/2005/8/layout/vList3"/>
    <dgm:cxn modelId="{972F6AAA-8981-4490-9219-F8E0B267BE56}" type="presParOf" srcId="{D1F1AC82-E261-4F78-BD59-D217996A2DAF}" destId="{A50D36C7-5D8C-4AA7-8682-7EB23E54207F}" srcOrd="0" destOrd="0" presId="urn:microsoft.com/office/officeart/2005/8/layout/vList3"/>
    <dgm:cxn modelId="{904617C6-12C6-4F16-8B8F-F04F6B8F6A06}" type="presParOf" srcId="{D1F1AC82-E261-4F78-BD59-D217996A2DAF}" destId="{2E94B76C-7F81-49F7-B7C2-C6949CB0C71B}" srcOrd="1" destOrd="0" presId="urn:microsoft.com/office/officeart/2005/8/layout/vList3"/>
    <dgm:cxn modelId="{62B8A1F8-EF6F-4B46-AA52-875F1D88AA01}" type="presParOf" srcId="{4DDC57E0-6AF7-42FF-97F8-D8EEAB3C2B7F}" destId="{BC53C270-64DB-4C0F-BBE0-07D62164C388}" srcOrd="1" destOrd="0" presId="urn:microsoft.com/office/officeart/2005/8/layout/vList3"/>
    <dgm:cxn modelId="{FA953E81-B322-4C8F-BC55-337D294615C5}" type="presParOf" srcId="{4DDC57E0-6AF7-42FF-97F8-D8EEAB3C2B7F}" destId="{38B3CA82-FA97-4DDF-B88F-5DF6D7C86BDC}" srcOrd="2" destOrd="0" presId="urn:microsoft.com/office/officeart/2005/8/layout/vList3"/>
    <dgm:cxn modelId="{964D0C66-BCF7-431F-A392-9FBA86A27BC3}" type="presParOf" srcId="{38B3CA82-FA97-4DDF-B88F-5DF6D7C86BDC}" destId="{942D7F86-5610-4A44-8E3B-74C0CD15D2E9}" srcOrd="0" destOrd="0" presId="urn:microsoft.com/office/officeart/2005/8/layout/vList3"/>
    <dgm:cxn modelId="{33A55A63-BBB5-4C20-9DB5-20E5F936400F}" type="presParOf" srcId="{38B3CA82-FA97-4DDF-B88F-5DF6D7C86BDC}" destId="{ACC16C6D-3CA3-4C8E-BD27-41602C9CB47D}" srcOrd="1" destOrd="0" presId="urn:microsoft.com/office/officeart/2005/8/layout/vList3"/>
    <dgm:cxn modelId="{41D52C5B-47DF-4241-80C5-4FE6AC1B3CFA}" type="presParOf" srcId="{4DDC57E0-6AF7-42FF-97F8-D8EEAB3C2B7F}" destId="{F3045F54-FE7D-4D63-9112-B02A7276131F}" srcOrd="3" destOrd="0" presId="urn:microsoft.com/office/officeart/2005/8/layout/vList3"/>
    <dgm:cxn modelId="{B20F7C01-F9D4-4D59-89F9-2656649F16ED}" type="presParOf" srcId="{4DDC57E0-6AF7-42FF-97F8-D8EEAB3C2B7F}" destId="{99765BB6-EAFD-4D31-85F3-B960949EAE23}" srcOrd="4" destOrd="0" presId="urn:microsoft.com/office/officeart/2005/8/layout/vList3"/>
    <dgm:cxn modelId="{89C741B6-22B5-44DE-9FC5-0A831164D21B}" type="presParOf" srcId="{99765BB6-EAFD-4D31-85F3-B960949EAE23}" destId="{194D9663-76D1-44D4-B59E-3F8297385D81}" srcOrd="0" destOrd="0" presId="urn:microsoft.com/office/officeart/2005/8/layout/vList3"/>
    <dgm:cxn modelId="{45F115DE-0B95-4E3A-BD4F-E7DAAC702382}" type="presParOf" srcId="{99765BB6-EAFD-4D31-85F3-B960949EAE23}" destId="{2EEDD828-B09E-456B-AE88-BAAACBA7AD4E}" srcOrd="1" destOrd="0" presId="urn:microsoft.com/office/officeart/2005/8/layout/vList3"/>
    <dgm:cxn modelId="{C4907BD2-E170-428A-88AE-F326D35F2ED6}" type="presParOf" srcId="{4DDC57E0-6AF7-42FF-97F8-D8EEAB3C2B7F}" destId="{4943D0E5-FAF1-4ABF-A523-8224CC5795DE}" srcOrd="5" destOrd="0" presId="urn:microsoft.com/office/officeart/2005/8/layout/vList3"/>
    <dgm:cxn modelId="{F99D1807-120C-42A6-B9F4-B2311C01E29C}" type="presParOf" srcId="{4DDC57E0-6AF7-42FF-97F8-D8EEAB3C2B7F}" destId="{08927BC4-1125-4954-8825-59605BC96EF9}" srcOrd="6" destOrd="0" presId="urn:microsoft.com/office/officeart/2005/8/layout/vList3"/>
    <dgm:cxn modelId="{D7A81C8A-A7CF-4F34-82A6-D4826D6B190F}" type="presParOf" srcId="{08927BC4-1125-4954-8825-59605BC96EF9}" destId="{F1FA9839-BFBB-449A-9B0D-F4AE8F838EA6}" srcOrd="0" destOrd="0" presId="urn:microsoft.com/office/officeart/2005/8/layout/vList3"/>
    <dgm:cxn modelId="{FF4E7B95-ACD2-4C76-BC79-C451F11A3DC1}" type="presParOf" srcId="{08927BC4-1125-4954-8825-59605BC96EF9}" destId="{93526D40-F982-4EA8-B94C-7B7F81A70028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1AD149-A808-CB48-8EA0-0DCC00CBA29F}" type="doc">
      <dgm:prSet loTypeId="urn:microsoft.com/office/officeart/2005/8/layout/vList3#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E4093D-49CE-6644-B97C-4784C2C09BC5}">
      <dgm:prSet phldrT="[Text]"/>
      <dgm:spPr/>
      <dgm:t>
        <a:bodyPr/>
        <a:lstStyle/>
        <a:p>
          <a:r>
            <a:rPr lang="en-US" dirty="0"/>
            <a:t>Parch at y </a:t>
          </a:r>
          <a:r>
            <a:rPr lang="en-US" dirty="0" err="1"/>
            <a:t>plentyn</a:t>
          </a:r>
          <a:r>
            <a:rPr lang="en-US" dirty="0"/>
            <a:t>                     </a:t>
          </a:r>
          <a:r>
            <a:rPr lang="en-US" i="1" dirty="0">
              <a:solidFill>
                <a:schemeClr val="bg2"/>
              </a:solidFill>
            </a:rPr>
            <a:t>Respect for the child</a:t>
          </a:r>
        </a:p>
      </dgm:t>
    </dgm:pt>
    <dgm:pt modelId="{7872F19C-13C9-604D-9F42-F9ED6847EB82}" type="parTrans" cxnId="{3F87F8A6-E2E7-AD45-B87A-64BD896DF605}">
      <dgm:prSet/>
      <dgm:spPr/>
      <dgm:t>
        <a:bodyPr/>
        <a:lstStyle/>
        <a:p>
          <a:endParaRPr lang="en-US"/>
        </a:p>
      </dgm:t>
    </dgm:pt>
    <dgm:pt modelId="{CED2B4B8-5A48-2E41-96BB-277A698DA40A}" type="sibTrans" cxnId="{3F87F8A6-E2E7-AD45-B87A-64BD896DF605}">
      <dgm:prSet/>
      <dgm:spPr/>
      <dgm:t>
        <a:bodyPr/>
        <a:lstStyle/>
        <a:p>
          <a:endParaRPr lang="en-US"/>
        </a:p>
      </dgm:t>
    </dgm:pt>
    <dgm:pt modelId="{9D8B2729-B9DE-A74C-9304-7C0002AD9F30}">
      <dgm:prSet phldrT="[Text]"/>
      <dgm:spPr/>
      <dgm:t>
        <a:bodyPr/>
        <a:lstStyle/>
        <a:p>
          <a:r>
            <a:rPr lang="en-US" dirty="0" err="1"/>
            <a:t>Ansawdd</a:t>
          </a:r>
          <a:r>
            <a:rPr lang="en-US" dirty="0"/>
            <a:t> </a:t>
          </a:r>
          <a:r>
            <a:rPr lang="en-US" dirty="0" err="1"/>
            <a:t>gofal</a:t>
          </a:r>
          <a:r>
            <a:rPr lang="en-US" dirty="0"/>
            <a:t> a </a:t>
          </a:r>
          <a:r>
            <a:rPr lang="en-US" dirty="0" err="1"/>
            <a:t>darpariaeth</a:t>
          </a:r>
          <a:r>
            <a:rPr lang="en-US" dirty="0"/>
            <a:t> </a:t>
          </a:r>
          <a:r>
            <a:rPr lang="en-US" i="1" dirty="0">
              <a:solidFill>
                <a:schemeClr val="bg2"/>
              </a:solidFill>
            </a:rPr>
            <a:t>Quality of care and provision</a:t>
          </a:r>
        </a:p>
      </dgm:t>
    </dgm:pt>
    <dgm:pt modelId="{BAA34F17-AED5-FA48-BF80-CF01A8142DD5}" type="parTrans" cxnId="{BD86EF59-1097-C644-AAE8-BC90D3D4FB9F}">
      <dgm:prSet/>
      <dgm:spPr/>
      <dgm:t>
        <a:bodyPr/>
        <a:lstStyle/>
        <a:p>
          <a:endParaRPr lang="en-US"/>
        </a:p>
      </dgm:t>
    </dgm:pt>
    <dgm:pt modelId="{9280CC3E-E518-8745-A1DF-C0BAD1B61244}" type="sibTrans" cxnId="{BD86EF59-1097-C644-AAE8-BC90D3D4FB9F}">
      <dgm:prSet/>
      <dgm:spPr/>
      <dgm:t>
        <a:bodyPr/>
        <a:lstStyle/>
        <a:p>
          <a:endParaRPr lang="en-US"/>
        </a:p>
      </dgm:t>
    </dgm:pt>
    <dgm:pt modelId="{1ED3590D-8787-8E47-A8F6-7F5CD0B93DD8}">
      <dgm:prSet phldrT="[Text]"/>
      <dgm:spPr/>
      <dgm:t>
        <a:bodyPr/>
        <a:lstStyle/>
        <a:p>
          <a:r>
            <a:rPr lang="en-US" dirty="0" err="1"/>
            <a:t>Grym</a:t>
          </a:r>
          <a:r>
            <a:rPr lang="en-US" dirty="0"/>
            <a:t> </a:t>
          </a:r>
          <a:r>
            <a:rPr lang="en-US" dirty="0" err="1"/>
            <a:t>arsylwi</a:t>
          </a:r>
          <a:r>
            <a:rPr lang="en-US" dirty="0"/>
            <a:t>                                      </a:t>
          </a:r>
          <a:r>
            <a:rPr lang="en-US" i="1" dirty="0">
              <a:solidFill>
                <a:schemeClr val="bg2"/>
              </a:solidFill>
            </a:rPr>
            <a:t>The power of observation</a:t>
          </a:r>
        </a:p>
      </dgm:t>
    </dgm:pt>
    <dgm:pt modelId="{A363DE86-AB4A-F84E-954D-C34332381260}" type="parTrans" cxnId="{5BEFD0AC-28D5-634B-AF40-AAE5F4728EB3}">
      <dgm:prSet/>
      <dgm:spPr/>
      <dgm:t>
        <a:bodyPr/>
        <a:lstStyle/>
        <a:p>
          <a:endParaRPr lang="en-US"/>
        </a:p>
      </dgm:t>
    </dgm:pt>
    <dgm:pt modelId="{4901197D-2CAE-5749-B9A9-499FBDB3EB81}" type="sibTrans" cxnId="{5BEFD0AC-28D5-634B-AF40-AAE5F4728EB3}">
      <dgm:prSet/>
      <dgm:spPr/>
      <dgm:t>
        <a:bodyPr/>
        <a:lstStyle/>
        <a:p>
          <a:endParaRPr lang="en-US"/>
        </a:p>
      </dgm:t>
    </dgm:pt>
    <dgm:pt modelId="{AC475EE1-46FF-154B-B2B8-C58BE0D28902}">
      <dgm:prSet phldrT="[Text]"/>
      <dgm:spPr/>
      <dgm:t>
        <a:bodyPr/>
        <a:lstStyle/>
        <a:p>
          <a:r>
            <a:rPr lang="en-US" dirty="0" err="1"/>
            <a:t>Rhyngweithio</a:t>
          </a:r>
          <a:r>
            <a:rPr lang="en-US" dirty="0"/>
            <a:t> </a:t>
          </a:r>
          <a:r>
            <a:rPr lang="en-US" dirty="0" err="1"/>
            <a:t>oedolion</a:t>
          </a:r>
          <a:r>
            <a:rPr lang="en-US" dirty="0"/>
            <a:t>                 </a:t>
          </a:r>
          <a:r>
            <a:rPr lang="en-US" i="1" dirty="0">
              <a:solidFill>
                <a:schemeClr val="bg2"/>
              </a:solidFill>
            </a:rPr>
            <a:t>Adult interaction</a:t>
          </a:r>
        </a:p>
      </dgm:t>
    </dgm:pt>
    <dgm:pt modelId="{84BBBA36-4F15-D84C-B776-DB02B70892EA}" type="parTrans" cxnId="{8409D803-7D2D-7F43-AAB4-B358DFD491F3}">
      <dgm:prSet/>
      <dgm:spPr/>
      <dgm:t>
        <a:bodyPr/>
        <a:lstStyle/>
        <a:p>
          <a:endParaRPr lang="en-US"/>
        </a:p>
      </dgm:t>
    </dgm:pt>
    <dgm:pt modelId="{0E47E352-36CA-1A48-BDE2-4F945606A915}" type="sibTrans" cxnId="{8409D803-7D2D-7F43-AAB4-B358DFD491F3}">
      <dgm:prSet/>
      <dgm:spPr/>
      <dgm:t>
        <a:bodyPr/>
        <a:lstStyle/>
        <a:p>
          <a:endParaRPr lang="en-US"/>
        </a:p>
      </dgm:t>
    </dgm:pt>
    <dgm:pt modelId="{EAD9AC85-2483-B943-9752-6439B53AEA6A}" type="pres">
      <dgm:prSet presAssocID="{D11AD149-A808-CB48-8EA0-0DCC00CBA29F}" presName="linearFlow" presStyleCnt="0">
        <dgm:presLayoutVars>
          <dgm:dir/>
          <dgm:resizeHandles val="exact"/>
        </dgm:presLayoutVars>
      </dgm:prSet>
      <dgm:spPr/>
    </dgm:pt>
    <dgm:pt modelId="{E37B77F8-F25A-CB49-934F-C85B4E6190A1}" type="pres">
      <dgm:prSet presAssocID="{8AE4093D-49CE-6644-B97C-4784C2C09BC5}" presName="composite" presStyleCnt="0"/>
      <dgm:spPr/>
    </dgm:pt>
    <dgm:pt modelId="{B6EDB817-CEB4-2D40-9A30-B64AEFB30787}" type="pres">
      <dgm:prSet presAssocID="{8AE4093D-49CE-6644-B97C-4784C2C09BC5}" presName="imgShp" presStyleLbl="fgImgPlac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B3E3A19-DDF4-1F49-ABA7-292A5E94B8E3}" type="pres">
      <dgm:prSet presAssocID="{8AE4093D-49CE-6644-B97C-4784C2C09BC5}" presName="txShp" presStyleLbl="node1" presStyleIdx="0" presStyleCnt="4">
        <dgm:presLayoutVars>
          <dgm:bulletEnabled val="1"/>
        </dgm:presLayoutVars>
      </dgm:prSet>
      <dgm:spPr/>
    </dgm:pt>
    <dgm:pt modelId="{58C8211A-7A7C-8949-B52C-34AFF8B10083}" type="pres">
      <dgm:prSet presAssocID="{CED2B4B8-5A48-2E41-96BB-277A698DA40A}" presName="spacing" presStyleCnt="0"/>
      <dgm:spPr/>
    </dgm:pt>
    <dgm:pt modelId="{D09D27C9-4B4C-3E4A-84E6-ABABF46B4D61}" type="pres">
      <dgm:prSet presAssocID="{9D8B2729-B9DE-A74C-9304-7C0002AD9F30}" presName="composite" presStyleCnt="0"/>
      <dgm:spPr/>
    </dgm:pt>
    <dgm:pt modelId="{09AE925A-5CB5-9E4E-B30E-E3B5DE216279}" type="pres">
      <dgm:prSet presAssocID="{9D8B2729-B9DE-A74C-9304-7C0002AD9F30}" presName="imgShp" presStyleLbl="fgImgPlac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2469F21F-19F3-B94E-8A9C-CE44FEA92BEC}" type="pres">
      <dgm:prSet presAssocID="{9D8B2729-B9DE-A74C-9304-7C0002AD9F30}" presName="txShp" presStyleLbl="node1" presStyleIdx="1" presStyleCnt="4">
        <dgm:presLayoutVars>
          <dgm:bulletEnabled val="1"/>
        </dgm:presLayoutVars>
      </dgm:prSet>
      <dgm:spPr/>
    </dgm:pt>
    <dgm:pt modelId="{D81ADFA6-0AD6-E345-A0FE-ACA9FBF5C397}" type="pres">
      <dgm:prSet presAssocID="{9280CC3E-E518-8745-A1DF-C0BAD1B61244}" presName="spacing" presStyleCnt="0"/>
      <dgm:spPr/>
    </dgm:pt>
    <dgm:pt modelId="{4F2B032A-1D2B-DE43-B413-2B8B2481ABB8}" type="pres">
      <dgm:prSet presAssocID="{1ED3590D-8787-8E47-A8F6-7F5CD0B93DD8}" presName="composite" presStyleCnt="0"/>
      <dgm:spPr/>
    </dgm:pt>
    <dgm:pt modelId="{4CB7D862-8FDD-8B49-BCE2-427CAC26E71B}" type="pres">
      <dgm:prSet presAssocID="{1ED3590D-8787-8E47-A8F6-7F5CD0B93DD8}" presName="imgShp" presStyleLbl="fgImgPlac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B0FFBB46-FD1E-C143-8220-7812FAB64E2C}" type="pres">
      <dgm:prSet presAssocID="{1ED3590D-8787-8E47-A8F6-7F5CD0B93DD8}" presName="txShp" presStyleLbl="node1" presStyleIdx="2" presStyleCnt="4">
        <dgm:presLayoutVars>
          <dgm:bulletEnabled val="1"/>
        </dgm:presLayoutVars>
      </dgm:prSet>
      <dgm:spPr/>
    </dgm:pt>
    <dgm:pt modelId="{EA1C83ED-0A79-694A-BC9C-5020AF884BBE}" type="pres">
      <dgm:prSet presAssocID="{4901197D-2CAE-5749-B9A9-499FBDB3EB81}" presName="spacing" presStyleCnt="0"/>
      <dgm:spPr/>
    </dgm:pt>
    <dgm:pt modelId="{1E58FDFF-422F-B34A-90ED-199950B50907}" type="pres">
      <dgm:prSet presAssocID="{AC475EE1-46FF-154B-B2B8-C58BE0D28902}" presName="composite" presStyleCnt="0"/>
      <dgm:spPr/>
    </dgm:pt>
    <dgm:pt modelId="{F54C983E-A6D5-8B43-95D8-AAAB51EAC62B}" type="pres">
      <dgm:prSet presAssocID="{AC475EE1-46FF-154B-B2B8-C58BE0D28902}" presName="imgShp" presStyleLbl="fgImgPlace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5F77F72F-7391-A94C-999C-61B8A045C56E}" type="pres">
      <dgm:prSet presAssocID="{AC475EE1-46FF-154B-B2B8-C58BE0D28902}" presName="txShp" presStyleLbl="node1" presStyleIdx="3" presStyleCnt="4">
        <dgm:presLayoutVars>
          <dgm:bulletEnabled val="1"/>
        </dgm:presLayoutVars>
      </dgm:prSet>
      <dgm:spPr/>
    </dgm:pt>
  </dgm:ptLst>
  <dgm:cxnLst>
    <dgm:cxn modelId="{8409D803-7D2D-7F43-AAB4-B358DFD491F3}" srcId="{D11AD149-A808-CB48-8EA0-0DCC00CBA29F}" destId="{AC475EE1-46FF-154B-B2B8-C58BE0D28902}" srcOrd="3" destOrd="0" parTransId="{84BBBA36-4F15-D84C-B776-DB02B70892EA}" sibTransId="{0E47E352-36CA-1A48-BDE2-4F945606A915}"/>
    <dgm:cxn modelId="{41E5A90D-C0DD-934D-940D-1F360E5675F8}" type="presOf" srcId="{AC475EE1-46FF-154B-B2B8-C58BE0D28902}" destId="{5F77F72F-7391-A94C-999C-61B8A045C56E}" srcOrd="0" destOrd="0" presId="urn:microsoft.com/office/officeart/2005/8/layout/vList3#1"/>
    <dgm:cxn modelId="{0B0AF852-5304-B644-96BF-E14B2D8F5D7F}" type="presOf" srcId="{9D8B2729-B9DE-A74C-9304-7C0002AD9F30}" destId="{2469F21F-19F3-B94E-8A9C-CE44FEA92BEC}" srcOrd="0" destOrd="0" presId="urn:microsoft.com/office/officeart/2005/8/layout/vList3#1"/>
    <dgm:cxn modelId="{BD86EF59-1097-C644-AAE8-BC90D3D4FB9F}" srcId="{D11AD149-A808-CB48-8EA0-0DCC00CBA29F}" destId="{9D8B2729-B9DE-A74C-9304-7C0002AD9F30}" srcOrd="1" destOrd="0" parTransId="{BAA34F17-AED5-FA48-BF80-CF01A8142DD5}" sibTransId="{9280CC3E-E518-8745-A1DF-C0BAD1B61244}"/>
    <dgm:cxn modelId="{3F87F8A6-E2E7-AD45-B87A-64BD896DF605}" srcId="{D11AD149-A808-CB48-8EA0-0DCC00CBA29F}" destId="{8AE4093D-49CE-6644-B97C-4784C2C09BC5}" srcOrd="0" destOrd="0" parTransId="{7872F19C-13C9-604D-9F42-F9ED6847EB82}" sibTransId="{CED2B4B8-5A48-2E41-96BB-277A698DA40A}"/>
    <dgm:cxn modelId="{5BEFD0AC-28D5-634B-AF40-AAE5F4728EB3}" srcId="{D11AD149-A808-CB48-8EA0-0DCC00CBA29F}" destId="{1ED3590D-8787-8E47-A8F6-7F5CD0B93DD8}" srcOrd="2" destOrd="0" parTransId="{A363DE86-AB4A-F84E-954D-C34332381260}" sibTransId="{4901197D-2CAE-5749-B9A9-499FBDB3EB81}"/>
    <dgm:cxn modelId="{492835E3-7796-6147-8282-C3DE2A5CC0AF}" type="presOf" srcId="{8AE4093D-49CE-6644-B97C-4784C2C09BC5}" destId="{1B3E3A19-DDF4-1F49-ABA7-292A5E94B8E3}" srcOrd="0" destOrd="0" presId="urn:microsoft.com/office/officeart/2005/8/layout/vList3#1"/>
    <dgm:cxn modelId="{E2E078F3-C42D-7143-A4E7-D25C3C259F58}" type="presOf" srcId="{D11AD149-A808-CB48-8EA0-0DCC00CBA29F}" destId="{EAD9AC85-2483-B943-9752-6439B53AEA6A}" srcOrd="0" destOrd="0" presId="urn:microsoft.com/office/officeart/2005/8/layout/vList3#1"/>
    <dgm:cxn modelId="{56932DFF-63BE-2C47-9A08-5A3AB01992B8}" type="presOf" srcId="{1ED3590D-8787-8E47-A8F6-7F5CD0B93DD8}" destId="{B0FFBB46-FD1E-C143-8220-7812FAB64E2C}" srcOrd="0" destOrd="0" presId="urn:microsoft.com/office/officeart/2005/8/layout/vList3#1"/>
    <dgm:cxn modelId="{0AA99CB4-FF70-2A4F-992C-C74E68F1483A}" type="presParOf" srcId="{EAD9AC85-2483-B943-9752-6439B53AEA6A}" destId="{E37B77F8-F25A-CB49-934F-C85B4E6190A1}" srcOrd="0" destOrd="0" presId="urn:microsoft.com/office/officeart/2005/8/layout/vList3#1"/>
    <dgm:cxn modelId="{33F9FFC4-2AA2-8242-8B8E-51D8ABDB95E6}" type="presParOf" srcId="{E37B77F8-F25A-CB49-934F-C85B4E6190A1}" destId="{B6EDB817-CEB4-2D40-9A30-B64AEFB30787}" srcOrd="0" destOrd="0" presId="urn:microsoft.com/office/officeart/2005/8/layout/vList3#1"/>
    <dgm:cxn modelId="{5789689A-7B03-944C-98F5-78803DBF7EEA}" type="presParOf" srcId="{E37B77F8-F25A-CB49-934F-C85B4E6190A1}" destId="{1B3E3A19-DDF4-1F49-ABA7-292A5E94B8E3}" srcOrd="1" destOrd="0" presId="urn:microsoft.com/office/officeart/2005/8/layout/vList3#1"/>
    <dgm:cxn modelId="{4531BFD1-8768-894C-80CD-FB412BC17BB1}" type="presParOf" srcId="{EAD9AC85-2483-B943-9752-6439B53AEA6A}" destId="{58C8211A-7A7C-8949-B52C-34AFF8B10083}" srcOrd="1" destOrd="0" presId="urn:microsoft.com/office/officeart/2005/8/layout/vList3#1"/>
    <dgm:cxn modelId="{EE419ECD-57B2-9A43-96C3-ED34BC5AB4DE}" type="presParOf" srcId="{EAD9AC85-2483-B943-9752-6439B53AEA6A}" destId="{D09D27C9-4B4C-3E4A-84E6-ABABF46B4D61}" srcOrd="2" destOrd="0" presId="urn:microsoft.com/office/officeart/2005/8/layout/vList3#1"/>
    <dgm:cxn modelId="{4A0E6970-77F9-7745-80EE-A4A09F36EDAA}" type="presParOf" srcId="{D09D27C9-4B4C-3E4A-84E6-ABABF46B4D61}" destId="{09AE925A-5CB5-9E4E-B30E-E3B5DE216279}" srcOrd="0" destOrd="0" presId="urn:microsoft.com/office/officeart/2005/8/layout/vList3#1"/>
    <dgm:cxn modelId="{0A2A2D5E-152B-2C4E-893C-58F4C982B934}" type="presParOf" srcId="{D09D27C9-4B4C-3E4A-84E6-ABABF46B4D61}" destId="{2469F21F-19F3-B94E-8A9C-CE44FEA92BEC}" srcOrd="1" destOrd="0" presId="urn:microsoft.com/office/officeart/2005/8/layout/vList3#1"/>
    <dgm:cxn modelId="{3287238F-A59D-B044-A934-41588A8B9812}" type="presParOf" srcId="{EAD9AC85-2483-B943-9752-6439B53AEA6A}" destId="{D81ADFA6-0AD6-E345-A0FE-ACA9FBF5C397}" srcOrd="3" destOrd="0" presId="urn:microsoft.com/office/officeart/2005/8/layout/vList3#1"/>
    <dgm:cxn modelId="{4C3BDEBD-F8CA-B740-9295-129C76F92C76}" type="presParOf" srcId="{EAD9AC85-2483-B943-9752-6439B53AEA6A}" destId="{4F2B032A-1D2B-DE43-B413-2B8B2481ABB8}" srcOrd="4" destOrd="0" presId="urn:microsoft.com/office/officeart/2005/8/layout/vList3#1"/>
    <dgm:cxn modelId="{3603A214-897B-F244-B2F4-0ACE438A074D}" type="presParOf" srcId="{4F2B032A-1D2B-DE43-B413-2B8B2481ABB8}" destId="{4CB7D862-8FDD-8B49-BCE2-427CAC26E71B}" srcOrd="0" destOrd="0" presId="urn:microsoft.com/office/officeart/2005/8/layout/vList3#1"/>
    <dgm:cxn modelId="{96583D5E-1897-3546-9386-47C84802089F}" type="presParOf" srcId="{4F2B032A-1D2B-DE43-B413-2B8B2481ABB8}" destId="{B0FFBB46-FD1E-C143-8220-7812FAB64E2C}" srcOrd="1" destOrd="0" presId="urn:microsoft.com/office/officeart/2005/8/layout/vList3#1"/>
    <dgm:cxn modelId="{796310A0-4982-AA49-8779-10C888649C42}" type="presParOf" srcId="{EAD9AC85-2483-B943-9752-6439B53AEA6A}" destId="{EA1C83ED-0A79-694A-BC9C-5020AF884BBE}" srcOrd="5" destOrd="0" presId="urn:microsoft.com/office/officeart/2005/8/layout/vList3#1"/>
    <dgm:cxn modelId="{36E8E459-6538-5D46-987C-4545C3A7EF10}" type="presParOf" srcId="{EAD9AC85-2483-B943-9752-6439B53AEA6A}" destId="{1E58FDFF-422F-B34A-90ED-199950B50907}" srcOrd="6" destOrd="0" presId="urn:microsoft.com/office/officeart/2005/8/layout/vList3#1"/>
    <dgm:cxn modelId="{FA8E6F04-5A64-4643-AABE-82C9890EEB65}" type="presParOf" srcId="{1E58FDFF-422F-B34A-90ED-199950B50907}" destId="{F54C983E-A6D5-8B43-95D8-AAAB51EAC62B}" srcOrd="0" destOrd="0" presId="urn:microsoft.com/office/officeart/2005/8/layout/vList3#1"/>
    <dgm:cxn modelId="{712265EF-CE9D-9A46-9ACA-078CF03436B8}" type="presParOf" srcId="{1E58FDFF-422F-B34A-90ED-199950B50907}" destId="{5F77F72F-7391-A94C-999C-61B8A045C56E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4B76C-7F81-49F7-B7C2-C6949CB0C71B}">
      <dsp:nvSpPr>
        <dsp:cNvPr id="0" name=""/>
        <dsp:cNvSpPr/>
      </dsp:nvSpPr>
      <dsp:spPr>
        <a:xfrm rot="10800000">
          <a:off x="1461061" y="2005"/>
          <a:ext cx="4884742" cy="92277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918" tIns="83820" rIns="156464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iechyd</a:t>
          </a:r>
          <a:r>
            <a:rPr lang="en-US" sz="2200" kern="1200" dirty="0"/>
            <a:t> </a:t>
          </a:r>
          <a:r>
            <a:rPr lang="en-US" sz="2200" kern="1200" dirty="0" err="1"/>
            <a:t>meddwl</a:t>
          </a:r>
          <a:endParaRPr lang="en-US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1" kern="1200" dirty="0">
              <a:solidFill>
                <a:schemeClr val="bg2"/>
              </a:solidFill>
            </a:rPr>
            <a:t>mental health</a:t>
          </a:r>
        </a:p>
      </dsp:txBody>
      <dsp:txXfrm rot="10800000">
        <a:off x="1691755" y="2005"/>
        <a:ext cx="4654048" cy="922775"/>
      </dsp:txXfrm>
    </dsp:sp>
    <dsp:sp modelId="{A50D36C7-5D8C-4AA7-8682-7EB23E54207F}">
      <dsp:nvSpPr>
        <dsp:cNvPr id="0" name=""/>
        <dsp:cNvSpPr/>
      </dsp:nvSpPr>
      <dsp:spPr>
        <a:xfrm>
          <a:off x="999673" y="2005"/>
          <a:ext cx="922775" cy="922775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81000" r="-81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C16C6D-3CA3-4C8E-BD27-41602C9CB47D}">
      <dsp:nvSpPr>
        <dsp:cNvPr id="0" name=""/>
        <dsp:cNvSpPr/>
      </dsp:nvSpPr>
      <dsp:spPr>
        <a:xfrm rot="10800000">
          <a:off x="1461061" y="1200236"/>
          <a:ext cx="4884742" cy="92277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918" tIns="83820" rIns="156464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sgiliau</a:t>
          </a:r>
          <a:r>
            <a:rPr lang="en-US" sz="2200" kern="1200" dirty="0"/>
            <a:t> </a:t>
          </a:r>
          <a:r>
            <a:rPr lang="en-US" sz="2200" kern="1200" dirty="0" err="1"/>
            <a:t>cymdeithasol</a:t>
          </a:r>
          <a:endParaRPr lang="en-US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1" kern="1200" dirty="0">
              <a:solidFill>
                <a:schemeClr val="bg2"/>
              </a:solidFill>
            </a:rPr>
            <a:t>social skills</a:t>
          </a:r>
        </a:p>
      </dsp:txBody>
      <dsp:txXfrm rot="10800000">
        <a:off x="1691755" y="1200236"/>
        <a:ext cx="4654048" cy="922775"/>
      </dsp:txXfrm>
    </dsp:sp>
    <dsp:sp modelId="{942D7F86-5610-4A44-8E3B-74C0CD15D2E9}">
      <dsp:nvSpPr>
        <dsp:cNvPr id="0" name=""/>
        <dsp:cNvSpPr/>
      </dsp:nvSpPr>
      <dsp:spPr>
        <a:xfrm>
          <a:off x="999673" y="1200236"/>
          <a:ext cx="922775" cy="922775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EDD828-B09E-456B-AE88-BAAACBA7AD4E}">
      <dsp:nvSpPr>
        <dsp:cNvPr id="0" name=""/>
        <dsp:cNvSpPr/>
      </dsp:nvSpPr>
      <dsp:spPr>
        <a:xfrm rot="10800000">
          <a:off x="1461061" y="2398467"/>
          <a:ext cx="4884742" cy="92277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918" tIns="83820" rIns="156464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cyfranogiad</a:t>
          </a:r>
          <a:endParaRPr lang="en-US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1" kern="1200" dirty="0">
              <a:solidFill>
                <a:schemeClr val="bg2"/>
              </a:solidFill>
            </a:rPr>
            <a:t>participation</a:t>
          </a:r>
        </a:p>
      </dsp:txBody>
      <dsp:txXfrm rot="10800000">
        <a:off x="1691755" y="2398467"/>
        <a:ext cx="4654048" cy="922775"/>
      </dsp:txXfrm>
    </dsp:sp>
    <dsp:sp modelId="{194D9663-76D1-44D4-B59E-3F8297385D81}">
      <dsp:nvSpPr>
        <dsp:cNvPr id="0" name=""/>
        <dsp:cNvSpPr/>
      </dsp:nvSpPr>
      <dsp:spPr>
        <a:xfrm>
          <a:off x="999673" y="2398467"/>
          <a:ext cx="922775" cy="922775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526D40-F982-4EA8-B94C-7B7F81A70028}">
      <dsp:nvSpPr>
        <dsp:cNvPr id="0" name=""/>
        <dsp:cNvSpPr/>
      </dsp:nvSpPr>
      <dsp:spPr>
        <a:xfrm rot="10800000">
          <a:off x="1461061" y="3596698"/>
          <a:ext cx="4884742" cy="92277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918" tIns="83820" rIns="156464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cyrhaeddiad</a:t>
          </a:r>
          <a:endParaRPr lang="en-US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1" kern="1200" dirty="0">
              <a:solidFill>
                <a:schemeClr val="bg2"/>
              </a:solidFill>
            </a:rPr>
            <a:t>achievement</a:t>
          </a:r>
        </a:p>
      </dsp:txBody>
      <dsp:txXfrm rot="10800000">
        <a:off x="1691755" y="3596698"/>
        <a:ext cx="4654048" cy="922775"/>
      </dsp:txXfrm>
    </dsp:sp>
    <dsp:sp modelId="{F1FA9839-BFBB-449A-9B0D-F4AE8F838EA6}">
      <dsp:nvSpPr>
        <dsp:cNvPr id="0" name=""/>
        <dsp:cNvSpPr/>
      </dsp:nvSpPr>
      <dsp:spPr>
        <a:xfrm>
          <a:off x="999673" y="3596698"/>
          <a:ext cx="922775" cy="922775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3E3A19-DDF4-1F49-ABA7-292A5E94B8E3}">
      <dsp:nvSpPr>
        <dsp:cNvPr id="0" name=""/>
        <dsp:cNvSpPr/>
      </dsp:nvSpPr>
      <dsp:spPr>
        <a:xfrm rot="10800000">
          <a:off x="1943511" y="1356"/>
          <a:ext cx="6792361" cy="930613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375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Parch at y </a:t>
          </a:r>
          <a:r>
            <a:rPr lang="en-US" sz="2600" kern="1200" dirty="0" err="1"/>
            <a:t>plentyn</a:t>
          </a:r>
          <a:r>
            <a:rPr lang="en-US" sz="2600" kern="1200" dirty="0"/>
            <a:t>                     </a:t>
          </a:r>
          <a:r>
            <a:rPr lang="en-US" sz="2600" i="1" kern="1200" dirty="0">
              <a:solidFill>
                <a:schemeClr val="bg2"/>
              </a:solidFill>
            </a:rPr>
            <a:t>Respect for the child</a:t>
          </a:r>
        </a:p>
      </dsp:txBody>
      <dsp:txXfrm rot="10800000">
        <a:off x="2176164" y="1356"/>
        <a:ext cx="6559708" cy="930613"/>
      </dsp:txXfrm>
    </dsp:sp>
    <dsp:sp modelId="{B6EDB817-CEB4-2D40-9A30-B64AEFB30787}">
      <dsp:nvSpPr>
        <dsp:cNvPr id="0" name=""/>
        <dsp:cNvSpPr/>
      </dsp:nvSpPr>
      <dsp:spPr>
        <a:xfrm>
          <a:off x="1478204" y="1356"/>
          <a:ext cx="930613" cy="93061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469F21F-19F3-B94E-8A9C-CE44FEA92BEC}">
      <dsp:nvSpPr>
        <dsp:cNvPr id="0" name=""/>
        <dsp:cNvSpPr/>
      </dsp:nvSpPr>
      <dsp:spPr>
        <a:xfrm rot="10800000">
          <a:off x="1943511" y="1209764"/>
          <a:ext cx="6792361" cy="930613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375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 err="1"/>
            <a:t>Ansawdd</a:t>
          </a:r>
          <a:r>
            <a:rPr lang="en-US" sz="2600" kern="1200" dirty="0"/>
            <a:t> </a:t>
          </a:r>
          <a:r>
            <a:rPr lang="en-US" sz="2600" kern="1200" dirty="0" err="1"/>
            <a:t>gofal</a:t>
          </a:r>
          <a:r>
            <a:rPr lang="en-US" sz="2600" kern="1200" dirty="0"/>
            <a:t> a </a:t>
          </a:r>
          <a:r>
            <a:rPr lang="en-US" sz="2600" kern="1200" dirty="0" err="1"/>
            <a:t>darpariaeth</a:t>
          </a:r>
          <a:r>
            <a:rPr lang="en-US" sz="2600" kern="1200" dirty="0"/>
            <a:t> </a:t>
          </a:r>
          <a:r>
            <a:rPr lang="en-US" sz="2600" i="1" kern="1200" dirty="0">
              <a:solidFill>
                <a:schemeClr val="bg2"/>
              </a:solidFill>
            </a:rPr>
            <a:t>Quality of care and provision</a:t>
          </a:r>
        </a:p>
      </dsp:txBody>
      <dsp:txXfrm rot="10800000">
        <a:off x="2176164" y="1209764"/>
        <a:ext cx="6559708" cy="930613"/>
      </dsp:txXfrm>
    </dsp:sp>
    <dsp:sp modelId="{09AE925A-5CB5-9E4E-B30E-E3B5DE216279}">
      <dsp:nvSpPr>
        <dsp:cNvPr id="0" name=""/>
        <dsp:cNvSpPr/>
      </dsp:nvSpPr>
      <dsp:spPr>
        <a:xfrm>
          <a:off x="1478204" y="1209764"/>
          <a:ext cx="930613" cy="930613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0FFBB46-FD1E-C143-8220-7812FAB64E2C}">
      <dsp:nvSpPr>
        <dsp:cNvPr id="0" name=""/>
        <dsp:cNvSpPr/>
      </dsp:nvSpPr>
      <dsp:spPr>
        <a:xfrm rot="10800000">
          <a:off x="1943511" y="2418172"/>
          <a:ext cx="6792361" cy="930613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375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 err="1"/>
            <a:t>Grym</a:t>
          </a:r>
          <a:r>
            <a:rPr lang="en-US" sz="2600" kern="1200" dirty="0"/>
            <a:t> </a:t>
          </a:r>
          <a:r>
            <a:rPr lang="en-US" sz="2600" kern="1200" dirty="0" err="1"/>
            <a:t>arsylwi</a:t>
          </a:r>
          <a:r>
            <a:rPr lang="en-US" sz="2600" kern="1200" dirty="0"/>
            <a:t>                                      </a:t>
          </a:r>
          <a:r>
            <a:rPr lang="en-US" sz="2600" i="1" kern="1200" dirty="0">
              <a:solidFill>
                <a:schemeClr val="bg2"/>
              </a:solidFill>
            </a:rPr>
            <a:t>The power of observation</a:t>
          </a:r>
        </a:p>
      </dsp:txBody>
      <dsp:txXfrm rot="10800000">
        <a:off x="2176164" y="2418172"/>
        <a:ext cx="6559708" cy="930613"/>
      </dsp:txXfrm>
    </dsp:sp>
    <dsp:sp modelId="{4CB7D862-8FDD-8B49-BCE2-427CAC26E71B}">
      <dsp:nvSpPr>
        <dsp:cNvPr id="0" name=""/>
        <dsp:cNvSpPr/>
      </dsp:nvSpPr>
      <dsp:spPr>
        <a:xfrm>
          <a:off x="1478204" y="2418172"/>
          <a:ext cx="930613" cy="930613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F77F72F-7391-A94C-999C-61B8A045C56E}">
      <dsp:nvSpPr>
        <dsp:cNvPr id="0" name=""/>
        <dsp:cNvSpPr/>
      </dsp:nvSpPr>
      <dsp:spPr>
        <a:xfrm rot="10800000">
          <a:off x="1943511" y="3626581"/>
          <a:ext cx="6792361" cy="930613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375" tIns="99060" rIns="184912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 err="1"/>
            <a:t>Rhyngweithio</a:t>
          </a:r>
          <a:r>
            <a:rPr lang="en-US" sz="2600" kern="1200" dirty="0"/>
            <a:t> </a:t>
          </a:r>
          <a:r>
            <a:rPr lang="en-US" sz="2600" kern="1200" dirty="0" err="1"/>
            <a:t>oedolion</a:t>
          </a:r>
          <a:r>
            <a:rPr lang="en-US" sz="2600" kern="1200" dirty="0"/>
            <a:t>                 </a:t>
          </a:r>
          <a:r>
            <a:rPr lang="en-US" sz="2600" i="1" kern="1200" dirty="0">
              <a:solidFill>
                <a:schemeClr val="bg2"/>
              </a:solidFill>
            </a:rPr>
            <a:t>Adult interaction</a:t>
          </a:r>
        </a:p>
      </dsp:txBody>
      <dsp:txXfrm rot="10800000">
        <a:off x="2176164" y="3626581"/>
        <a:ext cx="6559708" cy="930613"/>
      </dsp:txXfrm>
    </dsp:sp>
    <dsp:sp modelId="{F54C983E-A6D5-8B43-95D8-AAAB51EAC62B}">
      <dsp:nvSpPr>
        <dsp:cNvPr id="0" name=""/>
        <dsp:cNvSpPr/>
      </dsp:nvSpPr>
      <dsp:spPr>
        <a:xfrm>
          <a:off x="1478204" y="3626581"/>
          <a:ext cx="930613" cy="930613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717053-9351-4575-BA24-F5991AFD3C88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7E3DF7-EBAD-413C-8750-2F7B960D7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664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EQ2tzHl3Ks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508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5958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	</a:t>
            </a:r>
            <a:r>
              <a:rPr lang="en-GB" b="1" baseline="0" dirty="0"/>
              <a:t>Mind over Matter 2 years on (2020, p.51).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8409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baseline="0" dirty="0" err="1"/>
              <a:t>Burell</a:t>
            </a:r>
            <a:r>
              <a:rPr lang="en-GB" b="1" baseline="0" dirty="0"/>
              <a:t> A and Riley J (</a:t>
            </a:r>
            <a:r>
              <a:rPr lang="en-GB" b="1" baseline="0" dirty="0" err="1"/>
              <a:t>eds</a:t>
            </a:r>
            <a:r>
              <a:rPr lang="en-GB" b="1" baseline="0" dirty="0"/>
              <a:t>). (2005)  Promoting well-being in the primary years. Network Education Press. Stafford (available at library as electronic book).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0562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baseline="0" dirty="0"/>
              <a:t>Curriculum for Wales</a:t>
            </a:r>
            <a:r>
              <a:rPr lang="en-GB" b="0" baseline="0" dirty="0"/>
              <a:t>    </a:t>
            </a:r>
            <a:r>
              <a:rPr lang="en-GB" baseline="0" dirty="0"/>
              <a:t> </a:t>
            </a:r>
            <a:r>
              <a:rPr lang="en-GB" b="1" baseline="0" dirty="0"/>
              <a:t>p.80 and 81.  </a:t>
            </a:r>
            <a:endParaRPr lang="en-GB" b="1" dirty="0"/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7658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1573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836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2738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199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baseline="0" dirty="0"/>
              <a:t>Holmes J. (1993) John Bowlby and attachment theory. London. Routledge (available as an electronic book in the library</a:t>
            </a:r>
            <a:r>
              <a:rPr lang="en-GB" baseline="0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5058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1789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3704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1226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Claude Steiner – The Originator of the term ‘Emotional Literacy’ (not to be confused</a:t>
            </a:r>
            <a:r>
              <a:rPr lang="en-GB" b="1" baseline="0" dirty="0"/>
              <a:t> with Rudolf Steiner (education theorist) who died in 1925</a:t>
            </a:r>
            <a:r>
              <a:rPr lang="en-GB" dirty="0"/>
              <a:t>-  -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4457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Lorraine Perry , Clare Lennie &amp; Neil Humphrey (2008) Emotional literacy in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primary classroom: teacher perceptions and practices, Education 3–13, 36:1, 27-37, DOI: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10.1080/03004270701576851</a:t>
            </a:r>
          </a:p>
          <a:p>
            <a:endParaRPr lang="en-GB" sz="1200" b="1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sz="1200" b="1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Hills R. (2016 ) An evaluation of the emotional literacy support assistant (ELSA) project from the perspectives of primary school children  - Education and Child Psychology. Vol 33 (4). P 50 - 65</a:t>
            </a:r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sz="1200" b="1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Kay L. (2018) Searching for Dumbledore. A reflection upon the outcomes of a tailored emotional literacy programme on three KS2 children. </a:t>
            </a:r>
            <a:r>
              <a:rPr lang="en-GB" sz="1200" b="1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Nasen</a:t>
            </a:r>
            <a:endParaRPr lang="en-GB" sz="1200" b="1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9386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268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2750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8289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38434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Recognise when you are stressed and decide to do something proactive about it.</a:t>
            </a:r>
          </a:p>
          <a:p>
            <a:r>
              <a:rPr lang="en-GB" dirty="0"/>
              <a:t>Notice you tendency to react to stress with unhelpful actions and try to let go of these habits.</a:t>
            </a:r>
          </a:p>
          <a:p>
            <a:r>
              <a:rPr lang="en-GB" dirty="0"/>
              <a:t>Choose to take part in more helpful nourishing activities. Make them part of your daily and weekly routines.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17255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65085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7618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>
              <a:hlinkClick r:id="rId3"/>
            </a:endParaRPr>
          </a:p>
          <a:p>
            <a:r>
              <a:rPr lang="en-GB" dirty="0">
                <a:hlinkClick r:id="rId3"/>
              </a:rPr>
              <a:t>https://www.youtube.com/watch?v=3EQ2tzHl3Ks</a:t>
            </a:r>
            <a:endParaRPr lang="en-GB" baseline="0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46566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18353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23765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Social and</a:t>
            </a:r>
            <a:r>
              <a:rPr lang="en-GB" baseline="0" dirty="0"/>
              <a:t> Emotional Aspects of Learning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E3DF7-EBAD-413C-8750-2F7B960D751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435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550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297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55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156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554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831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069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836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01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306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81774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7127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627116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9947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8176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914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330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D6C11C-7B3C-4EDF-9955-1BFBE2FAAC4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4307CA4-DE78-4B9D-9006-70875B28C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111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canllawiau-cwricwlwm-i-gymru.pd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hyperlink" Target="curriculum-for-wales-guidance-070220.pdf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Estyn%20202o%20Adnabod%20eich%20plant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hyperlink" Target="Estyn%202020%20Knowing%20your%20Children.pdf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bNF9QNEQLA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m_bowen_uwtsd_ac_uk/EQJCOkpC5rtMicJz-VQFxvQB6ol3Jdeu7BZQ7Pp0jV5fgQ?e=NVDUEc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uowtsd-my.sharepoint.com/:w:/g/personal/m_bowen_uwtsd_ac_uk/EWAUwd-Wl1hHmjtKC_90OCwBqIwUUYACVwMIOLJTg_bHlg?e=B99Mgy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3EQ2tzHl3Ks" TargetMode="External"/><Relationship Id="rId5" Type="http://schemas.openxmlformats.org/officeDocument/2006/relationships/hyperlink" Target="https://www.youtube.com/watch?v=3EQ2tzHl3Ks" TargetMode="External"/><Relationship Id="rId4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maritans.org/cymru/how-we-can-help/schools/deal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hyperlink" Target="https://www.samaritans.org/wales/how-we-can-help/schools/deal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browse-all/seal-for-primary-schools/?lang=cy" TargetMode="External"/><Relationship Id="rId7" Type="http://schemas.openxmlformats.org/officeDocument/2006/relationships/hyperlink" Target="http://www.wales.nhs.uk/documents/Framework%20For%20Action.pdf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hwb.gov.wales/repository/resource/8da29064-8aaf-47b9-9937-8d9610f2a744/en" TargetMode="External"/><Relationship Id="rId5" Type="http://schemas.openxmlformats.org/officeDocument/2006/relationships/hyperlink" Target="https://www.eventsforce.net/nliah/media/uploaded/evnliah/event_686/newsletter_1_august_2015__welsh_.pdf" TargetMode="External"/><Relationship Id="rId4" Type="http://schemas.openxmlformats.org/officeDocument/2006/relationships/hyperlink" Target="https://hwb.gov.wales/repository/resource/8da29064-8aaf-47b9-9937-8d9610f2a744/cy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66010" y="2514600"/>
            <a:ext cx="9646919" cy="2262781"/>
          </a:xfrm>
        </p:spPr>
        <p:txBody>
          <a:bodyPr>
            <a:normAutofit fontScale="90000"/>
          </a:bodyPr>
          <a:lstStyle/>
          <a:p>
            <a:r>
              <a:rPr lang="en-GB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ECAD5007/C</a:t>
            </a:r>
            <a:br>
              <a:rPr lang="en-GB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9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Lles</a:t>
            </a:r>
            <a:r>
              <a:rPr lang="en-GB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en-GB" sz="49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Llythrennedd</a:t>
            </a:r>
            <a:r>
              <a:rPr lang="en-GB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9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Emosiynol</a:t>
            </a:r>
            <a:br>
              <a:rPr lang="en-GB" sz="4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9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Emotional Literacy and Wellbeing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705197"/>
          </a:xfrm>
        </p:spPr>
        <p:txBody>
          <a:bodyPr>
            <a:noAutofit/>
          </a:bodyPr>
          <a:lstStyle/>
          <a:p>
            <a:r>
              <a:rPr lang="en-GB" sz="2400" dirty="0" err="1"/>
              <a:t>Chwefror</a:t>
            </a:r>
            <a:r>
              <a:rPr lang="en-GB" sz="2400" dirty="0"/>
              <a:t> / February 2023</a:t>
            </a:r>
          </a:p>
          <a:p>
            <a:r>
              <a:rPr lang="en-GB" sz="2400" dirty="0"/>
              <a:t>Laura </a:t>
            </a:r>
            <a:r>
              <a:rPr lang="en-GB" sz="2400" dirty="0" err="1"/>
              <a:t>Emaunel</a:t>
            </a:r>
            <a:endParaRPr lang="en-GB" sz="2400" dirty="0"/>
          </a:p>
          <a:p>
            <a:r>
              <a:rPr lang="en-GB" sz="2400" dirty="0"/>
              <a:t>Meryl Bowen</a:t>
            </a:r>
          </a:p>
        </p:txBody>
      </p:sp>
    </p:spTree>
    <p:extLst>
      <p:ext uri="{BB962C8B-B14F-4D97-AF65-F5344CB8AC3E}">
        <p14:creationId xmlns:p14="http://schemas.microsoft.com/office/powerpoint/2010/main" val="3662674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4" y="282498"/>
            <a:ext cx="8911687" cy="1234068"/>
          </a:xfrm>
        </p:spPr>
        <p:txBody>
          <a:bodyPr/>
          <a:lstStyle/>
          <a:p>
            <a:r>
              <a:rPr lang="en-GB" dirty="0"/>
              <a:t>Nod</a:t>
            </a:r>
            <a:br>
              <a:rPr lang="en-GB" dirty="0"/>
            </a:br>
            <a:r>
              <a:rPr lang="en-GB" i="1" dirty="0"/>
              <a:t>Aim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76256" y="1590963"/>
            <a:ext cx="4313864" cy="3777622"/>
          </a:xfrm>
        </p:spPr>
        <p:txBody>
          <a:bodyPr>
            <a:noAutofit/>
          </a:bodyPr>
          <a:lstStyle/>
          <a:p>
            <a:r>
              <a:rPr lang="en-GB" sz="2400" dirty="0" err="1"/>
              <a:t>Archwilio’r</a:t>
            </a:r>
            <a:r>
              <a:rPr lang="en-GB" sz="2400" dirty="0"/>
              <a:t> </a:t>
            </a:r>
            <a:r>
              <a:rPr lang="en-GB" sz="2400" dirty="0" err="1"/>
              <a:t>cysyniadau</a:t>
            </a:r>
            <a:r>
              <a:rPr lang="en-GB" sz="2400" dirty="0"/>
              <a:t> o les </a:t>
            </a:r>
            <a:r>
              <a:rPr lang="en-GB" sz="2400" dirty="0" err="1"/>
              <a:t>emosiynol</a:t>
            </a:r>
            <a:r>
              <a:rPr lang="en-GB" sz="2400" dirty="0"/>
              <a:t> a </a:t>
            </a:r>
            <a:r>
              <a:rPr lang="en-GB" sz="2400" dirty="0" err="1"/>
              <a:t>llythrennedd</a:t>
            </a:r>
            <a:r>
              <a:rPr lang="en-GB" sz="2400" dirty="0"/>
              <a:t> </a:t>
            </a:r>
            <a:r>
              <a:rPr lang="en-GB" sz="2400" dirty="0" err="1"/>
              <a:t>emosiynol</a:t>
            </a:r>
            <a:endParaRPr lang="en-GB" sz="2400" dirty="0"/>
          </a:p>
          <a:p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rhai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ffactorau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dylanwadu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endParaRPr lang="en-GB" sz="2400" dirty="0"/>
          </a:p>
          <a:p>
            <a:r>
              <a:rPr lang="en-GB" sz="2400" dirty="0" err="1"/>
              <a:t>Trafod</a:t>
            </a:r>
            <a:r>
              <a:rPr lang="en-GB" sz="2400" dirty="0"/>
              <a:t> </a:t>
            </a:r>
            <a:r>
              <a:rPr lang="en-GB" sz="2400" dirty="0" err="1"/>
              <a:t>pwysigrwydd</a:t>
            </a:r>
            <a:r>
              <a:rPr lang="en-GB" sz="2400" dirty="0"/>
              <a:t> </a:t>
            </a:r>
            <a:r>
              <a:rPr lang="en-GB" sz="2400" dirty="0" err="1"/>
              <a:t>lles</a:t>
            </a:r>
            <a:r>
              <a:rPr lang="en-GB" sz="2400" dirty="0"/>
              <a:t> </a:t>
            </a:r>
            <a:r>
              <a:rPr lang="en-GB" sz="2400" dirty="0" err="1"/>
              <a:t>emosiynol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 </a:t>
            </a:r>
            <a:r>
              <a:rPr lang="en-GB" sz="2400" dirty="0" err="1"/>
              <a:t>datblygiad</a:t>
            </a:r>
            <a:endParaRPr lang="en-GB" sz="2400" dirty="0"/>
          </a:p>
          <a:p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rhai</a:t>
            </a:r>
            <a:r>
              <a:rPr lang="en-GB" sz="2400" dirty="0"/>
              <a:t> </a:t>
            </a:r>
            <a:r>
              <a:rPr lang="en-GB" sz="2400" dirty="0" err="1"/>
              <a:t>strategaethau</a:t>
            </a:r>
            <a:r>
              <a:rPr lang="en-GB" sz="2400" dirty="0"/>
              <a:t> </a:t>
            </a:r>
            <a:r>
              <a:rPr lang="en-GB" sz="2400" dirty="0" err="1"/>
              <a:t>cefnogi</a:t>
            </a:r>
            <a:r>
              <a:rPr lang="en-GB" sz="2400" dirty="0"/>
              <a:t> </a:t>
            </a:r>
            <a:r>
              <a:rPr lang="en-GB" sz="2400" dirty="0" err="1"/>
              <a:t>posib</a:t>
            </a:r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108971" y="1516566"/>
            <a:ext cx="4313864" cy="3777622"/>
          </a:xfrm>
        </p:spPr>
        <p:txBody>
          <a:bodyPr>
            <a:noAutofit/>
          </a:bodyPr>
          <a:lstStyle/>
          <a:p>
            <a:r>
              <a:rPr lang="en-GB" sz="2400" i="1" dirty="0"/>
              <a:t>Explore the concepts of emotional wellbeing and emotional literacy</a:t>
            </a:r>
          </a:p>
          <a:p>
            <a:r>
              <a:rPr lang="en-GB" sz="2400" i="1" dirty="0"/>
              <a:t>Consider some of the key factors that impact on this</a:t>
            </a:r>
          </a:p>
          <a:p>
            <a:r>
              <a:rPr lang="en-GB" sz="2400" i="1" dirty="0"/>
              <a:t>Discuss the significance of emotional wellbeing for learning and development</a:t>
            </a:r>
          </a:p>
          <a:p>
            <a:r>
              <a:rPr lang="en-GB" sz="2400" i="1" dirty="0"/>
              <a:t>Consider some possible support strategies</a:t>
            </a:r>
          </a:p>
        </p:txBody>
      </p:sp>
    </p:spTree>
    <p:extLst>
      <p:ext uri="{BB962C8B-B14F-4D97-AF65-F5344CB8AC3E}">
        <p14:creationId xmlns:p14="http://schemas.microsoft.com/office/powerpoint/2010/main" val="3035131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Cadernid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Mind Over Matter – </a:t>
            </a:r>
            <a:r>
              <a:rPr lang="en-GB" dirty="0" err="1"/>
              <a:t>Llywodraeth</a:t>
            </a:r>
            <a:r>
              <a:rPr lang="en-GB" dirty="0"/>
              <a:t> Cymru Welsh </a:t>
            </a:r>
            <a:r>
              <a:rPr lang="en-GB" dirty="0" err="1"/>
              <a:t>Governement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468" y="1805060"/>
            <a:ext cx="2761059" cy="295890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0723" y="3164696"/>
            <a:ext cx="2976283" cy="3318653"/>
          </a:xfrm>
        </p:spPr>
      </p:pic>
      <p:pic>
        <p:nvPicPr>
          <p:cNvPr id="4" name="Llun 3">
            <a:extLst>
              <a:ext uri="{FF2B5EF4-FFF2-40B4-BE49-F238E27FC236}">
                <a16:creationId xmlns:a16="http://schemas.microsoft.com/office/drawing/2014/main" id="{3DA3C4CB-C312-E414-37AD-78A2C818C2D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480" t="16667" r="31808" b="4804"/>
          <a:stretch/>
        </p:blipFill>
        <p:spPr>
          <a:xfrm>
            <a:off x="975187" y="1905000"/>
            <a:ext cx="2333065" cy="3238795"/>
          </a:xfrm>
          <a:prstGeom prst="rect">
            <a:avLst/>
          </a:prstGeom>
        </p:spPr>
      </p:pic>
      <p:pic>
        <p:nvPicPr>
          <p:cNvPr id="8" name="Llun 7">
            <a:extLst>
              <a:ext uri="{FF2B5EF4-FFF2-40B4-BE49-F238E27FC236}">
                <a16:creationId xmlns:a16="http://schemas.microsoft.com/office/drawing/2014/main" id="{1DFC6F17-DA75-7C73-B7C4-A4C896F4831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8254" t="16667" r="29194" b="5463"/>
          <a:stretch/>
        </p:blipFill>
        <p:spPr>
          <a:xfrm>
            <a:off x="3066901" y="3294529"/>
            <a:ext cx="2613787" cy="3188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685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051" y="185496"/>
            <a:ext cx="8911687" cy="1280890"/>
          </a:xfrm>
        </p:spPr>
        <p:txBody>
          <a:bodyPr/>
          <a:lstStyle/>
          <a:p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… </a:t>
            </a:r>
            <a:br>
              <a:rPr lang="en-GB" dirty="0"/>
            </a:br>
            <a:r>
              <a:rPr lang="en-GB" i="1" dirty="0"/>
              <a:t>Emotional wellbeing is …</a:t>
            </a:r>
            <a:endParaRPr lang="en-GB" dirty="0"/>
          </a:p>
        </p:txBody>
      </p:sp>
      <p:sp>
        <p:nvSpPr>
          <p:cNvPr id="5" name="Oval Callout 4"/>
          <p:cNvSpPr/>
          <p:nvPr/>
        </p:nvSpPr>
        <p:spPr>
          <a:xfrm>
            <a:off x="719939" y="1531621"/>
            <a:ext cx="5354955" cy="4446270"/>
          </a:xfrm>
          <a:prstGeom prst="wedgeEllipseCallout">
            <a:avLst>
              <a:gd name="adj1" fmla="val -36228"/>
              <a:gd name="adj2" fmla="val 672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‘... knowing who you are and where you fit in and feeling good about yourself… developing respect for others, social competence and a positive disposition to learn’ (Burrell &amp; Riley, 2005, p.35)</a:t>
            </a:r>
          </a:p>
        </p:txBody>
      </p:sp>
      <p:sp>
        <p:nvSpPr>
          <p:cNvPr id="6" name="Oval Callout 5"/>
          <p:cNvSpPr/>
          <p:nvPr/>
        </p:nvSpPr>
        <p:spPr>
          <a:xfrm>
            <a:off x="6281854" y="1531621"/>
            <a:ext cx="5407366" cy="4552484"/>
          </a:xfrm>
          <a:prstGeom prst="wedgeEllipseCallout">
            <a:avLst>
              <a:gd name="adj1" fmla="val 46586"/>
              <a:gd name="adj2" fmla="val 64240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children who are ‘rich in potential, strong, powerful, competent and, most of all, connected to adults and other children’ (</a:t>
            </a:r>
            <a:r>
              <a:rPr lang="en-GB" sz="2400" dirty="0" err="1"/>
              <a:t>Malaguzzi</a:t>
            </a:r>
            <a:r>
              <a:rPr lang="en-GB" sz="2400" dirty="0"/>
              <a:t>, 1993, p.10)</a:t>
            </a:r>
          </a:p>
        </p:txBody>
      </p:sp>
    </p:spTree>
    <p:extLst>
      <p:ext uri="{BB962C8B-B14F-4D97-AF65-F5344CB8AC3E}">
        <p14:creationId xmlns:p14="http://schemas.microsoft.com/office/powerpoint/2010/main" val="1360362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1285" y="111154"/>
            <a:ext cx="8911687" cy="1280890"/>
          </a:xfrm>
        </p:spPr>
        <p:txBody>
          <a:bodyPr/>
          <a:lstStyle/>
          <a:p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elfennau</a:t>
            </a:r>
            <a:r>
              <a:rPr lang="en-GB" dirty="0"/>
              <a:t> </a:t>
            </a:r>
            <a:r>
              <a:rPr lang="en-GB" dirty="0" err="1"/>
              <a:t>allweddol</a:t>
            </a:r>
            <a:br>
              <a:rPr lang="en-GB" dirty="0"/>
            </a:br>
            <a:r>
              <a:rPr lang="en-GB" i="1" dirty="0"/>
              <a:t>Some key components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51786" y="1392044"/>
            <a:ext cx="4763159" cy="5380463"/>
          </a:xfrm>
        </p:spPr>
        <p:txBody>
          <a:bodyPr>
            <a:normAutofit/>
          </a:bodyPr>
          <a:lstStyle/>
          <a:p>
            <a:r>
              <a:rPr lang="en-GB" sz="2000" dirty="0" err="1"/>
              <a:t>hunaniaeth</a:t>
            </a:r>
            <a:endParaRPr lang="en-GB" sz="2000" dirty="0"/>
          </a:p>
          <a:p>
            <a:r>
              <a:rPr lang="en-GB" sz="2000" dirty="0" err="1"/>
              <a:t>gwydnwch</a:t>
            </a:r>
            <a:endParaRPr lang="en-GB" sz="2000" dirty="0"/>
          </a:p>
          <a:p>
            <a:r>
              <a:rPr lang="en-GB" sz="2000" dirty="0" err="1"/>
              <a:t>agwedd</a:t>
            </a:r>
            <a:endParaRPr lang="en-GB" sz="2000" dirty="0"/>
          </a:p>
          <a:p>
            <a:r>
              <a:rPr lang="en-GB" sz="2000" dirty="0" err="1"/>
              <a:t>hunan-hyder</a:t>
            </a:r>
            <a:r>
              <a:rPr lang="en-GB" sz="2000" dirty="0"/>
              <a:t> a </a:t>
            </a:r>
            <a:r>
              <a:rPr lang="en-GB" sz="2000" dirty="0" err="1"/>
              <a:t>hunan-fri</a:t>
            </a:r>
            <a:endParaRPr lang="en-GB" sz="2000" dirty="0"/>
          </a:p>
          <a:p>
            <a:r>
              <a:rPr lang="en-GB" sz="2000" dirty="0" err="1"/>
              <a:t>ymddygiad</a:t>
            </a:r>
            <a:endParaRPr lang="en-GB" sz="2000" dirty="0"/>
          </a:p>
          <a:p>
            <a:r>
              <a:rPr lang="en-GB" sz="2000" dirty="0" err="1"/>
              <a:t>hunan-reolaeth</a:t>
            </a:r>
            <a:endParaRPr lang="en-GB" sz="2000" dirty="0"/>
          </a:p>
          <a:p>
            <a:r>
              <a:rPr lang="en-GB" sz="2000" dirty="0" err="1"/>
              <a:t>ffurfio</a:t>
            </a:r>
            <a:r>
              <a:rPr lang="en-GB" sz="2000" dirty="0"/>
              <a:t> a </a:t>
            </a:r>
            <a:r>
              <a:rPr lang="en-GB" sz="2000" dirty="0" err="1"/>
              <a:t>chynnal</a:t>
            </a:r>
            <a:r>
              <a:rPr lang="en-GB" sz="2000" dirty="0"/>
              <a:t> </a:t>
            </a:r>
            <a:r>
              <a:rPr lang="en-GB" sz="2000" dirty="0" err="1"/>
              <a:t>perthnasau</a:t>
            </a:r>
            <a:endParaRPr lang="en-GB" sz="2000" dirty="0"/>
          </a:p>
          <a:p>
            <a:r>
              <a:rPr lang="en-GB" sz="2000" dirty="0" err="1"/>
              <a:t>gofal</a:t>
            </a:r>
            <a:r>
              <a:rPr lang="en-GB" sz="2000" dirty="0"/>
              <a:t> </a:t>
            </a:r>
            <a:r>
              <a:rPr lang="en-GB" sz="2000" dirty="0" err="1"/>
              <a:t>personol</a:t>
            </a:r>
            <a:endParaRPr lang="en-GB" sz="2000" dirty="0"/>
          </a:p>
          <a:p>
            <a:r>
              <a:rPr lang="en-GB" sz="2000" dirty="0" err="1"/>
              <a:t>cymryd</a:t>
            </a:r>
            <a:r>
              <a:rPr lang="en-GB" sz="2000" dirty="0"/>
              <a:t> </a:t>
            </a:r>
            <a:r>
              <a:rPr lang="en-GB" sz="2000" dirty="0" err="1"/>
              <a:t>cyfrifoldeb</a:t>
            </a:r>
            <a:endParaRPr lang="en-GB" sz="2000" dirty="0"/>
          </a:p>
          <a:p>
            <a:r>
              <a:rPr lang="en-GB" sz="2000" dirty="0"/>
              <a:t>parch</a:t>
            </a:r>
          </a:p>
          <a:p>
            <a:r>
              <a:rPr lang="en-GB" sz="2000" dirty="0" err="1"/>
              <a:t>annibyniaeth</a:t>
            </a:r>
            <a:endParaRPr lang="en-GB" sz="2000" dirty="0"/>
          </a:p>
          <a:p>
            <a:r>
              <a:rPr lang="en-GB" sz="2000" dirty="0" err="1"/>
              <a:t>creadigrwydd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68445" y="1392043"/>
            <a:ext cx="4313864" cy="5260527"/>
          </a:xfrm>
        </p:spPr>
        <p:txBody>
          <a:bodyPr>
            <a:noAutofit/>
          </a:bodyPr>
          <a:lstStyle/>
          <a:p>
            <a:r>
              <a:rPr lang="en-GB" sz="2000" i="1" dirty="0"/>
              <a:t>identity</a:t>
            </a:r>
          </a:p>
          <a:p>
            <a:r>
              <a:rPr lang="en-GB" sz="2000" i="1" dirty="0"/>
              <a:t>resilience</a:t>
            </a:r>
          </a:p>
          <a:p>
            <a:r>
              <a:rPr lang="en-GB" sz="2000" i="1" dirty="0"/>
              <a:t>attitude</a:t>
            </a:r>
          </a:p>
          <a:p>
            <a:r>
              <a:rPr lang="en-GB" sz="2000" i="1" dirty="0"/>
              <a:t>self-confidence and self-esteem</a:t>
            </a:r>
          </a:p>
          <a:p>
            <a:r>
              <a:rPr lang="en-GB" sz="2000" i="1" dirty="0"/>
              <a:t>behaviour</a:t>
            </a:r>
          </a:p>
          <a:p>
            <a:r>
              <a:rPr lang="en-GB" sz="2000" i="1" dirty="0"/>
              <a:t>self-regulation</a:t>
            </a:r>
          </a:p>
          <a:p>
            <a:r>
              <a:rPr lang="en-GB" sz="2000" i="1" dirty="0"/>
              <a:t>form and hold relationships</a:t>
            </a:r>
          </a:p>
          <a:p>
            <a:r>
              <a:rPr lang="en-GB" sz="2000" i="1" dirty="0"/>
              <a:t>personal care</a:t>
            </a:r>
          </a:p>
          <a:p>
            <a:r>
              <a:rPr lang="en-GB" sz="2000" i="1" dirty="0"/>
              <a:t>take responsibility</a:t>
            </a:r>
          </a:p>
          <a:p>
            <a:r>
              <a:rPr lang="en-GB" sz="2000" i="1" dirty="0"/>
              <a:t>respect</a:t>
            </a:r>
          </a:p>
          <a:p>
            <a:r>
              <a:rPr lang="en-GB" sz="2000" i="1" dirty="0"/>
              <a:t>independence</a:t>
            </a:r>
          </a:p>
          <a:p>
            <a:r>
              <a:rPr lang="en-GB" sz="2000" i="1" dirty="0"/>
              <a:t>creativity</a:t>
            </a:r>
          </a:p>
        </p:txBody>
      </p:sp>
      <p:pic>
        <p:nvPicPr>
          <p:cNvPr id="5" name="Content Placeholder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073" y="421982"/>
            <a:ext cx="788000" cy="970060"/>
          </a:xfrm>
          <a:prstGeom prst="rect">
            <a:avLst/>
          </a:prstGeom>
        </p:spPr>
      </p:pic>
      <p:pic>
        <p:nvPicPr>
          <p:cNvPr id="6" name="Content Placeholder 4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2973" y="421981"/>
            <a:ext cx="716574" cy="937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84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72" y="0"/>
            <a:ext cx="12184912" cy="7470013"/>
          </a:xfrm>
        </p:spPr>
      </p:pic>
    </p:spTree>
    <p:extLst>
      <p:ext uri="{BB962C8B-B14F-4D97-AF65-F5344CB8AC3E}">
        <p14:creationId xmlns:p14="http://schemas.microsoft.com/office/powerpoint/2010/main" val="3543322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5705" y="0"/>
            <a:ext cx="6989928" cy="6926536"/>
          </a:xfrm>
        </p:spPr>
      </p:pic>
    </p:spTree>
    <p:extLst>
      <p:ext uri="{BB962C8B-B14F-4D97-AF65-F5344CB8AC3E}">
        <p14:creationId xmlns:p14="http://schemas.microsoft.com/office/powerpoint/2010/main" val="1809315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834468" y="220073"/>
            <a:ext cx="9457778" cy="1280890"/>
          </a:xfrm>
        </p:spPr>
        <p:txBody>
          <a:bodyPr>
            <a:normAutofit fontScale="90000"/>
          </a:bodyPr>
          <a:lstStyle/>
          <a:p>
            <a:r>
              <a:rPr lang="en-GB" dirty="0"/>
              <a:t>Gall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</a:t>
            </a:r>
            <a:r>
              <a:rPr lang="en-GB" dirty="0" err="1"/>
              <a:t>gwael</a:t>
            </a:r>
            <a:r>
              <a:rPr lang="en-GB" dirty="0"/>
              <a:t> </a:t>
            </a:r>
            <a:r>
              <a:rPr lang="en-GB" dirty="0" err="1"/>
              <a:t>ddylanwadu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…</a:t>
            </a:r>
            <a:br>
              <a:rPr lang="en-GB" dirty="0"/>
            </a:br>
            <a:r>
              <a:rPr lang="en-GB" dirty="0"/>
              <a:t>Poor </a:t>
            </a:r>
            <a:r>
              <a:rPr lang="en-GB" i="1" dirty="0"/>
              <a:t>emotional wellbeing can impact on …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3303853"/>
              </p:ext>
            </p:extLst>
          </p:nvPr>
        </p:nvGraphicFramePr>
        <p:xfrm>
          <a:off x="2112382" y="1722803"/>
          <a:ext cx="7345478" cy="4521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85705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00295" y="227161"/>
            <a:ext cx="9216455" cy="1280890"/>
          </a:xfrm>
        </p:spPr>
        <p:txBody>
          <a:bodyPr>
            <a:normAutofit fontScale="90000"/>
          </a:bodyPr>
          <a:lstStyle/>
          <a:p>
            <a:r>
              <a:rPr lang="en-GB" dirty="0"/>
              <a:t>Beth all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les </a:t>
            </a:r>
            <a:r>
              <a:rPr lang="en-GB" dirty="0" err="1"/>
              <a:t>emosiynol</a:t>
            </a:r>
            <a:r>
              <a:rPr lang="en-GB" dirty="0"/>
              <a:t> plant?</a:t>
            </a:r>
            <a:br>
              <a:rPr lang="en-GB" dirty="0"/>
            </a:br>
            <a:r>
              <a:rPr lang="en-GB" i="1" dirty="0"/>
              <a:t>What can affect children’s emotional wellbeing?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41003" y="1835888"/>
            <a:ext cx="4313864" cy="4464441"/>
          </a:xfrm>
        </p:spPr>
        <p:txBody>
          <a:bodyPr>
            <a:normAutofit/>
          </a:bodyPr>
          <a:lstStyle/>
          <a:p>
            <a:r>
              <a:rPr lang="en-GB" sz="3200" dirty="0" err="1"/>
              <a:t>Ymlyniad</a:t>
            </a:r>
            <a:endParaRPr lang="en-GB" sz="3200" dirty="0"/>
          </a:p>
          <a:p>
            <a:r>
              <a:rPr lang="en-GB" sz="3200" dirty="0" err="1"/>
              <a:t>Profiadau</a:t>
            </a:r>
            <a:r>
              <a:rPr lang="en-GB" sz="3200" dirty="0"/>
              <a:t> </a:t>
            </a:r>
            <a:r>
              <a:rPr lang="en-GB" sz="3200" dirty="0" err="1"/>
              <a:t>Niweidiol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Plentyndod</a:t>
            </a:r>
            <a:r>
              <a:rPr lang="en-GB" sz="3200" dirty="0"/>
              <a:t> (ACEs)</a:t>
            </a:r>
          </a:p>
          <a:p>
            <a:r>
              <a:rPr lang="en-GB" sz="3200" dirty="0" err="1"/>
              <a:t>Anghenion</a:t>
            </a:r>
            <a:r>
              <a:rPr lang="en-GB" sz="3200" dirty="0"/>
              <a:t> </a:t>
            </a:r>
            <a:r>
              <a:rPr lang="en-GB" sz="3200" dirty="0" err="1"/>
              <a:t>Dysgu</a:t>
            </a:r>
            <a:r>
              <a:rPr lang="en-GB" sz="3200" dirty="0"/>
              <a:t> </a:t>
            </a:r>
            <a:r>
              <a:rPr lang="en-GB" sz="3200" dirty="0" err="1"/>
              <a:t>Ychwanegol</a:t>
            </a:r>
            <a:r>
              <a:rPr lang="en-GB" sz="3200" dirty="0"/>
              <a:t> (ADY)</a:t>
            </a:r>
          </a:p>
          <a:p>
            <a:r>
              <a:rPr lang="en-GB" sz="3200" dirty="0" err="1"/>
              <a:t>Arall</a:t>
            </a:r>
            <a:r>
              <a:rPr lang="en-GB" sz="3200" dirty="0"/>
              <a:t>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106441" y="1672856"/>
            <a:ext cx="4313864" cy="4548758"/>
          </a:xfrm>
        </p:spPr>
        <p:txBody>
          <a:bodyPr>
            <a:normAutofit/>
          </a:bodyPr>
          <a:lstStyle/>
          <a:p>
            <a:r>
              <a:rPr lang="en-GB" sz="3200" i="1" dirty="0"/>
              <a:t>Attachment</a:t>
            </a:r>
          </a:p>
          <a:p>
            <a:r>
              <a:rPr lang="en-GB" sz="3200" i="1" dirty="0"/>
              <a:t>Adverse Childhood Experiences (ACEs)</a:t>
            </a:r>
          </a:p>
          <a:p>
            <a:r>
              <a:rPr lang="en-GB" sz="3200" i="1" dirty="0"/>
              <a:t>Additional Learning Needs (ALN)</a:t>
            </a:r>
          </a:p>
          <a:p>
            <a:r>
              <a:rPr lang="en-GB" sz="3200" i="1" dirty="0"/>
              <a:t>Other?</a:t>
            </a:r>
          </a:p>
        </p:txBody>
      </p:sp>
    </p:spTree>
    <p:extLst>
      <p:ext uri="{BB962C8B-B14F-4D97-AF65-F5344CB8AC3E}">
        <p14:creationId xmlns:p14="http://schemas.microsoft.com/office/powerpoint/2010/main" val="1729986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1296" y="184631"/>
            <a:ext cx="8911687" cy="1629992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Ymlyniad</a:t>
            </a:r>
            <a:br>
              <a:rPr lang="en-GB" dirty="0"/>
            </a:br>
            <a:r>
              <a:rPr lang="en-GB" i="1" dirty="0"/>
              <a:t>Attachment</a:t>
            </a:r>
            <a:br>
              <a:rPr lang="en-GB" dirty="0"/>
            </a:br>
            <a:r>
              <a:rPr lang="en-GB" b="1" dirty="0"/>
              <a:t>Bowlby (1969)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5870" y="1992039"/>
            <a:ext cx="7102549" cy="409991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457872" y="6173821"/>
            <a:ext cx="3702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(Perry &amp; Pollard, 1997)</a:t>
            </a:r>
          </a:p>
        </p:txBody>
      </p:sp>
    </p:spTree>
    <p:extLst>
      <p:ext uri="{BB962C8B-B14F-4D97-AF65-F5344CB8AC3E}">
        <p14:creationId xmlns:p14="http://schemas.microsoft.com/office/powerpoint/2010/main" val="1618436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0291" y="205896"/>
            <a:ext cx="8911687" cy="1280890"/>
          </a:xfrm>
        </p:spPr>
        <p:txBody>
          <a:bodyPr/>
          <a:lstStyle/>
          <a:p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Niweidiol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Plentyndod</a:t>
            </a:r>
            <a:br>
              <a:rPr lang="en-GB" dirty="0"/>
            </a:br>
            <a:r>
              <a:rPr lang="en-GB" i="1" dirty="0"/>
              <a:t>Adverse Childhood Experiences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06215" y="1573617"/>
            <a:ext cx="4966993" cy="52241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sz="2600" dirty="0"/>
              <a:t>‘Mae Profiadau Niweidiol yn ystod Plentyndod (ACE) yn brofiadau llawn straen sydd yn digwydd yn ystod plentyndod sydd yn niweidio plentyn yn uniongyrchol (e.e. cam-drin rhywiol neu gorfforol) neu’n effeithio ar yr amgylchedd lle maent yn byw (e.e. tyfu i fyny mewn tŷ gyda thrais domestig)’ (</a:t>
            </a:r>
            <a:r>
              <a:rPr lang="en-GB" sz="2600" dirty="0"/>
              <a:t>Bellis et al 2016)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dirty="0" err="1">
                <a:hlinkClick r:id="rId3" action="ppaction://hlinkfile"/>
              </a:rPr>
              <a:t>Estyn</a:t>
            </a:r>
            <a:r>
              <a:rPr lang="en-GB" dirty="0">
                <a:hlinkClick r:id="rId3" action="ppaction://hlinkfile"/>
              </a:rPr>
              <a:t> 2020 </a:t>
            </a:r>
            <a:r>
              <a:rPr lang="en-GB" dirty="0" err="1">
                <a:hlinkClick r:id="rId3" action="ppaction://hlinkfile"/>
              </a:rPr>
              <a:t>Adnabod</a:t>
            </a:r>
            <a:r>
              <a:rPr lang="en-GB" dirty="0">
                <a:hlinkClick r:id="rId3" action="ppaction://hlinkfile"/>
              </a:rPr>
              <a:t> </a:t>
            </a:r>
            <a:r>
              <a:rPr lang="en-GB" dirty="0" err="1">
                <a:hlinkClick r:id="rId3" action="ppaction://hlinkfile"/>
              </a:rPr>
              <a:t>eich</a:t>
            </a:r>
            <a:r>
              <a:rPr lang="en-GB" dirty="0">
                <a:hlinkClick r:id="rId3" action="ppaction://hlinkfile"/>
              </a:rPr>
              <a:t> plant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41042" y="1637414"/>
            <a:ext cx="4763569" cy="52205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200" i="1" dirty="0"/>
              <a:t>‘</a:t>
            </a:r>
            <a:r>
              <a:rPr lang="en-GB" sz="2600" i="1" dirty="0"/>
              <a:t>Adverse Childhood Experiences (ACEs) are stressful experiences occurring during childhood that directly harm a child (e.g. sexual or physical abuse) or affect the environment in which they live (e.g. growing up in a house with domestic violence)’ (Bellis et al 2016</a:t>
            </a:r>
            <a:r>
              <a:rPr lang="en-GB" sz="2600" dirty="0"/>
              <a:t>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hlinkClick r:id="rId4" action="ppaction://hlinkfile"/>
              </a:rPr>
              <a:t>Estyn 2020 Knowing your children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2483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17240" y="142101"/>
            <a:ext cx="8911687" cy="1280890"/>
          </a:xfrm>
        </p:spPr>
        <p:txBody>
          <a:bodyPr/>
          <a:lstStyle/>
          <a:p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(ADY)</a:t>
            </a:r>
            <a:br>
              <a:rPr lang="en-GB" dirty="0"/>
            </a:br>
            <a:r>
              <a:rPr lang="en-GB" i="1" dirty="0"/>
              <a:t>Additional Learning Needs (ALN)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722" y="1430080"/>
            <a:ext cx="5323366" cy="4699590"/>
          </a:xfrm>
        </p:spPr>
        <p:txBody>
          <a:bodyPr>
            <a:noAutofit/>
          </a:bodyPr>
          <a:lstStyle/>
          <a:p>
            <a:r>
              <a:rPr lang="en-GB" sz="2800" dirty="0" err="1"/>
              <a:t>Anhwylder</a:t>
            </a:r>
            <a:r>
              <a:rPr lang="en-GB" sz="2800" dirty="0"/>
              <a:t> </a:t>
            </a:r>
            <a:r>
              <a:rPr lang="en-GB" sz="2800" dirty="0" err="1"/>
              <a:t>Ymddygiadol</a:t>
            </a:r>
            <a:r>
              <a:rPr lang="en-GB" sz="2800" dirty="0"/>
              <a:t>, </a:t>
            </a:r>
            <a:r>
              <a:rPr lang="en-GB" sz="2800" dirty="0" err="1"/>
              <a:t>Emosiynol</a:t>
            </a:r>
            <a:r>
              <a:rPr lang="en-GB" sz="2800" dirty="0"/>
              <a:t> a </a:t>
            </a:r>
            <a:r>
              <a:rPr lang="en-GB" sz="2800" dirty="0" err="1"/>
              <a:t>Chymdeithasol</a:t>
            </a:r>
            <a:endParaRPr lang="en-GB" sz="2800" dirty="0"/>
          </a:p>
          <a:p>
            <a:r>
              <a:rPr lang="en-GB" sz="2800" dirty="0" err="1"/>
              <a:t>Cyflwr</a:t>
            </a:r>
            <a:r>
              <a:rPr lang="en-GB" sz="2800" dirty="0"/>
              <a:t> </a:t>
            </a:r>
            <a:r>
              <a:rPr lang="en-GB" sz="2800" dirty="0" err="1"/>
              <a:t>Sbectrwm</a:t>
            </a:r>
            <a:r>
              <a:rPr lang="en-GB" sz="2800" dirty="0"/>
              <a:t> </a:t>
            </a:r>
            <a:r>
              <a:rPr lang="en-GB" sz="2800" dirty="0" err="1"/>
              <a:t>Awtistiaeth</a:t>
            </a:r>
            <a:endParaRPr lang="en-GB" sz="2800" dirty="0"/>
          </a:p>
          <a:p>
            <a:r>
              <a:rPr lang="en-GB" sz="2800" dirty="0"/>
              <a:t>ADHD</a:t>
            </a:r>
          </a:p>
          <a:p>
            <a:r>
              <a:rPr lang="en-GB" sz="2800" dirty="0" err="1"/>
              <a:t>Anhwylderau</a:t>
            </a:r>
            <a:r>
              <a:rPr lang="en-GB" sz="2800" dirty="0"/>
              <a:t> </a:t>
            </a:r>
            <a:r>
              <a:rPr lang="en-GB" sz="2800" dirty="0" err="1"/>
              <a:t>bwyta</a:t>
            </a:r>
            <a:endParaRPr lang="en-GB" sz="2800" dirty="0"/>
          </a:p>
          <a:p>
            <a:r>
              <a:rPr lang="en-GB" sz="2800" dirty="0" err="1"/>
              <a:t>Afiechyd</a:t>
            </a:r>
            <a:r>
              <a:rPr lang="en-GB" sz="2800" dirty="0"/>
              <a:t> </a:t>
            </a:r>
            <a:r>
              <a:rPr lang="en-GB" sz="2800" dirty="0" err="1"/>
              <a:t>meddwl</a:t>
            </a:r>
            <a:r>
              <a:rPr lang="en-GB" sz="2800" dirty="0"/>
              <a:t> </a:t>
            </a:r>
            <a:r>
              <a:rPr lang="en-GB" sz="2800" dirty="0" err="1"/>
              <a:t>e.e</a:t>
            </a:r>
            <a:r>
              <a:rPr lang="en-GB" sz="2800" dirty="0"/>
              <a:t>. </a:t>
            </a:r>
            <a:r>
              <a:rPr lang="en-GB" sz="2800" dirty="0" err="1"/>
              <a:t>gor-bryder</a:t>
            </a:r>
            <a:endParaRPr lang="en-GB" sz="2800" dirty="0"/>
          </a:p>
          <a:p>
            <a:r>
              <a:rPr lang="en-GB" sz="2800" dirty="0" err="1"/>
              <a:t>Disgyblion</a:t>
            </a:r>
            <a:r>
              <a:rPr lang="en-GB" sz="2800" dirty="0"/>
              <a:t> </a:t>
            </a:r>
            <a:r>
              <a:rPr lang="en-GB" sz="2800" dirty="0" err="1"/>
              <a:t>Mwy</a:t>
            </a:r>
            <a:r>
              <a:rPr lang="en-GB" sz="2800" dirty="0"/>
              <a:t> </a:t>
            </a:r>
            <a:r>
              <a:rPr lang="en-GB" sz="2800" dirty="0" err="1"/>
              <a:t>Abl</a:t>
            </a:r>
            <a:r>
              <a:rPr lang="en-GB" sz="2800" dirty="0"/>
              <a:t> a </a:t>
            </a:r>
            <a:r>
              <a:rPr lang="en-GB" sz="2800" dirty="0" err="1"/>
              <a:t>Thalentog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8391" y="1430080"/>
            <a:ext cx="5330456" cy="5018567"/>
          </a:xfrm>
        </p:spPr>
        <p:txBody>
          <a:bodyPr>
            <a:noAutofit/>
          </a:bodyPr>
          <a:lstStyle/>
          <a:p>
            <a:r>
              <a:rPr lang="en-GB" sz="2800" i="1" dirty="0"/>
              <a:t>Emotional, Behavioural and Social Disorder (EBSD)</a:t>
            </a:r>
          </a:p>
          <a:p>
            <a:r>
              <a:rPr lang="en-GB" sz="2800" i="1" dirty="0"/>
              <a:t>Autistic Spectrum Condition</a:t>
            </a:r>
          </a:p>
          <a:p>
            <a:r>
              <a:rPr lang="en-GB" sz="2800" i="1" dirty="0"/>
              <a:t>ADHD</a:t>
            </a:r>
          </a:p>
          <a:p>
            <a:r>
              <a:rPr lang="en-GB" sz="2800" i="1" dirty="0"/>
              <a:t>Eating disorders</a:t>
            </a:r>
          </a:p>
          <a:p>
            <a:r>
              <a:rPr lang="en-GB" sz="2800" i="1" dirty="0"/>
              <a:t>Mental ill-health e.g. anxiety</a:t>
            </a:r>
          </a:p>
          <a:p>
            <a:r>
              <a:rPr lang="en-GB" sz="2800" i="1" dirty="0"/>
              <a:t>More Able and Talented Pupils</a:t>
            </a:r>
          </a:p>
        </p:txBody>
      </p:sp>
    </p:spTree>
    <p:extLst>
      <p:ext uri="{BB962C8B-B14F-4D97-AF65-F5344CB8AC3E}">
        <p14:creationId xmlns:p14="http://schemas.microsoft.com/office/powerpoint/2010/main" val="489392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5767" y="161387"/>
            <a:ext cx="9824484" cy="1197133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Datblygu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gwydnwch</a:t>
            </a:r>
            <a:r>
              <a:rPr lang="en-GB" dirty="0">
                <a:solidFill>
                  <a:schemeClr val="tx1"/>
                </a:solidFill>
              </a:rPr>
              <a:t> /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>
                <a:solidFill>
                  <a:schemeClr val="tx1"/>
                </a:solidFill>
              </a:rPr>
              <a:t>Developing resilience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100" b="1" dirty="0"/>
              <a:t>Goleman (1995)</a:t>
            </a:r>
            <a:endParaRPr lang="en-GB" sz="31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098" y="1205023"/>
            <a:ext cx="11412279" cy="5564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638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592924" y="624109"/>
            <a:ext cx="8911687" cy="1294631"/>
          </a:xfrm>
        </p:spPr>
        <p:txBody>
          <a:bodyPr>
            <a:normAutofit fontScale="90000"/>
          </a:bodyPr>
          <a:lstStyle/>
          <a:p>
            <a:r>
              <a:rPr lang="en-GB" dirty="0"/>
              <a:t>Beth felly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?</a:t>
            </a:r>
            <a:br>
              <a:rPr lang="en-GB" dirty="0"/>
            </a:br>
            <a:r>
              <a:rPr lang="en-GB" i="1" dirty="0"/>
              <a:t>So what is emotional literacy?</a:t>
            </a:r>
            <a:br>
              <a:rPr lang="en-GB" i="1" dirty="0"/>
            </a:br>
            <a:r>
              <a:rPr lang="en-GB" b="1" dirty="0"/>
              <a:t>(Claude Steiner, 1979)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2398426" y="2503358"/>
            <a:ext cx="7892322" cy="3455232"/>
          </a:xfrm>
          <a:prstGeom prst="wedgeRoundRectCallout">
            <a:avLst>
              <a:gd name="adj1" fmla="val -43449"/>
              <a:gd name="adj2" fmla="val 7094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‘To be emotionally literate is to be able to handle emotions in a way that improves your personal power and the quality of your life … and equally important the quality of the life of the people around you.  Emotional literacy helps your emotions work for you instead of against you’ (Steiner, 1979) </a:t>
            </a:r>
          </a:p>
        </p:txBody>
      </p:sp>
    </p:spTree>
    <p:extLst>
      <p:ext uri="{BB962C8B-B14F-4D97-AF65-F5344CB8AC3E}">
        <p14:creationId xmlns:p14="http://schemas.microsoft.com/office/powerpoint/2010/main" val="5688012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25093" y="255514"/>
            <a:ext cx="8911687" cy="2742867"/>
          </a:xfrm>
        </p:spPr>
        <p:txBody>
          <a:bodyPr>
            <a:normAutofit/>
          </a:bodyPr>
          <a:lstStyle/>
          <a:p>
            <a:r>
              <a:rPr lang="en-GB" sz="3200" b="1" dirty="0" err="1"/>
              <a:t>Tynna</a:t>
            </a:r>
            <a:r>
              <a:rPr lang="en-GB" sz="3200" b="1" dirty="0"/>
              <a:t> Perry et al (2008) </a:t>
            </a:r>
            <a:r>
              <a:rPr lang="en-GB" sz="3200" b="1" dirty="0" err="1"/>
              <a:t>ar</a:t>
            </a:r>
            <a:r>
              <a:rPr lang="en-GB" sz="3200" b="1" dirty="0"/>
              <a:t> </a:t>
            </a:r>
            <a:r>
              <a:rPr lang="en-GB" sz="3200" b="1" dirty="0" err="1"/>
              <a:t>waith</a:t>
            </a:r>
            <a:r>
              <a:rPr lang="en-GB" sz="3200" b="1" dirty="0"/>
              <a:t> Morris a Scott </a:t>
            </a:r>
            <a:r>
              <a:rPr lang="en-GB" sz="3200" b="1" dirty="0" err="1"/>
              <a:t>wrth</a:t>
            </a:r>
            <a:r>
              <a:rPr lang="en-GB" sz="3200" b="1" dirty="0"/>
              <a:t> </a:t>
            </a:r>
            <a:r>
              <a:rPr lang="en-GB" sz="3200" b="1" dirty="0" err="1"/>
              <a:t>ddiffinio</a:t>
            </a:r>
            <a:r>
              <a:rPr lang="en-GB" sz="3200" b="1" dirty="0"/>
              <a:t> </a:t>
            </a:r>
            <a:r>
              <a:rPr lang="en-GB" sz="3200" b="1" dirty="0" err="1"/>
              <a:t>Llythrenedd</a:t>
            </a:r>
            <a:r>
              <a:rPr lang="en-GB" sz="3200" b="1" dirty="0"/>
              <a:t> </a:t>
            </a:r>
            <a:r>
              <a:rPr lang="en-GB" sz="3200" b="1" dirty="0" err="1"/>
              <a:t>Emosiynol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Perry et al (2008) draw on Morris and Scott (2002) in defining Emotional Literacy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997503" y="2998381"/>
            <a:ext cx="8915400" cy="3296093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2800" dirty="0"/>
              <a:t>Noticing emotions including early signs of feelings and sensations</a:t>
            </a:r>
          </a:p>
          <a:p>
            <a:r>
              <a:rPr lang="en-GB" sz="2800" dirty="0"/>
              <a:t>Paying attention to them</a:t>
            </a:r>
          </a:p>
          <a:p>
            <a:r>
              <a:rPr lang="en-GB" sz="2800" dirty="0"/>
              <a:t>Thinking about and understanding them, and </a:t>
            </a:r>
          </a:p>
          <a:p>
            <a:r>
              <a:rPr lang="en-GB" sz="2800" dirty="0"/>
              <a:t>Taking them into account in deciding how to act.</a:t>
            </a:r>
          </a:p>
        </p:txBody>
      </p:sp>
    </p:spTree>
    <p:extLst>
      <p:ext uri="{BB962C8B-B14F-4D97-AF65-F5344CB8AC3E}">
        <p14:creationId xmlns:p14="http://schemas.microsoft.com/office/powerpoint/2010/main" val="17103888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allwn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gefnogi’r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felly?</a:t>
            </a:r>
            <a:br>
              <a:rPr lang="en-GB" dirty="0"/>
            </a:br>
            <a:r>
              <a:rPr lang="en-GB" i="1" dirty="0"/>
              <a:t>So how can we support the child? </a:t>
            </a:r>
          </a:p>
        </p:txBody>
      </p:sp>
    </p:spTree>
    <p:extLst>
      <p:ext uri="{BB962C8B-B14F-4D97-AF65-F5344CB8AC3E}">
        <p14:creationId xmlns:p14="http://schemas.microsoft.com/office/powerpoint/2010/main" val="1001339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Egwyddorion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</a:t>
            </a:r>
            <a:r>
              <a:rPr lang="en-US" dirty="0" err="1"/>
              <a:t>Laever</a:t>
            </a:r>
            <a:br>
              <a:rPr lang="en-US" dirty="0"/>
            </a:br>
            <a:r>
              <a:rPr lang="en-US" i="1" dirty="0" err="1"/>
              <a:t>Laever’s</a:t>
            </a:r>
            <a:r>
              <a:rPr lang="en-US" i="1" dirty="0"/>
              <a:t> key principles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1990412"/>
              </p:ext>
            </p:extLst>
          </p:nvPr>
        </p:nvGraphicFramePr>
        <p:xfrm>
          <a:off x="1290535" y="2030890"/>
          <a:ext cx="10214077" cy="45585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422088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D6181A-BB4B-7042-8F4E-25E4BA4F313D}"/>
              </a:ext>
            </a:extLst>
          </p:cNvPr>
          <p:cNvSpPr/>
          <p:nvPr/>
        </p:nvSpPr>
        <p:spPr>
          <a:xfrm>
            <a:off x="3810000" y="3105835"/>
            <a:ext cx="612102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https://www.youtube.com/watch?v=ubNF9QNEQLA</a:t>
            </a:r>
            <a:r>
              <a:rPr lang="en-US" dirty="0"/>
              <a:t>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304B093-7D34-A54C-9384-ED43EF82C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 err="1"/>
              <a:t>Gwyliwch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!</a:t>
            </a:r>
            <a:br>
              <a:rPr lang="en-US" dirty="0"/>
            </a:br>
            <a:r>
              <a:rPr lang="en-US" i="1" dirty="0"/>
              <a:t>Watch this!</a:t>
            </a:r>
          </a:p>
        </p:txBody>
      </p:sp>
    </p:spTree>
    <p:extLst>
      <p:ext uri="{BB962C8B-B14F-4D97-AF65-F5344CB8AC3E}">
        <p14:creationId xmlns:p14="http://schemas.microsoft.com/office/powerpoint/2010/main" val="31614466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3825" y="116732"/>
            <a:ext cx="7935913" cy="1264024"/>
          </a:xfrm>
        </p:spPr>
        <p:txBody>
          <a:bodyPr>
            <a:normAutofit fontScale="90000"/>
          </a:bodyPr>
          <a:lstStyle/>
          <a:p>
            <a:r>
              <a:rPr lang="en-US" sz="4400" dirty="0" err="1"/>
              <a:t>Graddfa</a:t>
            </a:r>
            <a:r>
              <a:rPr lang="en-US" sz="4400" dirty="0"/>
              <a:t> </a:t>
            </a:r>
            <a:r>
              <a:rPr lang="en-US" sz="4400" dirty="0" err="1"/>
              <a:t>Lles</a:t>
            </a:r>
            <a:r>
              <a:rPr lang="en-US" sz="4400" dirty="0"/>
              <a:t> Leuven</a:t>
            </a:r>
            <a:br>
              <a:rPr lang="en-US" sz="4400" dirty="0"/>
            </a:br>
            <a:r>
              <a:rPr lang="en-US" sz="4400" i="1" dirty="0" err="1"/>
              <a:t>Leuven</a:t>
            </a:r>
            <a:r>
              <a:rPr lang="en-US" sz="4400" i="1" dirty="0"/>
              <a:t> Wellbeing Scale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3207961"/>
              </p:ext>
            </p:extLst>
          </p:nvPr>
        </p:nvGraphicFramePr>
        <p:xfrm>
          <a:off x="239949" y="1453862"/>
          <a:ext cx="11815865" cy="52049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10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88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8459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1521">
                <a:tc>
                  <a:txBody>
                    <a:bodyPr/>
                    <a:lstStyle/>
                    <a:p>
                      <a:r>
                        <a:rPr lang="en-US" dirty="0"/>
                        <a:t>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Well-being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Signals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79758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Extremely 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The child clearly shows signals of discomfort</a:t>
                      </a:r>
                      <a:r>
                        <a:rPr lang="en-US" dirty="0"/>
                        <a:t>: is angry, cries, screams, looks sad or frightened, hurts him/herself or others, doesn’t respond to the environment and avoids contact.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79758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The posture, facial expression and actions indicate that the child does not feel at ease</a:t>
                      </a:r>
                      <a:r>
                        <a:rPr lang="en-US" dirty="0"/>
                        <a:t>. However, the signals are less explicit than under level 1 or the sense of discomfort is not expressed the whole time.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366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Moderate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The child has a neutral posture. Facial expression and posture show little or no emotion</a:t>
                      </a:r>
                      <a:r>
                        <a:rPr lang="en-US" dirty="0"/>
                        <a:t>. There are no signals indicating sadness or pleasure, comfort or discomfort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366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The child shows obvious signs of satisfaction</a:t>
                      </a:r>
                      <a:r>
                        <a:rPr lang="en-US" dirty="0"/>
                        <a:t> (as listed under level 5). However, these signals are not constantly present with the same intensity.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05856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Extremely 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During the observation episode, the child enjoys, in fact it feels great</a:t>
                      </a:r>
                      <a:r>
                        <a:rPr lang="en-US" dirty="0"/>
                        <a:t>: looks happy and smiles, is spontaneous and expressive, talks to him/herself and sings, is relaxed and open, engaging with the environment and is lively and expresses self-confidence and self-assurance.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1475" y="116732"/>
            <a:ext cx="1209447" cy="169423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17383" y="61717"/>
            <a:ext cx="1252392" cy="163738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568355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‘Caring for myself is not self-indulgent it is self-preservation’ Audre Lorde, 2017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42968452-AC78-32D7-12BC-30109A0539DD}"/>
              </a:ext>
            </a:extLst>
          </p:cNvPr>
          <p:cNvSpPr txBox="1"/>
          <p:nvPr/>
        </p:nvSpPr>
        <p:spPr>
          <a:xfrm>
            <a:off x="2431774" y="2312504"/>
            <a:ext cx="37636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Tasg</a:t>
            </a:r>
          </a:p>
          <a:p>
            <a:endParaRPr lang="cy-GB" dirty="0"/>
          </a:p>
          <a:p>
            <a:r>
              <a:rPr lang="cy-GB" dirty="0" err="1"/>
              <a:t>Cwblhwech</a:t>
            </a:r>
            <a:r>
              <a:rPr lang="cy-GB" dirty="0"/>
              <a:t> y dasg</a:t>
            </a:r>
          </a:p>
          <a:p>
            <a:r>
              <a:rPr lang="cy-GB" dirty="0"/>
              <a:t>‘Rheoli straen yn llwyddiannus’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5F4DC1A2-C7FE-DE51-AF7B-45340ADDA4C4}"/>
              </a:ext>
            </a:extLst>
          </p:cNvPr>
          <p:cNvSpPr txBox="1"/>
          <p:nvPr/>
        </p:nvSpPr>
        <p:spPr>
          <a:xfrm>
            <a:off x="7048767" y="2312503"/>
            <a:ext cx="37636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err="1"/>
              <a:t>Task</a:t>
            </a:r>
            <a:endParaRPr lang="cy-GB" dirty="0"/>
          </a:p>
          <a:p>
            <a:endParaRPr lang="cy-GB" dirty="0"/>
          </a:p>
          <a:p>
            <a:r>
              <a:rPr lang="cy-GB" dirty="0" err="1"/>
              <a:t>Complete</a:t>
            </a:r>
            <a:r>
              <a:rPr lang="cy-GB" dirty="0"/>
              <a:t> the </a:t>
            </a:r>
            <a:r>
              <a:rPr lang="cy-GB" dirty="0" err="1"/>
              <a:t>task</a:t>
            </a:r>
            <a:r>
              <a:rPr lang="cy-GB" dirty="0"/>
              <a:t> ‘</a:t>
            </a:r>
            <a:r>
              <a:rPr lang="cy-GB" dirty="0" err="1"/>
              <a:t>Managing</a:t>
            </a:r>
            <a:r>
              <a:rPr lang="cy-GB" dirty="0"/>
              <a:t> </a:t>
            </a:r>
            <a:r>
              <a:rPr lang="cy-GB" dirty="0" err="1"/>
              <a:t>stress</a:t>
            </a:r>
            <a:r>
              <a:rPr lang="cy-GB" dirty="0"/>
              <a:t> </a:t>
            </a:r>
            <a:r>
              <a:rPr lang="cy-GB" dirty="0" err="1"/>
              <a:t>successfully</a:t>
            </a:r>
            <a:r>
              <a:rPr lang="cy-GB" dirty="0"/>
              <a:t>’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748F5716-4F70-0710-9AD6-88D206614869}"/>
              </a:ext>
            </a:extLst>
          </p:cNvPr>
          <p:cNvSpPr txBox="1"/>
          <p:nvPr/>
        </p:nvSpPr>
        <p:spPr>
          <a:xfrm>
            <a:off x="2690191" y="4664765"/>
            <a:ext cx="84416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‘</a:t>
            </a:r>
            <a:r>
              <a:rPr lang="cy-GB" sz="2800" dirty="0" err="1"/>
              <a:t>There</a:t>
            </a:r>
            <a:r>
              <a:rPr lang="cy-GB" sz="2800" dirty="0"/>
              <a:t> is more to </a:t>
            </a:r>
            <a:r>
              <a:rPr lang="cy-GB" sz="2800" dirty="0" err="1"/>
              <a:t>life</a:t>
            </a:r>
            <a:r>
              <a:rPr lang="cy-GB" sz="2800" dirty="0"/>
              <a:t> than </a:t>
            </a:r>
            <a:r>
              <a:rPr lang="cy-GB" sz="2800" dirty="0" err="1"/>
              <a:t>increasing</a:t>
            </a:r>
            <a:r>
              <a:rPr lang="cy-GB" sz="2800" dirty="0"/>
              <a:t> </a:t>
            </a:r>
            <a:r>
              <a:rPr lang="cy-GB" sz="2800" dirty="0" err="1"/>
              <a:t>its</a:t>
            </a:r>
            <a:r>
              <a:rPr lang="cy-GB" sz="2800" dirty="0"/>
              <a:t> Speed’</a:t>
            </a:r>
          </a:p>
          <a:p>
            <a:r>
              <a:rPr lang="cy-GB" sz="2800" dirty="0" err="1"/>
              <a:t>Mahatma</a:t>
            </a:r>
            <a:r>
              <a:rPr lang="cy-GB" sz="2800" dirty="0"/>
              <a:t> </a:t>
            </a:r>
            <a:r>
              <a:rPr lang="cy-GB" sz="2800" dirty="0" err="1"/>
              <a:t>Ghandi</a:t>
            </a:r>
            <a:r>
              <a:rPr lang="cy-GB" sz="2800" dirty="0"/>
              <a:t> as </a:t>
            </a:r>
            <a:r>
              <a:rPr lang="cy-GB" sz="2800" dirty="0" err="1"/>
              <a:t>cited</a:t>
            </a:r>
            <a:r>
              <a:rPr lang="cy-GB" sz="2800" dirty="0"/>
              <a:t> </a:t>
            </a:r>
            <a:r>
              <a:rPr lang="cy-GB" sz="2800" dirty="0" err="1"/>
              <a:t>in</a:t>
            </a:r>
            <a:r>
              <a:rPr lang="cy-GB" sz="2800" dirty="0"/>
              <a:t> </a:t>
            </a:r>
            <a:r>
              <a:rPr lang="cy-GB" sz="2800" dirty="0" err="1"/>
              <a:t>Ratcliffe</a:t>
            </a:r>
            <a:r>
              <a:rPr lang="cy-GB" sz="2800" dirty="0"/>
              <a:t>. 2017</a:t>
            </a:r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BAEE2B00-6EFB-E296-F745-8DEC8D96AD47}"/>
              </a:ext>
            </a:extLst>
          </p:cNvPr>
          <p:cNvSpPr txBox="1"/>
          <p:nvPr/>
        </p:nvSpPr>
        <p:spPr>
          <a:xfrm>
            <a:off x="2135257" y="3915796"/>
            <a:ext cx="4166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3"/>
              </a:rPr>
              <a:t>Rheoli straen yn llwyddiannus.docx</a:t>
            </a:r>
            <a:endParaRPr lang="cy-GB" dirty="0"/>
          </a:p>
        </p:txBody>
      </p:sp>
      <p:sp>
        <p:nvSpPr>
          <p:cNvPr id="10" name="Blwch Testun 9">
            <a:extLst>
              <a:ext uri="{FF2B5EF4-FFF2-40B4-BE49-F238E27FC236}">
                <a16:creationId xmlns:a16="http://schemas.microsoft.com/office/drawing/2014/main" id="{53E729E3-49D3-97EB-8CEE-2D1AC52E3FEF}"/>
              </a:ext>
            </a:extLst>
          </p:cNvPr>
          <p:cNvSpPr txBox="1"/>
          <p:nvPr/>
        </p:nvSpPr>
        <p:spPr>
          <a:xfrm>
            <a:off x="7098196" y="3882163"/>
            <a:ext cx="38679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 err="1">
                <a:hlinkClick r:id="rId4"/>
              </a:rPr>
              <a:t>Managing</a:t>
            </a:r>
            <a:r>
              <a:rPr lang="cy-GB" dirty="0">
                <a:hlinkClick r:id="rId4"/>
              </a:rPr>
              <a:t> </a:t>
            </a:r>
            <a:r>
              <a:rPr lang="cy-GB" dirty="0" err="1">
                <a:hlinkClick r:id="rId4"/>
              </a:rPr>
              <a:t>stress</a:t>
            </a:r>
            <a:r>
              <a:rPr lang="cy-GB" dirty="0">
                <a:hlinkClick r:id="rId4"/>
              </a:rPr>
              <a:t> succefully.docx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444311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F4E4F-4238-504D-A423-AEFE66896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67" y="642594"/>
            <a:ext cx="10857297" cy="1371600"/>
          </a:xfrm>
        </p:spPr>
        <p:txBody>
          <a:bodyPr>
            <a:normAutofit/>
          </a:bodyPr>
          <a:lstStyle/>
          <a:p>
            <a:r>
              <a:rPr lang="en-US" dirty="0" err="1"/>
              <a:t>Addysgu’r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/Educating the mind</a:t>
            </a:r>
            <a:br>
              <a:rPr lang="en-US" dirty="0"/>
            </a:br>
            <a:r>
              <a:rPr lang="en-US" dirty="0"/>
              <a:t>(Siegel, 2011)</a:t>
            </a:r>
          </a:p>
        </p:txBody>
      </p:sp>
      <p:pic>
        <p:nvPicPr>
          <p:cNvPr id="3074" name="Picture 2" descr="Image result for Siegel Healthy Mind Platter">
            <a:extLst>
              <a:ext uri="{FF2B5EF4-FFF2-40B4-BE49-F238E27FC236}">
                <a16:creationId xmlns:a16="http://schemas.microsoft.com/office/drawing/2014/main" id="{28ABCACF-1982-8341-9308-7F3B2EBF2584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2235" y="2169958"/>
            <a:ext cx="5361271" cy="357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4114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3EQ2tzHl3Ks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74235" y="322800"/>
            <a:ext cx="10214707" cy="574577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87033" y="6301563"/>
            <a:ext cx="6344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https://www.youtube.com/watch?v=3EQ2tzHl3Ks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6318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10153" y="234250"/>
            <a:ext cx="8911687" cy="1280890"/>
          </a:xfrm>
        </p:spPr>
        <p:txBody>
          <a:bodyPr/>
          <a:lstStyle/>
          <a:p>
            <a:r>
              <a:rPr lang="en-GB" dirty="0" err="1"/>
              <a:t>Dewch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at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olwyn</a:t>
            </a:r>
            <a:r>
              <a:rPr lang="en-GB" dirty="0"/>
              <a:t> /</a:t>
            </a:r>
            <a:br>
              <a:rPr lang="en-GB" dirty="0"/>
            </a:br>
            <a:r>
              <a:rPr lang="en-GB" dirty="0"/>
              <a:t>Revisit the wheel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4551" y="1176668"/>
            <a:ext cx="8915400" cy="43010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cymharu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awgrymiadau</a:t>
            </a:r>
            <a:r>
              <a:rPr lang="en-GB" dirty="0"/>
              <a:t> Dan </a:t>
            </a:r>
            <a:r>
              <a:rPr lang="en-GB" dirty="0" err="1"/>
              <a:t>Siegal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blat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</a:t>
            </a:r>
            <a:r>
              <a:rPr lang="en-GB" dirty="0" err="1"/>
              <a:t>meddyliol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How did your day compare with Dan </a:t>
            </a:r>
            <a:r>
              <a:rPr lang="en-GB" dirty="0" err="1"/>
              <a:t>Siegal’s</a:t>
            </a:r>
            <a:r>
              <a:rPr lang="en-GB" dirty="0"/>
              <a:t> recommended healthy mind platter?</a:t>
            </a:r>
          </a:p>
        </p:txBody>
      </p:sp>
      <p:pic>
        <p:nvPicPr>
          <p:cNvPr id="4" name="Picture 2" descr="Image result for Siegel Healthy Mind Platter">
            <a:extLst>
              <a:ext uri="{FF2B5EF4-FFF2-40B4-BE49-F238E27FC236}">
                <a16:creationId xmlns:a16="http://schemas.microsoft.com/office/drawing/2014/main" id="{28ABCACF-1982-8341-9308-7F3B2EBF25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963" y="3347976"/>
            <a:ext cx="5596563" cy="332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2938" y="3327201"/>
            <a:ext cx="3204917" cy="3361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1068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/ Your well being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935" y="1993866"/>
            <a:ext cx="6316846" cy="3439526"/>
          </a:xfrm>
        </p:spPr>
      </p:pic>
      <p:pic>
        <p:nvPicPr>
          <p:cNvPr id="1028" name="Picture 4" descr="Amazon.com: A Little Guide for Teachers: Teacher Wellbeing and Self-care:  Teacher Wellbeing and Selfcare eBook : Bethune, Adrian, Kell, Emma: Kindle  Store">
            <a:extLst>
              <a:ext uri="{FF2B5EF4-FFF2-40B4-BE49-F238E27FC236}">
                <a16:creationId xmlns:a16="http://schemas.microsoft.com/office/drawing/2014/main" id="{AD491747-D19D-6132-FE8E-FEAD001126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973" y="1993866"/>
            <a:ext cx="3662362" cy="366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5852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Adnoddau’r</a:t>
            </a:r>
            <a:r>
              <a:rPr lang="en-GB" dirty="0"/>
              <a:t> </a:t>
            </a:r>
            <a:r>
              <a:rPr lang="en-GB" dirty="0" err="1"/>
              <a:t>Samariaid</a:t>
            </a:r>
            <a:r>
              <a:rPr lang="en-GB" dirty="0"/>
              <a:t> / </a:t>
            </a:r>
            <a:r>
              <a:rPr lang="en-GB" dirty="0" err="1"/>
              <a:t>Smaritan’s</a:t>
            </a:r>
            <a:r>
              <a:rPr lang="en-GB" dirty="0"/>
              <a:t> Resources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47245" y="2277533"/>
            <a:ext cx="4313864" cy="3777622"/>
          </a:xfrm>
        </p:spPr>
        <p:txBody>
          <a:bodyPr/>
          <a:lstStyle/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https://www.samaritans.org/cymru/how-we-can-help/schools/deal/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https://www.samaritans.org/wales/how-we-can-help/schools/deal/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3076" y="1808378"/>
            <a:ext cx="4384589" cy="235796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7245" y="1905000"/>
            <a:ext cx="4497261" cy="2545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1114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bellach</a:t>
            </a:r>
            <a:br>
              <a:rPr lang="en-GB" dirty="0"/>
            </a:br>
            <a:r>
              <a:rPr lang="en-GB" i="1" dirty="0"/>
              <a:t>Further support</a:t>
            </a:r>
            <a:br>
              <a:rPr lang="en-GB" dirty="0"/>
            </a:b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2306607" y="1821932"/>
            <a:ext cx="8179270" cy="2490664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chemeClr val="tx1"/>
                </a:solidFill>
                <a:hlinkClick r:id="rId3"/>
              </a:rPr>
              <a:t>CYMRAEG</a:t>
            </a:r>
            <a:endParaRPr lang="en-GB" b="1" u="sng" cap="none" dirty="0">
              <a:solidFill>
                <a:schemeClr val="tx1"/>
              </a:solidFill>
              <a:hlinkClick r:id="rId3"/>
            </a:endParaRPr>
          </a:p>
          <a:p>
            <a:pPr marL="0" indent="0">
              <a:buNone/>
            </a:pPr>
            <a:r>
              <a:rPr lang="en-GB" cap="none" dirty="0">
                <a:hlinkClick r:id="rId3"/>
              </a:rPr>
              <a:t>SEAL (</a:t>
            </a:r>
            <a:r>
              <a:rPr lang="en-GB" cap="none" dirty="0" err="1">
                <a:hlinkClick r:id="rId3"/>
              </a:rPr>
              <a:t>Cynradd</a:t>
            </a:r>
            <a:r>
              <a:rPr lang="en-GB" cap="none" dirty="0">
                <a:hlinkClick r:id="rId3"/>
              </a:rPr>
              <a:t>) </a:t>
            </a:r>
            <a:r>
              <a:rPr lang="en-GB" dirty="0">
                <a:hlinkClick r:id="rId4"/>
              </a:rPr>
              <a:t>https://hwb.gov.wales/repository/resource/8da29064-8aaf-47b9-9937-8d9610f2a744/cy</a:t>
            </a:r>
            <a:r>
              <a:rPr lang="en-GB" dirty="0"/>
              <a:t> </a:t>
            </a:r>
            <a:r>
              <a:rPr lang="en-GB" cap="none" dirty="0"/>
              <a:t>(</a:t>
            </a:r>
            <a:r>
              <a:rPr lang="en-GB" cap="none" dirty="0" err="1"/>
              <a:t>Cynradd</a:t>
            </a:r>
            <a:r>
              <a:rPr lang="en-GB" cap="none" dirty="0"/>
              <a:t>)</a:t>
            </a:r>
          </a:p>
          <a:p>
            <a:pPr marL="0" indent="0">
              <a:buNone/>
            </a:pP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Plant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Glasoed</a:t>
            </a:r>
            <a:r>
              <a:rPr lang="en-GB" dirty="0"/>
              <a:t> (CAMHS)</a:t>
            </a:r>
          </a:p>
          <a:p>
            <a:pPr marL="0" indent="0">
              <a:buNone/>
            </a:pPr>
            <a:r>
              <a:rPr lang="en-GB" dirty="0" err="1"/>
              <a:t>Rhaglen</a:t>
            </a:r>
            <a:r>
              <a:rPr lang="en-GB" dirty="0"/>
              <a:t> ‘Law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</a:t>
            </a:r>
            <a:r>
              <a:rPr lang="en-GB" dirty="0"/>
              <a:t> at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’ - </a:t>
            </a:r>
            <a:r>
              <a:rPr lang="en-GB" dirty="0">
                <a:hlinkClick r:id="rId5"/>
              </a:rPr>
              <a:t>https://www.eventsforce.net/nliah/media/uploaded/evnliah/event_686/newsletter_1_august_2015__welsh_.pdf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cap="none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2135912" y="4547151"/>
            <a:ext cx="8229600" cy="2568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cap="none" dirty="0">
                <a:solidFill>
                  <a:schemeClr val="accent1">
                    <a:lumMod val="75000"/>
                  </a:schemeClr>
                </a:solidFill>
              </a:rPr>
              <a:t>ENGLISH</a:t>
            </a:r>
          </a:p>
          <a:p>
            <a:pPr marL="0" indent="0">
              <a:buNone/>
            </a:pPr>
            <a:r>
              <a:rPr lang="en-GB" cap="none" dirty="0">
                <a:solidFill>
                  <a:schemeClr val="accent1">
                    <a:lumMod val="75000"/>
                  </a:schemeClr>
                </a:solidFill>
              </a:rPr>
              <a:t>SEAL (Primary) - </a:t>
            </a:r>
            <a:r>
              <a:rPr lang="en-GB" dirty="0">
                <a:hlinkClick r:id="rId6"/>
              </a:rPr>
              <a:t>https://hwb.gov.wales/repository/resource/8da29064-8aaf-47b9-9937-8d9610f2a744/en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cap="none" dirty="0">
                <a:solidFill>
                  <a:schemeClr val="accent1">
                    <a:lumMod val="75000"/>
                  </a:schemeClr>
                </a:solidFill>
              </a:rPr>
              <a:t>Children And Adolescent Mental Health Services (CAHMS)</a:t>
            </a:r>
          </a:p>
          <a:p>
            <a:pPr marL="0" indent="0">
              <a:buNone/>
            </a:pPr>
            <a:r>
              <a:rPr lang="en-GB" cap="none" dirty="0">
                <a:solidFill>
                  <a:schemeClr val="accent1">
                    <a:lumMod val="75000"/>
                  </a:schemeClr>
                </a:solidFill>
              </a:rPr>
              <a:t>Together for Children and Young People (T4CYP) - </a:t>
            </a:r>
            <a:r>
              <a:rPr lang="en-GB" cap="none" dirty="0">
                <a:hlinkClick r:id="rId7" invalidUrl="http://www.wales.nhs.uk/documents/Framework For Action.pdf"/>
              </a:rPr>
              <a:t>http://www.wales.nhs.uk/documents/Framework%20For%20Action.pdf</a:t>
            </a:r>
            <a:r>
              <a:rPr lang="en-GB" cap="non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55691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Gyfeiriedig</a:t>
            </a:r>
            <a:r>
              <a:rPr lang="en-GB" dirty="0"/>
              <a:t> 3</a:t>
            </a:r>
            <a:br>
              <a:rPr lang="en-GB" dirty="0"/>
            </a:br>
            <a:r>
              <a:rPr lang="en-GB" i="1" dirty="0"/>
              <a:t>Directed Task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dirty="0" err="1"/>
              <a:t>Ymchwiliwch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ymyraethau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gefnogi</a:t>
            </a:r>
            <a:r>
              <a:rPr lang="en-GB" sz="2400" dirty="0"/>
              <a:t>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emosiynol</a:t>
            </a:r>
            <a:r>
              <a:rPr lang="en-GB" sz="2400" dirty="0"/>
              <a:t> </a:t>
            </a:r>
            <a:r>
              <a:rPr lang="en-GB" sz="2400" dirty="0" err="1"/>
              <a:t>disgybl</a:t>
            </a:r>
            <a:r>
              <a:rPr lang="en-GB" sz="2400" dirty="0"/>
              <a:t> CA2.</a:t>
            </a:r>
          </a:p>
          <a:p>
            <a:r>
              <a:rPr lang="en-GB" sz="2400" dirty="0" err="1"/>
              <a:t>Dewiswch</a:t>
            </a:r>
            <a:r>
              <a:rPr lang="en-GB" sz="2400" dirty="0"/>
              <a:t> 1 </a:t>
            </a:r>
            <a:r>
              <a:rPr lang="en-GB" sz="2400" dirty="0" err="1"/>
              <a:t>ymyraeth</a:t>
            </a:r>
            <a:r>
              <a:rPr lang="en-GB" sz="2400" dirty="0"/>
              <a:t> (</a:t>
            </a:r>
            <a:r>
              <a:rPr lang="en-GB" sz="2400" dirty="0" err="1"/>
              <a:t>efallai</a:t>
            </a:r>
            <a:r>
              <a:rPr lang="en-GB" sz="2400" dirty="0"/>
              <a:t> </a:t>
            </a:r>
            <a:r>
              <a:rPr lang="en-GB" sz="2400" dirty="0" err="1"/>
              <a:t>byddwch</a:t>
            </a:r>
            <a:r>
              <a:rPr lang="en-GB" sz="2400" dirty="0"/>
              <a:t> am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ddefnyddio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sail </a:t>
            </a:r>
            <a:r>
              <a:rPr lang="en-GB" sz="2400" dirty="0" err="1"/>
              <a:t>i’ch</a:t>
            </a:r>
            <a:r>
              <a:rPr lang="en-GB" sz="2400" dirty="0"/>
              <a:t> </a:t>
            </a:r>
            <a:r>
              <a:rPr lang="en-GB" sz="2400" dirty="0" err="1"/>
              <a:t>aseiniad</a:t>
            </a:r>
            <a:r>
              <a:rPr lang="en-GB" sz="2400" dirty="0"/>
              <a:t>).</a:t>
            </a:r>
          </a:p>
          <a:p>
            <a:r>
              <a:rPr lang="en-GB" sz="2400" dirty="0" err="1"/>
              <a:t>Paratowch</a:t>
            </a:r>
            <a:r>
              <a:rPr lang="en-GB" sz="2400" dirty="0"/>
              <a:t> </a:t>
            </a:r>
            <a:r>
              <a:rPr lang="en-GB" sz="2400" dirty="0" err="1"/>
              <a:t>rhyw</a:t>
            </a:r>
            <a:r>
              <a:rPr lang="en-GB" sz="2400" dirty="0"/>
              <a:t> 2-3 </a:t>
            </a:r>
            <a:r>
              <a:rPr lang="en-GB" sz="2400" dirty="0" err="1"/>
              <a:t>munud</a:t>
            </a:r>
            <a:r>
              <a:rPr lang="en-GB" sz="2400" dirty="0"/>
              <a:t> o </a:t>
            </a:r>
            <a:r>
              <a:rPr lang="en-GB" sz="2400" dirty="0" err="1"/>
              <a:t>gyflwyniad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rhoi</a:t>
            </a:r>
            <a:r>
              <a:rPr lang="en-GB" sz="2400" dirty="0"/>
              <a:t> </a:t>
            </a:r>
            <a:r>
              <a:rPr lang="en-GB" sz="2400" dirty="0" err="1"/>
              <a:t>trosolwg</a:t>
            </a:r>
            <a:r>
              <a:rPr lang="en-GB" sz="2400" dirty="0"/>
              <a:t> </a:t>
            </a:r>
            <a:r>
              <a:rPr lang="en-GB" sz="2400" dirty="0" err="1"/>
              <a:t>o’ch</a:t>
            </a:r>
            <a:r>
              <a:rPr lang="en-GB" sz="2400" dirty="0"/>
              <a:t> </a:t>
            </a:r>
            <a:r>
              <a:rPr lang="en-GB" sz="2400" dirty="0" err="1"/>
              <a:t>ymyrraeth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gyflwyno</a:t>
            </a:r>
            <a:r>
              <a:rPr lang="en-GB" sz="2400" dirty="0"/>
              <a:t> </a:t>
            </a:r>
            <a:r>
              <a:rPr lang="en-GB" sz="2400" dirty="0" err="1">
                <a:latin typeface="+mj-lt"/>
              </a:rPr>
              <a:t>i’ch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cyfoedion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mewn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gweithgaredd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marchnad</a:t>
            </a:r>
            <a:r>
              <a:rPr lang="en-GB" sz="2400" dirty="0">
                <a:latin typeface="+mj-lt"/>
              </a:rPr>
              <a:t> </a:t>
            </a:r>
            <a:r>
              <a:rPr lang="en-GB" sz="2400" dirty="0" err="1">
                <a:latin typeface="+mj-lt"/>
              </a:rPr>
              <a:t>p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âr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neu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grŵp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bach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+mj-lt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+mj-lt"/>
                <a:cs typeface="Arial" panose="020B0604020202020204" pitchFamily="34" charset="0"/>
              </a:rPr>
              <a:t>Chwefror</a:t>
            </a:r>
            <a:r>
              <a:rPr lang="en-GB" sz="2400" b="1" dirty="0">
                <a:latin typeface="+mj-lt"/>
                <a:cs typeface="Arial" panose="020B0604020202020204" pitchFamily="34" charset="0"/>
              </a:rPr>
              <a:t> 9fed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400" b="1" dirty="0"/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400" dirty="0">
                <a:latin typeface="+mj-lt"/>
              </a:rPr>
              <a:t>Research interventions to support the emotional development of a pupil in KS2. </a:t>
            </a:r>
          </a:p>
          <a:p>
            <a:r>
              <a:rPr lang="en-US" sz="2400" dirty="0">
                <a:latin typeface="+mj-lt"/>
              </a:rPr>
              <a:t>Choose 1 intervention (you may want to use this as a basis for your assignment)</a:t>
            </a:r>
            <a:r>
              <a:rPr lang="en-US" b="1" dirty="0"/>
              <a:t>. </a:t>
            </a:r>
          </a:p>
          <a:p>
            <a:r>
              <a:rPr lang="en-US" sz="2400" dirty="0"/>
              <a:t>Prepare a 2-3 minute presentation providing an overview of your intervention to present to peers in a paired/small group market place activity on </a:t>
            </a:r>
            <a:r>
              <a:rPr lang="en-US" sz="2400" b="1" dirty="0"/>
              <a:t>February 9</a:t>
            </a:r>
            <a:r>
              <a:rPr lang="en-US" sz="2400" b="1" baseline="30000" dirty="0"/>
              <a:t>th</a:t>
            </a:r>
            <a:r>
              <a:rPr lang="en-US" sz="2400" dirty="0"/>
              <a:t>.  </a:t>
            </a:r>
          </a:p>
          <a:p>
            <a:pPr marL="0" indent="0">
              <a:buNone/>
            </a:pPr>
            <a:endParaRPr lang="en-US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03961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1688</Words>
  <Application>Microsoft Office PowerPoint</Application>
  <PresentationFormat>Sgrin Lydan</PresentationFormat>
  <Paragraphs>215</Paragraphs>
  <Slides>27</Slides>
  <Notes>26</Notes>
  <HiddenSlides>0</HiddenSlides>
  <MMClips>1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27</vt:i4>
      </vt:variant>
    </vt:vector>
  </HeadingPairs>
  <TitlesOfParts>
    <vt:vector size="32" baseType="lpstr">
      <vt:lpstr>Arial</vt:lpstr>
      <vt:lpstr>Calibri</vt:lpstr>
      <vt:lpstr>Century Gothic</vt:lpstr>
      <vt:lpstr>Wingdings 3</vt:lpstr>
      <vt:lpstr>Wisp</vt:lpstr>
      <vt:lpstr>ECAD5007/C Lles a Llythrennedd Emosiynol Emotional Literacy and Wellbeing </vt:lpstr>
      <vt:lpstr>Nod Aim</vt:lpstr>
      <vt:lpstr>Cadernid Meddwl Mind Over Matter – Llywodraeth Cymru Welsh Governement</vt:lpstr>
      <vt:lpstr>Lles emosiynol yw…  Emotional wellbeing is …</vt:lpstr>
      <vt:lpstr>Rhai elfennau allweddol Some key components</vt:lpstr>
      <vt:lpstr>Cyflwyniad PowerPoint</vt:lpstr>
      <vt:lpstr>Cyflwyniad PowerPoint</vt:lpstr>
      <vt:lpstr>Gall lles emosiynol gwael ddylanwadu ar… Poor emotional wellbeing can impact on …</vt:lpstr>
      <vt:lpstr>Beth all effeithio ar les emosiynol plant? What can affect children’s emotional wellbeing?</vt:lpstr>
      <vt:lpstr>Ymlyniad Attachment Bowlby (1969)</vt:lpstr>
      <vt:lpstr>Profiadau Niweidiol Mewn Plentyndod Adverse Childhood Experiences</vt:lpstr>
      <vt:lpstr>Anghenion Dysgu Ychwanegol (ADY) Additional Learning Needs (ALN)</vt:lpstr>
      <vt:lpstr>Datblygu gwydnwch / Developing resilience Goleman (1995)</vt:lpstr>
      <vt:lpstr>Beth felly yw llythrennedd emosiynol? So what is emotional literacy? (Claude Steiner, 1979)</vt:lpstr>
      <vt:lpstr>Tynna Perry et al (2008) ar waith Morris a Scott wrth ddiffinio Llythrenedd Emosiynol  Perry et al (2008) draw on Morris and Scott (2002) in defining Emotional Literacy</vt:lpstr>
      <vt:lpstr>Sut allwn ni gefnogi’r plentyn felly? So how can we support the child? </vt:lpstr>
      <vt:lpstr>Egwyddorion allweddol Laever Laever’s key principles</vt:lpstr>
      <vt:lpstr> Gwyliwch hwn! Watch this!</vt:lpstr>
      <vt:lpstr>Graddfa Lles Leuven Leuven Wellbeing Scale</vt:lpstr>
      <vt:lpstr>‘Caring for myself is not self-indulgent it is self-preservation’ Audre Lorde, 2017</vt:lpstr>
      <vt:lpstr>Addysgu’r meddwl/Educating the mind (Siegel, 2011)</vt:lpstr>
      <vt:lpstr>Cyflwyniad PowerPoint</vt:lpstr>
      <vt:lpstr>Dewch yn ôl at yr olwyn / Revisit the wheel</vt:lpstr>
      <vt:lpstr>Eich lles / Your well being</vt:lpstr>
      <vt:lpstr>Adnoddau’r Samariaid / Smaritan’s Resources </vt:lpstr>
      <vt:lpstr>Cefnogaeth bellach Further support </vt:lpstr>
      <vt:lpstr>Tasg Gyfeiriedig 3 Directed Task 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ECAD5007/C Lles a Llythrennedd Emosiynol Emotional Wellbeing and Literacy</dc:title>
  <dc:creator>Nanna Ryder</dc:creator>
  <cp:lastModifiedBy>Meryl Bowen</cp:lastModifiedBy>
  <cp:revision>120</cp:revision>
  <dcterms:created xsi:type="dcterms:W3CDTF">2020-03-08T20:22:49Z</dcterms:created>
  <dcterms:modified xsi:type="dcterms:W3CDTF">2023-02-05T13:34:23Z</dcterms:modified>
</cp:coreProperties>
</file>