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5"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62" y="1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porter" userId="d2b93e0cfa6d3264" providerId="LiveId" clId="{E2E21528-AAE7-40EE-8978-DFF5410599D7}"/>
    <pc:docChg chg="custSel modSld modNotesMaster">
      <pc:chgData name="zoe porter" userId="d2b93e0cfa6d3264" providerId="LiveId" clId="{E2E21528-AAE7-40EE-8978-DFF5410599D7}" dt="2026-10-08T10:10:46.618" v="119" actId="20577"/>
      <pc:docMkLst>
        <pc:docMk/>
      </pc:docMkLst>
      <pc:sldChg chg="delSp mod">
        <pc:chgData name="zoe porter" userId="d2b93e0cfa6d3264" providerId="LiveId" clId="{E2E21528-AAE7-40EE-8978-DFF5410599D7}" dt="2026-10-02T22:16:14.531" v="92" actId="478"/>
        <pc:sldMkLst>
          <pc:docMk/>
          <pc:sldMk cId="0" sldId="256"/>
        </pc:sldMkLst>
      </pc:sldChg>
      <pc:sldChg chg="delSp modSp mod">
        <pc:chgData name="zoe porter" userId="d2b93e0cfa6d3264" providerId="LiveId" clId="{E2E21528-AAE7-40EE-8978-DFF5410599D7}" dt="2026-10-02T22:16:49.061" v="97" actId="478"/>
        <pc:sldMkLst>
          <pc:docMk/>
          <pc:sldMk cId="0" sldId="257"/>
        </pc:sldMkLst>
        <pc:spChg chg="mod">
          <ac:chgData name="zoe porter" userId="d2b93e0cfa6d3264" providerId="LiveId" clId="{E2E21528-AAE7-40EE-8978-DFF5410599D7}" dt="2026-10-02T22:16:33.484" v="95" actId="404"/>
          <ac:spMkLst>
            <pc:docMk/>
            <pc:sldMk cId="0" sldId="257"/>
            <ac:spMk id="15" creationId="{00000000-0000-0000-0000-000000000000}"/>
          </ac:spMkLst>
        </pc:spChg>
        <pc:spChg chg="mod">
          <ac:chgData name="zoe porter" userId="d2b93e0cfa6d3264" providerId="LiveId" clId="{E2E21528-AAE7-40EE-8978-DFF5410599D7}" dt="2026-10-02T22:16:25.461" v="94" actId="1076"/>
          <ac:spMkLst>
            <pc:docMk/>
            <pc:sldMk cId="0" sldId="257"/>
            <ac:spMk id="17" creationId="{7DBA0AB1-A1E6-3005-3319-F31E30133CF6}"/>
          </ac:spMkLst>
        </pc:spChg>
      </pc:sldChg>
      <pc:sldChg chg="modSp mod">
        <pc:chgData name="zoe porter" userId="d2b93e0cfa6d3264" providerId="LiveId" clId="{E2E21528-AAE7-40EE-8978-DFF5410599D7}" dt="2026-10-02T22:16:57.749" v="98" actId="1076"/>
        <pc:sldMkLst>
          <pc:docMk/>
          <pc:sldMk cId="0" sldId="258"/>
        </pc:sldMkLst>
        <pc:spChg chg="mod">
          <ac:chgData name="zoe porter" userId="d2b93e0cfa6d3264" providerId="LiveId" clId="{E2E21528-AAE7-40EE-8978-DFF5410599D7}" dt="2026-10-02T22:16:57.749" v="98" actId="1076"/>
          <ac:spMkLst>
            <pc:docMk/>
            <pc:sldMk cId="0" sldId="258"/>
            <ac:spMk id="3" creationId="{00000000-0000-0000-0000-000000000000}"/>
          </ac:spMkLst>
        </pc:spChg>
        <pc:spChg chg="mod">
          <ac:chgData name="zoe porter" userId="d2b93e0cfa6d3264" providerId="LiveId" clId="{E2E21528-AAE7-40EE-8978-DFF5410599D7}" dt="2026-10-02T22:13:45.155" v="90" actId="26606"/>
          <ac:spMkLst>
            <pc:docMk/>
            <pc:sldMk cId="0" sldId="258"/>
            <ac:spMk id="7" creationId="{00000000-0000-0000-0000-000000000000}"/>
          </ac:spMkLst>
        </pc:spChg>
      </pc:sldChg>
      <pc:sldChg chg="delSp modSp mod">
        <pc:chgData name="zoe porter" userId="d2b93e0cfa6d3264" providerId="LiveId" clId="{E2E21528-AAE7-40EE-8978-DFF5410599D7}" dt="2026-10-02T22:09:07.395" v="43" actId="20577"/>
        <pc:sldMkLst>
          <pc:docMk/>
          <pc:sldMk cId="0" sldId="259"/>
        </pc:sldMkLst>
        <pc:spChg chg="mod">
          <ac:chgData name="zoe porter" userId="d2b93e0cfa6d3264" providerId="LiveId" clId="{E2E21528-AAE7-40EE-8978-DFF5410599D7}" dt="2026-10-02T22:09:07.395" v="43" actId="20577"/>
          <ac:spMkLst>
            <pc:docMk/>
            <pc:sldMk cId="0" sldId="259"/>
            <ac:spMk id="2" creationId="{00000000-0000-0000-0000-000000000000}"/>
          </ac:spMkLst>
        </pc:spChg>
      </pc:sldChg>
      <pc:sldChg chg="modSp mod">
        <pc:chgData name="zoe porter" userId="d2b93e0cfa6d3264" providerId="LiveId" clId="{E2E21528-AAE7-40EE-8978-DFF5410599D7}" dt="2026-10-08T10:10:46.618" v="119" actId="20577"/>
        <pc:sldMkLst>
          <pc:docMk/>
          <pc:sldMk cId="0" sldId="261"/>
        </pc:sldMkLst>
        <pc:spChg chg="mod">
          <ac:chgData name="zoe porter" userId="d2b93e0cfa6d3264" providerId="LiveId" clId="{E2E21528-AAE7-40EE-8978-DFF5410599D7}" dt="2026-10-08T10:10:13.160" v="99" actId="20577"/>
          <ac:spMkLst>
            <pc:docMk/>
            <pc:sldMk cId="0" sldId="261"/>
            <ac:spMk id="2" creationId="{00000000-0000-0000-0000-000000000000}"/>
          </ac:spMkLst>
        </pc:spChg>
        <pc:spChg chg="mod">
          <ac:chgData name="zoe porter" userId="d2b93e0cfa6d3264" providerId="LiveId" clId="{E2E21528-AAE7-40EE-8978-DFF5410599D7}" dt="2026-10-08T10:10:46.618" v="119" actId="20577"/>
          <ac:spMkLst>
            <pc:docMk/>
            <pc:sldMk cId="0" sldId="26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2721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[name] and I study Level 4 Health and Social Care at the University of Wales. Today I will apply a personal SWOT analysis to a live job advert for a Band 4 Mental Health Support Worker in the Intensive Life Skills Team in Tamworth. I will compare my current position with the role, interpret evidence about the workforce, and explain the actions I will take. (About 20 seconds)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permanent Band 4 post working with adults aged 17 and over, many of whom have experienced complex trauma (Midlands Partnership NHS Foundation Trust, 2025). The role is demanding because it combines a personal caseload, crisis response and lone working. Health Careers (no date) explains that employers look for a relevant qualification and mental health experience, which can be paid or voluntary. This matters for my analysis because it shows that the job tests two things: whether I have the right knowledge, and whether I can apply it safely in practice. (About 35 seconds)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biggest strength is that I already hold the Band 4 qualification, so I meet that part of the essential criteria. My listening skills, clear communication, safeguarding knowledge and organisation also match what the advert asks for (Midlands Partnership NHS Foundation Trust, 2025). This suggests that my knowledge is not the main barrier. The question is how I show that I can use these strengths in a community mental health setting. [Add a short real example here.] (About 30 seconds)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most significant gap is community mental health experience, because it is an essential criterion. Theory alone does not prove I can manage a caseload, work alone or respond to a crisis. My other gaps are clinical notes and outcome measures, specialist training such as Structured Clinical Management, and NHS record systems (Midlands Partnership NHS Foundation Trust, 2025). These matter for service-user safety, because poor records or weak risk responses could put people at risk. (About 30 seconds)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job offers supervision, appraisal and training, and the NHS Long Term Workforce Plan aims to grow the community workforce (NHS England, 2023). This suggests there will be demand for support workers, which is an opportunity for me. However, demand can also mean pressure on existing staff. The 2025 NHS Staff Survey found that 31.5% of staff often or always felt burnt out (NHS Staff Survey Coordination Centre, 2026). For this role, the risk may be higher because of trauma, crisis work and lone working (Midlands Partnership NHS Foundation Trust, 2025). This means wellbeing and safety must be part of my plan, not an afterthought. (About 40 seconds)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TOWS table links my strengths to my gaps and risks. For example, I will use my listening skills to gain volunteering or shadowing experience, and my communication skills to practise structured notes using SBAR, which stands for Situation, Background, Assessment, Recommendation. Volunteering is realistic and low cost, but it may not fully replace paid community experience, so supervised practice in post is also needed. For safety and wellbeing, I will use supervision, my team and the lone working policy. Personal resilience alone is not enough; these actions need organisational support too. (About 40 seconds)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 already have the qualification for a Band 4 role, my plan focuses on gaining and evidencing practical experience. Health Careers (no date) notes that experience can be paid or voluntary, so volunteering and shadowing are a realistic first step. Over the next 6 to 12 months I will gain supervised experience and complete induction and essential training. Over one to two years I will build evidence of safe practice. I will use supervision and feedback to show that I can apply my academic knowledge safely and confidently in real work settings. (About 35 seconds)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my qualification and personal strengths match the role, and my main development need is practical community mental health experience. The opportunities in the job and the wider NHS give me ways to build this, and my plan includes safety and wellbeing. A SWOT is a snapshot, so I will review it at supervision and appraisal. Thank you for listening. (About 25 seconds)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02386" y="973836"/>
            <a:ext cx="5486400" cy="2441448"/>
          </a:xfrm>
        </p:spPr>
        <p:txBody>
          <a:bodyPr anchor="b">
            <a:normAutofit/>
          </a:bodyPr>
          <a:lstStyle>
            <a:lvl1pPr algn="l">
              <a:defRPr sz="4425" spc="-75"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3502685"/>
            <a:ext cx="5486400" cy="685800"/>
          </a:xfrm>
        </p:spPr>
        <p:txBody>
          <a:bodyPr anchor="t">
            <a:normAutofit/>
          </a:bodyPr>
          <a:lstStyle>
            <a:lvl1pPr marL="0" indent="0" algn="l">
              <a:buNone/>
              <a:defRPr sz="1650" cap="none" spc="0" baseline="0">
                <a:solidFill>
                  <a:schemeClr val="accent1">
                    <a:lumMod val="20000"/>
                    <a:lumOff val="80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288AF9F-2338-4040-A485-373B8EC8151E}" type="datetime1">
              <a:rPr lang="en-US" smtClean="0"/>
              <a:pPr/>
              <a:t>10/8/2026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1559185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88AF9F-2338-4040-A485-373B8EC8151E}" type="datetime1">
              <a:rPr lang="en-US" smtClean="0"/>
              <a:pPr/>
              <a:t>10/8/2026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56407805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973836"/>
            <a:ext cx="5486400" cy="2441448"/>
          </a:xfrm>
        </p:spPr>
        <p:txBody>
          <a:bodyPr anchor="b">
            <a:normAutofit/>
          </a:bodyPr>
          <a:lstStyle>
            <a:lvl1pPr>
              <a:defRPr sz="4425" b="0" spc="-75"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3504438"/>
            <a:ext cx="5486400" cy="685800"/>
          </a:xfrm>
        </p:spPr>
        <p:txBody>
          <a:bodyPr anchor="t">
            <a:normAutofit/>
          </a:bodyPr>
          <a:lstStyle>
            <a:lvl1pPr marL="0" indent="0">
              <a:buNone/>
              <a:defRPr sz="1650" cap="none" spc="0" baseline="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88AF9F-2338-4040-A485-373B8EC8151E}" type="datetime1">
              <a:rPr lang="en-US" smtClean="0"/>
              <a:pPr/>
              <a:t>10/8/2026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95835620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F288AF9F-2338-4040-A485-373B8EC8151E}" type="datetime1">
              <a:rPr lang="en-US" smtClean="0"/>
              <a:pPr/>
              <a:t>10/8/2026</a:t>
            </a:fld>
            <a:endParaRPr lang="en-US" dirty="0"/>
          </a:p>
        </p:txBody>
      </p:sp>
      <p:sp>
        <p:nvSpPr>
          <p:cNvPr id="9" name="Footer Placeholder 8"/>
          <p:cNvSpPr>
            <a:spLocks noGrp="1"/>
          </p:cNvSpPr>
          <p:nvPr>
            <p:ph type="ftr" sz="quarter" idx="11"/>
          </p:nvPr>
        </p:nvSpPr>
        <p:spPr/>
        <p:txBody>
          <a:bodyPr/>
          <a:lstStyle/>
          <a:p>
            <a:r>
              <a:rPr lang="en-US"/>
              <a:t>Sample Footer Text</a:t>
            </a:r>
          </a:p>
        </p:txBody>
      </p:sp>
      <p:sp>
        <p:nvSpPr>
          <p:cNvPr id="10" name="Slide Number Placeholder 9"/>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22417977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767690"/>
            <a:ext cx="2606040" cy="605790"/>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900934"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767690"/>
            <a:ext cx="2606040" cy="609878"/>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863847"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F288AF9F-2338-4040-A485-373B8EC8151E}" type="datetime1">
              <a:rPr lang="en-US" smtClean="0"/>
              <a:pPr/>
              <a:t>10/8/2026</a:t>
            </a:fld>
            <a:endParaRPr lang="en-US" dirty="0"/>
          </a:p>
        </p:txBody>
      </p:sp>
      <p:sp>
        <p:nvSpPr>
          <p:cNvPr id="11" name="Footer Placeholder 10"/>
          <p:cNvSpPr>
            <a:spLocks noGrp="1"/>
          </p:cNvSpPr>
          <p:nvPr>
            <p:ph type="ftr" sz="quarter" idx="11"/>
          </p:nvPr>
        </p:nvSpPr>
        <p:spPr/>
        <p:txBody>
          <a:bodyPr/>
          <a:lstStyle/>
          <a:p>
            <a:r>
              <a:rPr lang="en-US"/>
              <a:t>Sample Footer Text</a:t>
            </a:r>
          </a:p>
        </p:txBody>
      </p:sp>
      <p:sp>
        <p:nvSpPr>
          <p:cNvPr id="12" name="Slide Number Placeholder 11"/>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57111106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49AFCF02-D35E-46A4-B7A1-1A2B81F8D932}" type="datetime1">
              <a:rPr lang="en-US" smtClean="0"/>
              <a:pPr/>
              <a:t>10/8/2026</a:t>
            </a:fld>
            <a:endParaRPr lang="en-US"/>
          </a:p>
        </p:txBody>
      </p:sp>
      <p:sp>
        <p:nvSpPr>
          <p:cNvPr id="7" name="Footer Placeholder 6"/>
          <p:cNvSpPr>
            <a:spLocks noGrp="1"/>
          </p:cNvSpPr>
          <p:nvPr>
            <p:ph type="ftr" sz="quarter" idx="11"/>
          </p:nvPr>
        </p:nvSpPr>
        <p:spPr/>
        <p:txBody>
          <a:bodyPr/>
          <a:lstStyle/>
          <a:p>
            <a:r>
              <a:rPr lang="en-US"/>
              <a:t>Sample Footer Text</a:t>
            </a:r>
          </a:p>
        </p:txBody>
      </p:sp>
      <p:sp>
        <p:nvSpPr>
          <p:cNvPr id="8" name="Slide Number Placeholder 7"/>
          <p:cNvSpPr>
            <a:spLocks noGrp="1"/>
          </p:cNvSpPr>
          <p:nvPr>
            <p:ph type="sldNum" sz="quarter" idx="12"/>
          </p:nvPr>
        </p:nvSpPr>
        <p:spPr/>
        <p:txBody>
          <a:bodyPr/>
          <a:lstStyle/>
          <a:p>
            <a:fld id="{8E274F5D-21DC-40EF-8DBA-AB9BB119E939}" type="slidenum">
              <a:rPr lang="en-US" smtClean="0"/>
              <a:pPr/>
              <a:t>‹#›</a:t>
            </a:fld>
            <a:endParaRPr lang="en-US"/>
          </a:p>
        </p:txBody>
      </p:sp>
    </p:spTree>
    <p:extLst>
      <p:ext uri="{BB962C8B-B14F-4D97-AF65-F5344CB8AC3E}">
        <p14:creationId xmlns:p14="http://schemas.microsoft.com/office/powerpoint/2010/main" val="23942160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288AF9F-2338-4040-A485-373B8EC8151E}" type="datetime1">
              <a:rPr lang="en-US" smtClean="0"/>
              <a:pPr/>
              <a:t>10/8/2026</a:t>
            </a:fld>
            <a:endParaRPr lang="en-US" dirty="0"/>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038155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2900934" y="651510"/>
            <a:ext cx="548640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2620632"/>
            <a:ext cx="2125980" cy="1741493"/>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F288AF9F-2338-4040-A485-373B8EC8151E}" type="datetime1">
              <a:rPr lang="en-US" smtClean="0"/>
              <a:pPr/>
              <a:t>10/8/2026</a:t>
            </a:fld>
            <a:endParaRPr lang="en-US" dirty="0"/>
          </a:p>
        </p:txBody>
      </p:sp>
      <p:sp>
        <p:nvSpPr>
          <p:cNvPr id="9" name="Footer Placeholder 8"/>
          <p:cNvSpPr>
            <a:spLocks noGrp="1"/>
          </p:cNvSpPr>
          <p:nvPr>
            <p:ph type="ftr" sz="quarter" idx="11"/>
          </p:nvPr>
        </p:nvSpPr>
        <p:spPr/>
        <p:txBody>
          <a:bodyPr/>
          <a:lstStyle/>
          <a:p>
            <a:r>
              <a:rPr lang="en-US"/>
              <a:t>Sample Footer Text</a:t>
            </a:r>
          </a:p>
        </p:txBody>
      </p:sp>
      <p:sp>
        <p:nvSpPr>
          <p:cNvPr id="10" name="Slide Number Placeholder 9"/>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70060405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575564"/>
            <a:ext cx="6086423" cy="3998214"/>
          </a:xfrm>
          <a:solidFill>
            <a:schemeClr val="bg1">
              <a:lumMod val="75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192024" y="2619756"/>
            <a:ext cx="2125980" cy="1741932"/>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F288AF9F-2338-4040-A485-373B8EC8151E}" type="datetime1">
              <a:rPr lang="en-US" smtClean="0"/>
              <a:pPr/>
              <a:t>10/8/2026</a:t>
            </a:fld>
            <a:endParaRPr lang="en-US" dirty="0"/>
          </a:p>
        </p:txBody>
      </p:sp>
      <p:sp>
        <p:nvSpPr>
          <p:cNvPr id="9" name="Footer Placeholder 8"/>
          <p:cNvSpPr>
            <a:spLocks noGrp="1"/>
          </p:cNvSpPr>
          <p:nvPr>
            <p:ph type="ftr" sz="quarter" idx="11"/>
          </p:nvPr>
        </p:nvSpPr>
        <p:spPr>
          <a:xfrm>
            <a:off x="2624326" y="4767263"/>
            <a:ext cx="4433638" cy="273844"/>
          </a:xfrm>
        </p:spPr>
        <p:txBody>
          <a:bodyPr/>
          <a:lstStyle/>
          <a:p>
            <a:r>
              <a:rPr lang="en-US"/>
              <a:t>Sample Footer Text</a:t>
            </a:r>
          </a:p>
        </p:txBody>
      </p:sp>
      <p:sp>
        <p:nvSpPr>
          <p:cNvPr id="10" name="Slide Number Placeholder 9"/>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78557904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288AF9F-2338-4040-A485-373B8EC8151E}" type="datetime1">
              <a:rPr lang="en-US" smtClean="0"/>
              <a:pPr/>
              <a:t>10/8/2026</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20858727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742950"/>
            <a:ext cx="2114550" cy="37147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651510"/>
            <a:ext cx="5486400" cy="38404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288AF9F-2338-4040-A485-373B8EC8151E}" type="datetime1">
              <a:rPr lang="en-US" smtClean="0"/>
              <a:pPr/>
              <a:t>10/8/2026</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6565342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0084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89689" y="842878"/>
            <a:ext cx="2210612" cy="345088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2901951" y="648081"/>
            <a:ext cx="5486400" cy="384048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4767263"/>
            <a:ext cx="2057400"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fld id="{F288AF9F-2338-4040-A485-373B8EC8151E}" type="datetime1">
              <a:rPr lang="en-US" smtClean="0"/>
              <a:pPr/>
              <a:t>10/8/2026</a:t>
            </a:fld>
            <a:endParaRPr lang="en-US" dirty="0"/>
          </a:p>
        </p:txBody>
      </p:sp>
      <p:sp>
        <p:nvSpPr>
          <p:cNvPr id="5" name="Footer Placeholder 4"/>
          <p:cNvSpPr>
            <a:spLocks noGrp="1"/>
          </p:cNvSpPr>
          <p:nvPr>
            <p:ph type="ftr" sz="quarter" idx="3"/>
          </p:nvPr>
        </p:nvSpPr>
        <p:spPr>
          <a:xfrm>
            <a:off x="2901951" y="4767263"/>
            <a:ext cx="4433638"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r>
              <a:rPr lang="en-US"/>
              <a:t>Sample Footer Text</a:t>
            </a:r>
          </a:p>
        </p:txBody>
      </p:sp>
      <p:sp>
        <p:nvSpPr>
          <p:cNvPr id="6" name="Slide Number Placeholder 5"/>
          <p:cNvSpPr>
            <a:spLocks noGrp="1"/>
          </p:cNvSpPr>
          <p:nvPr>
            <p:ph type="sldNum" sz="quarter" idx="4"/>
          </p:nvPr>
        </p:nvSpPr>
        <p:spPr>
          <a:xfrm>
            <a:off x="7975602" y="4767263"/>
            <a:ext cx="1148195" cy="273844"/>
          </a:xfrm>
          <a:prstGeom prst="rect">
            <a:avLst/>
          </a:prstGeom>
        </p:spPr>
        <p:txBody>
          <a:bodyPr vert="horz" lIns="91440" tIns="45720" rIns="91440" bIns="45720" rtlCol="0" anchor="ctr"/>
          <a:lstStyle>
            <a:lvl1pPr algn="r">
              <a:defRPr sz="900" b="1">
                <a:solidFill>
                  <a:schemeClr val="accent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3723232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Lst>
  <p:hf sldNum="0" hdr="0" ftr="0" dt="0"/>
  <p:txStyles>
    <p:titleStyle>
      <a:lvl1pPr algn="l" defTabSz="685800" rtl="0" eaLnBrk="1" latinLnBrk="0" hangingPunct="1">
        <a:lnSpc>
          <a:spcPct val="90000"/>
        </a:lnSpc>
        <a:spcBef>
          <a:spcPct val="0"/>
        </a:spcBef>
        <a:buNone/>
        <a:defRPr sz="2700" kern="1200" spc="-45" baseline="0">
          <a:solidFill>
            <a:srgbClr val="FFFFFF"/>
          </a:solid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tx1">
              <a:lumMod val="65000"/>
              <a:lumOff val="35000"/>
            </a:schemeClr>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tx1">
              <a:lumMod val="65000"/>
              <a:lumOff val="35000"/>
            </a:schemeClr>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tx1">
              <a:lumMod val="65000"/>
              <a:lumOff val="35000"/>
            </a:schemeClr>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beta.jobs.nhs.uk/candidate/jobadvert/C9301-25-1537" TargetMode="External"/><Relationship Id="rId2" Type="http://schemas.openxmlformats.org/officeDocument/2006/relationships/hyperlink" Target="https://www.healthcareers.nhs.uk/explore-roles/wider-healthcare-team/roles-wider-healthcare-team/clinical-support-staff/support-time-and-recovery-worker" TargetMode="External"/><Relationship Id="rId1" Type="http://schemas.openxmlformats.org/officeDocument/2006/relationships/slideLayout" Target="../slideLayouts/slideLayout7.xml"/><Relationship Id="rId5" Type="http://schemas.openxmlformats.org/officeDocument/2006/relationships/hyperlink" Target="https://www.nhsstaffsurveys.com/static/98fbf017ea18aad1523254e02072cd02/National-Results-Briefing-2025.pdf" TargetMode="External"/><Relationship Id="rId4" Type="http://schemas.openxmlformats.org/officeDocument/2006/relationships/hyperlink" Target="https://www.england.nhs.uk/publication/nhs-long-term-workforce-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571500"/>
            <a:ext cx="3156366" cy="4000500"/>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792656"/>
            <a:ext cx="751113" cy="3558188"/>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1">
            <a:extLst>
              <a:ext uri="{FF2B5EF4-FFF2-40B4-BE49-F238E27FC236}">
                <a16:creationId xmlns:a16="http://schemas.microsoft.com/office/drawing/2014/main" id="{7668B404-F9FD-1C43-6318-A15929674CEF}"/>
              </a:ext>
            </a:extLst>
          </p:cNvPr>
          <p:cNvSpPr>
            <a:spLocks noGrp="1"/>
          </p:cNvSpPr>
          <p:nvPr>
            <p:ph type="ctrTitle"/>
          </p:nvPr>
        </p:nvSpPr>
        <p:spPr>
          <a:xfrm>
            <a:off x="3063298" y="973836"/>
            <a:ext cx="5486400" cy="2441448"/>
          </a:xfrm>
        </p:spPr>
        <p:txBody>
          <a:bodyPr>
            <a:normAutofit/>
          </a:bodyPr>
          <a:lstStyle/>
          <a:p>
            <a:br>
              <a:rPr lang="en-US" sz="1400" dirty="0">
                <a:solidFill>
                  <a:schemeClr val="tx2"/>
                </a:solidFill>
              </a:rPr>
            </a:br>
            <a:br>
              <a:rPr lang="en-US" sz="1400" dirty="0">
                <a:solidFill>
                  <a:schemeClr val="tx2"/>
                </a:solidFill>
              </a:rPr>
            </a:br>
            <a:br>
              <a:rPr lang="en-US" sz="1400" dirty="0">
                <a:solidFill>
                  <a:schemeClr val="tx2"/>
                </a:solidFill>
                <a:latin typeface="Arial" panose="020B0604020202020204" pitchFamily="34" charset="0"/>
                <a:cs typeface="Arial" panose="020B0604020202020204" pitchFamily="34" charset="0"/>
              </a:rPr>
            </a:b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Assignment Title : Self Awareness Presentation </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Student Name :Zoe Porter</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Student number: 2528252</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Module code: LCHS4009</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Lecturer Name: </a:t>
            </a:r>
            <a:r>
              <a:rPr lang="en-US" sz="1400" dirty="0" err="1">
                <a:solidFill>
                  <a:schemeClr val="tx2"/>
                </a:solidFill>
                <a:latin typeface="Arial" panose="020B0604020202020204" pitchFamily="34" charset="0"/>
                <a:cs typeface="Arial" panose="020B0604020202020204" pitchFamily="34" charset="0"/>
              </a:rPr>
              <a:t>Olubakola</a:t>
            </a:r>
            <a:r>
              <a:rPr lang="en-US" sz="1400" dirty="0">
                <a:solidFill>
                  <a:schemeClr val="tx2"/>
                </a:solidFill>
                <a:latin typeface="Arial" panose="020B0604020202020204" pitchFamily="34" charset="0"/>
                <a:cs typeface="Arial" panose="020B0604020202020204" pitchFamily="34" charset="0"/>
              </a:rPr>
              <a:t> Adegbite ( Module Leader)</a:t>
            </a:r>
            <a:br>
              <a:rPr lang="en-US" sz="1400" dirty="0">
                <a:solidFill>
                  <a:schemeClr val="tx2"/>
                </a:solidFill>
                <a:latin typeface="Arial" panose="020B0604020202020204" pitchFamily="34" charset="0"/>
                <a:cs typeface="Arial" panose="020B0604020202020204" pitchFamily="34" charset="0"/>
              </a:rPr>
            </a:b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Date: 2</a:t>
            </a:r>
            <a:r>
              <a:rPr lang="en-US" sz="1400" baseline="30000" dirty="0">
                <a:solidFill>
                  <a:schemeClr val="tx2"/>
                </a:solidFill>
                <a:latin typeface="Arial" panose="020B0604020202020204" pitchFamily="34" charset="0"/>
                <a:cs typeface="Arial" panose="020B0604020202020204" pitchFamily="34" charset="0"/>
              </a:rPr>
              <a:t>nd</a:t>
            </a:r>
            <a:r>
              <a:rPr lang="en-US" sz="1400" dirty="0">
                <a:solidFill>
                  <a:schemeClr val="tx2"/>
                </a:solidFill>
                <a:latin typeface="Arial" panose="020B0604020202020204" pitchFamily="34" charset="0"/>
                <a:cs typeface="Arial" panose="020B0604020202020204" pitchFamily="34" charset="0"/>
              </a:rPr>
              <a:t> October 2026</a:t>
            </a:r>
          </a:p>
        </p:txBody>
      </p:sp>
    </p:spTree>
    <p:extLst>
      <p:ext uri="{BB962C8B-B14F-4D97-AF65-F5344CB8AC3E}">
        <p14:creationId xmlns:p14="http://schemas.microsoft.com/office/powerpoint/2010/main" val="3143317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2343B"/>
        </a:solidFill>
        <a:effectLst/>
      </p:bgPr>
    </p:bg>
    <p:spTree>
      <p:nvGrpSpPr>
        <p:cNvPr id="1" name=""/>
        <p:cNvGrpSpPr/>
        <p:nvPr/>
      </p:nvGrpSpPr>
      <p:grpSpPr>
        <a:xfrm>
          <a:off x="0" y="0"/>
          <a:ext cx="0" cy="0"/>
          <a:chOff x="0" y="0"/>
          <a:chExt cx="0" cy="0"/>
        </a:xfrm>
      </p:grpSpPr>
      <p:sp>
        <p:nvSpPr>
          <p:cNvPr id="2" name="Text 0"/>
          <p:cNvSpPr/>
          <p:nvPr/>
        </p:nvSpPr>
        <p:spPr>
          <a:xfrm>
            <a:off x="548640" y="914400"/>
            <a:ext cx="8046720" cy="457200"/>
          </a:xfrm>
          <a:prstGeom prst="rect">
            <a:avLst/>
          </a:prstGeom>
          <a:noFill/>
          <a:ln/>
        </p:spPr>
        <p:txBody>
          <a:bodyPr wrap="square" lIns="0" tIns="0" rIns="0" bIns="0" rtlCol="0" anchor="ctr"/>
          <a:lstStyle/>
          <a:p>
            <a:pPr marL="0" indent="0">
              <a:buNone/>
            </a:pPr>
            <a:r>
              <a:rPr lang="en-US" sz="1600" b="1" kern="0" spc="300">
                <a:solidFill>
                  <a:srgbClr val="9FD3DA"/>
                </a:solidFill>
                <a:latin typeface="Arial" pitchFamily="34" charset="0"/>
                <a:ea typeface="Calibri" pitchFamily="34" charset="-122"/>
                <a:cs typeface="Calibri" pitchFamily="34" charset="-120"/>
              </a:rPr>
              <a:t>PERSONAL SWOT ANALYSIS</a:t>
            </a:r>
            <a:endParaRPr lang="en-US" sz="1600" dirty="0"/>
          </a:p>
        </p:txBody>
      </p:sp>
      <p:sp>
        <p:nvSpPr>
          <p:cNvPr id="3" name="Text 1"/>
          <p:cNvSpPr/>
          <p:nvPr/>
        </p:nvSpPr>
        <p:spPr>
          <a:xfrm>
            <a:off x="548640" y="1371600"/>
            <a:ext cx="8046720" cy="822960"/>
          </a:xfrm>
          <a:prstGeom prst="rect">
            <a:avLst/>
          </a:prstGeom>
          <a:noFill/>
          <a:ln/>
        </p:spPr>
        <p:txBody>
          <a:bodyPr wrap="square" lIns="0" tIns="0" rIns="0" bIns="0" rtlCol="0" anchor="ctr"/>
          <a:lstStyle/>
          <a:p>
            <a:pPr marL="0" indent="0">
              <a:buNone/>
            </a:pPr>
            <a:r>
              <a:rPr lang="en-US" sz="4000" b="1">
                <a:solidFill>
                  <a:srgbClr val="FFFFFF"/>
                </a:solidFill>
                <a:latin typeface="Arial" pitchFamily="34" charset="0"/>
                <a:ea typeface="Trebuchet MS" pitchFamily="34" charset="-122"/>
                <a:cs typeface="Trebuchet MS" pitchFamily="34" charset="-120"/>
              </a:rPr>
              <a:t>Mental Health Support Worker</a:t>
            </a:r>
            <a:endParaRPr lang="en-US" sz="4000" dirty="0"/>
          </a:p>
        </p:txBody>
      </p:sp>
      <p:sp>
        <p:nvSpPr>
          <p:cNvPr id="4" name="Text 2"/>
          <p:cNvSpPr/>
          <p:nvPr/>
        </p:nvSpPr>
        <p:spPr>
          <a:xfrm>
            <a:off x="548640" y="2286000"/>
            <a:ext cx="8046720" cy="731520"/>
          </a:xfrm>
          <a:prstGeom prst="rect">
            <a:avLst/>
          </a:prstGeom>
          <a:noFill/>
          <a:ln/>
        </p:spPr>
        <p:txBody>
          <a:bodyPr wrap="square" lIns="0" tIns="0" rIns="0" bIns="0" rtlCol="0" anchor="ctr"/>
          <a:lstStyle/>
          <a:p>
            <a:pPr marL="0" indent="0">
              <a:buNone/>
            </a:pPr>
            <a:r>
              <a:rPr lang="en-US" sz="1600">
                <a:solidFill>
                  <a:srgbClr val="E3EEF0"/>
                </a:solidFill>
                <a:latin typeface="Arial" pitchFamily="34" charset="0"/>
                <a:ea typeface="Calibri" pitchFamily="34" charset="-122"/>
                <a:cs typeface="Calibri" pitchFamily="34" charset="-120"/>
              </a:rPr>
              <a:t>Intensive Life Skills Team, Tamworth</a:t>
            </a:r>
            <a:endParaRPr lang="en-US" sz="1600" dirty="0"/>
          </a:p>
          <a:p>
            <a:pPr marL="0" indent="0">
              <a:buNone/>
            </a:pPr>
            <a:r>
              <a:rPr lang="en-US" sz="1600">
                <a:solidFill>
                  <a:srgbClr val="E3EEF0"/>
                </a:solidFill>
                <a:latin typeface="Arial" pitchFamily="34" charset="0"/>
                <a:ea typeface="Calibri" pitchFamily="34" charset="-122"/>
                <a:cs typeface="Calibri" pitchFamily="34" charset="-120"/>
              </a:rPr>
              <a:t>Midlands Partnership NHS Foundation Trust  |  Band 4, Adult Community Mental Health</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411480" y="35472"/>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The Mental Health Support Worker role</a:t>
            </a:r>
            <a:endParaRPr lang="en-US" sz="28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2</a:t>
            </a:r>
            <a:endParaRPr lang="en-US" sz="1000" dirty="0"/>
          </a:p>
        </p:txBody>
      </p:sp>
      <p:sp>
        <p:nvSpPr>
          <p:cNvPr id="5" name="Shape 3"/>
          <p:cNvSpPr/>
          <p:nvPr/>
        </p:nvSpPr>
        <p:spPr>
          <a:xfrm>
            <a:off x="457200" y="1280160"/>
            <a:ext cx="2606040" cy="1143000"/>
          </a:xfrm>
          <a:prstGeom prst="roundRect">
            <a:avLst>
              <a:gd name="adj" fmla="val 6400"/>
            </a:avLst>
          </a:prstGeom>
          <a:solidFill>
            <a:srgbClr val="DCEDEF"/>
          </a:solidFill>
          <a:ln w="9525">
            <a:solidFill>
              <a:srgbClr val="D6D3CC"/>
            </a:solidFill>
            <a:prstDash val="solid"/>
          </a:ln>
        </p:spPr>
        <p:txBody>
          <a:bodyPr/>
          <a:lstStyle/>
          <a:p>
            <a:endParaRPr lang="en-GB"/>
          </a:p>
        </p:txBody>
      </p:sp>
      <p:sp>
        <p:nvSpPr>
          <p:cNvPr id="6" name="Text 4"/>
          <p:cNvSpPr/>
          <p:nvPr/>
        </p:nvSpPr>
        <p:spPr>
          <a:xfrm>
            <a:off x="640080" y="1371600"/>
            <a:ext cx="2286000" cy="502920"/>
          </a:xfrm>
          <a:prstGeom prst="rect">
            <a:avLst/>
          </a:prstGeom>
          <a:noFill/>
          <a:ln/>
        </p:spPr>
        <p:txBody>
          <a:bodyPr wrap="square" lIns="0" tIns="0" rIns="0" bIns="0" rtlCol="0" anchor="ctr"/>
          <a:lstStyle/>
          <a:p>
            <a:pPr marL="0" indent="0">
              <a:buNone/>
            </a:pPr>
            <a:r>
              <a:rPr lang="en-US" sz="2400" b="1">
                <a:solidFill>
                  <a:srgbClr val="0E5E6F"/>
                </a:solidFill>
                <a:latin typeface="Arial" pitchFamily="34" charset="0"/>
                <a:ea typeface="Trebuchet MS" pitchFamily="34" charset="-122"/>
                <a:cs typeface="Trebuchet MS" pitchFamily="34" charset="-120"/>
              </a:rPr>
              <a:t>Band 4</a:t>
            </a:r>
            <a:endParaRPr lang="en-US" sz="2400" dirty="0"/>
          </a:p>
        </p:txBody>
      </p:sp>
      <p:sp>
        <p:nvSpPr>
          <p:cNvPr id="7" name="Text 5"/>
          <p:cNvSpPr/>
          <p:nvPr/>
        </p:nvSpPr>
        <p:spPr>
          <a:xfrm>
            <a:off x="640080" y="1874520"/>
            <a:ext cx="2286000" cy="4572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£27,485 – £30,162</a:t>
            </a:r>
            <a:endParaRPr lang="en-US" sz="1300" dirty="0"/>
          </a:p>
        </p:txBody>
      </p:sp>
      <p:sp>
        <p:nvSpPr>
          <p:cNvPr id="8" name="Shape 6"/>
          <p:cNvSpPr/>
          <p:nvPr/>
        </p:nvSpPr>
        <p:spPr>
          <a:xfrm>
            <a:off x="3246120" y="1280160"/>
            <a:ext cx="2606040" cy="1143000"/>
          </a:xfrm>
          <a:prstGeom prst="roundRect">
            <a:avLst>
              <a:gd name="adj" fmla="val 6400"/>
            </a:avLst>
          </a:prstGeom>
          <a:solidFill>
            <a:srgbClr val="DCEDEF"/>
          </a:solidFill>
          <a:ln w="9525">
            <a:solidFill>
              <a:srgbClr val="D6D3CC"/>
            </a:solidFill>
            <a:prstDash val="solid"/>
          </a:ln>
        </p:spPr>
        <p:txBody>
          <a:bodyPr/>
          <a:lstStyle/>
          <a:p>
            <a:endParaRPr lang="en-GB"/>
          </a:p>
        </p:txBody>
      </p:sp>
      <p:sp>
        <p:nvSpPr>
          <p:cNvPr id="9" name="Text 7"/>
          <p:cNvSpPr/>
          <p:nvPr/>
        </p:nvSpPr>
        <p:spPr>
          <a:xfrm>
            <a:off x="3429000" y="1371600"/>
            <a:ext cx="2286000" cy="502920"/>
          </a:xfrm>
          <a:prstGeom prst="rect">
            <a:avLst/>
          </a:prstGeom>
          <a:noFill/>
          <a:ln/>
        </p:spPr>
        <p:txBody>
          <a:bodyPr wrap="square" lIns="0" tIns="0" rIns="0" bIns="0" rtlCol="0" anchor="ctr"/>
          <a:lstStyle/>
          <a:p>
            <a:pPr marL="0" indent="0">
              <a:buNone/>
            </a:pPr>
            <a:r>
              <a:rPr lang="en-US" sz="2400" b="1">
                <a:solidFill>
                  <a:srgbClr val="0E5E6F"/>
                </a:solidFill>
                <a:latin typeface="Arial" pitchFamily="34" charset="0"/>
                <a:ea typeface="Trebuchet MS" pitchFamily="34" charset="-122"/>
                <a:cs typeface="Trebuchet MS" pitchFamily="34" charset="-120"/>
              </a:rPr>
              <a:t>Adults 17+</a:t>
            </a:r>
            <a:endParaRPr lang="en-US" sz="2400" dirty="0"/>
          </a:p>
        </p:txBody>
      </p:sp>
      <p:sp>
        <p:nvSpPr>
          <p:cNvPr id="10" name="Text 8"/>
          <p:cNvSpPr/>
          <p:nvPr/>
        </p:nvSpPr>
        <p:spPr>
          <a:xfrm>
            <a:off x="3429000" y="1874520"/>
            <a:ext cx="2286000" cy="4572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with complex emotional needs</a:t>
            </a:r>
            <a:endParaRPr lang="en-US" sz="1300" dirty="0"/>
          </a:p>
        </p:txBody>
      </p:sp>
      <p:sp>
        <p:nvSpPr>
          <p:cNvPr id="11" name="Shape 9"/>
          <p:cNvSpPr/>
          <p:nvPr/>
        </p:nvSpPr>
        <p:spPr>
          <a:xfrm>
            <a:off x="6035040" y="1280160"/>
            <a:ext cx="2606040" cy="1143000"/>
          </a:xfrm>
          <a:prstGeom prst="roundRect">
            <a:avLst>
              <a:gd name="adj" fmla="val 6400"/>
            </a:avLst>
          </a:prstGeom>
          <a:solidFill>
            <a:srgbClr val="DCEDEF"/>
          </a:solidFill>
          <a:ln w="9525">
            <a:solidFill>
              <a:srgbClr val="D6D3CC"/>
            </a:solidFill>
            <a:prstDash val="solid"/>
          </a:ln>
        </p:spPr>
        <p:txBody>
          <a:bodyPr/>
          <a:lstStyle/>
          <a:p>
            <a:endParaRPr lang="en-GB"/>
          </a:p>
        </p:txBody>
      </p:sp>
      <p:sp>
        <p:nvSpPr>
          <p:cNvPr id="12" name="Text 10"/>
          <p:cNvSpPr/>
          <p:nvPr/>
        </p:nvSpPr>
        <p:spPr>
          <a:xfrm>
            <a:off x="6217920" y="1371600"/>
            <a:ext cx="2286000" cy="502920"/>
          </a:xfrm>
          <a:prstGeom prst="rect">
            <a:avLst/>
          </a:prstGeom>
          <a:noFill/>
          <a:ln/>
        </p:spPr>
        <p:txBody>
          <a:bodyPr wrap="square" lIns="0" tIns="0" rIns="0" bIns="0" rtlCol="0" anchor="ctr"/>
          <a:lstStyle/>
          <a:p>
            <a:pPr marL="0" indent="0">
              <a:buNone/>
            </a:pPr>
            <a:r>
              <a:rPr lang="en-US" sz="2400" b="1">
                <a:solidFill>
                  <a:srgbClr val="0E5E6F"/>
                </a:solidFill>
                <a:latin typeface="Arial" pitchFamily="34" charset="0"/>
                <a:ea typeface="Trebuchet MS" pitchFamily="34" charset="-122"/>
                <a:cs typeface="Trebuchet MS" pitchFamily="34" charset="-120"/>
              </a:rPr>
              <a:t>Community</a:t>
            </a:r>
            <a:endParaRPr lang="en-US" sz="2400" dirty="0"/>
          </a:p>
        </p:txBody>
      </p:sp>
      <p:sp>
        <p:nvSpPr>
          <p:cNvPr id="13" name="Text 11"/>
          <p:cNvSpPr/>
          <p:nvPr/>
        </p:nvSpPr>
        <p:spPr>
          <a:xfrm>
            <a:off x="6217920" y="1874520"/>
            <a:ext cx="2286000" cy="4572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lone working and travel over a large area</a:t>
            </a:r>
            <a:endParaRPr lang="en-US" sz="1300" dirty="0"/>
          </a:p>
        </p:txBody>
      </p:sp>
      <p:sp>
        <p:nvSpPr>
          <p:cNvPr id="14" name="Shape 12"/>
          <p:cNvSpPr/>
          <p:nvPr/>
        </p:nvSpPr>
        <p:spPr>
          <a:xfrm>
            <a:off x="457200" y="2651760"/>
            <a:ext cx="8229600" cy="19659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15" name="Text 13"/>
          <p:cNvSpPr/>
          <p:nvPr/>
        </p:nvSpPr>
        <p:spPr>
          <a:xfrm>
            <a:off x="685800" y="2743200"/>
            <a:ext cx="7772400" cy="1783080"/>
          </a:xfrm>
          <a:prstGeom prst="rect">
            <a:avLst/>
          </a:prstGeom>
          <a:noFill/>
          <a:ln/>
        </p:spPr>
        <p:txBody>
          <a:bodyPr wrap="square" lIns="0" tIns="0" rIns="0" bIns="0" rtlCol="0" anchor="ctr"/>
          <a:lstStyle/>
          <a:p>
            <a:pPr marL="342900" indent="-342900">
              <a:spcAft>
                <a:spcPts val="600"/>
              </a:spcAft>
              <a:buSzPct val="100000"/>
              <a:buChar char="•"/>
            </a:pPr>
            <a:r>
              <a:rPr lang="en-US" sz="1400" dirty="0">
                <a:solidFill>
                  <a:srgbClr val="26262A"/>
                </a:solidFill>
                <a:latin typeface="Arial" pitchFamily="34" charset="0"/>
                <a:ea typeface="Calibri" pitchFamily="34" charset="-122"/>
                <a:cs typeface="Calibri" pitchFamily="34" charset="-120"/>
              </a:rPr>
              <a:t>Key worker for a caseload of adults who may self-harm, using Structured Clinical Management</a:t>
            </a:r>
            <a:endParaRPr lang="en-US" sz="1400" dirty="0"/>
          </a:p>
          <a:p>
            <a:pPr marL="342900" indent="-342900">
              <a:spcAft>
                <a:spcPts val="600"/>
              </a:spcAft>
              <a:buSzPct val="100000"/>
              <a:buChar char="•"/>
            </a:pPr>
            <a:r>
              <a:rPr lang="en-US" sz="1400" dirty="0">
                <a:solidFill>
                  <a:srgbClr val="26262A"/>
                </a:solidFill>
                <a:latin typeface="Arial" pitchFamily="34" charset="0"/>
                <a:ea typeface="Calibri" pitchFamily="34" charset="-122"/>
                <a:cs typeface="Calibri" pitchFamily="34" charset="-120"/>
              </a:rPr>
              <a:t>Risk assessment, safeguarding, early crisis response and following the lone working policy</a:t>
            </a:r>
            <a:endParaRPr lang="en-US" sz="1400" dirty="0"/>
          </a:p>
          <a:p>
            <a:pPr marL="342900" indent="-342900">
              <a:spcAft>
                <a:spcPts val="600"/>
              </a:spcAft>
              <a:buSzPct val="100000"/>
              <a:buChar char="•"/>
            </a:pPr>
            <a:r>
              <a:rPr lang="en-US" sz="1400" dirty="0">
                <a:solidFill>
                  <a:srgbClr val="26262A"/>
                </a:solidFill>
                <a:latin typeface="Arial" pitchFamily="34" charset="0"/>
                <a:ea typeface="Calibri" pitchFamily="34" charset="-122"/>
                <a:cs typeface="Calibri" pitchFamily="34" charset="-120"/>
              </a:rPr>
              <a:t>Clear care plans, clinical notes and outcome measures on Trust record systems</a:t>
            </a:r>
            <a:endParaRPr lang="en-US" sz="1400" dirty="0"/>
          </a:p>
          <a:p>
            <a:pPr marL="342900" indent="-342900">
              <a:spcAft>
                <a:spcPts val="600"/>
              </a:spcAft>
              <a:buSzPct val="100000"/>
              <a:buChar char="•"/>
            </a:pPr>
            <a:r>
              <a:rPr lang="en-US" sz="1400" b="1" dirty="0">
                <a:solidFill>
                  <a:srgbClr val="26262A"/>
                </a:solidFill>
                <a:latin typeface="Arial" pitchFamily="34" charset="0"/>
                <a:ea typeface="Calibri" pitchFamily="34" charset="-122"/>
                <a:cs typeface="Calibri" pitchFamily="34" charset="-120"/>
              </a:rPr>
              <a:t>Essential: relevant qualification plus significant community mental health experience</a:t>
            </a:r>
          </a:p>
          <a:p>
            <a:pPr marL="342900" indent="-342900">
              <a:spcAft>
                <a:spcPts val="600"/>
              </a:spcAft>
              <a:buSzPct val="100000"/>
              <a:buChar char="•"/>
            </a:pPr>
            <a:endParaRPr lang="en-US" sz="1500" b="1" dirty="0">
              <a:solidFill>
                <a:srgbClr val="26262A"/>
              </a:solidFill>
              <a:latin typeface="Calibri" pitchFamily="34" charset="0"/>
              <a:ea typeface="Calibri" pitchFamily="34" charset="-122"/>
              <a:cs typeface="Calibri" pitchFamily="34" charset="-120"/>
            </a:endParaRPr>
          </a:p>
          <a:p>
            <a:pPr>
              <a:spcAft>
                <a:spcPts val="600"/>
              </a:spcAft>
              <a:buSzPct val="100000"/>
            </a:pPr>
            <a:endParaRPr lang="en-US" sz="1500" b="1" dirty="0">
              <a:solidFill>
                <a:srgbClr val="26262A"/>
              </a:solidFill>
              <a:latin typeface="Calibri" pitchFamily="34" charset="0"/>
              <a:ea typeface="Calibri" pitchFamily="34" charset="-122"/>
              <a:cs typeface="Calibri" pitchFamily="34" charset="-120"/>
            </a:endParaRPr>
          </a:p>
        </p:txBody>
      </p:sp>
      <p:sp>
        <p:nvSpPr>
          <p:cNvPr id="17" name="TextBox 16">
            <a:extLst>
              <a:ext uri="{FF2B5EF4-FFF2-40B4-BE49-F238E27FC236}">
                <a16:creationId xmlns:a16="http://schemas.microsoft.com/office/drawing/2014/main" id="{7DBA0AB1-A1E6-3005-3319-F31E30133CF6}"/>
              </a:ext>
            </a:extLst>
          </p:cNvPr>
          <p:cNvSpPr txBox="1"/>
          <p:nvPr/>
        </p:nvSpPr>
        <p:spPr>
          <a:xfrm>
            <a:off x="84406" y="4746579"/>
            <a:ext cx="2028173" cy="369332"/>
          </a:xfrm>
          <a:prstGeom prst="rect">
            <a:avLst/>
          </a:prstGeom>
          <a:noFill/>
        </p:spPr>
        <p:txBody>
          <a:bodyPr wrap="square" rtlCol="0">
            <a:spAutoFit/>
          </a:bodyPr>
          <a:lstStyle/>
          <a:p>
            <a:r>
              <a:rPr lang="en-GB" dirty="0">
                <a:latin typeface="Arial"/>
              </a:rPr>
              <a:t>NHS Jobs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365760" y="37049"/>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My strengths</a:t>
            </a:r>
            <a:endParaRPr lang="en-US" sz="2800" dirty="0"/>
          </a:p>
        </p:txBody>
      </p:sp>
      <p:sp>
        <p:nvSpPr>
          <p:cNvPr id="3" name="Text 1"/>
          <p:cNvSpPr/>
          <p:nvPr/>
        </p:nvSpPr>
        <p:spPr>
          <a:xfrm>
            <a:off x="3001617" y="174209"/>
            <a:ext cx="8229600" cy="320040"/>
          </a:xfrm>
          <a:prstGeom prst="rect">
            <a:avLst/>
          </a:prstGeom>
          <a:noFill/>
          <a:ln/>
        </p:spPr>
        <p:txBody>
          <a:bodyPr wrap="square" lIns="0" tIns="0" rIns="0" bIns="0" rtlCol="0" anchor="ctr"/>
          <a:lstStyle/>
          <a:p>
            <a:pPr marL="0" indent="0">
              <a:buNone/>
            </a:pPr>
            <a:r>
              <a:rPr lang="en-US" sz="1400" dirty="0">
                <a:solidFill>
                  <a:srgbClr val="5E6166"/>
                </a:solidFill>
                <a:latin typeface="Arial" pitchFamily="34" charset="0"/>
                <a:ea typeface="Calibri" pitchFamily="34" charset="-122"/>
                <a:cs typeface="Calibri" pitchFamily="34" charset="-120"/>
              </a:rPr>
              <a:t>How I already match the role</a:t>
            </a:r>
            <a:endParaRPr lang="en-US" sz="14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3</a:t>
            </a:r>
            <a:endParaRPr lang="en-US" sz="1000" dirty="0"/>
          </a:p>
        </p:txBody>
      </p:sp>
      <p:sp>
        <p:nvSpPr>
          <p:cNvPr id="5" name="Shape 3"/>
          <p:cNvSpPr/>
          <p:nvPr/>
        </p:nvSpPr>
        <p:spPr>
          <a:xfrm>
            <a:off x="457200" y="1280160"/>
            <a:ext cx="4023360" cy="1005840"/>
          </a:xfrm>
          <a:prstGeom prst="roundRect">
            <a:avLst>
              <a:gd name="adj" fmla="val 7273"/>
            </a:avLst>
          </a:prstGeom>
          <a:solidFill>
            <a:srgbClr val="DCEDEF"/>
          </a:solidFill>
          <a:ln w="9525">
            <a:solidFill>
              <a:srgbClr val="D6D3CC"/>
            </a:solidFill>
            <a:prstDash val="solid"/>
          </a:ln>
        </p:spPr>
        <p:txBody>
          <a:bodyPr/>
          <a:lstStyle/>
          <a:p>
            <a:endParaRPr lang="en-GB"/>
          </a:p>
        </p:txBody>
      </p:sp>
      <p:sp>
        <p:nvSpPr>
          <p:cNvPr id="6" name="Text 4"/>
          <p:cNvSpPr/>
          <p:nvPr/>
        </p:nvSpPr>
        <p:spPr>
          <a:xfrm>
            <a:off x="640080" y="1371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Band 4 qualification</a:t>
            </a:r>
            <a:endParaRPr lang="en-US" sz="1500" dirty="0"/>
          </a:p>
        </p:txBody>
      </p:sp>
      <p:sp>
        <p:nvSpPr>
          <p:cNvPr id="7" name="Text 5"/>
          <p:cNvSpPr/>
          <p:nvPr/>
        </p:nvSpPr>
        <p:spPr>
          <a:xfrm>
            <a:off x="640080" y="1691640"/>
            <a:ext cx="3657600" cy="548640"/>
          </a:xfrm>
          <a:prstGeom prst="rect">
            <a:avLst/>
          </a:prstGeom>
          <a:noFill/>
          <a:ln/>
        </p:spPr>
        <p:txBody>
          <a:bodyPr wrap="square" lIns="0" tIns="0" rIns="0" bIns="0" rtlCol="0" anchor="t"/>
          <a:lstStyle/>
          <a:p>
            <a:pPr marL="0" indent="0">
              <a:buNone/>
            </a:pPr>
            <a:r>
              <a:rPr lang="en-US" sz="1300" dirty="0">
                <a:solidFill>
                  <a:srgbClr val="26262A"/>
                </a:solidFill>
                <a:latin typeface="Arial" pitchFamily="34" charset="0"/>
                <a:ea typeface="Calibri" pitchFamily="34" charset="-122"/>
                <a:cs typeface="Calibri" pitchFamily="34" charset="-120"/>
              </a:rPr>
              <a:t>Having met the qualification requirement, I have an established knowledge base alongside practical work experience in mental health.</a:t>
            </a:r>
            <a:endParaRPr lang="en-US" sz="1300" dirty="0"/>
          </a:p>
        </p:txBody>
      </p:sp>
      <p:sp>
        <p:nvSpPr>
          <p:cNvPr id="8" name="Shape 6"/>
          <p:cNvSpPr/>
          <p:nvPr/>
        </p:nvSpPr>
        <p:spPr>
          <a:xfrm>
            <a:off x="457200" y="2423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9" name="Text 7"/>
          <p:cNvSpPr/>
          <p:nvPr/>
        </p:nvSpPr>
        <p:spPr>
          <a:xfrm>
            <a:off x="640080" y="2514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Caring and a good listener</a:t>
            </a:r>
            <a:endParaRPr lang="en-US" sz="1500" dirty="0"/>
          </a:p>
        </p:txBody>
      </p:sp>
      <p:sp>
        <p:nvSpPr>
          <p:cNvPr id="10" name="Text 8"/>
          <p:cNvSpPr/>
          <p:nvPr/>
        </p:nvSpPr>
        <p:spPr>
          <a:xfrm>
            <a:off x="640080" y="2834640"/>
            <a:ext cx="3657600" cy="54864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listen without judging, which helps build trust with people who self-harm.</a:t>
            </a:r>
            <a:endParaRPr lang="en-US" sz="1300" dirty="0"/>
          </a:p>
        </p:txBody>
      </p:sp>
      <p:sp>
        <p:nvSpPr>
          <p:cNvPr id="11" name="Shape 9"/>
          <p:cNvSpPr/>
          <p:nvPr/>
        </p:nvSpPr>
        <p:spPr>
          <a:xfrm>
            <a:off x="457200" y="3566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12" name="Text 10"/>
          <p:cNvSpPr/>
          <p:nvPr/>
        </p:nvSpPr>
        <p:spPr>
          <a:xfrm>
            <a:off x="640080" y="3657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Clear communication</a:t>
            </a:r>
            <a:endParaRPr lang="en-US" sz="1500" dirty="0"/>
          </a:p>
        </p:txBody>
      </p:sp>
      <p:sp>
        <p:nvSpPr>
          <p:cNvPr id="13" name="Text 11"/>
          <p:cNvSpPr/>
          <p:nvPr/>
        </p:nvSpPr>
        <p:spPr>
          <a:xfrm>
            <a:off x="640080" y="3977640"/>
            <a:ext cx="3657600" cy="54864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explain things simply and check understanding with service users and families.</a:t>
            </a:r>
            <a:endParaRPr lang="en-US" sz="1300" dirty="0"/>
          </a:p>
        </p:txBody>
      </p:sp>
      <p:sp>
        <p:nvSpPr>
          <p:cNvPr id="14" name="Shape 12"/>
          <p:cNvSpPr/>
          <p:nvPr/>
        </p:nvSpPr>
        <p:spPr>
          <a:xfrm>
            <a:off x="4663440" y="1280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15" name="Text 13"/>
          <p:cNvSpPr/>
          <p:nvPr/>
        </p:nvSpPr>
        <p:spPr>
          <a:xfrm>
            <a:off x="4846320" y="1371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Safeguarding knowledge</a:t>
            </a:r>
            <a:endParaRPr lang="en-US" sz="1500" dirty="0"/>
          </a:p>
        </p:txBody>
      </p:sp>
      <p:sp>
        <p:nvSpPr>
          <p:cNvPr id="16" name="Text 14"/>
          <p:cNvSpPr/>
          <p:nvPr/>
        </p:nvSpPr>
        <p:spPr>
          <a:xfrm>
            <a:off x="4846320" y="1691640"/>
            <a:ext cx="3657600" cy="548640"/>
          </a:xfrm>
          <a:prstGeom prst="rect">
            <a:avLst/>
          </a:prstGeom>
          <a:noFill/>
          <a:ln/>
        </p:spPr>
        <p:txBody>
          <a:bodyPr wrap="square" lIns="0" tIns="0" rIns="0" bIns="0" rtlCol="0" anchor="t"/>
          <a:lstStyle/>
          <a:p>
            <a:pPr marL="0" indent="0">
              <a:buNone/>
            </a:pPr>
            <a:r>
              <a:rPr lang="en-US" sz="1300" dirty="0">
                <a:solidFill>
                  <a:srgbClr val="26262A"/>
                </a:solidFill>
                <a:latin typeface="Arial" pitchFamily="34" charset="0"/>
                <a:ea typeface="Calibri" pitchFamily="34" charset="-122"/>
                <a:cs typeface="Calibri" pitchFamily="34" charset="-120"/>
              </a:rPr>
              <a:t>I understand risk, safeguarding and mental capacity from my studies and previous work experience.</a:t>
            </a:r>
          </a:p>
          <a:p>
            <a:pPr marL="0" indent="0">
              <a:buNone/>
            </a:pPr>
            <a:endParaRPr lang="en-US" sz="1300" dirty="0"/>
          </a:p>
        </p:txBody>
      </p:sp>
      <p:sp>
        <p:nvSpPr>
          <p:cNvPr id="17" name="Shape 15"/>
          <p:cNvSpPr/>
          <p:nvPr/>
        </p:nvSpPr>
        <p:spPr>
          <a:xfrm>
            <a:off x="4663440" y="2423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18" name="Text 16"/>
          <p:cNvSpPr/>
          <p:nvPr/>
        </p:nvSpPr>
        <p:spPr>
          <a:xfrm>
            <a:off x="4846320" y="2514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Organised team worker</a:t>
            </a:r>
            <a:endParaRPr lang="en-US" sz="1500" dirty="0"/>
          </a:p>
        </p:txBody>
      </p:sp>
      <p:sp>
        <p:nvSpPr>
          <p:cNvPr id="19" name="Text 17"/>
          <p:cNvSpPr/>
          <p:nvPr/>
        </p:nvSpPr>
        <p:spPr>
          <a:xfrm>
            <a:off x="4846320" y="2834640"/>
            <a:ext cx="3657600" cy="54864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plan my work, meet deadlines and share information clearly at handovers.</a:t>
            </a:r>
            <a:endParaRPr lang="en-US" sz="1300" dirty="0"/>
          </a:p>
        </p:txBody>
      </p:sp>
      <p:sp>
        <p:nvSpPr>
          <p:cNvPr id="20" name="Text 18"/>
          <p:cNvSpPr/>
          <p:nvPr/>
        </p:nvSpPr>
        <p:spPr>
          <a:xfrm>
            <a:off x="4663440" y="3657600"/>
            <a:ext cx="4023360" cy="822960"/>
          </a:xfrm>
          <a:prstGeom prst="rect">
            <a:avLst/>
          </a:prstGeom>
          <a:noFill/>
          <a:ln/>
        </p:spPr>
        <p:txBody>
          <a:bodyPr wrap="square" lIns="0" tIns="0" rIns="0" bIns="0" rtlCol="0" anchor="ctr"/>
          <a:lstStyle/>
          <a:p>
            <a:pPr marL="0" indent="0">
              <a:buNone/>
            </a:pPr>
            <a:r>
              <a:rPr lang="en-US" sz="1300" dirty="0">
                <a:solidFill>
                  <a:srgbClr val="5E6166"/>
                </a:solidFill>
                <a:latin typeface="Arial" pitchFamily="34" charset="0"/>
                <a:ea typeface="Calibri" pitchFamily="34" charset="-122"/>
                <a:cs typeface="Calibri" pitchFamily="34" charset="-120"/>
              </a:rPr>
              <a:t>These strengths match the person specification’s for compassion, communication and safeguarding knowledge.</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274320" y="22072"/>
            <a:ext cx="8229600" cy="548640"/>
          </a:xfrm>
          <a:prstGeom prst="rect">
            <a:avLst/>
          </a:prstGeom>
          <a:noFill/>
          <a:ln/>
        </p:spPr>
        <p:txBody>
          <a:bodyPr wrap="square" lIns="0" tIns="0" rIns="0" bIns="0" rtlCol="0" anchor="ctr"/>
          <a:lstStyle/>
          <a:p>
            <a:pPr marL="0" indent="0">
              <a:buNone/>
            </a:pPr>
            <a:r>
              <a:rPr lang="en-US" sz="2800" b="1" dirty="0">
                <a:solidFill>
                  <a:srgbClr val="12343B"/>
                </a:solidFill>
                <a:latin typeface="Arial" pitchFamily="34" charset="0"/>
              </a:rPr>
              <a:t>Development Gaps (Weaknesses) </a:t>
            </a:r>
            <a:endParaRPr lang="en-US" sz="28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4</a:t>
            </a:r>
            <a:endParaRPr lang="en-US" sz="1000" dirty="0"/>
          </a:p>
        </p:txBody>
      </p:sp>
      <p:sp>
        <p:nvSpPr>
          <p:cNvPr id="5" name="Shape 3"/>
          <p:cNvSpPr/>
          <p:nvPr/>
        </p:nvSpPr>
        <p:spPr>
          <a:xfrm>
            <a:off x="457200" y="128016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6" name="Text 4"/>
          <p:cNvSpPr/>
          <p:nvPr/>
        </p:nvSpPr>
        <p:spPr>
          <a:xfrm>
            <a:off x="640080" y="138988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Community mental health experience</a:t>
            </a:r>
            <a:endParaRPr lang="en-US" sz="1500" dirty="0"/>
          </a:p>
        </p:txBody>
      </p:sp>
      <p:sp>
        <p:nvSpPr>
          <p:cNvPr id="7" name="Text 5"/>
          <p:cNvSpPr/>
          <p:nvPr/>
        </p:nvSpPr>
        <p:spPr>
          <a:xfrm>
            <a:off x="640080" y="1783080"/>
            <a:ext cx="3657600" cy="914400"/>
          </a:xfrm>
          <a:prstGeom prst="rect">
            <a:avLst/>
          </a:prstGeom>
          <a:noFill/>
          <a:ln/>
        </p:spPr>
        <p:txBody>
          <a:bodyPr wrap="square" lIns="0" tIns="0" rIns="0" bIns="0" rtlCol="0" anchor="t"/>
          <a:lstStyle/>
          <a:p>
            <a:pPr marL="0" indent="0">
              <a:buNone/>
            </a:pPr>
            <a:r>
              <a:rPr lang="en-US" sz="1300" dirty="0">
                <a:solidFill>
                  <a:srgbClr val="26262A"/>
                </a:solidFill>
                <a:latin typeface="Arial" pitchFamily="34" charset="0"/>
                <a:ea typeface="Calibri" pitchFamily="34" charset="-122"/>
                <a:cs typeface="Calibri" pitchFamily="34" charset="-120"/>
              </a:rPr>
              <a:t>The essential criteria place considerable weight on multidisciplinary community team experience. At present, I do not have recent experience in this field.</a:t>
            </a:r>
            <a:endParaRPr lang="en-US" sz="1300" dirty="0"/>
          </a:p>
        </p:txBody>
      </p:sp>
      <p:sp>
        <p:nvSpPr>
          <p:cNvPr id="8" name="Shape 6"/>
          <p:cNvSpPr/>
          <p:nvPr/>
        </p:nvSpPr>
        <p:spPr>
          <a:xfrm>
            <a:off x="4663440" y="128016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9" name="Text 7"/>
          <p:cNvSpPr/>
          <p:nvPr/>
        </p:nvSpPr>
        <p:spPr>
          <a:xfrm>
            <a:off x="4846320" y="138988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Clinical notes and outcome measures</a:t>
            </a:r>
            <a:endParaRPr lang="en-US" sz="1500" dirty="0"/>
          </a:p>
        </p:txBody>
      </p:sp>
      <p:sp>
        <p:nvSpPr>
          <p:cNvPr id="10" name="Text 8"/>
          <p:cNvSpPr/>
          <p:nvPr/>
        </p:nvSpPr>
        <p:spPr>
          <a:xfrm>
            <a:off x="4846320" y="1783080"/>
            <a:ext cx="3657600" cy="9144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have experience with care plans, risk assessments and outcome measures, but need to update my knowledge.</a:t>
            </a:r>
            <a:endParaRPr lang="en-US" sz="1300" dirty="0"/>
          </a:p>
        </p:txBody>
      </p:sp>
      <p:sp>
        <p:nvSpPr>
          <p:cNvPr id="11" name="Shape 9"/>
          <p:cNvSpPr/>
          <p:nvPr/>
        </p:nvSpPr>
        <p:spPr>
          <a:xfrm>
            <a:off x="457200" y="297180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12" name="Text 10"/>
          <p:cNvSpPr/>
          <p:nvPr/>
        </p:nvSpPr>
        <p:spPr>
          <a:xfrm>
            <a:off x="640080" y="308152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Specialist and group-work training</a:t>
            </a:r>
            <a:endParaRPr lang="en-US" sz="1500" dirty="0"/>
          </a:p>
        </p:txBody>
      </p:sp>
      <p:sp>
        <p:nvSpPr>
          <p:cNvPr id="13" name="Text 11"/>
          <p:cNvSpPr/>
          <p:nvPr/>
        </p:nvSpPr>
        <p:spPr>
          <a:xfrm>
            <a:off x="640080" y="3474720"/>
            <a:ext cx="3657600" cy="9144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The team uses Structured Clinical Management and runs skills groups. I have not been trained in either.</a:t>
            </a:r>
            <a:endParaRPr lang="en-US" sz="1300" dirty="0"/>
          </a:p>
        </p:txBody>
      </p:sp>
      <p:sp>
        <p:nvSpPr>
          <p:cNvPr id="14" name="Shape 12"/>
          <p:cNvSpPr/>
          <p:nvPr/>
        </p:nvSpPr>
        <p:spPr>
          <a:xfrm>
            <a:off x="4663440" y="297180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15" name="Text 13"/>
          <p:cNvSpPr/>
          <p:nvPr/>
        </p:nvSpPr>
        <p:spPr>
          <a:xfrm>
            <a:off x="4846320" y="308152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NHS electronic record systems</a:t>
            </a:r>
            <a:endParaRPr lang="en-US" sz="1500" dirty="0"/>
          </a:p>
        </p:txBody>
      </p:sp>
      <p:sp>
        <p:nvSpPr>
          <p:cNvPr id="16" name="Text 14"/>
          <p:cNvSpPr/>
          <p:nvPr/>
        </p:nvSpPr>
        <p:spPr>
          <a:xfrm>
            <a:off x="4846320" y="3474720"/>
            <a:ext cx="3657600" cy="9144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need good IT skills to update records, but I have not used electronic patient records.</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368914" y="47927"/>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Opportunities and threats</a:t>
            </a:r>
            <a:endParaRPr lang="en-US" sz="28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5</a:t>
            </a:r>
            <a:endParaRPr lang="en-US" sz="1000" dirty="0"/>
          </a:p>
        </p:txBody>
      </p:sp>
      <p:sp>
        <p:nvSpPr>
          <p:cNvPr id="5" name="Shape 3"/>
          <p:cNvSpPr/>
          <p:nvPr/>
        </p:nvSpPr>
        <p:spPr>
          <a:xfrm>
            <a:off x="457200" y="1280160"/>
            <a:ext cx="4023360" cy="3337560"/>
          </a:xfrm>
          <a:prstGeom prst="roundRect">
            <a:avLst>
              <a:gd name="adj" fmla="val 2192"/>
            </a:avLst>
          </a:prstGeom>
          <a:solidFill>
            <a:srgbClr val="FFFFFF"/>
          </a:solidFill>
          <a:ln w="9525">
            <a:solidFill>
              <a:srgbClr val="D6D3CC"/>
            </a:solidFill>
            <a:prstDash val="solid"/>
          </a:ln>
        </p:spPr>
        <p:txBody>
          <a:bodyPr/>
          <a:lstStyle/>
          <a:p>
            <a:endParaRPr lang="en-GB"/>
          </a:p>
        </p:txBody>
      </p:sp>
      <p:sp>
        <p:nvSpPr>
          <p:cNvPr id="6" name="Text 4"/>
          <p:cNvSpPr/>
          <p:nvPr/>
        </p:nvSpPr>
        <p:spPr>
          <a:xfrm>
            <a:off x="640080" y="1371600"/>
            <a:ext cx="3657600" cy="320040"/>
          </a:xfrm>
          <a:prstGeom prst="rect">
            <a:avLst/>
          </a:prstGeom>
          <a:noFill/>
          <a:ln/>
        </p:spPr>
        <p:txBody>
          <a:bodyPr wrap="square" lIns="0" tIns="0" rIns="0" bIns="0" rtlCol="0" anchor="ctr"/>
          <a:lstStyle/>
          <a:p>
            <a:pPr marL="0" indent="0">
              <a:buNone/>
            </a:pPr>
            <a:r>
              <a:rPr lang="en-US" sz="1400" b="1" kern="0" spc="200">
                <a:solidFill>
                  <a:srgbClr val="0E5E6F"/>
                </a:solidFill>
                <a:latin typeface="Arial" pitchFamily="34" charset="0"/>
                <a:ea typeface="Calibri" pitchFamily="34" charset="-122"/>
                <a:cs typeface="Calibri" pitchFamily="34" charset="-120"/>
              </a:rPr>
              <a:t>OPPORTUNITIES</a:t>
            </a:r>
            <a:endParaRPr lang="en-US" sz="1400" dirty="0"/>
          </a:p>
        </p:txBody>
      </p:sp>
      <p:sp>
        <p:nvSpPr>
          <p:cNvPr id="7" name="Text 5"/>
          <p:cNvSpPr/>
          <p:nvPr/>
        </p:nvSpPr>
        <p:spPr>
          <a:xfrm>
            <a:off x="640080" y="1783080"/>
            <a:ext cx="3657600" cy="2651760"/>
          </a:xfrm>
          <a:prstGeom prst="rect">
            <a:avLst/>
          </a:prstGeom>
          <a:noFill/>
          <a:ln/>
        </p:spPr>
        <p:txBody>
          <a:bodyPr wrap="square" lIns="0" tIns="0" rIns="0" bIns="0" rtlCol="0" anchor="t"/>
          <a:lstStyle/>
          <a:p>
            <a:pPr marL="342900" indent="-342900">
              <a:spcAft>
                <a:spcPts val="800"/>
              </a:spcAft>
              <a:buSzPct val="100000"/>
              <a:buChar char="•"/>
            </a:pPr>
            <a:r>
              <a:rPr lang="en-US" sz="1400" dirty="0">
                <a:solidFill>
                  <a:srgbClr val="26262A"/>
                </a:solidFill>
                <a:latin typeface="Arial" pitchFamily="34" charset="0"/>
                <a:ea typeface="Calibri" pitchFamily="34" charset="-122"/>
                <a:cs typeface="Calibri" pitchFamily="34" charset="-120"/>
              </a:rPr>
              <a:t>Supervision, yearly appraisal and Trust training</a:t>
            </a:r>
            <a:endParaRPr lang="en-US" sz="1400" dirty="0"/>
          </a:p>
          <a:p>
            <a:pPr marL="342900" indent="-342900">
              <a:spcAft>
                <a:spcPts val="800"/>
              </a:spcAft>
              <a:buSzPct val="100000"/>
              <a:buChar char="•"/>
            </a:pPr>
            <a:r>
              <a:rPr lang="en-US" sz="1400" dirty="0">
                <a:solidFill>
                  <a:srgbClr val="26262A"/>
                </a:solidFill>
                <a:latin typeface="Arial" pitchFamily="34" charset="0"/>
                <a:ea typeface="Calibri" pitchFamily="34" charset="-122"/>
                <a:cs typeface="Calibri" pitchFamily="34" charset="-120"/>
              </a:rPr>
              <a:t>Learning from social care, GPs and voluntary groups</a:t>
            </a:r>
            <a:endParaRPr lang="en-US" sz="1400" dirty="0"/>
          </a:p>
          <a:p>
            <a:pPr marL="342900" indent="-342900">
              <a:spcAft>
                <a:spcPts val="800"/>
              </a:spcAft>
              <a:buSzPct val="100000"/>
              <a:buChar char="•"/>
            </a:pPr>
            <a:r>
              <a:rPr lang="en-US" sz="1400" dirty="0">
                <a:solidFill>
                  <a:srgbClr val="26262A"/>
                </a:solidFill>
                <a:latin typeface="Arial" pitchFamily="34" charset="0"/>
                <a:ea typeface="Calibri" pitchFamily="34" charset="-122"/>
                <a:cs typeface="Calibri" pitchFamily="34" charset="-120"/>
              </a:rPr>
              <a:t>NHS plans to expand the community workforce, creating demand for support staff</a:t>
            </a:r>
            <a:endParaRPr lang="en-US" sz="1400" dirty="0"/>
          </a:p>
        </p:txBody>
      </p:sp>
      <p:sp>
        <p:nvSpPr>
          <p:cNvPr id="8" name="Shape 6"/>
          <p:cNvSpPr/>
          <p:nvPr/>
        </p:nvSpPr>
        <p:spPr>
          <a:xfrm>
            <a:off x="4663440" y="1280160"/>
            <a:ext cx="4023360" cy="3337560"/>
          </a:xfrm>
          <a:prstGeom prst="roundRect">
            <a:avLst>
              <a:gd name="adj" fmla="val 2192"/>
            </a:avLst>
          </a:prstGeom>
          <a:solidFill>
            <a:srgbClr val="FFFFFF"/>
          </a:solidFill>
          <a:ln w="9525">
            <a:solidFill>
              <a:srgbClr val="D6D3CC"/>
            </a:solidFill>
            <a:prstDash val="solid"/>
          </a:ln>
        </p:spPr>
        <p:txBody>
          <a:bodyPr/>
          <a:lstStyle/>
          <a:p>
            <a:endParaRPr lang="en-GB"/>
          </a:p>
        </p:txBody>
      </p:sp>
      <p:sp>
        <p:nvSpPr>
          <p:cNvPr id="9" name="Text 7"/>
          <p:cNvSpPr/>
          <p:nvPr/>
        </p:nvSpPr>
        <p:spPr>
          <a:xfrm>
            <a:off x="4846320" y="1371600"/>
            <a:ext cx="3657600" cy="320040"/>
          </a:xfrm>
          <a:prstGeom prst="rect">
            <a:avLst/>
          </a:prstGeom>
          <a:noFill/>
          <a:ln/>
        </p:spPr>
        <p:txBody>
          <a:bodyPr wrap="square" lIns="0" tIns="0" rIns="0" bIns="0" rtlCol="0" anchor="ctr"/>
          <a:lstStyle/>
          <a:p>
            <a:pPr marL="0" indent="0">
              <a:buNone/>
            </a:pPr>
            <a:r>
              <a:rPr lang="en-US" sz="1400" b="1" kern="0" spc="200">
                <a:solidFill>
                  <a:srgbClr val="0E5E6F"/>
                </a:solidFill>
                <a:latin typeface="Arial" pitchFamily="34" charset="0"/>
                <a:ea typeface="Calibri" pitchFamily="34" charset="-122"/>
                <a:cs typeface="Calibri" pitchFamily="34" charset="-120"/>
              </a:rPr>
              <a:t>THREATS</a:t>
            </a:r>
            <a:endParaRPr lang="en-US" sz="1400" dirty="0"/>
          </a:p>
        </p:txBody>
      </p:sp>
      <p:sp>
        <p:nvSpPr>
          <p:cNvPr id="12" name="Text 10"/>
          <p:cNvSpPr/>
          <p:nvPr/>
        </p:nvSpPr>
        <p:spPr>
          <a:xfrm>
            <a:off x="4940914" y="1997491"/>
            <a:ext cx="3657600" cy="1600200"/>
          </a:xfrm>
          <a:prstGeom prst="rect">
            <a:avLst/>
          </a:prstGeom>
          <a:noFill/>
          <a:ln/>
        </p:spPr>
        <p:txBody>
          <a:bodyPr wrap="square" lIns="0" tIns="0" rIns="0" bIns="0" rtlCol="0" anchor="t"/>
          <a:lstStyle/>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Lone working and risk of assault</a:t>
            </a:r>
            <a:endParaRPr lang="en-US" sz="1400" dirty="0"/>
          </a:p>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Distressing disclosures and crisis work</a:t>
            </a:r>
            <a:endParaRPr lang="en-US" sz="1400" dirty="0"/>
          </a:p>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Competition from more experienced applicants</a:t>
            </a:r>
          </a:p>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Burnout</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386255" y="48768"/>
            <a:ext cx="8229600" cy="548640"/>
          </a:xfrm>
          <a:prstGeom prst="rect">
            <a:avLst/>
          </a:prstGeom>
          <a:noFill/>
          <a:ln/>
        </p:spPr>
        <p:txBody>
          <a:bodyPr wrap="square" lIns="0" tIns="0" rIns="0" bIns="0" rtlCol="0" anchor="ctr"/>
          <a:lstStyle/>
          <a:p>
            <a:pPr marL="0" indent="0">
              <a:buNone/>
            </a:pPr>
            <a:r>
              <a:rPr lang="en-US" sz="2800" b="1" dirty="0">
                <a:solidFill>
                  <a:srgbClr val="12343B"/>
                </a:solidFill>
                <a:latin typeface="Arial" pitchFamily="34" charset="0"/>
                <a:ea typeface="Trebuchet MS" pitchFamily="34" charset="-122"/>
                <a:cs typeface="Trebuchet MS" pitchFamily="34" charset="-120"/>
              </a:rPr>
              <a:t>Action </a:t>
            </a:r>
            <a:r>
              <a:rPr lang="en-US" sz="2800" b="1" dirty="0" err="1">
                <a:solidFill>
                  <a:srgbClr val="12343B"/>
                </a:solidFill>
                <a:latin typeface="Arial" pitchFamily="34" charset="0"/>
                <a:ea typeface="Trebuchet MS" pitchFamily="34" charset="-122"/>
                <a:cs typeface="Trebuchet MS" pitchFamily="34" charset="-120"/>
              </a:rPr>
              <a:t>planP</a:t>
            </a:r>
            <a:endParaRPr lang="en-US" sz="2800" dirty="0"/>
          </a:p>
        </p:txBody>
      </p:sp>
      <p:sp>
        <p:nvSpPr>
          <p:cNvPr id="3" name="Text 1"/>
          <p:cNvSpPr/>
          <p:nvPr/>
        </p:nvSpPr>
        <p:spPr>
          <a:xfrm>
            <a:off x="2743200" y="163068"/>
            <a:ext cx="8229600" cy="320040"/>
          </a:xfrm>
          <a:prstGeom prst="rect">
            <a:avLst/>
          </a:prstGeom>
          <a:noFill/>
          <a:ln/>
        </p:spPr>
        <p:txBody>
          <a:bodyPr wrap="square" lIns="0" tIns="0" rIns="0" bIns="0" rtlCol="0" anchor="ctr"/>
          <a:lstStyle/>
          <a:p>
            <a:pPr marL="0" indent="0">
              <a:buNone/>
            </a:pPr>
            <a:r>
              <a:rPr lang="en-US" sz="1400" dirty="0">
                <a:solidFill>
                  <a:srgbClr val="5E6166"/>
                </a:solidFill>
                <a:latin typeface="Arial" pitchFamily="34" charset="0"/>
                <a:ea typeface="Calibri" pitchFamily="34" charset="-122"/>
                <a:cs typeface="Calibri" pitchFamily="34" charset="-120"/>
              </a:rPr>
              <a:t>Using my strengths to address gaps and risks</a:t>
            </a:r>
          </a:p>
          <a:p>
            <a:pPr marL="0" indent="0">
              <a:buNone/>
            </a:pPr>
            <a:r>
              <a:rPr lang="en-US" sz="1400">
                <a:solidFill>
                  <a:srgbClr val="5E6166"/>
                </a:solidFill>
                <a:latin typeface="Arial" pitchFamily="34" charset="0"/>
                <a:ea typeface="Calibri" pitchFamily="34" charset="-122"/>
                <a:cs typeface="Calibri" pitchFamily="34" charset="-120"/>
              </a:rPr>
              <a:t>Practical examples:</a:t>
            </a:r>
            <a:endParaRPr lang="en-US" sz="14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6</a:t>
            </a:r>
            <a:endParaRPr lang="en-US" sz="1000" dirty="0"/>
          </a:p>
        </p:txBody>
      </p:sp>
      <p:graphicFrame>
        <p:nvGraphicFramePr>
          <p:cNvPr id="7" name="Table 0"/>
          <p:cNvGraphicFramePr>
            <a:graphicFrameLocks noGrp="1"/>
          </p:cNvGraphicFramePr>
          <p:nvPr>
            <p:extLst>
              <p:ext uri="{D42A27DB-BD31-4B8C-83A1-F6EECF244321}">
                <p14:modId xmlns:p14="http://schemas.microsoft.com/office/powerpoint/2010/main" val="2557118344"/>
              </p:ext>
            </p:extLst>
          </p:nvPr>
        </p:nvGraphicFramePr>
        <p:xfrm>
          <a:off x="457200" y="1234440"/>
          <a:ext cx="8229600" cy="3084576"/>
        </p:xfrm>
        <a:graphic>
          <a:graphicData uri="http://schemas.openxmlformats.org/drawingml/2006/table">
            <a:tbl>
              <a:tblPr/>
              <a:tblGrid>
                <a:gridCol w="237744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4114800">
                  <a:extLst>
                    <a:ext uri="{9D8B030D-6E8A-4147-A177-3AD203B41FA5}">
                      <a16:colId xmlns:a16="http://schemas.microsoft.com/office/drawing/2014/main" val="20002"/>
                    </a:ext>
                  </a:extLst>
                </a:gridCol>
              </a:tblGrid>
              <a:tr h="438912">
                <a:tc>
                  <a:txBody>
                    <a:bodyPr/>
                    <a:lstStyle/>
                    <a:p>
                      <a:pPr marL="0" indent="0">
                        <a:buNone/>
                      </a:pPr>
                      <a:r>
                        <a:rPr lang="en-US" sz="1300" b="1">
                          <a:solidFill>
                            <a:srgbClr val="FFFFFF"/>
                          </a:solidFill>
                          <a:latin typeface="Arial" pitchFamily="34" charset="0"/>
                          <a:ea typeface="Calibri" pitchFamily="34" charset="-122"/>
                          <a:cs typeface="Calibri" pitchFamily="34" charset="-120"/>
                        </a:rPr>
                        <a:t>Gap or risk</a:t>
                      </a:r>
                      <a:endParaRPr lang="en-US" sz="13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0E5E6F"/>
                    </a:solidFill>
                  </a:tcPr>
                </a:tc>
                <a:tc>
                  <a:txBody>
                    <a:bodyPr/>
                    <a:lstStyle/>
                    <a:p>
                      <a:pPr marL="0" indent="0">
                        <a:buNone/>
                      </a:pPr>
                      <a:r>
                        <a:rPr lang="en-US" sz="1300" b="1">
                          <a:solidFill>
                            <a:srgbClr val="FFFFFF"/>
                          </a:solidFill>
                          <a:latin typeface="Arial" pitchFamily="34" charset="0"/>
                          <a:ea typeface="Calibri" pitchFamily="34" charset="-122"/>
                          <a:cs typeface="Calibri" pitchFamily="34" charset="-120"/>
                        </a:rPr>
                        <a:t>Strength I use</a:t>
                      </a:r>
                      <a:endParaRPr lang="en-US" sz="13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0E5E6F"/>
                    </a:solidFill>
                  </a:tcPr>
                </a:tc>
                <a:tc>
                  <a:txBody>
                    <a:bodyPr/>
                    <a:lstStyle/>
                    <a:p>
                      <a:pPr marL="0" indent="0">
                        <a:buNone/>
                      </a:pPr>
                      <a:r>
                        <a:rPr lang="en-US" sz="1300" b="1">
                          <a:solidFill>
                            <a:srgbClr val="FFFFFF"/>
                          </a:solidFill>
                          <a:latin typeface="Arial" pitchFamily="34" charset="0"/>
                          <a:ea typeface="Calibri" pitchFamily="34" charset="-122"/>
                          <a:cs typeface="Calibri" pitchFamily="34" charset="-120"/>
                        </a:rPr>
                        <a:t>What I will do</a:t>
                      </a:r>
                      <a:endParaRPr lang="en-US" sz="13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0E5E6F"/>
                    </a:solidFill>
                  </a:tcPr>
                </a:tc>
                <a:extLst>
                  <a:ext uri="{0D108BD9-81ED-4DB2-BD59-A6C34878D82A}">
                    <a16:rowId xmlns:a16="http://schemas.microsoft.com/office/drawing/2014/main" val="10000"/>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No recent community experience</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Good listener</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Volunteer weekly with a local mental health charity or seek shadowing to gain experience and a reference</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Clinical notes and outcome measures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Clear communication</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Practise structured notes and ask a supervisor for feedback</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Specialist and group-work training</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Safeguarding knowledge</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Request Structured Clinical Management training and shadow skills groups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NHS record systems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Organised</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Book Trust IT training early and practise updating records weekly</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Burnout </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Team worker</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Use supervision and peer support after difficult visits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Lone working risk</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Clear communication</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Log every visit, follow the lone working policy</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274320" y="-23964"/>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My career development plan</a:t>
            </a:r>
            <a:endParaRPr lang="en-US" sz="2800" dirty="0"/>
          </a:p>
        </p:txBody>
      </p:sp>
      <p:sp>
        <p:nvSpPr>
          <p:cNvPr id="3" name="Text 1"/>
          <p:cNvSpPr/>
          <p:nvPr/>
        </p:nvSpPr>
        <p:spPr>
          <a:xfrm>
            <a:off x="2651760" y="788118"/>
            <a:ext cx="8229600" cy="320040"/>
          </a:xfrm>
          <a:prstGeom prst="rect">
            <a:avLst/>
          </a:prstGeom>
          <a:noFill/>
          <a:ln/>
        </p:spPr>
        <p:txBody>
          <a:bodyPr wrap="square" lIns="0" tIns="0" rIns="0" bIns="0" rtlCol="0" anchor="ctr"/>
          <a:lstStyle/>
          <a:p>
            <a:pPr marL="0" indent="0">
              <a:buNone/>
            </a:pPr>
            <a:r>
              <a:rPr lang="en-US" sz="1400">
                <a:solidFill>
                  <a:srgbClr val="5E6166"/>
                </a:solidFill>
                <a:latin typeface="Arial" pitchFamily="34" charset="0"/>
                <a:ea typeface="Calibri" pitchFamily="34" charset="-122"/>
                <a:cs typeface="Calibri" pitchFamily="34" charset="-120"/>
              </a:rPr>
              <a:t>I already hold the Band 4 qualification, so my plan focuses on practical experience</a:t>
            </a:r>
            <a:endParaRPr lang="en-US" sz="14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7</a:t>
            </a:r>
            <a:endParaRPr lang="en-US" sz="1000" dirty="0"/>
          </a:p>
        </p:txBody>
      </p:sp>
      <p:sp>
        <p:nvSpPr>
          <p:cNvPr id="5" name="Shape 3"/>
          <p:cNvSpPr/>
          <p:nvPr/>
        </p:nvSpPr>
        <p:spPr>
          <a:xfrm>
            <a:off x="457200" y="1371600"/>
            <a:ext cx="1965960" cy="502920"/>
          </a:xfrm>
          <a:prstGeom prst="rect">
            <a:avLst/>
          </a:prstGeom>
          <a:solidFill>
            <a:srgbClr val="0E5E6F"/>
          </a:solidFill>
          <a:ln w="12700">
            <a:solidFill>
              <a:srgbClr val="0E5E6F"/>
            </a:solidFill>
            <a:prstDash val="solid"/>
          </a:ln>
        </p:spPr>
        <p:txBody>
          <a:bodyPr/>
          <a:lstStyle/>
          <a:p>
            <a:endParaRPr lang="en-GB"/>
          </a:p>
        </p:txBody>
      </p:sp>
      <p:sp>
        <p:nvSpPr>
          <p:cNvPr id="6" name="Text 4"/>
          <p:cNvSpPr/>
          <p:nvPr/>
        </p:nvSpPr>
        <p:spPr>
          <a:xfrm>
            <a:off x="45720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Now</a:t>
            </a:r>
            <a:endParaRPr lang="en-US" sz="1500" dirty="0"/>
          </a:p>
        </p:txBody>
      </p:sp>
      <p:sp>
        <p:nvSpPr>
          <p:cNvPr id="7" name="Shape 5"/>
          <p:cNvSpPr/>
          <p:nvPr/>
        </p:nvSpPr>
        <p:spPr>
          <a:xfrm>
            <a:off x="45720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8" name="Text 6"/>
          <p:cNvSpPr/>
          <p:nvPr/>
        </p:nvSpPr>
        <p:spPr>
          <a:xfrm>
            <a:off x="594360" y="2103120"/>
            <a:ext cx="1691640" cy="1965960"/>
          </a:xfrm>
          <a:prstGeom prst="rect">
            <a:avLst/>
          </a:prstGeom>
          <a:noFill/>
          <a:ln/>
        </p:spPr>
        <p:txBody>
          <a:bodyPr wrap="square" lIns="0" tIns="0" rIns="0" bIns="0" rtlCol="0" anchor="t"/>
          <a:lstStyle/>
          <a:p>
            <a:pPr marL="0" indent="0">
              <a:buNone/>
            </a:pPr>
            <a:r>
              <a:rPr lang="en-US" sz="1400" dirty="0">
                <a:solidFill>
                  <a:srgbClr val="26262A"/>
                </a:solidFill>
                <a:latin typeface="Arial" pitchFamily="34" charset="0"/>
                <a:ea typeface="Calibri" pitchFamily="34" charset="-122"/>
                <a:cs typeface="Calibri" pitchFamily="34" charset="-120"/>
              </a:rPr>
              <a:t>Use my completed Band 4 qualification to apply for relevant opportunities and find volunteering, shadowing or community support roles.</a:t>
            </a:r>
            <a:endParaRPr lang="en-US" sz="1400" dirty="0"/>
          </a:p>
        </p:txBody>
      </p:sp>
      <p:sp>
        <p:nvSpPr>
          <p:cNvPr id="9" name="Shape 7"/>
          <p:cNvSpPr/>
          <p:nvPr/>
        </p:nvSpPr>
        <p:spPr>
          <a:xfrm>
            <a:off x="2560320" y="1371600"/>
            <a:ext cx="1965960" cy="502920"/>
          </a:xfrm>
          <a:prstGeom prst="rect">
            <a:avLst/>
          </a:prstGeom>
          <a:solidFill>
            <a:srgbClr val="0E5E6F"/>
          </a:solidFill>
          <a:ln w="12700">
            <a:solidFill>
              <a:srgbClr val="0E5E6F"/>
            </a:solidFill>
            <a:prstDash val="solid"/>
          </a:ln>
        </p:spPr>
        <p:txBody>
          <a:bodyPr/>
          <a:lstStyle/>
          <a:p>
            <a:endParaRPr lang="en-GB"/>
          </a:p>
        </p:txBody>
      </p:sp>
      <p:sp>
        <p:nvSpPr>
          <p:cNvPr id="10" name="Text 8"/>
          <p:cNvSpPr/>
          <p:nvPr/>
        </p:nvSpPr>
        <p:spPr>
          <a:xfrm>
            <a:off x="256032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6–12 months</a:t>
            </a:r>
            <a:endParaRPr lang="en-US" sz="1500" dirty="0"/>
          </a:p>
        </p:txBody>
      </p:sp>
      <p:sp>
        <p:nvSpPr>
          <p:cNvPr id="11" name="Shape 9"/>
          <p:cNvSpPr/>
          <p:nvPr/>
        </p:nvSpPr>
        <p:spPr>
          <a:xfrm>
            <a:off x="256032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12" name="Text 10"/>
          <p:cNvSpPr/>
          <p:nvPr/>
        </p:nvSpPr>
        <p:spPr>
          <a:xfrm>
            <a:off x="2697480" y="2103120"/>
            <a:ext cx="1691640" cy="1965960"/>
          </a:xfrm>
          <a:prstGeom prst="rect">
            <a:avLst/>
          </a:prstGeom>
          <a:noFill/>
          <a:ln/>
        </p:spPr>
        <p:txBody>
          <a:bodyPr wrap="square" lIns="0" tIns="0" rIns="0" bIns="0" rtlCol="0" anchor="t"/>
          <a:lstStyle/>
          <a:p>
            <a:pPr marL="0" indent="0">
              <a:buNone/>
            </a:pPr>
            <a:r>
              <a:rPr lang="en-US" sz="1400">
                <a:solidFill>
                  <a:srgbClr val="26262A"/>
                </a:solidFill>
                <a:latin typeface="Arial" pitchFamily="34" charset="0"/>
                <a:ea typeface="Calibri" pitchFamily="34" charset="-122"/>
                <a:cs typeface="Calibri" pitchFamily="34" charset="-120"/>
              </a:rPr>
              <a:t>Gain supervised practical experience, complete local induction and essential training, and build confidence with records and risk procedures.</a:t>
            </a:r>
            <a:endParaRPr lang="en-US" sz="1400" dirty="0"/>
          </a:p>
        </p:txBody>
      </p:sp>
      <p:sp>
        <p:nvSpPr>
          <p:cNvPr id="13" name="Shape 11"/>
          <p:cNvSpPr/>
          <p:nvPr/>
        </p:nvSpPr>
        <p:spPr>
          <a:xfrm>
            <a:off x="4663440" y="1371600"/>
            <a:ext cx="1965960" cy="502920"/>
          </a:xfrm>
          <a:prstGeom prst="rect">
            <a:avLst/>
          </a:prstGeom>
          <a:solidFill>
            <a:srgbClr val="0E5E6F"/>
          </a:solidFill>
          <a:ln w="12700">
            <a:solidFill>
              <a:srgbClr val="0E5E6F"/>
            </a:solidFill>
            <a:prstDash val="solid"/>
          </a:ln>
        </p:spPr>
        <p:txBody>
          <a:bodyPr/>
          <a:lstStyle/>
          <a:p>
            <a:endParaRPr lang="en-GB"/>
          </a:p>
        </p:txBody>
      </p:sp>
      <p:sp>
        <p:nvSpPr>
          <p:cNvPr id="14" name="Text 12"/>
          <p:cNvSpPr/>
          <p:nvPr/>
        </p:nvSpPr>
        <p:spPr>
          <a:xfrm>
            <a:off x="466344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Years 1–2</a:t>
            </a:r>
            <a:endParaRPr lang="en-US" sz="1500" dirty="0"/>
          </a:p>
        </p:txBody>
      </p:sp>
      <p:sp>
        <p:nvSpPr>
          <p:cNvPr id="15" name="Shape 13"/>
          <p:cNvSpPr/>
          <p:nvPr/>
        </p:nvSpPr>
        <p:spPr>
          <a:xfrm>
            <a:off x="466344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16" name="Text 14"/>
          <p:cNvSpPr/>
          <p:nvPr/>
        </p:nvSpPr>
        <p:spPr>
          <a:xfrm>
            <a:off x="4800600" y="2103120"/>
            <a:ext cx="1691640" cy="1965960"/>
          </a:xfrm>
          <a:prstGeom prst="rect">
            <a:avLst/>
          </a:prstGeom>
          <a:noFill/>
          <a:ln/>
        </p:spPr>
        <p:txBody>
          <a:bodyPr wrap="square" lIns="0" tIns="0" rIns="0" bIns="0" rtlCol="0" anchor="t"/>
          <a:lstStyle/>
          <a:p>
            <a:pPr marL="0" indent="0">
              <a:buNone/>
            </a:pPr>
            <a:r>
              <a:rPr lang="en-US" sz="1400">
                <a:solidFill>
                  <a:srgbClr val="26262A"/>
                </a:solidFill>
                <a:latin typeface="Arial" pitchFamily="34" charset="0"/>
                <a:ea typeface="Calibri" pitchFamily="34" charset="-122"/>
                <a:cs typeface="Calibri" pitchFamily="34" charset="-120"/>
              </a:rPr>
              <a:t>Build evidence of safe communication, teamwork, safeguarding, documentation and active use of supervision.</a:t>
            </a:r>
            <a:endParaRPr lang="en-US" sz="1400" dirty="0"/>
          </a:p>
        </p:txBody>
      </p:sp>
      <p:sp>
        <p:nvSpPr>
          <p:cNvPr id="17" name="Shape 15"/>
          <p:cNvSpPr/>
          <p:nvPr/>
        </p:nvSpPr>
        <p:spPr>
          <a:xfrm>
            <a:off x="6766560" y="1371600"/>
            <a:ext cx="1965960" cy="502920"/>
          </a:xfrm>
          <a:prstGeom prst="rect">
            <a:avLst/>
          </a:prstGeom>
          <a:solidFill>
            <a:srgbClr val="12343B"/>
          </a:solidFill>
          <a:ln w="12700">
            <a:solidFill>
              <a:srgbClr val="12343B"/>
            </a:solidFill>
            <a:prstDash val="solid"/>
          </a:ln>
        </p:spPr>
        <p:txBody>
          <a:bodyPr/>
          <a:lstStyle/>
          <a:p>
            <a:endParaRPr lang="en-GB"/>
          </a:p>
        </p:txBody>
      </p:sp>
      <p:sp>
        <p:nvSpPr>
          <p:cNvPr id="18" name="Text 16"/>
          <p:cNvSpPr/>
          <p:nvPr/>
        </p:nvSpPr>
        <p:spPr>
          <a:xfrm>
            <a:off x="676656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Progression</a:t>
            </a:r>
            <a:endParaRPr lang="en-US" sz="1500" dirty="0"/>
          </a:p>
        </p:txBody>
      </p:sp>
      <p:sp>
        <p:nvSpPr>
          <p:cNvPr id="19" name="Shape 17"/>
          <p:cNvSpPr/>
          <p:nvPr/>
        </p:nvSpPr>
        <p:spPr>
          <a:xfrm>
            <a:off x="676656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20" name="Text 18"/>
          <p:cNvSpPr/>
          <p:nvPr/>
        </p:nvSpPr>
        <p:spPr>
          <a:xfrm>
            <a:off x="6903720" y="2103120"/>
            <a:ext cx="1691640" cy="1965960"/>
          </a:xfrm>
          <a:prstGeom prst="rect">
            <a:avLst/>
          </a:prstGeom>
          <a:noFill/>
          <a:ln/>
        </p:spPr>
        <p:txBody>
          <a:bodyPr wrap="square" lIns="0" tIns="0" rIns="0" bIns="0" rtlCol="0" anchor="t"/>
          <a:lstStyle/>
          <a:p>
            <a:pPr marL="0" indent="0">
              <a:buNone/>
            </a:pPr>
            <a:r>
              <a:rPr lang="en-US" sz="1400">
                <a:latin typeface="Arial"/>
              </a:rPr>
              <a:t>To advance my career by pursuing further education and taking on leadership opportunities.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8179482" cy="12383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ext 0"/>
          <p:cNvSpPr/>
          <p:nvPr/>
        </p:nvSpPr>
        <p:spPr>
          <a:xfrm>
            <a:off x="1200565" y="815530"/>
            <a:ext cx="6737617" cy="750734"/>
          </a:xfrm>
          <a:prstGeom prst="rect">
            <a:avLst/>
          </a:prstGeom>
        </p:spPr>
        <p:txBody>
          <a:bodyPr vert="horz" lIns="91440" tIns="45720" rIns="91440" bIns="45720" rtlCol="0" anchor="ctr">
            <a:normAutofit/>
          </a:bodyPr>
          <a:lstStyle/>
          <a:p>
            <a:pPr marL="0" indent="0" defTabSz="914400">
              <a:lnSpc>
                <a:spcPct val="90000"/>
              </a:lnSpc>
              <a:spcBef>
                <a:spcPct val="0"/>
              </a:spcBef>
              <a:spcAft>
                <a:spcPts val="600"/>
              </a:spcAft>
            </a:pPr>
            <a:r>
              <a:rPr lang="en-US" sz="3600" b="1" spc="-60">
                <a:solidFill>
                  <a:srgbClr val="FFFFFF"/>
                </a:solidFill>
                <a:latin typeface="Arial"/>
                <a:ea typeface="+mj-ea"/>
                <a:cs typeface="+mj-cs"/>
              </a:rPr>
              <a:t>Conclusion</a:t>
            </a:r>
            <a:endParaRPr lang="en-US" sz="3600" spc="-60">
              <a:solidFill>
                <a:srgbClr val="FFFFFF"/>
              </a:solidFill>
              <a:latin typeface="+mj-lt"/>
              <a:ea typeface="+mj-ea"/>
              <a:cs typeface="+mj-cs"/>
            </a:endParaRPr>
          </a:p>
        </p:txBody>
      </p:sp>
      <p:sp>
        <p:nvSpPr>
          <p:cNvPr id="19" name="Rectangle 18">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569214"/>
            <a:ext cx="889035" cy="123834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1894894"/>
            <a:ext cx="877276" cy="267253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1894894"/>
            <a:ext cx="8190670" cy="2672533"/>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1"/>
          <p:cNvSpPr/>
          <p:nvPr/>
        </p:nvSpPr>
        <p:spPr>
          <a:xfrm>
            <a:off x="1200564" y="1901584"/>
            <a:ext cx="6737617" cy="2665843"/>
          </a:xfrm>
          <a:prstGeom prst="rect">
            <a:avLst/>
          </a:prstGeom>
        </p:spPr>
        <p:txBody>
          <a:bodyPr vert="horz" lIns="91440" tIns="45720" rIns="91440" bIns="45720" rtlCol="0" anchor="ctr">
            <a:normAutofit/>
          </a:bodyPr>
          <a:lstStyle/>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My Band 4 qualification, communication skills and safeguarding knowledge align with the role</a:t>
            </a:r>
          </a:p>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Although I have mental health experience, my key development need is to refresh my knowledge of current guidelines, policies and training.</a:t>
            </a:r>
          </a:p>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Supervision, training and workforce development provide clear routes for further growth</a:t>
            </a:r>
          </a:p>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My plan incorporates both safety and wellbeing</a:t>
            </a:r>
          </a:p>
        </p:txBody>
      </p:sp>
      <p:sp>
        <p:nvSpPr>
          <p:cNvPr id="6" name="Text 4"/>
          <p:cNvSpPr/>
          <p:nvPr/>
        </p:nvSpPr>
        <p:spPr>
          <a:xfrm>
            <a:off x="457200" y="4709160"/>
            <a:ext cx="8229600" cy="320040"/>
          </a:xfrm>
          <a:prstGeom prst="rect">
            <a:avLst/>
          </a:prstGeom>
          <a:noFill/>
          <a:ln/>
        </p:spPr>
        <p:txBody>
          <a:bodyPr wrap="square" lIns="0" tIns="0" rIns="0" bIns="0" rtlCol="0" anchor="ctr"/>
          <a:lstStyle/>
          <a:p>
            <a:pPr marL="0" indent="0">
              <a:spcAft>
                <a:spcPts val="600"/>
              </a:spcAft>
              <a:buNone/>
            </a:pPr>
            <a:r>
              <a:rPr lang="en-US" sz="1300" b="1">
                <a:solidFill>
                  <a:srgbClr val="FFFFFF"/>
                </a:solidFill>
                <a:latin typeface="Arial" pitchFamily="34" charset="0"/>
                <a:ea typeface="Calibri" pitchFamily="34" charset="-122"/>
                <a:cs typeface="Calibri" pitchFamily="34" charset="-120"/>
              </a:rPr>
              <a:t>Thank you for listening. Any questions?</a:t>
            </a:r>
            <a:endParaRPr lang="en-US" sz="13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4" name="Rectangle 1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8179482" cy="12383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2">
            <a:extLst>
              <a:ext uri="{FF2B5EF4-FFF2-40B4-BE49-F238E27FC236}">
                <a16:creationId xmlns:a16="http://schemas.microsoft.com/office/drawing/2014/main" id="{6A442D54-1358-4C62-174D-5FF40E9C8990}"/>
              </a:ext>
            </a:extLst>
          </p:cNvPr>
          <p:cNvSpPr/>
          <p:nvPr/>
        </p:nvSpPr>
        <p:spPr>
          <a:xfrm>
            <a:off x="1200565" y="815530"/>
            <a:ext cx="6737617" cy="750734"/>
          </a:xfrm>
          <a:prstGeom prst="rect">
            <a:avLst/>
          </a:prstGeom>
        </p:spPr>
        <p:txBody>
          <a:bodyPr vert="horz" lIns="91440" tIns="45720" rIns="91440" bIns="45720" rtlCol="0" anchor="ctr">
            <a:normAutofit/>
          </a:bodyPr>
          <a:lstStyle/>
          <a:p>
            <a:pPr marL="0" indent="0" defTabSz="914400">
              <a:lnSpc>
                <a:spcPct val="90000"/>
              </a:lnSpc>
              <a:spcBef>
                <a:spcPct val="0"/>
              </a:spcBef>
              <a:spcAft>
                <a:spcPts val="600"/>
              </a:spcAft>
            </a:pPr>
            <a:r>
              <a:rPr lang="en-US" sz="3600" b="1" spc="-60">
                <a:solidFill>
                  <a:srgbClr val="FFFFFF"/>
                </a:solidFill>
                <a:latin typeface="Arial"/>
                <a:ea typeface="+mj-ea"/>
                <a:cs typeface="+mj-cs"/>
              </a:rPr>
              <a:t>References</a:t>
            </a:r>
            <a:endParaRPr lang="en-US" sz="3600" spc="-60">
              <a:solidFill>
                <a:srgbClr val="FFFFFF"/>
              </a:solidFill>
              <a:latin typeface="+mj-lt"/>
              <a:ea typeface="+mj-ea"/>
              <a:cs typeface="+mj-cs"/>
            </a:endParaRPr>
          </a:p>
        </p:txBody>
      </p:sp>
      <p:sp>
        <p:nvSpPr>
          <p:cNvPr id="18" name="Rectangle 1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569214"/>
            <a:ext cx="889035" cy="123834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1894894"/>
            <a:ext cx="877276" cy="267253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1894894"/>
            <a:ext cx="8190670" cy="2672533"/>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9405D2CE-D6B0-7C5C-5467-30B62A081BC2}"/>
              </a:ext>
            </a:extLst>
          </p:cNvPr>
          <p:cNvSpPr txBox="1"/>
          <p:nvPr/>
        </p:nvSpPr>
        <p:spPr>
          <a:xfrm>
            <a:off x="1200564" y="1901584"/>
            <a:ext cx="6737617" cy="2665843"/>
          </a:xfrm>
          <a:prstGeom prst="rect">
            <a:avLst/>
          </a:prstGeom>
        </p:spPr>
        <p:txBody>
          <a:bodyPr vert="horz" lIns="91440" tIns="45720" rIns="91440" bIns="45720" rtlCol="0" anchor="ctr">
            <a:normAutofit lnSpcReduction="10000"/>
          </a:bodyPr>
          <a:lstStyle/>
          <a:p>
            <a:pPr marL="0" indent="-182880" defTabSz="914400">
              <a:lnSpc>
                <a:spcPct val="90000"/>
              </a:lnSpc>
              <a:spcAft>
                <a:spcPts val="500"/>
              </a:spcAft>
              <a:buClr>
                <a:schemeClr val="accent1"/>
              </a:buClr>
              <a:buFont typeface="Wingdings 2" pitchFamily="18" charset="2"/>
              <a:buChar char=""/>
            </a:pPr>
            <a:r>
              <a:rPr lang="en-US" sz="1300">
                <a:latin typeface="Arial"/>
              </a:rPr>
              <a:t>Health Careers (no date) </a:t>
            </a:r>
            <a:r>
              <a:rPr lang="en-US" sz="1300" i="1">
                <a:latin typeface="Arial"/>
              </a:rPr>
              <a:t>Support, time and recovery worker</a:t>
            </a:r>
            <a:r>
              <a:rPr lang="en-US" sz="1300">
                <a:latin typeface="Arial"/>
              </a:rPr>
              <a:t>. Available at: </a:t>
            </a:r>
            <a:r>
              <a:rPr lang="en-US" sz="1300" u="sng">
                <a:latin typeface="Arial"/>
                <a:hlinkClick r:id="rId2">
                  <a:extLst>
                    <a:ext uri="{A12FA001-AC4F-418D-AE19-62706E023703}">
                      <ahyp:hlinkClr xmlns:ahyp="http://schemas.microsoft.com/office/drawing/2018/hyperlinkcolor" val="tx"/>
                    </a:ext>
                  </a:extLst>
                </a:hlinkClick>
              </a:rPr>
              <a:t>https://www.healthcareers.nhs.uk/explore-roles/wider-healthcare-team/roles-wider-healthcare-team/clinical-support-staff/support-time-and-recovery-worker</a:t>
            </a:r>
            <a:r>
              <a:rPr lang="en-US" sz="1300">
                <a:latin typeface="Arial"/>
              </a:rPr>
              <a:t> (Accessed: 1st  October 2026).</a:t>
            </a:r>
          </a:p>
          <a:p>
            <a:pPr marL="0" indent="-182880" defTabSz="914400">
              <a:lnSpc>
                <a:spcPct val="90000"/>
              </a:lnSpc>
              <a:spcAft>
                <a:spcPts val="500"/>
              </a:spcAft>
              <a:buClr>
                <a:schemeClr val="accent1"/>
              </a:buClr>
              <a:buFont typeface="Wingdings 2" pitchFamily="18" charset="2"/>
              <a:buChar char=""/>
            </a:pPr>
            <a:r>
              <a:rPr lang="en-US" sz="1300">
                <a:latin typeface="Arial"/>
              </a:rPr>
              <a:t>Midlands Partnership NHS Foundation Trust (2025) </a:t>
            </a:r>
            <a:r>
              <a:rPr lang="en-US" sz="1300" i="1">
                <a:latin typeface="Arial"/>
              </a:rPr>
              <a:t>Mental Health Support Worker – Intensive Life Skills Team – Tamworth</a:t>
            </a:r>
            <a:r>
              <a:rPr lang="en-US" sz="1300">
                <a:latin typeface="Arial"/>
              </a:rPr>
              <a:t>. NHS Jobs. Available at: </a:t>
            </a:r>
            <a:r>
              <a:rPr lang="en-US" sz="1300" u="sng">
                <a:latin typeface="Arial"/>
                <a:hlinkClick r:id="rId3">
                  <a:extLst>
                    <a:ext uri="{A12FA001-AC4F-418D-AE19-62706E023703}">
                      <ahyp:hlinkClr xmlns:ahyp="http://schemas.microsoft.com/office/drawing/2018/hyperlinkcolor" val="tx"/>
                    </a:ext>
                  </a:extLst>
                </a:hlinkClick>
              </a:rPr>
              <a:t>https://beta.jobs.nhs.uk/candidate/jobadvert/C9301-25-1537</a:t>
            </a:r>
            <a:r>
              <a:rPr lang="en-US" sz="1300">
                <a:latin typeface="Arial"/>
              </a:rPr>
              <a:t> (Accessed: 30th September 2026).</a:t>
            </a:r>
          </a:p>
          <a:p>
            <a:pPr marL="0" indent="-182880" defTabSz="914400">
              <a:lnSpc>
                <a:spcPct val="90000"/>
              </a:lnSpc>
              <a:spcAft>
                <a:spcPts val="500"/>
              </a:spcAft>
              <a:buClr>
                <a:schemeClr val="accent1"/>
              </a:buClr>
              <a:buFont typeface="Wingdings 2" pitchFamily="18" charset="2"/>
              <a:buChar char=""/>
            </a:pPr>
            <a:r>
              <a:rPr lang="en-US" sz="1300">
                <a:latin typeface="Arial"/>
              </a:rPr>
              <a:t>NHS England (2023) </a:t>
            </a:r>
            <a:r>
              <a:rPr lang="en-US" sz="1300" i="1">
                <a:latin typeface="Arial"/>
              </a:rPr>
              <a:t>NHS Long Term Workforce Plan</a:t>
            </a:r>
            <a:r>
              <a:rPr lang="en-US" sz="1300">
                <a:latin typeface="Arial"/>
              </a:rPr>
              <a:t>. Available at: </a:t>
            </a:r>
            <a:r>
              <a:rPr lang="en-US" sz="1300" u="sng">
                <a:latin typeface="Arial"/>
                <a:hlinkClick r:id="rId4">
                  <a:extLst>
                    <a:ext uri="{A12FA001-AC4F-418D-AE19-62706E023703}">
                      <ahyp:hlinkClr xmlns:ahyp="http://schemas.microsoft.com/office/drawing/2018/hyperlinkcolor" val="tx"/>
                    </a:ext>
                  </a:extLst>
                </a:hlinkClick>
              </a:rPr>
              <a:t>https://www.england.nhs.uk/publication/nhs-long-term-workforce-plan/</a:t>
            </a:r>
            <a:r>
              <a:rPr lang="en-US" sz="1300">
                <a:latin typeface="Arial"/>
              </a:rPr>
              <a:t> (Accessed: 2 October 2026).</a:t>
            </a:r>
          </a:p>
          <a:p>
            <a:pPr marL="0" indent="-182880" defTabSz="914400">
              <a:lnSpc>
                <a:spcPct val="90000"/>
              </a:lnSpc>
              <a:spcAft>
                <a:spcPts val="500"/>
              </a:spcAft>
              <a:buClr>
                <a:schemeClr val="accent1"/>
              </a:buClr>
              <a:buFont typeface="Wingdings 2" pitchFamily="18" charset="2"/>
              <a:buChar char=""/>
            </a:pPr>
            <a:r>
              <a:rPr lang="en-US" sz="1300">
                <a:latin typeface="Arial"/>
              </a:rPr>
              <a:t>NHS Staff Survey Coordination Centre (2026) </a:t>
            </a:r>
            <a:r>
              <a:rPr lang="en-US" sz="1300" i="1">
                <a:latin typeface="Arial"/>
              </a:rPr>
              <a:t>2025 NHS Staff Survey national results briefing</a:t>
            </a:r>
            <a:r>
              <a:rPr lang="en-US" sz="1300">
                <a:latin typeface="Arial"/>
              </a:rPr>
              <a:t>. Available at: </a:t>
            </a:r>
            <a:r>
              <a:rPr lang="en-US" sz="1300" u="sng">
                <a:latin typeface="Arial"/>
                <a:hlinkClick r:id="rId5">
                  <a:extLst>
                    <a:ext uri="{A12FA001-AC4F-418D-AE19-62706E023703}">
                      <ahyp:hlinkClr xmlns:ahyp="http://schemas.microsoft.com/office/drawing/2018/hyperlinkcolor" val="tx"/>
                    </a:ext>
                  </a:extLst>
                </a:hlinkClick>
              </a:rPr>
              <a:t>https://www.nhsstaffsurveys.com/static/98fbf017ea18aad1523254e02072cd02/National-Results-Briefing-2025.pdf</a:t>
            </a:r>
            <a:r>
              <a:rPr lang="en-US" sz="1300">
                <a:latin typeface="Arial"/>
              </a:rPr>
              <a:t> (Accessed: 2 October 2026).</a:t>
            </a:r>
          </a:p>
        </p:txBody>
      </p:sp>
    </p:spTree>
    <p:extLst>
      <p:ext uri="{BB962C8B-B14F-4D97-AF65-F5344CB8AC3E}">
        <p14:creationId xmlns:p14="http://schemas.microsoft.com/office/powerpoint/2010/main" val="24326649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86</TotalTime>
  <Words>1705</Words>
  <Application>Microsoft Office PowerPoint</Application>
  <PresentationFormat>On-screen Show (16:9)</PresentationFormat>
  <Paragraphs>116</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Wingdings 2</vt:lpstr>
      <vt:lpstr>Frame</vt:lpstr>
      <vt:lpstr>    Assignment Title : Self Awareness Presentation  Student Name :Zoe Porter Student number: 2528252 Module code: LCHS4009 Lecturer Name: Olubakola Adegbite ( Module Leader)  Date: 2nd October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zoe porter</cp:lastModifiedBy>
  <cp:revision>2</cp:revision>
  <dcterms:created xsi:type="dcterms:W3CDTF">2026-10-02T20:21:53Z</dcterms:created>
  <dcterms:modified xsi:type="dcterms:W3CDTF">2026-10-08T10:10:48Z</dcterms:modified>
</cp:coreProperties>
</file>