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50" r:id="rId4"/>
  </p:sldMasterIdLst>
  <p:sldIdLst>
    <p:sldId id="256" r:id="rId5"/>
    <p:sldId id="257" r:id="rId6"/>
    <p:sldId id="258" r:id="rId7"/>
    <p:sldId id="259" r:id="rId8"/>
    <p:sldId id="260" r:id="rId9"/>
    <p:sldId id="261" r:id="rId10"/>
    <p:sldId id="262" r:id="rId11"/>
    <p:sldId id="263" r:id="rId12"/>
    <p:sldId id="264" r:id="rId13"/>
    <p:sldId id="266" r:id="rId14"/>
    <p:sldId id="267" r:id="rId15"/>
    <p:sldId id="269" r:id="rId16"/>
    <p:sldId id="268" r:id="rId17"/>
    <p:sldId id="265"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F00A5"/>
    <a:srgbClr val="FE0E6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C55E86-9B50-4F22-80EC-8DEA50C96B33}" v="25" dt="2022-12-09T14:04:34.18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59" d="100"/>
          <a:sy n="59" d="100"/>
        </p:scale>
        <p:origin x="94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277932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6703160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296761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12/8/2022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179413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12/8/2022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665842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12/8/2022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928847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smtClean="0"/>
              <a:t>12/8/2022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803399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12/8/2022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364108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12/8/2022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645602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12/8/2022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833291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12/8/2022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1779600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12/8/2022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2506690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12/8/2022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242567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12/8/2022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4697678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12/8/2022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97979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1462381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5912487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844696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smtClean="0"/>
              <a:pPr/>
              <a:t>12/8/2022</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454416540"/>
      </p:ext>
    </p:extLst>
  </p:cSld>
  <p:clrMap bg1="lt1" tx1="dk1" bg2="lt2" tx2="dk2" accent1="accent1" accent2="accent2" accent3="accent3" accent4="accent4" accent5="accent5" accent6="accent6" hlink="hlink" folHlink="folHlink"/>
  <p:sldLayoutIdLst>
    <p:sldLayoutId id="2147483951" r:id="rId1"/>
    <p:sldLayoutId id="2147483952" r:id="rId2"/>
    <p:sldLayoutId id="2147483953" r:id="rId3"/>
    <p:sldLayoutId id="2147483954" r:id="rId4"/>
    <p:sldLayoutId id="2147483955" r:id="rId5"/>
    <p:sldLayoutId id="2147483956" r:id="rId6"/>
    <p:sldLayoutId id="2147483957" r:id="rId7"/>
    <p:sldLayoutId id="2147483958" r:id="rId8"/>
    <p:sldLayoutId id="2147483959" r:id="rId9"/>
    <p:sldLayoutId id="2147483960" r:id="rId10"/>
    <p:sldLayoutId id="2147483961" r:id="rId11"/>
    <p:sldLayoutId id="2147483962" r:id="rId12"/>
    <p:sldLayoutId id="2147483963" r:id="rId13"/>
    <p:sldLayoutId id="2147483964" r:id="rId14"/>
    <p:sldLayoutId id="2147483965" r:id="rId15"/>
    <p:sldLayoutId id="2147483966" r:id="rId16"/>
    <p:sldLayoutId id="2147483967" r:id="rId17"/>
    <p:sldLayoutId id="2147483968"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nhsproviders.org/resources/briefings/workforce-planning-survey-2022" TargetMode="External"/><Relationship Id="rId1" Type="http://schemas.openxmlformats.org/officeDocument/2006/relationships/slideLayout" Target="../slideLayouts/slideLayout18.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png"/><Relationship Id="rId1" Type="http://schemas.openxmlformats.org/officeDocument/2006/relationships/slideLayout" Target="../slideLayouts/slideLayout18.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130000"/>
                <a:satMod val="150000"/>
                <a:lumMod val="112000"/>
              </a:schemeClr>
            </a:gs>
            <a:gs pos="100000">
              <a:schemeClr val="bg2">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19" name="Rectangle 11">
            <a:extLst>
              <a:ext uri="{FF2B5EF4-FFF2-40B4-BE49-F238E27FC236}">
                <a16:creationId xmlns:a16="http://schemas.microsoft.com/office/drawing/2014/main" id="{864672EB-02A8-48AB-BCFB-00B78DBA6A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3">
            <a:extLst>
              <a:ext uri="{FF2B5EF4-FFF2-40B4-BE49-F238E27FC236}">
                <a16:creationId xmlns:a16="http://schemas.microsoft.com/office/drawing/2014/main" id="{7255A803-13A1-44E9-ACA9-889A5CC39B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98" y="0"/>
            <a:ext cx="12192000" cy="6858000"/>
          </a:xfrm>
          <a:prstGeom prst="rect">
            <a:avLst/>
          </a:prstGeom>
          <a:solidFill>
            <a:srgbClr val="0D0D0D">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15">
            <a:extLst>
              <a:ext uri="{FF2B5EF4-FFF2-40B4-BE49-F238E27FC236}">
                <a16:creationId xmlns:a16="http://schemas.microsoft.com/office/drawing/2014/main" id="{BC82C52F-0333-430E-AF00-FA48A518A1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286708"/>
          </a:xfrm>
          <a:prstGeom prst="rect">
            <a:avLst/>
          </a:prstGeom>
          <a:ln>
            <a:noFill/>
          </a:ln>
          <a:effectLst>
            <a:outerShdw blurRad="88900" dist="254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a:extLst>
              <a:ext uri="{FF2B5EF4-FFF2-40B4-BE49-F238E27FC236}">
                <a16:creationId xmlns:a16="http://schemas.microsoft.com/office/drawing/2014/main" id="{BE9CCFFE-A385-4D35-8504-960F050EF7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b="76269"/>
          <a:stretch/>
        </p:blipFill>
        <p:spPr>
          <a:xfrm>
            <a:off x="0" y="0"/>
            <a:ext cx="12192000" cy="1627464"/>
          </a:xfrm>
          <a:prstGeom prst="rect">
            <a:avLst/>
          </a:prstGeom>
        </p:spPr>
      </p:pic>
      <p:pic>
        <p:nvPicPr>
          <p:cNvPr id="20" name="Picture 19">
            <a:extLst>
              <a:ext uri="{FF2B5EF4-FFF2-40B4-BE49-F238E27FC236}">
                <a16:creationId xmlns:a16="http://schemas.microsoft.com/office/drawing/2014/main" id="{1AD41804-3572-46FD-8124-D3079B64271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48251" t="72447" r="32841"/>
          <a:stretch/>
        </p:blipFill>
        <p:spPr>
          <a:xfrm>
            <a:off x="6526134" y="3384053"/>
            <a:ext cx="2305206" cy="1889621"/>
          </a:xfrm>
          <a:custGeom>
            <a:avLst/>
            <a:gdLst>
              <a:gd name="connsiteX0" fmla="*/ 8425821 w 12192000"/>
              <a:gd name="connsiteY0" fmla="*/ 2921316 h 3611460"/>
              <a:gd name="connsiteX1" fmla="*/ 8425821 w 12192000"/>
              <a:gd name="connsiteY1" fmla="*/ 3598426 h 3611460"/>
              <a:gd name="connsiteX2" fmla="*/ 9652455 w 12192000"/>
              <a:gd name="connsiteY2" fmla="*/ 3598426 h 3611460"/>
              <a:gd name="connsiteX3" fmla="*/ 9652455 w 12192000"/>
              <a:gd name="connsiteY3" fmla="*/ 2921316 h 3611460"/>
              <a:gd name="connsiteX4" fmla="*/ 0 w 12192000"/>
              <a:gd name="connsiteY4" fmla="*/ 0 h 3611460"/>
              <a:gd name="connsiteX5" fmla="*/ 12192000 w 12192000"/>
              <a:gd name="connsiteY5" fmla="*/ 0 h 3611460"/>
              <a:gd name="connsiteX6" fmla="*/ 12192000 w 12192000"/>
              <a:gd name="connsiteY6" fmla="*/ 3611460 h 3611460"/>
              <a:gd name="connsiteX7" fmla="*/ 0 w 12192000"/>
              <a:gd name="connsiteY7" fmla="*/ 3611460 h 36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3611460">
                <a:moveTo>
                  <a:pt x="8425821" y="2921316"/>
                </a:moveTo>
                <a:lnTo>
                  <a:pt x="8425821" y="3598426"/>
                </a:lnTo>
                <a:lnTo>
                  <a:pt x="9652455" y="3598426"/>
                </a:lnTo>
                <a:lnTo>
                  <a:pt x="9652455" y="2921316"/>
                </a:lnTo>
                <a:close/>
                <a:moveTo>
                  <a:pt x="0" y="0"/>
                </a:moveTo>
                <a:lnTo>
                  <a:pt x="12192000" y="0"/>
                </a:lnTo>
                <a:lnTo>
                  <a:pt x="12192000" y="3611460"/>
                </a:lnTo>
                <a:lnTo>
                  <a:pt x="0" y="3611460"/>
                </a:lnTo>
                <a:close/>
              </a:path>
            </a:pathLst>
          </a:custGeom>
        </p:spPr>
      </p:pic>
      <p:pic>
        <p:nvPicPr>
          <p:cNvPr id="22" name="Picture 21">
            <a:extLst>
              <a:ext uri="{FF2B5EF4-FFF2-40B4-BE49-F238E27FC236}">
                <a16:creationId xmlns:a16="http://schemas.microsoft.com/office/drawing/2014/main" id="{5316A1D8-3445-4B94-B595-2285C05EEEB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25269" t="72447" r="62822"/>
          <a:stretch/>
        </p:blipFill>
        <p:spPr>
          <a:xfrm>
            <a:off x="5443064" y="3371019"/>
            <a:ext cx="1451918" cy="1889621"/>
          </a:xfrm>
          <a:custGeom>
            <a:avLst/>
            <a:gdLst>
              <a:gd name="connsiteX0" fmla="*/ 8425821 w 12192000"/>
              <a:gd name="connsiteY0" fmla="*/ 2921316 h 3611460"/>
              <a:gd name="connsiteX1" fmla="*/ 8425821 w 12192000"/>
              <a:gd name="connsiteY1" fmla="*/ 3598426 h 3611460"/>
              <a:gd name="connsiteX2" fmla="*/ 9652455 w 12192000"/>
              <a:gd name="connsiteY2" fmla="*/ 3598426 h 3611460"/>
              <a:gd name="connsiteX3" fmla="*/ 9652455 w 12192000"/>
              <a:gd name="connsiteY3" fmla="*/ 2921316 h 3611460"/>
              <a:gd name="connsiteX4" fmla="*/ 0 w 12192000"/>
              <a:gd name="connsiteY4" fmla="*/ 0 h 3611460"/>
              <a:gd name="connsiteX5" fmla="*/ 12192000 w 12192000"/>
              <a:gd name="connsiteY5" fmla="*/ 0 h 3611460"/>
              <a:gd name="connsiteX6" fmla="*/ 12192000 w 12192000"/>
              <a:gd name="connsiteY6" fmla="*/ 3611460 h 3611460"/>
              <a:gd name="connsiteX7" fmla="*/ 0 w 12192000"/>
              <a:gd name="connsiteY7" fmla="*/ 3611460 h 36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3611460">
                <a:moveTo>
                  <a:pt x="8425821" y="2921316"/>
                </a:moveTo>
                <a:lnTo>
                  <a:pt x="8425821" y="3598426"/>
                </a:lnTo>
                <a:lnTo>
                  <a:pt x="9652455" y="3598426"/>
                </a:lnTo>
                <a:lnTo>
                  <a:pt x="9652455" y="2921316"/>
                </a:lnTo>
                <a:close/>
                <a:moveTo>
                  <a:pt x="0" y="0"/>
                </a:moveTo>
                <a:lnTo>
                  <a:pt x="12192000" y="0"/>
                </a:lnTo>
                <a:lnTo>
                  <a:pt x="12192000" y="3611460"/>
                </a:lnTo>
                <a:lnTo>
                  <a:pt x="0" y="3611460"/>
                </a:lnTo>
                <a:close/>
              </a:path>
            </a:pathLst>
          </a:custGeom>
        </p:spPr>
      </p:pic>
      <p:pic>
        <p:nvPicPr>
          <p:cNvPr id="24" name="Picture 23">
            <a:extLst>
              <a:ext uri="{FF2B5EF4-FFF2-40B4-BE49-F238E27FC236}">
                <a16:creationId xmlns:a16="http://schemas.microsoft.com/office/drawing/2014/main" id="{2FA7483C-C90B-453F-AB53-60D8FDE6D3F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73445" t="47340"/>
          <a:stretch/>
        </p:blipFill>
        <p:spPr>
          <a:xfrm>
            <a:off x="8965579" y="1675248"/>
            <a:ext cx="3237619" cy="3611460"/>
          </a:xfrm>
          <a:custGeom>
            <a:avLst/>
            <a:gdLst>
              <a:gd name="connsiteX0" fmla="*/ 2237500 w 3237619"/>
              <a:gd name="connsiteY0" fmla="*/ 2921316 h 3611460"/>
              <a:gd name="connsiteX1" fmla="*/ 2237500 w 3237619"/>
              <a:gd name="connsiteY1" fmla="*/ 3598426 h 3611460"/>
              <a:gd name="connsiteX2" fmla="*/ 2563236 w 3237619"/>
              <a:gd name="connsiteY2" fmla="*/ 3598426 h 3611460"/>
              <a:gd name="connsiteX3" fmla="*/ 2563236 w 3237619"/>
              <a:gd name="connsiteY3" fmla="*/ 2921316 h 3611460"/>
              <a:gd name="connsiteX4" fmla="*/ 0 w 3237619"/>
              <a:gd name="connsiteY4" fmla="*/ 0 h 3611460"/>
              <a:gd name="connsiteX5" fmla="*/ 3237619 w 3237619"/>
              <a:gd name="connsiteY5" fmla="*/ 0 h 3611460"/>
              <a:gd name="connsiteX6" fmla="*/ 3237619 w 3237619"/>
              <a:gd name="connsiteY6" fmla="*/ 3611460 h 3611460"/>
              <a:gd name="connsiteX7" fmla="*/ 557562 w 3237619"/>
              <a:gd name="connsiteY7" fmla="*/ 3611460 h 3611460"/>
              <a:gd name="connsiteX8" fmla="*/ 557562 w 3237619"/>
              <a:gd name="connsiteY8" fmla="*/ 2822752 h 3611460"/>
              <a:gd name="connsiteX9" fmla="*/ 0 w 3237619"/>
              <a:gd name="connsiteY9" fmla="*/ 2822752 h 36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37619" h="3611460">
                <a:moveTo>
                  <a:pt x="2237500" y="2921316"/>
                </a:moveTo>
                <a:lnTo>
                  <a:pt x="2237500" y="3598426"/>
                </a:lnTo>
                <a:lnTo>
                  <a:pt x="2563236" y="3598426"/>
                </a:lnTo>
                <a:lnTo>
                  <a:pt x="2563236" y="2921316"/>
                </a:lnTo>
                <a:close/>
                <a:moveTo>
                  <a:pt x="0" y="0"/>
                </a:moveTo>
                <a:lnTo>
                  <a:pt x="3237619" y="0"/>
                </a:lnTo>
                <a:lnTo>
                  <a:pt x="3237619" y="3611460"/>
                </a:lnTo>
                <a:lnTo>
                  <a:pt x="557562" y="3611460"/>
                </a:lnTo>
                <a:lnTo>
                  <a:pt x="557562" y="2822752"/>
                </a:lnTo>
                <a:lnTo>
                  <a:pt x="0" y="2822752"/>
                </a:lnTo>
                <a:close/>
              </a:path>
            </a:pathLst>
          </a:custGeom>
        </p:spPr>
      </p:pic>
      <p:sp>
        <p:nvSpPr>
          <p:cNvPr id="3" name="Subtitle 2">
            <a:extLst>
              <a:ext uri="{FF2B5EF4-FFF2-40B4-BE49-F238E27FC236}">
                <a16:creationId xmlns:a16="http://schemas.microsoft.com/office/drawing/2014/main" id="{81BE3BD9-2DA8-17DB-2C21-0BFD6C736547}"/>
              </a:ext>
            </a:extLst>
          </p:cNvPr>
          <p:cNvSpPr>
            <a:spLocks noGrp="1"/>
          </p:cNvSpPr>
          <p:nvPr>
            <p:ph type="subTitle" idx="1"/>
          </p:nvPr>
        </p:nvSpPr>
        <p:spPr>
          <a:xfrm>
            <a:off x="1835233" y="3013746"/>
            <a:ext cx="8854538" cy="2080768"/>
          </a:xfrm>
        </p:spPr>
        <p:txBody>
          <a:bodyPr>
            <a:normAutofit/>
          </a:bodyPr>
          <a:lstStyle/>
          <a:p>
            <a:pPr>
              <a:lnSpc>
                <a:spcPct val="110000"/>
              </a:lnSpc>
            </a:pPr>
            <a:r>
              <a:rPr lang="en-US" sz="1400" dirty="0">
                <a:solidFill>
                  <a:schemeClr val="tx1">
                    <a:lumMod val="50000"/>
                    <a:lumOff val="50000"/>
                  </a:schemeClr>
                </a:solidFill>
              </a:rPr>
              <a:t>Name: Tantou Sisay</a:t>
            </a:r>
          </a:p>
          <a:p>
            <a:pPr>
              <a:lnSpc>
                <a:spcPct val="110000"/>
              </a:lnSpc>
            </a:pPr>
            <a:r>
              <a:rPr lang="en-US" sz="1400" dirty="0">
                <a:solidFill>
                  <a:schemeClr val="tx1">
                    <a:lumMod val="50000"/>
                    <a:lumOff val="50000"/>
                  </a:schemeClr>
                </a:solidFill>
              </a:rPr>
              <a:t>Student Number: 2121741</a:t>
            </a:r>
          </a:p>
          <a:p>
            <a:pPr>
              <a:lnSpc>
                <a:spcPct val="110000"/>
              </a:lnSpc>
            </a:pPr>
            <a:r>
              <a:rPr lang="en-US" sz="1400" dirty="0">
                <a:solidFill>
                  <a:schemeClr val="tx1">
                    <a:lumMod val="50000"/>
                    <a:lumOff val="50000"/>
                  </a:schemeClr>
                </a:solidFill>
              </a:rPr>
              <a:t>Modul Code: BMSW 4004</a:t>
            </a:r>
          </a:p>
          <a:p>
            <a:pPr>
              <a:lnSpc>
                <a:spcPct val="110000"/>
              </a:lnSpc>
            </a:pPr>
            <a:r>
              <a:rPr lang="en-US" sz="1400" dirty="0">
                <a:solidFill>
                  <a:schemeClr val="tx1">
                    <a:lumMod val="50000"/>
                    <a:lumOff val="50000"/>
                  </a:schemeClr>
                </a:solidFill>
              </a:rPr>
              <a:t>Lecture : BESTY JOSE </a:t>
            </a:r>
          </a:p>
          <a:p>
            <a:pPr>
              <a:lnSpc>
                <a:spcPct val="110000"/>
              </a:lnSpc>
            </a:pPr>
            <a:endParaRPr lang="en-US" sz="1400" dirty="0">
              <a:solidFill>
                <a:schemeClr val="tx1">
                  <a:lumMod val="50000"/>
                  <a:lumOff val="50000"/>
                </a:schemeClr>
              </a:solidFill>
            </a:endParaRPr>
          </a:p>
          <a:p>
            <a:pPr>
              <a:lnSpc>
                <a:spcPct val="110000"/>
              </a:lnSpc>
            </a:pPr>
            <a:endParaRPr lang="en-US" sz="1400" dirty="0">
              <a:solidFill>
                <a:schemeClr val="tx1">
                  <a:lumMod val="50000"/>
                  <a:lumOff val="50000"/>
                </a:schemeClr>
              </a:solidFill>
            </a:endParaRPr>
          </a:p>
        </p:txBody>
      </p:sp>
      <p:sp>
        <p:nvSpPr>
          <p:cNvPr id="7" name="TextBox 6">
            <a:extLst>
              <a:ext uri="{FF2B5EF4-FFF2-40B4-BE49-F238E27FC236}">
                <a16:creationId xmlns:a16="http://schemas.microsoft.com/office/drawing/2014/main" id="{F00A3024-D0F6-AF60-7A4D-898CA89E2CB6}"/>
              </a:ext>
            </a:extLst>
          </p:cNvPr>
          <p:cNvSpPr txBox="1"/>
          <p:nvPr/>
        </p:nvSpPr>
        <p:spPr>
          <a:xfrm>
            <a:off x="3049036" y="2551837"/>
            <a:ext cx="6093928" cy="369332"/>
          </a:xfrm>
          <a:prstGeom prst="rect">
            <a:avLst/>
          </a:prstGeom>
          <a:noFill/>
        </p:spPr>
        <p:txBody>
          <a:bodyPr wrap="square">
            <a:spAutoFit/>
          </a:bodyPr>
          <a:lstStyle/>
          <a:p>
            <a:endParaRPr lang="en-US"/>
          </a:p>
        </p:txBody>
      </p:sp>
    </p:spTree>
    <p:extLst>
      <p:ext uri="{BB962C8B-B14F-4D97-AF65-F5344CB8AC3E}">
        <p14:creationId xmlns:p14="http://schemas.microsoft.com/office/powerpoint/2010/main" val="54059950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B0E16-C572-4415-4203-630E3C4B5A2B}"/>
              </a:ext>
            </a:extLst>
          </p:cNvPr>
          <p:cNvSpPr>
            <a:spLocks noGrp="1"/>
          </p:cNvSpPr>
          <p:nvPr>
            <p:ph type="title"/>
          </p:nvPr>
        </p:nvSpPr>
        <p:spPr/>
        <p:txBody>
          <a:bodyPr/>
          <a:lstStyle/>
          <a:p>
            <a:r>
              <a:rPr lang="en-US" dirty="0"/>
              <a:t>Introduction </a:t>
            </a:r>
          </a:p>
        </p:txBody>
      </p:sp>
      <p:sp>
        <p:nvSpPr>
          <p:cNvPr id="3" name="Content Placeholder 2">
            <a:extLst>
              <a:ext uri="{FF2B5EF4-FFF2-40B4-BE49-F238E27FC236}">
                <a16:creationId xmlns:a16="http://schemas.microsoft.com/office/drawing/2014/main" id="{F8F18571-B08C-BCA1-2326-4F285F6D7D90}"/>
              </a:ext>
            </a:extLst>
          </p:cNvPr>
          <p:cNvSpPr>
            <a:spLocks noGrp="1"/>
          </p:cNvSpPr>
          <p:nvPr>
            <p:ph idx="1"/>
          </p:nvPr>
        </p:nvSpPr>
        <p:spPr/>
        <p:txBody>
          <a:bodyPr>
            <a:normAutofit fontScale="85000" lnSpcReduction="20000"/>
          </a:bodyPr>
          <a:lstStyle/>
          <a:p>
            <a:pPr marL="0" indent="0">
              <a:buNone/>
            </a:pPr>
            <a:endParaRPr lang="en-US" sz="1800" dirty="0">
              <a:solidFill>
                <a:srgbClr val="3E505A"/>
              </a:solidFill>
              <a:latin typeface="myriad-pro"/>
            </a:endParaRPr>
          </a:p>
          <a:p>
            <a:r>
              <a:rPr lang="en-GB" sz="1800" dirty="0">
                <a:latin typeface="Calibri Light" panose="020F0302020204030204" pitchFamily="34" charset="0"/>
                <a:cs typeface="Calibri Light" panose="020F0302020204030204" pitchFamily="34" charset="0"/>
              </a:rPr>
              <a:t>I'm going to talk about  staff shortage in proper care </a:t>
            </a:r>
            <a:r>
              <a:rPr lang="en-GB" sz="1800" dirty="0" err="1">
                <a:latin typeface="Calibri Light" panose="020F0302020204030204" pitchFamily="34" charset="0"/>
                <a:cs typeface="Calibri Light" panose="020F0302020204030204" pitchFamily="34" charset="0"/>
              </a:rPr>
              <a:t>uk</a:t>
            </a:r>
            <a:r>
              <a:rPr lang="en-GB" sz="1800" dirty="0">
                <a:latin typeface="Calibri Light" panose="020F0302020204030204" pitchFamily="34" charset="0"/>
                <a:cs typeface="Calibri Light" panose="020F0302020204030204" pitchFamily="34" charset="0"/>
              </a:rPr>
              <a:t>  there are various issues that are affecting the quality of care in proper care. One of these is the shortage of nurses and care staff. Due to the COVID-19 outbreak and the work overload that's happening in the healthcare industry, many people are leaving their jobs. I will be using a combination of problem solving and decision-making tools such as PESTEL ANALYSIS AND FISHBONE DIAGRAM to address  and find causes of these issues. I will be using PMI chart to help me choose which three solution are best to reduce staff shortage in proper care </a:t>
            </a:r>
            <a:r>
              <a:rPr lang="en-GB" sz="1800" dirty="0" err="1">
                <a:latin typeface="Calibri Light" panose="020F0302020204030204" pitchFamily="34" charset="0"/>
                <a:cs typeface="Calibri Light" panose="020F0302020204030204" pitchFamily="34" charset="0"/>
              </a:rPr>
              <a:t>uk</a:t>
            </a:r>
            <a:r>
              <a:rPr lang="en-GB" sz="1800" dirty="0">
                <a:latin typeface="Calibri Light" panose="020F0302020204030204" pitchFamily="34" charset="0"/>
                <a:cs typeface="Calibri Light" panose="020F0302020204030204" pitchFamily="34" charset="0"/>
              </a:rPr>
              <a:t> </a:t>
            </a:r>
            <a:endParaRPr lang="en-US" sz="1600" dirty="0">
              <a:latin typeface="myriad-pro"/>
            </a:endParaRPr>
          </a:p>
          <a:p>
            <a:r>
              <a:rPr lang="en-US" sz="1400" dirty="0">
                <a:latin typeface="Arial" panose="020B0604020202020204" pitchFamily="34" charset="0"/>
                <a:cs typeface="Arial" panose="020B0604020202020204" pitchFamily="34" charset="0"/>
              </a:rPr>
              <a:t>Nurse shortage </a:t>
            </a:r>
            <a:r>
              <a:rPr lang="en-GB" sz="1400" b="0" i="0" dirty="0">
                <a:effectLst/>
                <a:latin typeface="Arial" panose="020B0604020202020204" pitchFamily="34" charset="0"/>
                <a:cs typeface="Arial" panose="020B0604020202020204" pitchFamily="34" charset="0"/>
              </a:rPr>
              <a:t> across the NHS are having a "serious and detrimental impact" on services and will hinder efforts to tackle major care backlogs and improve access to services, according to a </a:t>
            </a:r>
            <a:r>
              <a:rPr lang="en-GB" sz="1400" b="0" i="0" dirty="0">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new survey</a:t>
            </a:r>
            <a:r>
              <a:rPr lang="en-GB" sz="1400" b="0" i="0" dirty="0">
                <a:effectLst/>
                <a:latin typeface="Arial" panose="020B0604020202020204" pitchFamily="34" charset="0"/>
                <a:cs typeface="Arial" panose="020B0604020202020204" pitchFamily="34" charset="0"/>
              </a:rPr>
              <a:t> of health leaders who say the government must accept a proposed amendment to the health and care bill to strengthen workforce planning. (</a:t>
            </a:r>
            <a:r>
              <a:rPr lang="en-GB" sz="1400" b="0" i="0" dirty="0" err="1">
                <a:effectLst/>
                <a:latin typeface="Arial" panose="020B0604020202020204" pitchFamily="34" charset="0"/>
                <a:cs typeface="Arial" panose="020B0604020202020204" pitchFamily="34" charset="0"/>
              </a:rPr>
              <a:t>nhsproviders</a:t>
            </a:r>
            <a:r>
              <a:rPr lang="en-GB" sz="1400" b="0" i="0" dirty="0">
                <a:effectLst/>
                <a:latin typeface="Arial" panose="020B0604020202020204" pitchFamily="34" charset="0"/>
                <a:cs typeface="Arial" panose="020B0604020202020204" pitchFamily="34" charset="0"/>
              </a:rPr>
              <a:t>, 2022)</a:t>
            </a:r>
            <a:endParaRPr lang="en-US" sz="1400" dirty="0">
              <a:latin typeface="Arial" panose="020B0604020202020204" pitchFamily="34" charset="0"/>
              <a:cs typeface="Arial" panose="020B0604020202020204" pitchFamily="34" charset="0"/>
            </a:endParaRPr>
          </a:p>
          <a:p>
            <a:r>
              <a:rPr lang="en-GB" sz="1400" b="0" i="0" dirty="0">
                <a:effectLst/>
                <a:latin typeface="Arial" panose="020B0604020202020204" pitchFamily="34" charset="0"/>
                <a:cs typeface="Arial" panose="020B0604020202020204" pitchFamily="34" charset="0"/>
              </a:rPr>
              <a:t>It means that </a:t>
            </a:r>
            <a:r>
              <a:rPr lang="en-GB" sz="1400" i="0" dirty="0">
                <a:effectLst/>
                <a:latin typeface="Arial" panose="020B0604020202020204" pitchFamily="34" charset="0"/>
                <a:cs typeface="Arial" panose="020B0604020202020204" pitchFamily="34" charset="0"/>
              </a:rPr>
              <a:t>fewer</a:t>
            </a:r>
            <a:r>
              <a:rPr lang="en-GB" sz="1400" b="1" i="0" dirty="0">
                <a:effectLst/>
                <a:latin typeface="Arial" panose="020B0604020202020204" pitchFamily="34" charset="0"/>
                <a:cs typeface="Arial" panose="020B0604020202020204" pitchFamily="34" charset="0"/>
              </a:rPr>
              <a:t> </a:t>
            </a:r>
            <a:r>
              <a:rPr lang="en-GB" sz="1400" i="0" dirty="0">
                <a:effectLst/>
                <a:latin typeface="Arial" panose="020B0604020202020204" pitchFamily="34" charset="0"/>
                <a:cs typeface="Arial" panose="020B0604020202020204" pitchFamily="34" charset="0"/>
              </a:rPr>
              <a:t>nurses</a:t>
            </a:r>
            <a:r>
              <a:rPr lang="en-GB" sz="1400" b="1" i="0" dirty="0">
                <a:effectLst/>
                <a:latin typeface="Arial" panose="020B0604020202020204" pitchFamily="34" charset="0"/>
                <a:cs typeface="Arial" panose="020B0604020202020204" pitchFamily="34" charset="0"/>
              </a:rPr>
              <a:t> </a:t>
            </a:r>
            <a:r>
              <a:rPr lang="en-GB" sz="1400" i="0" dirty="0">
                <a:effectLst/>
                <a:latin typeface="Arial" panose="020B0604020202020204" pitchFamily="34" charset="0"/>
                <a:cs typeface="Arial" panose="020B0604020202020204" pitchFamily="34" charset="0"/>
              </a:rPr>
              <a:t>must</a:t>
            </a:r>
            <a:r>
              <a:rPr lang="en-GB" sz="1400" b="1" i="0" dirty="0">
                <a:effectLst/>
                <a:latin typeface="Arial" panose="020B0604020202020204" pitchFamily="34" charset="0"/>
                <a:cs typeface="Arial" panose="020B0604020202020204" pitchFamily="34" charset="0"/>
              </a:rPr>
              <a:t> </a:t>
            </a:r>
            <a:r>
              <a:rPr lang="en-GB" sz="1400" i="0" dirty="0">
                <a:effectLst/>
                <a:latin typeface="Arial" panose="020B0604020202020204" pitchFamily="34" charset="0"/>
                <a:cs typeface="Arial" panose="020B0604020202020204" pitchFamily="34" charset="0"/>
              </a:rPr>
              <a:t>care</a:t>
            </a:r>
            <a:r>
              <a:rPr lang="en-GB" sz="1400" b="1" i="0" dirty="0">
                <a:effectLst/>
                <a:latin typeface="Arial" panose="020B0604020202020204" pitchFamily="34" charset="0"/>
                <a:cs typeface="Arial" panose="020B0604020202020204" pitchFamily="34" charset="0"/>
              </a:rPr>
              <a:t> </a:t>
            </a:r>
            <a:r>
              <a:rPr lang="en-GB" sz="1400" i="0" dirty="0">
                <a:effectLst/>
                <a:latin typeface="Arial" panose="020B0604020202020204" pitchFamily="34" charset="0"/>
                <a:cs typeface="Arial" panose="020B0604020202020204" pitchFamily="34" charset="0"/>
              </a:rPr>
              <a:t>for</a:t>
            </a:r>
            <a:r>
              <a:rPr lang="en-GB" sz="1400" b="1" i="0" dirty="0">
                <a:effectLst/>
                <a:latin typeface="Arial" panose="020B0604020202020204" pitchFamily="34" charset="0"/>
                <a:cs typeface="Arial" panose="020B0604020202020204" pitchFamily="34" charset="0"/>
              </a:rPr>
              <a:t> </a:t>
            </a:r>
            <a:r>
              <a:rPr lang="en-GB" sz="1400" i="0" dirty="0">
                <a:effectLst/>
                <a:latin typeface="Arial" panose="020B0604020202020204" pitchFamily="34" charset="0"/>
                <a:cs typeface="Arial" panose="020B0604020202020204" pitchFamily="34" charset="0"/>
              </a:rPr>
              <a:t>more</a:t>
            </a:r>
            <a:r>
              <a:rPr lang="en-GB" sz="1400" b="1" i="0" dirty="0">
                <a:effectLst/>
                <a:latin typeface="Arial" panose="020B0604020202020204" pitchFamily="34" charset="0"/>
                <a:cs typeface="Arial" panose="020B0604020202020204" pitchFamily="34" charset="0"/>
              </a:rPr>
              <a:t> </a:t>
            </a:r>
            <a:r>
              <a:rPr lang="en-GB" sz="1400" i="0" dirty="0">
                <a:effectLst/>
                <a:latin typeface="Arial" panose="020B0604020202020204" pitchFamily="34" charset="0"/>
                <a:cs typeface="Arial" panose="020B0604020202020204" pitchFamily="34" charset="0"/>
              </a:rPr>
              <a:t>patients</a:t>
            </a:r>
            <a:r>
              <a:rPr lang="en-GB" sz="1400" b="1" i="0" dirty="0">
                <a:effectLst/>
                <a:latin typeface="Arial" panose="020B0604020202020204" pitchFamily="34" charset="0"/>
                <a:cs typeface="Arial" panose="020B0604020202020204" pitchFamily="34" charset="0"/>
              </a:rPr>
              <a:t>, </a:t>
            </a:r>
            <a:r>
              <a:rPr lang="en-GB" sz="1400" i="0" dirty="0">
                <a:effectLst/>
                <a:latin typeface="Arial" panose="020B0604020202020204" pitchFamily="34" charset="0"/>
                <a:cs typeface="Arial" panose="020B0604020202020204" pitchFamily="34" charset="0"/>
              </a:rPr>
              <a:t>possibly</a:t>
            </a:r>
            <a:r>
              <a:rPr lang="en-GB" sz="1400" b="1" i="0" dirty="0">
                <a:effectLst/>
                <a:latin typeface="Arial" panose="020B0604020202020204" pitchFamily="34" charset="0"/>
                <a:cs typeface="Arial" panose="020B0604020202020204" pitchFamily="34" charset="0"/>
              </a:rPr>
              <a:t> </a:t>
            </a:r>
            <a:r>
              <a:rPr lang="en-GB" sz="1400" i="0" dirty="0">
                <a:effectLst/>
                <a:latin typeface="Arial" panose="020B0604020202020204" pitchFamily="34" charset="0"/>
                <a:cs typeface="Arial" panose="020B0604020202020204" pitchFamily="34" charset="0"/>
              </a:rPr>
              <a:t>leading</a:t>
            </a:r>
            <a:r>
              <a:rPr lang="en-GB" sz="1400" b="1" i="0" dirty="0">
                <a:effectLst/>
                <a:latin typeface="Arial" panose="020B0604020202020204" pitchFamily="34" charset="0"/>
                <a:cs typeface="Arial" panose="020B0604020202020204" pitchFamily="34" charset="0"/>
              </a:rPr>
              <a:t> </a:t>
            </a:r>
            <a:r>
              <a:rPr lang="en-GB" sz="1400" i="0" dirty="0">
                <a:effectLst/>
                <a:latin typeface="Arial" panose="020B0604020202020204" pitchFamily="34" charset="0"/>
                <a:cs typeface="Arial" panose="020B0604020202020204" pitchFamily="34" charset="0"/>
              </a:rPr>
              <a:t>to an increase</a:t>
            </a:r>
            <a:r>
              <a:rPr lang="en-GB" sz="1400" b="1" i="0" dirty="0">
                <a:effectLst/>
                <a:latin typeface="Arial" panose="020B0604020202020204" pitchFamily="34" charset="0"/>
                <a:cs typeface="Arial" panose="020B0604020202020204" pitchFamily="34" charset="0"/>
              </a:rPr>
              <a:t> </a:t>
            </a:r>
            <a:r>
              <a:rPr lang="en-GB" sz="1400" i="0" dirty="0">
                <a:effectLst/>
                <a:latin typeface="Arial" panose="020B0604020202020204" pitchFamily="34" charset="0"/>
                <a:cs typeface="Arial" panose="020B0604020202020204" pitchFamily="34" charset="0"/>
              </a:rPr>
              <a:t>in errors and higher</a:t>
            </a:r>
            <a:r>
              <a:rPr lang="en-GB" sz="1400" b="1" i="0" dirty="0">
                <a:effectLst/>
                <a:latin typeface="Arial" panose="020B0604020202020204" pitchFamily="34" charset="0"/>
                <a:cs typeface="Arial" panose="020B0604020202020204" pitchFamily="34" charset="0"/>
              </a:rPr>
              <a:t> </a:t>
            </a:r>
            <a:r>
              <a:rPr lang="en-GB" sz="1400" i="0" dirty="0">
                <a:effectLst/>
                <a:latin typeface="Arial" panose="020B0604020202020204" pitchFamily="34" charset="0"/>
                <a:cs typeface="Arial" panose="020B0604020202020204" pitchFamily="34" charset="0"/>
              </a:rPr>
              <a:t>rates</a:t>
            </a:r>
            <a:r>
              <a:rPr lang="en-GB" sz="1400" b="1" i="0" dirty="0">
                <a:effectLst/>
                <a:latin typeface="Arial" panose="020B0604020202020204" pitchFamily="34" charset="0"/>
                <a:cs typeface="Arial" panose="020B0604020202020204" pitchFamily="34" charset="0"/>
              </a:rPr>
              <a:t> </a:t>
            </a:r>
            <a:r>
              <a:rPr lang="en-GB" sz="1400" i="0" dirty="0">
                <a:effectLst/>
                <a:latin typeface="Arial" panose="020B0604020202020204" pitchFamily="34" charset="0"/>
                <a:cs typeface="Arial" panose="020B0604020202020204" pitchFamily="34" charset="0"/>
              </a:rPr>
              <a:t>of mortality</a:t>
            </a:r>
            <a:r>
              <a:rPr lang="en-GB" sz="1400" b="1" i="0" dirty="0">
                <a:effectLst/>
                <a:latin typeface="Arial" panose="020B0604020202020204" pitchFamily="34" charset="0"/>
                <a:cs typeface="Arial" panose="020B0604020202020204" pitchFamily="34" charset="0"/>
              </a:rPr>
              <a:t> </a:t>
            </a:r>
            <a:r>
              <a:rPr lang="en-GB" sz="1400" i="0" dirty="0">
                <a:effectLst/>
                <a:latin typeface="Arial" panose="020B0604020202020204" pitchFamily="34" charset="0"/>
                <a:cs typeface="Arial" panose="020B0604020202020204" pitchFamily="34" charset="0"/>
              </a:rPr>
              <a:t>and</a:t>
            </a:r>
            <a:r>
              <a:rPr lang="en-GB" sz="1400" b="1" i="0" dirty="0">
                <a:effectLst/>
                <a:latin typeface="Arial" panose="020B0604020202020204" pitchFamily="34" charset="0"/>
                <a:cs typeface="Arial" panose="020B0604020202020204" pitchFamily="34" charset="0"/>
              </a:rPr>
              <a:t> </a:t>
            </a:r>
            <a:r>
              <a:rPr lang="en-GB" sz="1400" i="0" dirty="0">
                <a:effectLst/>
                <a:latin typeface="Arial" panose="020B0604020202020204" pitchFamily="34" charset="0"/>
                <a:cs typeface="Arial" panose="020B0604020202020204" pitchFamily="34" charset="0"/>
              </a:rPr>
              <a:t>failure-to-rescue</a:t>
            </a:r>
            <a:r>
              <a:rPr lang="en-GB" sz="1400" b="1" i="0" dirty="0">
                <a:effectLst/>
                <a:latin typeface="Arial" panose="020B0604020202020204" pitchFamily="34" charset="0"/>
                <a:cs typeface="Arial" panose="020B0604020202020204" pitchFamily="34" charset="0"/>
              </a:rPr>
              <a:t> </a:t>
            </a:r>
            <a:r>
              <a:rPr lang="en-GB" sz="1400" i="0" dirty="0">
                <a:effectLst/>
                <a:latin typeface="Arial" panose="020B0604020202020204" pitchFamily="34" charset="0"/>
                <a:cs typeface="Arial" panose="020B0604020202020204" pitchFamily="34" charset="0"/>
              </a:rPr>
              <a:t>situations</a:t>
            </a:r>
            <a:r>
              <a:rPr lang="en-GB" sz="1400" b="0" i="0" dirty="0">
                <a:effectLst/>
                <a:latin typeface="Arial" panose="020B0604020202020204" pitchFamily="34" charset="0"/>
                <a:cs typeface="Arial" panose="020B0604020202020204" pitchFamily="34" charset="0"/>
              </a:rPr>
              <a:t>. This nursing shortfall can lead to more errors and higher patient fatality rates</a:t>
            </a:r>
            <a:endParaRPr lang="en-US" sz="1400" dirty="0">
              <a:latin typeface="Arial" panose="020B0604020202020204" pitchFamily="34" charset="0"/>
              <a:cs typeface="Arial" panose="020B0604020202020204" pitchFamily="34" charset="0"/>
            </a:endParaRPr>
          </a:p>
          <a:p>
            <a:endParaRPr lang="en-US" dirty="0"/>
          </a:p>
          <a:p>
            <a:endParaRPr lang="en-US" sz="1050" dirty="0"/>
          </a:p>
        </p:txBody>
      </p:sp>
      <p:pic>
        <p:nvPicPr>
          <p:cNvPr id="4" name="Picture 3">
            <a:extLst>
              <a:ext uri="{FF2B5EF4-FFF2-40B4-BE49-F238E27FC236}">
                <a16:creationId xmlns:a16="http://schemas.microsoft.com/office/drawing/2014/main" id="{2A169CC6-7582-6245-92C7-438923849479}"/>
              </a:ext>
            </a:extLst>
          </p:cNvPr>
          <p:cNvPicPr>
            <a:picLocks noChangeAspect="1"/>
          </p:cNvPicPr>
          <p:nvPr/>
        </p:nvPicPr>
        <p:blipFill>
          <a:blip r:embed="rId3"/>
          <a:stretch>
            <a:fillRect/>
          </a:stretch>
        </p:blipFill>
        <p:spPr>
          <a:xfrm>
            <a:off x="8418930" y="0"/>
            <a:ext cx="3860038" cy="2571750"/>
          </a:xfrm>
          <a:prstGeom prst="rect">
            <a:avLst/>
          </a:prstGeom>
        </p:spPr>
      </p:pic>
      <p:pic>
        <p:nvPicPr>
          <p:cNvPr id="5" name="Picture 4">
            <a:extLst>
              <a:ext uri="{FF2B5EF4-FFF2-40B4-BE49-F238E27FC236}">
                <a16:creationId xmlns:a16="http://schemas.microsoft.com/office/drawing/2014/main" id="{A60A322A-2BE4-1457-86DA-5CE34D4B9CE0}"/>
              </a:ext>
            </a:extLst>
          </p:cNvPr>
          <p:cNvPicPr>
            <a:picLocks noChangeAspect="1"/>
          </p:cNvPicPr>
          <p:nvPr/>
        </p:nvPicPr>
        <p:blipFill>
          <a:blip r:embed="rId4"/>
          <a:stretch>
            <a:fillRect/>
          </a:stretch>
        </p:blipFill>
        <p:spPr>
          <a:xfrm>
            <a:off x="9303612" y="4932408"/>
            <a:ext cx="2888388" cy="1925592"/>
          </a:xfrm>
          <a:prstGeom prst="rect">
            <a:avLst/>
          </a:prstGeom>
        </p:spPr>
      </p:pic>
    </p:spTree>
    <p:extLst>
      <p:ext uri="{BB962C8B-B14F-4D97-AF65-F5344CB8AC3E}">
        <p14:creationId xmlns:p14="http://schemas.microsoft.com/office/powerpoint/2010/main" val="6719708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1B1FB5C-02AC-4A11-9B9E-D6FAE4AA10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3F72C88A-0506-4B12-8C66-DC9535260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113E0CB0-BC5F-D05F-58A8-DDE94F74FC2B}"/>
              </a:ext>
            </a:extLst>
          </p:cNvPr>
          <p:cNvPicPr>
            <a:picLocks noChangeAspect="1"/>
          </p:cNvPicPr>
          <p:nvPr/>
        </p:nvPicPr>
        <p:blipFill rotWithShape="1">
          <a:blip r:embed="rId3"/>
          <a:srcRect r="10710" b="-1"/>
          <a:stretch/>
        </p:blipFill>
        <p:spPr>
          <a:xfrm>
            <a:off x="8121445" y="1989677"/>
            <a:ext cx="3427091" cy="2878646"/>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3" name="Picture 12">
            <a:extLst>
              <a:ext uri="{FF2B5EF4-FFF2-40B4-BE49-F238E27FC236}">
                <a16:creationId xmlns:a16="http://schemas.microsoft.com/office/drawing/2014/main" id="{BE8C338B-9565-4F98-872C-2008B624B53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8091303-9B39-4F4B-C253-C36C756926F1}"/>
              </a:ext>
            </a:extLst>
          </p:cNvPr>
          <p:cNvSpPr>
            <a:spLocks noGrp="1"/>
          </p:cNvSpPr>
          <p:nvPr>
            <p:ph type="title"/>
          </p:nvPr>
        </p:nvSpPr>
        <p:spPr>
          <a:xfrm>
            <a:off x="913776" y="640831"/>
            <a:ext cx="6564205" cy="1573863"/>
          </a:xfrm>
        </p:spPr>
        <p:txBody>
          <a:bodyPr>
            <a:normAutofit/>
          </a:bodyPr>
          <a:lstStyle/>
          <a:p>
            <a:r>
              <a:rPr lang="en-US"/>
              <a:t>Scop of the problem </a:t>
            </a:r>
          </a:p>
        </p:txBody>
      </p:sp>
      <p:sp>
        <p:nvSpPr>
          <p:cNvPr id="3" name="Content Placeholder 2">
            <a:extLst>
              <a:ext uri="{FF2B5EF4-FFF2-40B4-BE49-F238E27FC236}">
                <a16:creationId xmlns:a16="http://schemas.microsoft.com/office/drawing/2014/main" id="{10C00155-B24A-809C-7A82-E093DAD36C2A}"/>
              </a:ext>
            </a:extLst>
          </p:cNvPr>
          <p:cNvSpPr>
            <a:spLocks noGrp="1"/>
          </p:cNvSpPr>
          <p:nvPr>
            <p:ph idx="1"/>
          </p:nvPr>
        </p:nvSpPr>
        <p:spPr>
          <a:xfrm>
            <a:off x="913774" y="2405743"/>
            <a:ext cx="6564207" cy="3842658"/>
          </a:xfrm>
        </p:spPr>
        <p:txBody>
          <a:bodyPr>
            <a:normAutofit lnSpcReduction="10000"/>
          </a:bodyPr>
          <a:lstStyle/>
          <a:p>
            <a:pPr>
              <a:lnSpc>
                <a:spcPct val="110000"/>
              </a:lnSpc>
            </a:pPr>
            <a:endParaRPr lang="en-GB" sz="1300" dirty="0">
              <a:latin typeface="Arial" panose="020B0604020202020204" pitchFamily="34" charset="0"/>
              <a:cs typeface="Arial" panose="020B0604020202020204" pitchFamily="34" charset="0"/>
            </a:endParaRPr>
          </a:p>
          <a:p>
            <a:pPr>
              <a:lnSpc>
                <a:spcPct val="110000"/>
              </a:lnSpc>
            </a:pPr>
            <a:endParaRPr lang="en-GB" sz="1300" dirty="0">
              <a:latin typeface="Arial" panose="020B0604020202020204" pitchFamily="34" charset="0"/>
              <a:cs typeface="Arial" panose="020B0604020202020204" pitchFamily="34" charset="0"/>
            </a:endParaRPr>
          </a:p>
          <a:p>
            <a:pPr>
              <a:lnSpc>
                <a:spcPct val="110000"/>
              </a:lnSpc>
            </a:pPr>
            <a:endParaRPr lang="en-GB" sz="1300" dirty="0">
              <a:latin typeface="Arial" panose="020B0604020202020204" pitchFamily="34" charset="0"/>
              <a:cs typeface="Arial" panose="020B0604020202020204" pitchFamily="34" charset="0"/>
            </a:endParaRPr>
          </a:p>
          <a:p>
            <a:pPr>
              <a:lnSpc>
                <a:spcPct val="110000"/>
              </a:lnSpc>
            </a:pPr>
            <a:r>
              <a:rPr lang="en-GB" sz="1300" dirty="0">
                <a:latin typeface="Arial" panose="020B0604020202020204" pitchFamily="34" charset="0"/>
                <a:cs typeface="Arial" panose="020B0604020202020204" pitchFamily="34" charset="0"/>
              </a:rPr>
              <a:t>The shortage of nurses has affected various healthcare facilities and hospitals all across the world. According to the WHO, a global shortage of health workers is expected to reach 18 million by 2030. This will primarily affect low- and middle-income countries.</a:t>
            </a:r>
          </a:p>
          <a:p>
            <a:pPr>
              <a:lnSpc>
                <a:spcPct val="110000"/>
              </a:lnSpc>
            </a:pPr>
            <a:endParaRPr lang="en-GB" sz="1300" dirty="0">
              <a:latin typeface="Arial" panose="020B0604020202020204" pitchFamily="34" charset="0"/>
              <a:cs typeface="Arial" panose="020B0604020202020204" pitchFamily="34" charset="0"/>
            </a:endParaRPr>
          </a:p>
          <a:p>
            <a:pPr>
              <a:lnSpc>
                <a:spcPct val="110000"/>
              </a:lnSpc>
            </a:pPr>
            <a:r>
              <a:rPr lang="en-GB" sz="1300" dirty="0">
                <a:latin typeface="Arial" panose="020B0604020202020204" pitchFamily="34" charset="0"/>
                <a:cs typeface="Arial" panose="020B0604020202020204" pitchFamily="34" charset="0"/>
              </a:rPr>
              <a:t>According to a Nuffield Trust report there is a 40,000 shortfall in nursing and midwifery numbers. In June 2018 there were over 100,000 unfilled vacancies in NHS England. The Observer recently reported that the NHS could be short of 70,000 Nurses by 2024 if things aren't turned around (here's The Observer 's article). (Nurses, 2019)</a:t>
            </a:r>
            <a:endParaRPr lang="en-US" sz="1300" dirty="0">
              <a:latin typeface="Arial" panose="020B0604020202020204" pitchFamily="34" charset="0"/>
              <a:cs typeface="Arial" panose="020B0604020202020204" pitchFamily="34" charset="0"/>
            </a:endParaRPr>
          </a:p>
          <a:p>
            <a:pPr>
              <a:lnSpc>
                <a:spcPct val="110000"/>
              </a:lnSpc>
            </a:pPr>
            <a:endParaRPr lang="en-US" sz="1300" dirty="0">
              <a:latin typeface="Arial" panose="020B0604020202020204" pitchFamily="34" charset="0"/>
              <a:cs typeface="Arial" panose="020B0604020202020204" pitchFamily="34" charset="0"/>
            </a:endParaRPr>
          </a:p>
          <a:p>
            <a:pPr>
              <a:lnSpc>
                <a:spcPct val="110000"/>
              </a:lnSpc>
            </a:pPr>
            <a:endParaRPr lang="en-US" sz="1300" dirty="0">
              <a:latin typeface="Arial" panose="020B0604020202020204" pitchFamily="34" charset="0"/>
              <a:cs typeface="Arial" panose="020B0604020202020204" pitchFamily="34" charset="0"/>
            </a:endParaRPr>
          </a:p>
          <a:p>
            <a:pPr>
              <a:lnSpc>
                <a:spcPct val="110000"/>
              </a:lnSpc>
            </a:pPr>
            <a:endParaRPr lang="en-US" sz="1300" dirty="0">
              <a:latin typeface="Arial" panose="020B0604020202020204" pitchFamily="34" charset="0"/>
              <a:cs typeface="Arial" panose="020B0604020202020204" pitchFamily="34" charset="0"/>
            </a:endParaRPr>
          </a:p>
          <a:p>
            <a:pPr marL="0" indent="0">
              <a:lnSpc>
                <a:spcPct val="110000"/>
              </a:lnSpc>
              <a:buNone/>
            </a:pPr>
            <a:endParaRPr lang="en-US" sz="1300" dirty="0"/>
          </a:p>
        </p:txBody>
      </p:sp>
    </p:spTree>
    <p:extLst>
      <p:ext uri="{BB962C8B-B14F-4D97-AF65-F5344CB8AC3E}">
        <p14:creationId xmlns:p14="http://schemas.microsoft.com/office/powerpoint/2010/main" val="29094471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B061C-7525-75D8-4B1C-A18564F0BE07}"/>
              </a:ext>
            </a:extLst>
          </p:cNvPr>
          <p:cNvSpPr>
            <a:spLocks noGrp="1"/>
          </p:cNvSpPr>
          <p:nvPr>
            <p:ph type="title"/>
          </p:nvPr>
        </p:nvSpPr>
        <p:spPr>
          <a:xfrm>
            <a:off x="913774" y="146408"/>
            <a:ext cx="10364451" cy="1596177"/>
          </a:xfrm>
        </p:spPr>
        <p:txBody>
          <a:bodyPr/>
          <a:lstStyle/>
          <a:p>
            <a:r>
              <a:rPr lang="en-US"/>
              <a:t>Impact </a:t>
            </a:r>
          </a:p>
        </p:txBody>
      </p:sp>
      <p:sp>
        <p:nvSpPr>
          <p:cNvPr id="3" name="Content Placeholder 2">
            <a:extLst>
              <a:ext uri="{FF2B5EF4-FFF2-40B4-BE49-F238E27FC236}">
                <a16:creationId xmlns:a16="http://schemas.microsoft.com/office/drawing/2014/main" id="{953BA52D-1463-CE2D-4628-6B1C01D5C337}"/>
              </a:ext>
            </a:extLst>
          </p:cNvPr>
          <p:cNvSpPr>
            <a:spLocks noGrp="1"/>
          </p:cNvSpPr>
          <p:nvPr>
            <p:ph idx="1"/>
          </p:nvPr>
        </p:nvSpPr>
        <p:spPr>
          <a:xfrm>
            <a:off x="193895" y="947057"/>
            <a:ext cx="10364451" cy="5627914"/>
          </a:xfrm>
        </p:spPr>
        <p:txBody>
          <a:bodyPr>
            <a:normAutofit fontScale="25000" lnSpcReduction="20000"/>
          </a:bodyPr>
          <a:lstStyle/>
          <a:p>
            <a:pPr marL="0" indent="0">
              <a:buNone/>
            </a:pPr>
            <a:r>
              <a:rPr lang="en-US" sz="7200" b="1" i="1" dirty="0">
                <a:latin typeface="Arial" panose="020B0604020202020204" pitchFamily="34" charset="0"/>
                <a:cs typeface="Arial" panose="020B0604020202020204" pitchFamily="34" charset="0"/>
              </a:rPr>
              <a:t>How does nurse shortage affect them</a:t>
            </a:r>
            <a:endParaRPr lang="en-US" sz="5600" dirty="0">
              <a:latin typeface="Arial" panose="020B0604020202020204" pitchFamily="34" charset="0"/>
              <a:cs typeface="Arial" panose="020B0604020202020204" pitchFamily="34" charset="0"/>
            </a:endParaRPr>
          </a:p>
          <a:p>
            <a:pPr marL="0" indent="0">
              <a:buNone/>
            </a:pPr>
            <a:endParaRPr lang="en-US" sz="5600" dirty="0">
              <a:latin typeface="Arial" panose="020B0604020202020204" pitchFamily="34" charset="0"/>
              <a:cs typeface="Arial" panose="020B0604020202020204" pitchFamily="34" charset="0"/>
            </a:endParaRPr>
          </a:p>
          <a:p>
            <a:pPr marL="0" indent="0">
              <a:buNone/>
            </a:pPr>
            <a:r>
              <a:rPr lang="en-GB" sz="5600" dirty="0">
                <a:latin typeface="Arial" panose="020B0604020202020204" pitchFamily="34" charset="0"/>
                <a:cs typeface="Arial" panose="020B0604020202020204" pitchFamily="34" charset="0"/>
              </a:rPr>
              <a:t>The shortage of nurses affects everyone from patients to insurance companies. It can lead to longer wait times and higher mortality rates. Besides hospitals, the shortage of nurses can also affect insurance companies. These companies have to pay for the additional staffing costs and overtime that these nurses must work </a:t>
            </a:r>
            <a:endParaRPr lang="en-US" sz="5600" dirty="0">
              <a:latin typeface="Arial" panose="020B0604020202020204" pitchFamily="34" charset="0"/>
              <a:cs typeface="Arial" panose="020B0604020202020204" pitchFamily="34" charset="0"/>
            </a:endParaRPr>
          </a:p>
          <a:p>
            <a:pPr marL="0" indent="0">
              <a:buNone/>
            </a:pPr>
            <a:r>
              <a:rPr lang="en-US" sz="6400" b="1" i="1" dirty="0"/>
              <a:t>Patent </a:t>
            </a:r>
          </a:p>
          <a:p>
            <a:pPr marL="0" indent="0">
              <a:buNone/>
            </a:pPr>
            <a:r>
              <a:rPr lang="en-GB" sz="5600" dirty="0">
                <a:latin typeface="Arial" panose="020B0604020202020204" pitchFamily="34" charset="0"/>
                <a:cs typeface="Arial" panose="020B0604020202020204" pitchFamily="34" charset="0"/>
              </a:rPr>
              <a:t>The lack of nurses can affect the quality of care that patients receive. It can lead to various issues such as the increasing likelihood of patients getting an infection, a complication from surgery, or even a death in the hospital. Besides these, other factors such as the overcrowding in emergency rooms and medication errors can also affect the quality of care</a:t>
            </a:r>
            <a:r>
              <a:rPr lang="en-GB" sz="3700" dirty="0">
                <a:latin typeface="Arial" panose="020B0604020202020204" pitchFamily="34" charset="0"/>
                <a:cs typeface="Arial" panose="020B0604020202020204" pitchFamily="34" charset="0"/>
              </a:rPr>
              <a:t>. </a:t>
            </a:r>
            <a:r>
              <a:rPr lang="en-GB" sz="5600" dirty="0">
                <a:latin typeface="Arial" panose="020B0604020202020204" pitchFamily="34" charset="0"/>
                <a:cs typeface="Arial" panose="020B0604020202020204" pitchFamily="34" charset="0"/>
              </a:rPr>
              <a:t>With too few Nurses patients are forced to wait longer for treatment. . According to a study, patients are 10% more likely to die if they have a shortage of nurses.</a:t>
            </a:r>
            <a:endParaRPr lang="en-US" sz="5600" dirty="0">
              <a:latin typeface="Arial" panose="020B0604020202020204" pitchFamily="34" charset="0"/>
              <a:cs typeface="Arial" panose="020B0604020202020204" pitchFamily="34" charset="0"/>
            </a:endParaRPr>
          </a:p>
          <a:p>
            <a:pPr marL="0" indent="0">
              <a:buNone/>
            </a:pPr>
            <a:r>
              <a:rPr lang="en-US" sz="6400" b="1" i="1" dirty="0"/>
              <a:t>Nurses </a:t>
            </a:r>
          </a:p>
          <a:p>
            <a:pPr marL="0" indent="0">
              <a:buNone/>
            </a:pPr>
            <a:r>
              <a:rPr lang="en-GB" sz="5600" dirty="0"/>
              <a:t>The lack of staff has put a lot of stress on nurses as they are forced to care for more patients. It has also affected their mental health as they are unable to cope with the stress of overseeing many people.</a:t>
            </a:r>
            <a:endParaRPr lang="en-US" sz="5600" dirty="0"/>
          </a:p>
        </p:txBody>
      </p:sp>
      <p:pic>
        <p:nvPicPr>
          <p:cNvPr id="4" name="Picture 3">
            <a:extLst>
              <a:ext uri="{FF2B5EF4-FFF2-40B4-BE49-F238E27FC236}">
                <a16:creationId xmlns:a16="http://schemas.microsoft.com/office/drawing/2014/main" id="{E215C106-64E7-F83F-DA2F-C4CB1A6BE10B}"/>
              </a:ext>
            </a:extLst>
          </p:cNvPr>
          <p:cNvPicPr>
            <a:picLocks noChangeAspect="1"/>
          </p:cNvPicPr>
          <p:nvPr/>
        </p:nvPicPr>
        <p:blipFill>
          <a:blip r:embed="rId2"/>
          <a:stretch>
            <a:fillRect/>
          </a:stretch>
        </p:blipFill>
        <p:spPr>
          <a:xfrm>
            <a:off x="10232571" y="62120"/>
            <a:ext cx="1866784" cy="1281261"/>
          </a:xfrm>
          <a:prstGeom prst="rect">
            <a:avLst/>
          </a:prstGeom>
        </p:spPr>
      </p:pic>
    </p:spTree>
    <p:extLst>
      <p:ext uri="{BB962C8B-B14F-4D97-AF65-F5344CB8AC3E}">
        <p14:creationId xmlns:p14="http://schemas.microsoft.com/office/powerpoint/2010/main" val="17595770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24565F-42FB-34FF-D230-763B4F340B8E}"/>
              </a:ext>
            </a:extLst>
          </p:cNvPr>
          <p:cNvSpPr>
            <a:spLocks noGrp="1"/>
          </p:cNvSpPr>
          <p:nvPr>
            <p:ph type="title"/>
          </p:nvPr>
        </p:nvSpPr>
        <p:spPr/>
        <p:txBody>
          <a:bodyPr/>
          <a:lstStyle/>
          <a:p>
            <a:r>
              <a:rPr lang="en-US" dirty="0"/>
              <a:t>PESTEL</a:t>
            </a:r>
          </a:p>
        </p:txBody>
      </p:sp>
      <p:sp>
        <p:nvSpPr>
          <p:cNvPr id="3" name="Content Placeholder 2">
            <a:extLst>
              <a:ext uri="{FF2B5EF4-FFF2-40B4-BE49-F238E27FC236}">
                <a16:creationId xmlns:a16="http://schemas.microsoft.com/office/drawing/2014/main" id="{52F0B090-E0CA-A66E-0696-06114842C1CC}"/>
              </a:ext>
            </a:extLst>
          </p:cNvPr>
          <p:cNvSpPr>
            <a:spLocks noGrp="1"/>
          </p:cNvSpPr>
          <p:nvPr>
            <p:ph idx="1"/>
          </p:nvPr>
        </p:nvSpPr>
        <p:spPr>
          <a:xfrm>
            <a:off x="91109" y="0"/>
            <a:ext cx="12100891" cy="6858000"/>
          </a:xfrm>
        </p:spPr>
        <p:style>
          <a:lnRef idx="2">
            <a:schemeClr val="dk1"/>
          </a:lnRef>
          <a:fillRef idx="1">
            <a:schemeClr val="lt1"/>
          </a:fillRef>
          <a:effectRef idx="0">
            <a:schemeClr val="dk1"/>
          </a:effectRef>
          <a:fontRef idx="minor">
            <a:schemeClr val="dk1"/>
          </a:fontRef>
        </p:style>
        <p:txBody>
          <a:bodyPr>
            <a:normAutofit/>
          </a:bodyPr>
          <a:lstStyle/>
          <a:p>
            <a:r>
              <a:rPr lang="en-US" sz="1600" dirty="0"/>
              <a:t>  p)</a:t>
            </a:r>
            <a:r>
              <a:rPr lang="en-GB" sz="1600" b="1" i="0" dirty="0">
                <a:effectLst/>
                <a:latin typeface="Noto Sans" panose="020B0502040504020204" pitchFamily="34" charset="0"/>
              </a:rPr>
              <a:t>Political </a:t>
            </a:r>
            <a:endParaRPr lang="en-US" sz="1600" dirty="0"/>
          </a:p>
          <a:p>
            <a:r>
              <a:rPr lang="en-US" sz="1600" dirty="0"/>
              <a:t>E)</a:t>
            </a:r>
            <a:r>
              <a:rPr lang="en-GB" sz="1600" b="1" i="0" dirty="0">
                <a:effectLst/>
                <a:latin typeface="Noto Sans" panose="020B0502040504020204" pitchFamily="34" charset="0"/>
              </a:rPr>
              <a:t> Economic </a:t>
            </a:r>
            <a:endParaRPr lang="en-US" sz="1600" dirty="0"/>
          </a:p>
          <a:p>
            <a:r>
              <a:rPr lang="en-US" sz="1600" dirty="0"/>
              <a:t>S)</a:t>
            </a:r>
            <a:r>
              <a:rPr lang="en-GB" sz="1600" b="1" i="0" dirty="0">
                <a:effectLst/>
                <a:latin typeface="Noto Sans" panose="020B0502040504020204" pitchFamily="34" charset="0"/>
              </a:rPr>
              <a:t> Social </a:t>
            </a:r>
            <a:endParaRPr lang="en-US" sz="1600" dirty="0"/>
          </a:p>
          <a:p>
            <a:r>
              <a:rPr lang="en-US" sz="1600" dirty="0"/>
              <a:t>T)</a:t>
            </a:r>
            <a:r>
              <a:rPr lang="en-GB" sz="1600" b="1" i="0" dirty="0">
                <a:effectLst/>
                <a:latin typeface="Noto Sans" panose="020B0502040504020204" pitchFamily="34" charset="0"/>
              </a:rPr>
              <a:t> Technological </a:t>
            </a:r>
            <a:endParaRPr lang="en-US" sz="1600" dirty="0"/>
          </a:p>
          <a:p>
            <a:r>
              <a:rPr lang="en-US" sz="1600" dirty="0"/>
              <a:t>E)</a:t>
            </a:r>
            <a:r>
              <a:rPr lang="en-GB" sz="1600" b="1" i="0" dirty="0">
                <a:effectLst/>
                <a:latin typeface="Noto Sans" panose="020B0502040504020204" pitchFamily="34" charset="0"/>
              </a:rPr>
              <a:t> Environmental</a:t>
            </a:r>
            <a:endParaRPr lang="en-US" sz="1600" dirty="0"/>
          </a:p>
          <a:p>
            <a:r>
              <a:rPr lang="en-US" sz="1600" dirty="0"/>
              <a:t>L)</a:t>
            </a:r>
            <a:r>
              <a:rPr lang="en-GB" sz="1600" b="1" i="0" dirty="0">
                <a:effectLst/>
                <a:latin typeface="Noto Sans" panose="020B0502040504020204" pitchFamily="34" charset="0"/>
              </a:rPr>
              <a:t> Legal </a:t>
            </a:r>
            <a:endParaRPr lang="en-US" sz="1600" b="1" i="0" dirty="0">
              <a:effectLst/>
              <a:latin typeface="Noto Sans" panose="020B0502040504020204" pitchFamily="34" charset="0"/>
            </a:endParaRPr>
          </a:p>
          <a:p>
            <a:endParaRPr lang="en-GB" sz="1050" b="1" i="0" dirty="0">
              <a:effectLst/>
              <a:latin typeface="Noto Sans" panose="020B0502040504020204" pitchFamily="34" charset="0"/>
            </a:endParaRPr>
          </a:p>
        </p:txBody>
      </p:sp>
      <p:sp>
        <p:nvSpPr>
          <p:cNvPr id="4" name="Hexagon 3">
            <a:extLst>
              <a:ext uri="{FF2B5EF4-FFF2-40B4-BE49-F238E27FC236}">
                <a16:creationId xmlns:a16="http://schemas.microsoft.com/office/drawing/2014/main" id="{69136305-2405-66BD-59C7-65E43FD0B186}"/>
              </a:ext>
            </a:extLst>
          </p:cNvPr>
          <p:cNvSpPr/>
          <p:nvPr/>
        </p:nvSpPr>
        <p:spPr>
          <a:xfrm>
            <a:off x="2975474" y="2522912"/>
            <a:ext cx="1521868" cy="1138030"/>
          </a:xfrm>
          <a:prstGeom prst="hexagon">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a:solidFill>
                  <a:schemeClr val="tx1"/>
                </a:solidFill>
              </a:rPr>
              <a:t>p</a:t>
            </a:r>
          </a:p>
        </p:txBody>
      </p:sp>
      <p:sp>
        <p:nvSpPr>
          <p:cNvPr id="5" name="Hexagon 4">
            <a:extLst>
              <a:ext uri="{FF2B5EF4-FFF2-40B4-BE49-F238E27FC236}">
                <a16:creationId xmlns:a16="http://schemas.microsoft.com/office/drawing/2014/main" id="{73981699-1F6B-CB2D-F318-C30CD2390703}"/>
              </a:ext>
            </a:extLst>
          </p:cNvPr>
          <p:cNvSpPr/>
          <p:nvPr/>
        </p:nvSpPr>
        <p:spPr>
          <a:xfrm>
            <a:off x="4208904" y="3007955"/>
            <a:ext cx="1302971" cy="1138030"/>
          </a:xfrm>
          <a:prstGeom prst="hexagon">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b="1" dirty="0">
                <a:solidFill>
                  <a:schemeClr val="tx1"/>
                </a:solidFill>
              </a:rPr>
              <a:t>E</a:t>
            </a:r>
          </a:p>
        </p:txBody>
      </p:sp>
      <p:sp>
        <p:nvSpPr>
          <p:cNvPr id="7" name="Hexagon 6">
            <a:extLst>
              <a:ext uri="{FF2B5EF4-FFF2-40B4-BE49-F238E27FC236}">
                <a16:creationId xmlns:a16="http://schemas.microsoft.com/office/drawing/2014/main" id="{3C598B49-7D78-349B-D5E2-FF5FA411194D}"/>
              </a:ext>
            </a:extLst>
          </p:cNvPr>
          <p:cNvSpPr/>
          <p:nvPr/>
        </p:nvSpPr>
        <p:spPr>
          <a:xfrm>
            <a:off x="7531756" y="2677110"/>
            <a:ext cx="1494538" cy="1138030"/>
          </a:xfrm>
          <a:prstGeom prst="hexagon">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a:solidFill>
                  <a:schemeClr val="tx1"/>
                </a:solidFill>
              </a:rPr>
              <a:t>E</a:t>
            </a:r>
          </a:p>
        </p:txBody>
      </p:sp>
      <p:sp>
        <p:nvSpPr>
          <p:cNvPr id="8" name="Hexagon 7">
            <a:extLst>
              <a:ext uri="{FF2B5EF4-FFF2-40B4-BE49-F238E27FC236}">
                <a16:creationId xmlns:a16="http://schemas.microsoft.com/office/drawing/2014/main" id="{F0EF9FEA-F5E3-3610-05ED-126C80D28DFD}"/>
              </a:ext>
            </a:extLst>
          </p:cNvPr>
          <p:cNvSpPr/>
          <p:nvPr/>
        </p:nvSpPr>
        <p:spPr>
          <a:xfrm>
            <a:off x="6408546" y="3175964"/>
            <a:ext cx="1414785" cy="1138030"/>
          </a:xfrm>
          <a:prstGeom prst="hexagon">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a:solidFill>
                  <a:schemeClr val="tx1"/>
                </a:solidFill>
              </a:rPr>
              <a:t>T</a:t>
            </a:r>
          </a:p>
        </p:txBody>
      </p:sp>
      <p:sp>
        <p:nvSpPr>
          <p:cNvPr id="9" name="Hexagon 8">
            <a:extLst>
              <a:ext uri="{FF2B5EF4-FFF2-40B4-BE49-F238E27FC236}">
                <a16:creationId xmlns:a16="http://schemas.microsoft.com/office/drawing/2014/main" id="{6113E123-592B-A3DC-70A4-75BE09D2EDB5}"/>
              </a:ext>
            </a:extLst>
          </p:cNvPr>
          <p:cNvSpPr/>
          <p:nvPr/>
        </p:nvSpPr>
        <p:spPr>
          <a:xfrm>
            <a:off x="5247129" y="2549710"/>
            <a:ext cx="1494538" cy="1138030"/>
          </a:xfrm>
          <a:prstGeom prst="hexagon">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a:solidFill>
                  <a:schemeClr val="tx1"/>
                </a:solidFill>
              </a:rPr>
              <a:t>S</a:t>
            </a:r>
          </a:p>
        </p:txBody>
      </p:sp>
      <p:sp>
        <p:nvSpPr>
          <p:cNvPr id="11" name="Hexagon 10">
            <a:extLst>
              <a:ext uri="{FF2B5EF4-FFF2-40B4-BE49-F238E27FC236}">
                <a16:creationId xmlns:a16="http://schemas.microsoft.com/office/drawing/2014/main" id="{CE6F0D1B-A49F-0CE1-3083-37B1B9F10FD6}"/>
              </a:ext>
            </a:extLst>
          </p:cNvPr>
          <p:cNvSpPr/>
          <p:nvPr/>
        </p:nvSpPr>
        <p:spPr>
          <a:xfrm>
            <a:off x="8745340" y="3243640"/>
            <a:ext cx="1452058" cy="1238153"/>
          </a:xfrm>
          <a:prstGeom prst="hexagon">
            <a:avLst/>
          </a:prstGeom>
          <a:solidFill>
            <a:srgbClr val="EF00A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dirty="0">
                <a:solidFill>
                  <a:schemeClr val="tx1"/>
                </a:solidFill>
              </a:rPr>
              <a:t>L</a:t>
            </a:r>
          </a:p>
        </p:txBody>
      </p:sp>
      <p:cxnSp>
        <p:nvCxnSpPr>
          <p:cNvPr id="12" name="Connector: Curved 11">
            <a:extLst>
              <a:ext uri="{FF2B5EF4-FFF2-40B4-BE49-F238E27FC236}">
                <a16:creationId xmlns:a16="http://schemas.microsoft.com/office/drawing/2014/main" id="{E40D2FCD-5EDB-2EBE-3C30-C45FE65C40F7}"/>
              </a:ext>
            </a:extLst>
          </p:cNvPr>
          <p:cNvCxnSpPr>
            <a:cxnSpLocks/>
          </p:cNvCxnSpPr>
          <p:nvPr/>
        </p:nvCxnSpPr>
        <p:spPr>
          <a:xfrm rot="16200000" flipH="1">
            <a:off x="3777594" y="2426580"/>
            <a:ext cx="646019" cy="41961"/>
          </a:xfrm>
          <a:prstGeom prst="curvedConnector3">
            <a:avLst>
              <a:gd name="adj1" fmla="val 50000"/>
            </a:avLst>
          </a:prstGeom>
          <a:ln>
            <a:solidFill>
              <a:schemeClr val="tx2"/>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DCB633A7-8848-3E55-FBEC-EB644F7B7897}"/>
              </a:ext>
            </a:extLst>
          </p:cNvPr>
          <p:cNvCxnSpPr>
            <a:cxnSpLocks/>
          </p:cNvCxnSpPr>
          <p:nvPr/>
        </p:nvCxnSpPr>
        <p:spPr>
          <a:xfrm flipH="1">
            <a:off x="4624424" y="3781094"/>
            <a:ext cx="12914" cy="9144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847202E1-5D12-CBB3-EFAE-6808558AE0A4}"/>
              </a:ext>
            </a:extLst>
          </p:cNvPr>
          <p:cNvCxnSpPr>
            <a:cxnSpLocks/>
          </p:cNvCxnSpPr>
          <p:nvPr/>
        </p:nvCxnSpPr>
        <p:spPr>
          <a:xfrm flipH="1">
            <a:off x="10120226" y="3964036"/>
            <a:ext cx="23437" cy="59830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31CC2219-5F42-C3AB-1009-75E022C8C448}"/>
              </a:ext>
            </a:extLst>
          </p:cNvPr>
          <p:cNvCxnSpPr>
            <a:cxnSpLocks/>
          </p:cNvCxnSpPr>
          <p:nvPr/>
        </p:nvCxnSpPr>
        <p:spPr>
          <a:xfrm flipV="1">
            <a:off x="5833452" y="2109578"/>
            <a:ext cx="20777" cy="46806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517CB7D0-250E-4D02-1822-008A7DEF3438}"/>
              </a:ext>
            </a:extLst>
          </p:cNvPr>
          <p:cNvCxnSpPr>
            <a:cxnSpLocks/>
          </p:cNvCxnSpPr>
          <p:nvPr/>
        </p:nvCxnSpPr>
        <p:spPr>
          <a:xfrm flipH="1" flipV="1">
            <a:off x="8895954" y="2457127"/>
            <a:ext cx="25112" cy="89351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BB1CB347-3ABC-EDDA-61F9-32F4CA1F884C}"/>
              </a:ext>
            </a:extLst>
          </p:cNvPr>
          <p:cNvSpPr txBox="1"/>
          <p:nvPr/>
        </p:nvSpPr>
        <p:spPr>
          <a:xfrm>
            <a:off x="3017228" y="4503908"/>
            <a:ext cx="2473217" cy="400110"/>
          </a:xfrm>
          <a:prstGeom prst="rect">
            <a:avLst/>
          </a:prstGeom>
          <a:noFill/>
        </p:spPr>
        <p:txBody>
          <a:bodyPr wrap="square" rtlCol="0">
            <a:spAutoFit/>
          </a:bodyPr>
          <a:lstStyle/>
          <a:p>
            <a:pPr algn="l"/>
            <a:r>
              <a:rPr lang="en-US" sz="2000" b="1" i="1" u="sng" dirty="0" err="1"/>
              <a:t>Popualtion</a:t>
            </a:r>
            <a:r>
              <a:rPr lang="en-US" sz="2000" b="1" i="1" u="sng" dirty="0"/>
              <a:t> growth rate</a:t>
            </a:r>
          </a:p>
        </p:txBody>
      </p:sp>
      <p:sp>
        <p:nvSpPr>
          <p:cNvPr id="25" name="TextBox 24">
            <a:extLst>
              <a:ext uri="{FF2B5EF4-FFF2-40B4-BE49-F238E27FC236}">
                <a16:creationId xmlns:a16="http://schemas.microsoft.com/office/drawing/2014/main" id="{C3990FEB-2F28-2E00-C461-911CFE0E292E}"/>
              </a:ext>
            </a:extLst>
          </p:cNvPr>
          <p:cNvSpPr txBox="1"/>
          <p:nvPr/>
        </p:nvSpPr>
        <p:spPr>
          <a:xfrm>
            <a:off x="8988899" y="5183794"/>
            <a:ext cx="2325163" cy="1103740"/>
          </a:xfrm>
          <a:prstGeom prst="rect">
            <a:avLst/>
          </a:prstGeom>
          <a:noFill/>
        </p:spPr>
        <p:txBody>
          <a:bodyPr wrap="square" rtlCol="0">
            <a:spAutoFit/>
          </a:bodyPr>
          <a:lstStyle/>
          <a:p>
            <a:pPr algn="l"/>
            <a:endParaRPr lang="en-US"/>
          </a:p>
        </p:txBody>
      </p:sp>
      <p:sp>
        <p:nvSpPr>
          <p:cNvPr id="26" name="TextBox 25">
            <a:extLst>
              <a:ext uri="{FF2B5EF4-FFF2-40B4-BE49-F238E27FC236}">
                <a16:creationId xmlns:a16="http://schemas.microsoft.com/office/drawing/2014/main" id="{61F0E96B-7A89-B91B-05B5-91C5B706954C}"/>
              </a:ext>
            </a:extLst>
          </p:cNvPr>
          <p:cNvSpPr txBox="1"/>
          <p:nvPr/>
        </p:nvSpPr>
        <p:spPr>
          <a:xfrm>
            <a:off x="8658193" y="4823467"/>
            <a:ext cx="3012325" cy="2062103"/>
          </a:xfrm>
          <a:prstGeom prst="rect">
            <a:avLst/>
          </a:prstGeom>
          <a:noFill/>
        </p:spPr>
        <p:txBody>
          <a:bodyPr wrap="square" rtlCol="0">
            <a:spAutoFit/>
          </a:bodyPr>
          <a:lstStyle/>
          <a:p>
            <a:r>
              <a:rPr lang="en-GB" sz="1400" dirty="0">
                <a:latin typeface="arial" panose="020B0604020202020204" pitchFamily="34" charset="0"/>
              </a:rPr>
              <a:t>. It allows employers to fulfil their legal duty of care to protect </a:t>
            </a:r>
            <a:r>
              <a:rPr lang="en-GB" sz="1400" b="0" i="0" dirty="0">
                <a:effectLst/>
                <a:latin typeface="arial" panose="020B0604020202020204" pitchFamily="34" charset="0"/>
              </a:rPr>
              <a:t> </a:t>
            </a:r>
            <a:r>
              <a:rPr lang="en-GB" sz="1400" i="0" dirty="0">
                <a:effectLst/>
                <a:latin typeface="arial" panose="020B0604020202020204" pitchFamily="34" charset="0"/>
              </a:rPr>
              <a:t>their staff from harm, injury, or illness. In addition, there are various legal issues that nursing staff members are aware of. If they violate these rules, they could face termination or even jail time.</a:t>
            </a:r>
          </a:p>
          <a:p>
            <a:pPr algn="l"/>
            <a:endParaRPr lang="en-US" sz="1600" dirty="0"/>
          </a:p>
        </p:txBody>
      </p:sp>
      <p:sp>
        <p:nvSpPr>
          <p:cNvPr id="27" name="TextBox 26">
            <a:extLst>
              <a:ext uri="{FF2B5EF4-FFF2-40B4-BE49-F238E27FC236}">
                <a16:creationId xmlns:a16="http://schemas.microsoft.com/office/drawing/2014/main" id="{593ACE78-692E-6CED-868A-41A0A16C9195}"/>
              </a:ext>
            </a:extLst>
          </p:cNvPr>
          <p:cNvSpPr txBox="1"/>
          <p:nvPr/>
        </p:nvSpPr>
        <p:spPr>
          <a:xfrm>
            <a:off x="6587630" y="4533220"/>
            <a:ext cx="1993971" cy="400110"/>
          </a:xfrm>
          <a:prstGeom prst="rect">
            <a:avLst/>
          </a:prstGeom>
          <a:noFill/>
        </p:spPr>
        <p:txBody>
          <a:bodyPr wrap="square" rtlCol="0">
            <a:spAutoFit/>
          </a:bodyPr>
          <a:lstStyle/>
          <a:p>
            <a:pPr algn="l"/>
            <a:r>
              <a:rPr lang="en-US" sz="2000" b="1" i="1" u="sng" dirty="0" err="1"/>
              <a:t>tecnology</a:t>
            </a:r>
            <a:endParaRPr lang="en-US" sz="2000" b="1" i="1" u="sng" dirty="0"/>
          </a:p>
        </p:txBody>
      </p:sp>
      <p:sp>
        <p:nvSpPr>
          <p:cNvPr id="28" name="TextBox 27">
            <a:extLst>
              <a:ext uri="{FF2B5EF4-FFF2-40B4-BE49-F238E27FC236}">
                <a16:creationId xmlns:a16="http://schemas.microsoft.com/office/drawing/2014/main" id="{4962C220-2790-34E9-9843-20891339ED79}"/>
              </a:ext>
            </a:extLst>
          </p:cNvPr>
          <p:cNvSpPr txBox="1"/>
          <p:nvPr/>
        </p:nvSpPr>
        <p:spPr>
          <a:xfrm>
            <a:off x="3452416" y="1221527"/>
            <a:ext cx="1568759" cy="677108"/>
          </a:xfrm>
          <a:prstGeom prst="rect">
            <a:avLst/>
          </a:prstGeom>
          <a:noFill/>
        </p:spPr>
        <p:txBody>
          <a:bodyPr wrap="square" rtlCol="0">
            <a:spAutoFit/>
          </a:bodyPr>
          <a:lstStyle/>
          <a:p>
            <a:pPr algn="l"/>
            <a:r>
              <a:rPr lang="en-US" sz="2000" b="1" i="1" u="sng"/>
              <a:t>Brexit</a:t>
            </a:r>
          </a:p>
          <a:p>
            <a:pPr marL="342900" indent="-342900" algn="l">
              <a:buFont typeface="Arial" panose="020B0604020202020204" pitchFamily="34" charset="0"/>
              <a:buChar char="•"/>
            </a:pPr>
            <a:endParaRPr lang="en-US"/>
          </a:p>
        </p:txBody>
      </p:sp>
      <p:cxnSp>
        <p:nvCxnSpPr>
          <p:cNvPr id="30" name="Straight Arrow Connector 29">
            <a:extLst>
              <a:ext uri="{FF2B5EF4-FFF2-40B4-BE49-F238E27FC236}">
                <a16:creationId xmlns:a16="http://schemas.microsoft.com/office/drawing/2014/main" id="{4993E229-DAA4-48B4-C03D-9B3587E845EF}"/>
              </a:ext>
            </a:extLst>
          </p:cNvPr>
          <p:cNvCxnSpPr>
            <a:cxnSpLocks/>
          </p:cNvCxnSpPr>
          <p:nvPr/>
        </p:nvCxnSpPr>
        <p:spPr>
          <a:xfrm flipH="1">
            <a:off x="7414496" y="4125108"/>
            <a:ext cx="27465" cy="54673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329A0CA5-10D6-72B2-D4DD-BA651E018C95}"/>
              </a:ext>
            </a:extLst>
          </p:cNvPr>
          <p:cNvSpPr txBox="1"/>
          <p:nvPr/>
        </p:nvSpPr>
        <p:spPr>
          <a:xfrm>
            <a:off x="5376305" y="801317"/>
            <a:ext cx="2208310" cy="400110"/>
          </a:xfrm>
          <a:prstGeom prst="rect">
            <a:avLst/>
          </a:prstGeom>
          <a:noFill/>
        </p:spPr>
        <p:txBody>
          <a:bodyPr wrap="square" rtlCol="0">
            <a:spAutoFit/>
          </a:bodyPr>
          <a:lstStyle/>
          <a:p>
            <a:pPr algn="l"/>
            <a:r>
              <a:rPr lang="en-US" sz="2000" b="1" i="1" dirty="0"/>
              <a:t>Language barrier</a:t>
            </a:r>
          </a:p>
        </p:txBody>
      </p:sp>
      <p:sp>
        <p:nvSpPr>
          <p:cNvPr id="10" name="TextBox 9">
            <a:extLst>
              <a:ext uri="{FF2B5EF4-FFF2-40B4-BE49-F238E27FC236}">
                <a16:creationId xmlns:a16="http://schemas.microsoft.com/office/drawing/2014/main" id="{B4DE4512-5A1C-9FBD-7C1B-7EAEC01DD38B}"/>
              </a:ext>
            </a:extLst>
          </p:cNvPr>
          <p:cNvSpPr txBox="1"/>
          <p:nvPr/>
        </p:nvSpPr>
        <p:spPr>
          <a:xfrm>
            <a:off x="8844997" y="4503908"/>
            <a:ext cx="2905715" cy="400110"/>
          </a:xfrm>
          <a:prstGeom prst="rect">
            <a:avLst/>
          </a:prstGeom>
          <a:noFill/>
        </p:spPr>
        <p:txBody>
          <a:bodyPr wrap="square" rtlCol="0">
            <a:spAutoFit/>
          </a:bodyPr>
          <a:lstStyle/>
          <a:p>
            <a:pPr algn="l"/>
            <a:r>
              <a:rPr lang="en-US" sz="2000" b="1" i="1" u="sng" dirty="0"/>
              <a:t> Risk </a:t>
            </a:r>
            <a:r>
              <a:rPr lang="en-US" sz="2000" b="1" i="1" u="sng" dirty="0" err="1"/>
              <a:t>assesments</a:t>
            </a:r>
            <a:endParaRPr lang="en-US" sz="2000" b="1" i="1" u="sng" dirty="0"/>
          </a:p>
        </p:txBody>
      </p:sp>
      <p:sp>
        <p:nvSpPr>
          <p:cNvPr id="13" name="TextBox 12">
            <a:extLst>
              <a:ext uri="{FF2B5EF4-FFF2-40B4-BE49-F238E27FC236}">
                <a16:creationId xmlns:a16="http://schemas.microsoft.com/office/drawing/2014/main" id="{155747EA-51AC-9E68-4C07-A364573E2C60}"/>
              </a:ext>
            </a:extLst>
          </p:cNvPr>
          <p:cNvSpPr txBox="1"/>
          <p:nvPr/>
        </p:nvSpPr>
        <p:spPr>
          <a:xfrm>
            <a:off x="8702014" y="1085016"/>
            <a:ext cx="1828800" cy="400110"/>
          </a:xfrm>
          <a:prstGeom prst="rect">
            <a:avLst/>
          </a:prstGeom>
          <a:noFill/>
        </p:spPr>
        <p:txBody>
          <a:bodyPr wrap="square" rtlCol="0">
            <a:spAutoFit/>
          </a:bodyPr>
          <a:lstStyle/>
          <a:p>
            <a:pPr algn="l"/>
            <a:r>
              <a:rPr lang="en-US" sz="2000" b="1" i="1" dirty="0"/>
              <a:t>Environment </a:t>
            </a:r>
          </a:p>
        </p:txBody>
      </p:sp>
      <p:sp>
        <p:nvSpPr>
          <p:cNvPr id="14" name="TextBox 13">
            <a:extLst>
              <a:ext uri="{FF2B5EF4-FFF2-40B4-BE49-F238E27FC236}">
                <a16:creationId xmlns:a16="http://schemas.microsoft.com/office/drawing/2014/main" id="{9F7DEA78-A603-432E-6D4F-550E1299C671}"/>
              </a:ext>
            </a:extLst>
          </p:cNvPr>
          <p:cNvSpPr txBox="1"/>
          <p:nvPr/>
        </p:nvSpPr>
        <p:spPr>
          <a:xfrm>
            <a:off x="2274939" y="1574563"/>
            <a:ext cx="2354954" cy="584775"/>
          </a:xfrm>
          <a:prstGeom prst="rect">
            <a:avLst/>
          </a:prstGeom>
          <a:noFill/>
        </p:spPr>
        <p:txBody>
          <a:bodyPr wrap="square" rtlCol="0">
            <a:spAutoFit/>
          </a:bodyPr>
          <a:lstStyle/>
          <a:p>
            <a:pPr algn="l"/>
            <a:r>
              <a:rPr lang="en-US" sz="1600" dirty="0"/>
              <a:t>It affected thousands of workers from EU</a:t>
            </a:r>
          </a:p>
        </p:txBody>
      </p:sp>
      <p:sp>
        <p:nvSpPr>
          <p:cNvPr id="15" name="TextBox 14">
            <a:extLst>
              <a:ext uri="{FF2B5EF4-FFF2-40B4-BE49-F238E27FC236}">
                <a16:creationId xmlns:a16="http://schemas.microsoft.com/office/drawing/2014/main" id="{3E23D8F5-2465-F088-27C7-39FB3FC682BF}"/>
              </a:ext>
            </a:extLst>
          </p:cNvPr>
          <p:cNvSpPr txBox="1"/>
          <p:nvPr/>
        </p:nvSpPr>
        <p:spPr>
          <a:xfrm>
            <a:off x="2917008" y="4872892"/>
            <a:ext cx="3414833" cy="1323439"/>
          </a:xfrm>
          <a:prstGeom prst="rect">
            <a:avLst/>
          </a:prstGeom>
          <a:noFill/>
        </p:spPr>
        <p:txBody>
          <a:bodyPr wrap="square" rtlCol="0">
            <a:spAutoFit/>
          </a:bodyPr>
          <a:lstStyle/>
          <a:p>
            <a:pPr algn="l"/>
            <a:r>
              <a:rPr lang="en-US" sz="1600" dirty="0"/>
              <a:t>Older people uses more health services than their younger  counterparts because they have more health problems, and they are also living longer </a:t>
            </a:r>
          </a:p>
        </p:txBody>
      </p:sp>
      <p:sp>
        <p:nvSpPr>
          <p:cNvPr id="21" name="TextBox 20">
            <a:extLst>
              <a:ext uri="{FF2B5EF4-FFF2-40B4-BE49-F238E27FC236}">
                <a16:creationId xmlns:a16="http://schemas.microsoft.com/office/drawing/2014/main" id="{B6CAC471-82F5-9581-9B97-DA90743C630F}"/>
              </a:ext>
            </a:extLst>
          </p:cNvPr>
          <p:cNvSpPr txBox="1"/>
          <p:nvPr/>
        </p:nvSpPr>
        <p:spPr>
          <a:xfrm>
            <a:off x="8399751" y="1529183"/>
            <a:ext cx="2555733" cy="1015663"/>
          </a:xfrm>
          <a:prstGeom prst="rect">
            <a:avLst/>
          </a:prstGeom>
          <a:noFill/>
        </p:spPr>
        <p:txBody>
          <a:bodyPr wrap="square" rtlCol="0">
            <a:spAutoFit/>
          </a:bodyPr>
          <a:lstStyle/>
          <a:p>
            <a:pPr algn="l"/>
            <a:r>
              <a:rPr lang="en-GB" sz="1200" dirty="0">
                <a:latin typeface="Arial" panose="020B0604020202020204" pitchFamily="34" charset="0"/>
                <a:cs typeface="Arial" panose="020B0604020202020204" pitchFamily="34" charset="0"/>
              </a:rPr>
              <a:t>The environment can affect the staff's performance and make them want to leave their profession. It can also cause them to look for other jobs</a:t>
            </a:r>
            <a:endParaRPr lang="en-US" sz="1200" dirty="0">
              <a:latin typeface="Arial" panose="020B0604020202020204" pitchFamily="34" charset="0"/>
              <a:cs typeface="Arial" panose="020B0604020202020204" pitchFamily="34" charset="0"/>
            </a:endParaRPr>
          </a:p>
        </p:txBody>
      </p:sp>
      <p:sp>
        <p:nvSpPr>
          <p:cNvPr id="32" name="TextBox 31">
            <a:extLst>
              <a:ext uri="{FF2B5EF4-FFF2-40B4-BE49-F238E27FC236}">
                <a16:creationId xmlns:a16="http://schemas.microsoft.com/office/drawing/2014/main" id="{57056E8C-988A-96D8-9EB7-98FB9B7721DB}"/>
              </a:ext>
            </a:extLst>
          </p:cNvPr>
          <p:cNvSpPr txBox="1"/>
          <p:nvPr/>
        </p:nvSpPr>
        <p:spPr>
          <a:xfrm>
            <a:off x="4466870" y="1025977"/>
            <a:ext cx="4196294" cy="1446550"/>
          </a:xfrm>
          <a:prstGeom prst="rect">
            <a:avLst/>
          </a:prstGeom>
          <a:noFill/>
        </p:spPr>
        <p:txBody>
          <a:bodyPr wrap="square" rtlCol="0">
            <a:spAutoFit/>
          </a:bodyPr>
          <a:lstStyle/>
          <a:p>
            <a:endParaRPr lang="en-US" sz="1400" dirty="0">
              <a:solidFill>
                <a:srgbClr val="BDC1C6"/>
              </a:solidFill>
              <a:latin typeface="arial" panose="020B0604020202020204" pitchFamily="34" charset="0"/>
            </a:endParaRPr>
          </a:p>
          <a:p>
            <a:r>
              <a:rPr lang="en-GB" sz="1400" b="0" i="0" dirty="0">
                <a:effectLst/>
                <a:latin typeface="arial" panose="020B0604020202020204" pitchFamily="34" charset="0"/>
              </a:rPr>
              <a:t>Language barriers were identified as </a:t>
            </a:r>
            <a:r>
              <a:rPr lang="en-GB" sz="1400" i="0" dirty="0">
                <a:effectLst/>
                <a:latin typeface="arial" panose="020B0604020202020204" pitchFamily="34" charset="0"/>
              </a:rPr>
              <a:t>the</a:t>
            </a:r>
            <a:r>
              <a:rPr lang="en-GB" sz="1400" b="1" i="0" dirty="0">
                <a:effectLst/>
                <a:latin typeface="arial" panose="020B0604020202020204" pitchFamily="34" charset="0"/>
              </a:rPr>
              <a:t> </a:t>
            </a:r>
            <a:r>
              <a:rPr lang="en-GB" sz="1400" i="0" dirty="0">
                <a:effectLst/>
                <a:latin typeface="arial" panose="020B0604020202020204" pitchFamily="34" charset="0"/>
              </a:rPr>
              <a:t>biggest obstacles in providing adequate, appropriate, effective and timely care to patients with limited English proficiency.</a:t>
            </a:r>
          </a:p>
          <a:p>
            <a:pPr algn="l"/>
            <a:endParaRPr lang="en-US" dirty="0"/>
          </a:p>
        </p:txBody>
      </p:sp>
      <p:sp>
        <p:nvSpPr>
          <p:cNvPr id="37" name="TextBox 36">
            <a:extLst>
              <a:ext uri="{FF2B5EF4-FFF2-40B4-BE49-F238E27FC236}">
                <a16:creationId xmlns:a16="http://schemas.microsoft.com/office/drawing/2014/main" id="{EA80B955-F280-9591-A197-923371D58665}"/>
              </a:ext>
            </a:extLst>
          </p:cNvPr>
          <p:cNvSpPr txBox="1"/>
          <p:nvPr/>
        </p:nvSpPr>
        <p:spPr>
          <a:xfrm>
            <a:off x="6324234" y="4854511"/>
            <a:ext cx="2349816" cy="1815882"/>
          </a:xfrm>
          <a:prstGeom prst="rect">
            <a:avLst/>
          </a:prstGeom>
          <a:noFill/>
        </p:spPr>
        <p:txBody>
          <a:bodyPr wrap="square" rtlCol="0">
            <a:spAutoFit/>
          </a:bodyPr>
          <a:lstStyle/>
          <a:p>
            <a:pPr algn="l"/>
            <a:r>
              <a:rPr lang="en-GB" sz="1400" dirty="0"/>
              <a:t>the increasing number of people using technology in the NHS has raised concerns about the potential impact of this on the healthcare unit. It is threatening to substitute human interaction with patients and staff members.</a:t>
            </a:r>
            <a:endParaRPr lang="en-US" sz="1400" dirty="0"/>
          </a:p>
        </p:txBody>
      </p:sp>
    </p:spTree>
    <p:extLst>
      <p:ext uri="{BB962C8B-B14F-4D97-AF65-F5344CB8AC3E}">
        <p14:creationId xmlns:p14="http://schemas.microsoft.com/office/powerpoint/2010/main" val="9183194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E9116-523D-39B3-017D-76CED2CAECF3}"/>
              </a:ext>
            </a:extLst>
          </p:cNvPr>
          <p:cNvSpPr>
            <a:spLocks noGrp="1"/>
          </p:cNvSpPr>
          <p:nvPr>
            <p:ph type="title"/>
          </p:nvPr>
        </p:nvSpPr>
        <p:spPr>
          <a:xfrm>
            <a:off x="913776" y="-233430"/>
            <a:ext cx="10364451" cy="1596177"/>
          </a:xfrm>
        </p:spPr>
        <p:txBody>
          <a:bodyPr/>
          <a:lstStyle/>
          <a:p>
            <a:r>
              <a:rPr lang="en-US" dirty="0"/>
              <a:t>Fishbone diagram </a:t>
            </a:r>
          </a:p>
        </p:txBody>
      </p:sp>
      <p:sp>
        <p:nvSpPr>
          <p:cNvPr id="3" name="Content Placeholder 2">
            <a:extLst>
              <a:ext uri="{FF2B5EF4-FFF2-40B4-BE49-F238E27FC236}">
                <a16:creationId xmlns:a16="http://schemas.microsoft.com/office/drawing/2014/main" id="{4C8B871B-471C-215E-DB84-741415B93B50}"/>
              </a:ext>
            </a:extLst>
          </p:cNvPr>
          <p:cNvSpPr>
            <a:spLocks noGrp="1"/>
          </p:cNvSpPr>
          <p:nvPr>
            <p:ph idx="1"/>
          </p:nvPr>
        </p:nvSpPr>
        <p:spPr>
          <a:xfrm>
            <a:off x="4444499" y="2140792"/>
            <a:ext cx="2552331" cy="640407"/>
          </a:xfrm>
        </p:spPr>
        <p:txBody>
          <a:bodyPr>
            <a:normAutofit fontScale="55000" lnSpcReduction="20000"/>
          </a:bodyPr>
          <a:lstStyle/>
          <a:p>
            <a:pPr marL="0" indent="0">
              <a:buNone/>
            </a:pPr>
            <a:r>
              <a:rPr lang="en-US" dirty="0"/>
              <a:t> </a:t>
            </a:r>
            <a:r>
              <a:rPr lang="en-GB" sz="2200" dirty="0"/>
              <a:t>The government not having enough money to found more nursing courses </a:t>
            </a:r>
            <a:r>
              <a:rPr lang="en-US" sz="2200" dirty="0"/>
              <a:t>S</a:t>
            </a:r>
          </a:p>
        </p:txBody>
      </p:sp>
      <p:cxnSp>
        <p:nvCxnSpPr>
          <p:cNvPr id="4" name="Straight Arrow Connector 3">
            <a:extLst>
              <a:ext uri="{FF2B5EF4-FFF2-40B4-BE49-F238E27FC236}">
                <a16:creationId xmlns:a16="http://schemas.microsoft.com/office/drawing/2014/main" id="{106512C9-7A4C-853B-2C7D-93C99FFE8CC8}"/>
              </a:ext>
            </a:extLst>
          </p:cNvPr>
          <p:cNvCxnSpPr>
            <a:cxnSpLocks/>
          </p:cNvCxnSpPr>
          <p:nvPr/>
        </p:nvCxnSpPr>
        <p:spPr>
          <a:xfrm>
            <a:off x="840288" y="4111762"/>
            <a:ext cx="1085850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8" name="Right Triangle 7">
            <a:extLst>
              <a:ext uri="{FF2B5EF4-FFF2-40B4-BE49-F238E27FC236}">
                <a16:creationId xmlns:a16="http://schemas.microsoft.com/office/drawing/2014/main" id="{752C1ACD-6BB5-461E-20B0-A31A2403B09B}"/>
              </a:ext>
            </a:extLst>
          </p:cNvPr>
          <p:cNvSpPr/>
          <p:nvPr/>
        </p:nvSpPr>
        <p:spPr>
          <a:xfrm rot="13295743">
            <a:off x="9385951" y="2967855"/>
            <a:ext cx="2606139" cy="2753740"/>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Isosceles Triangle 8">
            <a:extLst>
              <a:ext uri="{FF2B5EF4-FFF2-40B4-BE49-F238E27FC236}">
                <a16:creationId xmlns:a16="http://schemas.microsoft.com/office/drawing/2014/main" id="{8ABD8648-D41A-2B0F-B82A-35603385C3C6}"/>
              </a:ext>
            </a:extLst>
          </p:cNvPr>
          <p:cNvSpPr/>
          <p:nvPr/>
        </p:nvSpPr>
        <p:spPr>
          <a:xfrm rot="5400000">
            <a:off x="-393954" y="3260034"/>
            <a:ext cx="2121408" cy="1828800"/>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Arrow Connector 9">
            <a:extLst>
              <a:ext uri="{FF2B5EF4-FFF2-40B4-BE49-F238E27FC236}">
                <a16:creationId xmlns:a16="http://schemas.microsoft.com/office/drawing/2014/main" id="{D7A10A3E-56D1-F844-4B6C-61D617A16392}"/>
              </a:ext>
            </a:extLst>
          </p:cNvPr>
          <p:cNvCxnSpPr>
            <a:cxnSpLocks/>
          </p:cNvCxnSpPr>
          <p:nvPr/>
        </p:nvCxnSpPr>
        <p:spPr>
          <a:xfrm>
            <a:off x="7339645" y="1488737"/>
            <a:ext cx="1316595" cy="2579743"/>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cxnSp>
        <p:nvCxnSpPr>
          <p:cNvPr id="13" name="Straight Arrow Connector 12">
            <a:extLst>
              <a:ext uri="{FF2B5EF4-FFF2-40B4-BE49-F238E27FC236}">
                <a16:creationId xmlns:a16="http://schemas.microsoft.com/office/drawing/2014/main" id="{2A16BBEC-880C-9A00-5932-66377D16CF06}"/>
              </a:ext>
            </a:extLst>
          </p:cNvPr>
          <p:cNvCxnSpPr>
            <a:cxnSpLocks/>
          </p:cNvCxnSpPr>
          <p:nvPr/>
        </p:nvCxnSpPr>
        <p:spPr>
          <a:xfrm flipV="1">
            <a:off x="4014481" y="4071671"/>
            <a:ext cx="1643158" cy="2239891"/>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cxnSp>
        <p:nvCxnSpPr>
          <p:cNvPr id="16" name="Straight Arrow Connector 15">
            <a:extLst>
              <a:ext uri="{FF2B5EF4-FFF2-40B4-BE49-F238E27FC236}">
                <a16:creationId xmlns:a16="http://schemas.microsoft.com/office/drawing/2014/main" id="{353E1A21-ABF9-B2D8-C001-2EC6E5AE708E}"/>
              </a:ext>
            </a:extLst>
          </p:cNvPr>
          <p:cNvCxnSpPr>
            <a:cxnSpLocks/>
          </p:cNvCxnSpPr>
          <p:nvPr/>
        </p:nvCxnSpPr>
        <p:spPr>
          <a:xfrm flipV="1">
            <a:off x="6772786" y="4094237"/>
            <a:ext cx="1899624" cy="2154945"/>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sp>
        <p:nvSpPr>
          <p:cNvPr id="19" name="TextBox 18">
            <a:extLst>
              <a:ext uri="{FF2B5EF4-FFF2-40B4-BE49-F238E27FC236}">
                <a16:creationId xmlns:a16="http://schemas.microsoft.com/office/drawing/2014/main" id="{59BAF128-3216-D4B8-23F4-7BBC7FE8541A}"/>
              </a:ext>
            </a:extLst>
          </p:cNvPr>
          <p:cNvSpPr txBox="1"/>
          <p:nvPr/>
        </p:nvSpPr>
        <p:spPr>
          <a:xfrm>
            <a:off x="1160878" y="459368"/>
            <a:ext cx="2015543" cy="523220"/>
          </a:xfrm>
          <a:prstGeom prst="rect">
            <a:avLst/>
          </a:prstGeom>
          <a:noFill/>
        </p:spPr>
        <p:txBody>
          <a:bodyPr wrap="square" rtlCol="0">
            <a:spAutoFit/>
          </a:bodyPr>
          <a:lstStyle/>
          <a:p>
            <a:pPr algn="l"/>
            <a:r>
              <a:rPr lang="en-US" sz="2800" b="1" i="1"/>
              <a:t>Environment</a:t>
            </a:r>
          </a:p>
        </p:txBody>
      </p:sp>
      <p:sp>
        <p:nvSpPr>
          <p:cNvPr id="24" name="TextBox 23">
            <a:extLst>
              <a:ext uri="{FF2B5EF4-FFF2-40B4-BE49-F238E27FC236}">
                <a16:creationId xmlns:a16="http://schemas.microsoft.com/office/drawing/2014/main" id="{8BFF8D24-4872-9DDC-EC78-20B06E06F4B5}"/>
              </a:ext>
            </a:extLst>
          </p:cNvPr>
          <p:cNvSpPr txBox="1"/>
          <p:nvPr/>
        </p:nvSpPr>
        <p:spPr>
          <a:xfrm>
            <a:off x="2006135" y="6312381"/>
            <a:ext cx="2188117" cy="523220"/>
          </a:xfrm>
          <a:prstGeom prst="rect">
            <a:avLst/>
          </a:prstGeom>
          <a:noFill/>
        </p:spPr>
        <p:txBody>
          <a:bodyPr wrap="square" rtlCol="0">
            <a:spAutoFit/>
          </a:bodyPr>
          <a:lstStyle/>
          <a:p>
            <a:pPr algn="l"/>
            <a:r>
              <a:rPr lang="en-US" sz="2800" b="1" i="1" dirty="0"/>
              <a:t>EDUCATION </a:t>
            </a:r>
          </a:p>
        </p:txBody>
      </p:sp>
      <p:sp>
        <p:nvSpPr>
          <p:cNvPr id="26" name="TextBox 25">
            <a:extLst>
              <a:ext uri="{FF2B5EF4-FFF2-40B4-BE49-F238E27FC236}">
                <a16:creationId xmlns:a16="http://schemas.microsoft.com/office/drawing/2014/main" id="{D7504004-01E7-B5B7-2E1E-E9A9AE740CDC}"/>
              </a:ext>
            </a:extLst>
          </p:cNvPr>
          <p:cNvSpPr txBox="1"/>
          <p:nvPr/>
        </p:nvSpPr>
        <p:spPr>
          <a:xfrm>
            <a:off x="6177607" y="6025172"/>
            <a:ext cx="1828800" cy="523220"/>
          </a:xfrm>
          <a:prstGeom prst="rect">
            <a:avLst/>
          </a:prstGeom>
          <a:noFill/>
        </p:spPr>
        <p:txBody>
          <a:bodyPr wrap="square" rtlCol="0">
            <a:spAutoFit/>
          </a:bodyPr>
          <a:lstStyle/>
          <a:p>
            <a:pPr algn="l"/>
            <a:r>
              <a:rPr lang="en-US" sz="2800" b="1" i="1" dirty="0"/>
              <a:t>People</a:t>
            </a:r>
          </a:p>
        </p:txBody>
      </p:sp>
      <p:sp>
        <p:nvSpPr>
          <p:cNvPr id="28" name="TextBox 27">
            <a:extLst>
              <a:ext uri="{FF2B5EF4-FFF2-40B4-BE49-F238E27FC236}">
                <a16:creationId xmlns:a16="http://schemas.microsoft.com/office/drawing/2014/main" id="{5E6F7B73-005F-D13C-49F1-B46542B527AA}"/>
              </a:ext>
            </a:extLst>
          </p:cNvPr>
          <p:cNvSpPr txBox="1"/>
          <p:nvPr/>
        </p:nvSpPr>
        <p:spPr>
          <a:xfrm>
            <a:off x="2365453" y="2670767"/>
            <a:ext cx="1828800" cy="1828800"/>
          </a:xfrm>
          <a:prstGeom prst="rect">
            <a:avLst/>
          </a:prstGeom>
          <a:noFill/>
        </p:spPr>
        <p:txBody>
          <a:bodyPr wrap="square" rtlCol="0">
            <a:spAutoFit/>
          </a:bodyPr>
          <a:lstStyle/>
          <a:p>
            <a:pPr algn="l"/>
            <a:endParaRPr lang="en-US"/>
          </a:p>
        </p:txBody>
      </p:sp>
      <p:sp>
        <p:nvSpPr>
          <p:cNvPr id="31" name="TextBox 30">
            <a:extLst>
              <a:ext uri="{FF2B5EF4-FFF2-40B4-BE49-F238E27FC236}">
                <a16:creationId xmlns:a16="http://schemas.microsoft.com/office/drawing/2014/main" id="{719D9209-F86A-5226-30EA-A222DF8D5BF3}"/>
              </a:ext>
            </a:extLst>
          </p:cNvPr>
          <p:cNvSpPr txBox="1"/>
          <p:nvPr/>
        </p:nvSpPr>
        <p:spPr>
          <a:xfrm>
            <a:off x="6735741" y="1032447"/>
            <a:ext cx="1828800" cy="523220"/>
          </a:xfrm>
          <a:prstGeom prst="rect">
            <a:avLst/>
          </a:prstGeom>
          <a:noFill/>
        </p:spPr>
        <p:txBody>
          <a:bodyPr wrap="square" rtlCol="0">
            <a:spAutoFit/>
          </a:bodyPr>
          <a:lstStyle/>
          <a:p>
            <a:pPr algn="l"/>
            <a:r>
              <a:rPr lang="en-US" sz="2800" b="1" i="1" dirty="0"/>
              <a:t>Finance</a:t>
            </a:r>
          </a:p>
        </p:txBody>
      </p:sp>
      <p:sp>
        <p:nvSpPr>
          <p:cNvPr id="34" name="TextBox 33">
            <a:extLst>
              <a:ext uri="{FF2B5EF4-FFF2-40B4-BE49-F238E27FC236}">
                <a16:creationId xmlns:a16="http://schemas.microsoft.com/office/drawing/2014/main" id="{F1DCF406-E712-5395-0463-2E83B1F4F2BE}"/>
              </a:ext>
            </a:extLst>
          </p:cNvPr>
          <p:cNvSpPr txBox="1"/>
          <p:nvPr/>
        </p:nvSpPr>
        <p:spPr>
          <a:xfrm>
            <a:off x="6617075" y="4176664"/>
            <a:ext cx="1828800" cy="369332"/>
          </a:xfrm>
          <a:prstGeom prst="rect">
            <a:avLst/>
          </a:prstGeom>
          <a:noFill/>
        </p:spPr>
        <p:txBody>
          <a:bodyPr wrap="square" rtlCol="0">
            <a:spAutoFit/>
          </a:bodyPr>
          <a:lstStyle/>
          <a:p>
            <a:pPr algn="l"/>
            <a:r>
              <a:rPr lang="en-US"/>
              <a:t>Staff ratio</a:t>
            </a:r>
          </a:p>
        </p:txBody>
      </p:sp>
      <p:sp>
        <p:nvSpPr>
          <p:cNvPr id="35" name="TextBox 34">
            <a:extLst>
              <a:ext uri="{FF2B5EF4-FFF2-40B4-BE49-F238E27FC236}">
                <a16:creationId xmlns:a16="http://schemas.microsoft.com/office/drawing/2014/main" id="{013D6173-67F5-F525-C936-53A8519B8BF7}"/>
              </a:ext>
            </a:extLst>
          </p:cNvPr>
          <p:cNvSpPr txBox="1"/>
          <p:nvPr/>
        </p:nvSpPr>
        <p:spPr>
          <a:xfrm>
            <a:off x="5300487" y="5253197"/>
            <a:ext cx="1828800" cy="830997"/>
          </a:xfrm>
          <a:prstGeom prst="rect">
            <a:avLst/>
          </a:prstGeom>
          <a:noFill/>
        </p:spPr>
        <p:txBody>
          <a:bodyPr wrap="square" rtlCol="0">
            <a:spAutoFit/>
          </a:bodyPr>
          <a:lstStyle/>
          <a:p>
            <a:pPr algn="l"/>
            <a:r>
              <a:rPr lang="en-US" sz="1600" dirty="0"/>
              <a:t>Workover load, too many patients for one staff</a:t>
            </a:r>
          </a:p>
        </p:txBody>
      </p:sp>
      <p:cxnSp>
        <p:nvCxnSpPr>
          <p:cNvPr id="37" name="Straight Arrow Connector 36">
            <a:extLst>
              <a:ext uri="{FF2B5EF4-FFF2-40B4-BE49-F238E27FC236}">
                <a16:creationId xmlns:a16="http://schemas.microsoft.com/office/drawing/2014/main" id="{8F2E1D0D-103B-1E9B-FACE-B8089A4AF595}"/>
              </a:ext>
            </a:extLst>
          </p:cNvPr>
          <p:cNvCxnSpPr>
            <a:cxnSpLocks/>
          </p:cNvCxnSpPr>
          <p:nvPr/>
        </p:nvCxnSpPr>
        <p:spPr>
          <a:xfrm>
            <a:off x="2567313" y="1850180"/>
            <a:ext cx="1732967" cy="222231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0" name="TextBox 39">
            <a:extLst>
              <a:ext uri="{FF2B5EF4-FFF2-40B4-BE49-F238E27FC236}">
                <a16:creationId xmlns:a16="http://schemas.microsoft.com/office/drawing/2014/main" id="{3A7E264C-9CBF-5187-BC34-70008CA428E6}"/>
              </a:ext>
            </a:extLst>
          </p:cNvPr>
          <p:cNvSpPr txBox="1"/>
          <p:nvPr/>
        </p:nvSpPr>
        <p:spPr>
          <a:xfrm>
            <a:off x="1800135" y="4410831"/>
            <a:ext cx="2964319" cy="738664"/>
          </a:xfrm>
          <a:prstGeom prst="rect">
            <a:avLst/>
          </a:prstGeom>
          <a:noFill/>
        </p:spPr>
        <p:txBody>
          <a:bodyPr wrap="square" rtlCol="0">
            <a:spAutoFit/>
          </a:bodyPr>
          <a:lstStyle/>
          <a:p>
            <a:pPr algn="l"/>
            <a:r>
              <a:rPr lang="en-US" sz="1400" dirty="0"/>
              <a:t>Cost of courses </a:t>
            </a:r>
          </a:p>
          <a:p>
            <a:pPr algn="l"/>
            <a:r>
              <a:rPr lang="en-US" sz="1400" dirty="0"/>
              <a:t>Preventing students to enroll into nursing programs </a:t>
            </a:r>
          </a:p>
        </p:txBody>
      </p:sp>
      <p:sp>
        <p:nvSpPr>
          <p:cNvPr id="41" name="TextBox 40">
            <a:extLst>
              <a:ext uri="{FF2B5EF4-FFF2-40B4-BE49-F238E27FC236}">
                <a16:creationId xmlns:a16="http://schemas.microsoft.com/office/drawing/2014/main" id="{0767A729-04C9-70B5-0E37-81D7ED69A6B3}"/>
              </a:ext>
            </a:extLst>
          </p:cNvPr>
          <p:cNvSpPr txBox="1"/>
          <p:nvPr/>
        </p:nvSpPr>
        <p:spPr>
          <a:xfrm>
            <a:off x="1316351" y="5327337"/>
            <a:ext cx="2388694" cy="830997"/>
          </a:xfrm>
          <a:prstGeom prst="rect">
            <a:avLst/>
          </a:prstGeom>
          <a:noFill/>
        </p:spPr>
        <p:txBody>
          <a:bodyPr wrap="square" rtlCol="0">
            <a:spAutoFit/>
          </a:bodyPr>
          <a:lstStyle/>
          <a:p>
            <a:pPr algn="l"/>
            <a:r>
              <a:rPr lang="en-US" sz="1600" dirty="0" err="1"/>
              <a:t>Unersessary</a:t>
            </a:r>
            <a:r>
              <a:rPr lang="en-US" sz="1600" dirty="0"/>
              <a:t> difficult language test preventing them from up nursing roles </a:t>
            </a:r>
          </a:p>
        </p:txBody>
      </p:sp>
      <p:sp>
        <p:nvSpPr>
          <p:cNvPr id="42" name="TextBox 41">
            <a:extLst>
              <a:ext uri="{FF2B5EF4-FFF2-40B4-BE49-F238E27FC236}">
                <a16:creationId xmlns:a16="http://schemas.microsoft.com/office/drawing/2014/main" id="{57E1BADF-3CF3-709F-0722-4A630434FB3B}"/>
              </a:ext>
            </a:extLst>
          </p:cNvPr>
          <p:cNvSpPr txBox="1"/>
          <p:nvPr/>
        </p:nvSpPr>
        <p:spPr>
          <a:xfrm>
            <a:off x="3577461" y="4004245"/>
            <a:ext cx="1828800" cy="523220"/>
          </a:xfrm>
          <a:prstGeom prst="rect">
            <a:avLst/>
          </a:prstGeom>
          <a:noFill/>
        </p:spPr>
        <p:txBody>
          <a:bodyPr wrap="square" rtlCol="0">
            <a:spAutoFit/>
          </a:bodyPr>
          <a:lstStyle/>
          <a:p>
            <a:pPr algn="l"/>
            <a:r>
              <a:rPr lang="en-US" sz="1400" dirty="0"/>
              <a:t>Shortages of trained nurses </a:t>
            </a:r>
          </a:p>
        </p:txBody>
      </p:sp>
      <p:cxnSp>
        <p:nvCxnSpPr>
          <p:cNvPr id="45" name="Straight Arrow Connector 44">
            <a:extLst>
              <a:ext uri="{FF2B5EF4-FFF2-40B4-BE49-F238E27FC236}">
                <a16:creationId xmlns:a16="http://schemas.microsoft.com/office/drawing/2014/main" id="{39832A37-9AB0-9F6B-B96B-A73471A523E8}"/>
              </a:ext>
            </a:extLst>
          </p:cNvPr>
          <p:cNvCxnSpPr>
            <a:cxnSpLocks/>
          </p:cNvCxnSpPr>
          <p:nvPr/>
        </p:nvCxnSpPr>
        <p:spPr>
          <a:xfrm>
            <a:off x="1767949" y="2345880"/>
            <a:ext cx="116606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E847E59B-7462-250C-6FFF-481F610EBD10}"/>
              </a:ext>
            </a:extLst>
          </p:cNvPr>
          <p:cNvCxnSpPr>
            <a:cxnSpLocks/>
          </p:cNvCxnSpPr>
          <p:nvPr/>
        </p:nvCxnSpPr>
        <p:spPr>
          <a:xfrm>
            <a:off x="2365453" y="3144363"/>
            <a:ext cx="119028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9" name="Straight Arrow Connector 48">
            <a:extLst>
              <a:ext uri="{FF2B5EF4-FFF2-40B4-BE49-F238E27FC236}">
                <a16:creationId xmlns:a16="http://schemas.microsoft.com/office/drawing/2014/main" id="{EE79BC75-CDCA-9F2C-ED37-6F717B40D0A0}"/>
              </a:ext>
            </a:extLst>
          </p:cNvPr>
          <p:cNvCxnSpPr>
            <a:cxnSpLocks/>
          </p:cNvCxnSpPr>
          <p:nvPr/>
        </p:nvCxnSpPr>
        <p:spPr>
          <a:xfrm>
            <a:off x="4836060" y="4332632"/>
            <a:ext cx="61881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1" name="Straight Arrow Connector 50">
            <a:extLst>
              <a:ext uri="{FF2B5EF4-FFF2-40B4-BE49-F238E27FC236}">
                <a16:creationId xmlns:a16="http://schemas.microsoft.com/office/drawing/2014/main" id="{A328B1A2-6465-EF47-8FB3-04CD796D782C}"/>
              </a:ext>
            </a:extLst>
          </p:cNvPr>
          <p:cNvCxnSpPr>
            <a:cxnSpLocks/>
          </p:cNvCxnSpPr>
          <p:nvPr/>
        </p:nvCxnSpPr>
        <p:spPr>
          <a:xfrm>
            <a:off x="6617075" y="2367710"/>
            <a:ext cx="116606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3" name="Straight Arrow Connector 52">
            <a:extLst>
              <a:ext uri="{FF2B5EF4-FFF2-40B4-BE49-F238E27FC236}">
                <a16:creationId xmlns:a16="http://schemas.microsoft.com/office/drawing/2014/main" id="{CF121A72-6AFD-6EC1-D698-B777FB62499C}"/>
              </a:ext>
            </a:extLst>
          </p:cNvPr>
          <p:cNvCxnSpPr>
            <a:cxnSpLocks/>
          </p:cNvCxnSpPr>
          <p:nvPr/>
        </p:nvCxnSpPr>
        <p:spPr>
          <a:xfrm>
            <a:off x="3323198" y="5668696"/>
            <a:ext cx="1103086" cy="3289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9" name="TextBox 58">
            <a:extLst>
              <a:ext uri="{FF2B5EF4-FFF2-40B4-BE49-F238E27FC236}">
                <a16:creationId xmlns:a16="http://schemas.microsoft.com/office/drawing/2014/main" id="{434BE411-E2F1-627D-8CCC-7C8CF80B8AB8}"/>
              </a:ext>
            </a:extLst>
          </p:cNvPr>
          <p:cNvSpPr txBox="1"/>
          <p:nvPr/>
        </p:nvSpPr>
        <p:spPr>
          <a:xfrm>
            <a:off x="88169" y="4961312"/>
            <a:ext cx="1828800" cy="523220"/>
          </a:xfrm>
          <a:prstGeom prst="rect">
            <a:avLst/>
          </a:prstGeom>
          <a:noFill/>
        </p:spPr>
        <p:txBody>
          <a:bodyPr wrap="square" rtlCol="0">
            <a:spAutoFit/>
          </a:bodyPr>
          <a:lstStyle/>
          <a:p>
            <a:pPr algn="l"/>
            <a:r>
              <a:rPr lang="en-GB" sz="1400" dirty="0"/>
              <a:t>Barriers to training and enrolment </a:t>
            </a:r>
            <a:endParaRPr lang="en-US" sz="1400" dirty="0"/>
          </a:p>
        </p:txBody>
      </p:sp>
      <p:cxnSp>
        <p:nvCxnSpPr>
          <p:cNvPr id="61" name="Straight Arrow Connector 60">
            <a:extLst>
              <a:ext uri="{FF2B5EF4-FFF2-40B4-BE49-F238E27FC236}">
                <a16:creationId xmlns:a16="http://schemas.microsoft.com/office/drawing/2014/main" id="{2D9C0FA4-50D5-0C3A-898C-21AFA9AA167F}"/>
              </a:ext>
            </a:extLst>
          </p:cNvPr>
          <p:cNvCxnSpPr>
            <a:cxnSpLocks/>
          </p:cNvCxnSpPr>
          <p:nvPr/>
        </p:nvCxnSpPr>
        <p:spPr>
          <a:xfrm>
            <a:off x="7257915" y="3323319"/>
            <a:ext cx="948993" cy="1380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4" name="Straight Arrow Connector 63">
            <a:extLst>
              <a:ext uri="{FF2B5EF4-FFF2-40B4-BE49-F238E27FC236}">
                <a16:creationId xmlns:a16="http://schemas.microsoft.com/office/drawing/2014/main" id="{5B14DEC0-AF59-3DBC-8D98-73D3A723C344}"/>
              </a:ext>
            </a:extLst>
          </p:cNvPr>
          <p:cNvCxnSpPr>
            <a:cxnSpLocks/>
          </p:cNvCxnSpPr>
          <p:nvPr/>
        </p:nvCxnSpPr>
        <p:spPr>
          <a:xfrm>
            <a:off x="6539320" y="5353423"/>
            <a:ext cx="872120" cy="3186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4" name="Straight Arrow Connector 73">
            <a:extLst>
              <a:ext uri="{FF2B5EF4-FFF2-40B4-BE49-F238E27FC236}">
                <a16:creationId xmlns:a16="http://schemas.microsoft.com/office/drawing/2014/main" id="{25719D13-7D80-CA39-8361-E8E3410729F4}"/>
              </a:ext>
            </a:extLst>
          </p:cNvPr>
          <p:cNvCxnSpPr>
            <a:cxnSpLocks/>
          </p:cNvCxnSpPr>
          <p:nvPr/>
        </p:nvCxnSpPr>
        <p:spPr>
          <a:xfrm>
            <a:off x="4171510" y="4842935"/>
            <a:ext cx="929966" cy="417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592E7247-A48B-17C3-49A4-F3B2D4DAA8D0}"/>
              </a:ext>
            </a:extLst>
          </p:cNvPr>
          <p:cNvSpPr txBox="1"/>
          <p:nvPr/>
        </p:nvSpPr>
        <p:spPr>
          <a:xfrm>
            <a:off x="5844533" y="3106734"/>
            <a:ext cx="1828800" cy="523220"/>
          </a:xfrm>
          <a:prstGeom prst="rect">
            <a:avLst/>
          </a:prstGeom>
          <a:noFill/>
        </p:spPr>
        <p:txBody>
          <a:bodyPr wrap="square" rtlCol="0">
            <a:spAutoFit/>
          </a:bodyPr>
          <a:lstStyle/>
          <a:p>
            <a:pPr algn="l"/>
            <a:r>
              <a:rPr lang="en-US" sz="1400" dirty="0"/>
              <a:t>Nurses not getting paid well</a:t>
            </a:r>
          </a:p>
        </p:txBody>
      </p:sp>
      <p:sp>
        <p:nvSpPr>
          <p:cNvPr id="17" name="TextBox 16">
            <a:extLst>
              <a:ext uri="{FF2B5EF4-FFF2-40B4-BE49-F238E27FC236}">
                <a16:creationId xmlns:a16="http://schemas.microsoft.com/office/drawing/2014/main" id="{BB91702F-99AB-5038-1EDD-661759FD5853}"/>
              </a:ext>
            </a:extLst>
          </p:cNvPr>
          <p:cNvSpPr txBox="1"/>
          <p:nvPr/>
        </p:nvSpPr>
        <p:spPr>
          <a:xfrm>
            <a:off x="1429884" y="3591453"/>
            <a:ext cx="2135521" cy="307777"/>
          </a:xfrm>
          <a:prstGeom prst="rect">
            <a:avLst/>
          </a:prstGeom>
          <a:noFill/>
        </p:spPr>
        <p:txBody>
          <a:bodyPr wrap="square">
            <a:spAutoFit/>
          </a:bodyPr>
          <a:lstStyle/>
          <a:p>
            <a:r>
              <a:rPr lang="en-GB" sz="1400" dirty="0"/>
              <a:t>Language barriers </a:t>
            </a:r>
          </a:p>
        </p:txBody>
      </p:sp>
      <p:sp>
        <p:nvSpPr>
          <p:cNvPr id="20" name="TextBox 19">
            <a:extLst>
              <a:ext uri="{FF2B5EF4-FFF2-40B4-BE49-F238E27FC236}">
                <a16:creationId xmlns:a16="http://schemas.microsoft.com/office/drawing/2014/main" id="{46161F24-5C28-A426-8199-C36C35655A64}"/>
              </a:ext>
            </a:extLst>
          </p:cNvPr>
          <p:cNvSpPr txBox="1"/>
          <p:nvPr/>
        </p:nvSpPr>
        <p:spPr>
          <a:xfrm>
            <a:off x="-87688" y="1976548"/>
            <a:ext cx="2808077" cy="738664"/>
          </a:xfrm>
          <a:prstGeom prst="rect">
            <a:avLst/>
          </a:prstGeom>
          <a:noFill/>
        </p:spPr>
        <p:txBody>
          <a:bodyPr wrap="square">
            <a:spAutoFit/>
          </a:bodyPr>
          <a:lstStyle/>
          <a:p>
            <a:r>
              <a:rPr lang="en-GB" sz="1400" dirty="0"/>
              <a:t>Brexit leading to lose of staff from the EU reducing of staff from the European countries </a:t>
            </a:r>
          </a:p>
        </p:txBody>
      </p:sp>
      <p:sp>
        <p:nvSpPr>
          <p:cNvPr id="22" name="TextBox 21">
            <a:extLst>
              <a:ext uri="{FF2B5EF4-FFF2-40B4-BE49-F238E27FC236}">
                <a16:creationId xmlns:a16="http://schemas.microsoft.com/office/drawing/2014/main" id="{FB647B02-8B52-D390-AEB1-2EC0F49B1A22}"/>
              </a:ext>
            </a:extLst>
          </p:cNvPr>
          <p:cNvSpPr txBox="1"/>
          <p:nvPr/>
        </p:nvSpPr>
        <p:spPr>
          <a:xfrm>
            <a:off x="357121" y="2852120"/>
            <a:ext cx="2448058" cy="523220"/>
          </a:xfrm>
          <a:prstGeom prst="rect">
            <a:avLst/>
          </a:prstGeom>
          <a:noFill/>
        </p:spPr>
        <p:txBody>
          <a:bodyPr wrap="square">
            <a:spAutoFit/>
          </a:bodyPr>
          <a:lstStyle/>
          <a:p>
            <a:r>
              <a:rPr lang="en-GB" sz="1400" dirty="0"/>
              <a:t>High number of health practice closer </a:t>
            </a:r>
          </a:p>
        </p:txBody>
      </p:sp>
      <p:sp>
        <p:nvSpPr>
          <p:cNvPr id="25" name="TextBox 24">
            <a:extLst>
              <a:ext uri="{FF2B5EF4-FFF2-40B4-BE49-F238E27FC236}">
                <a16:creationId xmlns:a16="http://schemas.microsoft.com/office/drawing/2014/main" id="{C7FFFF11-7D75-61A1-D4E3-7A901E6F683D}"/>
              </a:ext>
            </a:extLst>
          </p:cNvPr>
          <p:cNvSpPr txBox="1"/>
          <p:nvPr/>
        </p:nvSpPr>
        <p:spPr>
          <a:xfrm>
            <a:off x="4967307" y="1567396"/>
            <a:ext cx="2340828" cy="307777"/>
          </a:xfrm>
          <a:prstGeom prst="rect">
            <a:avLst/>
          </a:prstGeom>
          <a:noFill/>
        </p:spPr>
        <p:txBody>
          <a:bodyPr wrap="square">
            <a:spAutoFit/>
          </a:bodyPr>
          <a:lstStyle/>
          <a:p>
            <a:r>
              <a:rPr lang="en-GB" sz="1400" dirty="0"/>
              <a:t>Removal of nurse bursaries </a:t>
            </a:r>
          </a:p>
        </p:txBody>
      </p:sp>
      <p:sp>
        <p:nvSpPr>
          <p:cNvPr id="30" name="TextBox 29">
            <a:extLst>
              <a:ext uri="{FF2B5EF4-FFF2-40B4-BE49-F238E27FC236}">
                <a16:creationId xmlns:a16="http://schemas.microsoft.com/office/drawing/2014/main" id="{B7364470-5750-036B-7528-B28ED28DA6E7}"/>
              </a:ext>
            </a:extLst>
          </p:cNvPr>
          <p:cNvSpPr txBox="1"/>
          <p:nvPr/>
        </p:nvSpPr>
        <p:spPr>
          <a:xfrm>
            <a:off x="5382215" y="4550518"/>
            <a:ext cx="1943269" cy="307777"/>
          </a:xfrm>
          <a:prstGeom prst="rect">
            <a:avLst/>
          </a:prstGeom>
          <a:noFill/>
        </p:spPr>
        <p:txBody>
          <a:bodyPr wrap="square">
            <a:spAutoFit/>
          </a:bodyPr>
          <a:lstStyle/>
          <a:p>
            <a:r>
              <a:rPr lang="en-GB" sz="1400" dirty="0"/>
              <a:t>Nurse stress and burnout </a:t>
            </a:r>
          </a:p>
        </p:txBody>
      </p:sp>
    </p:spTree>
    <p:extLst>
      <p:ext uri="{BB962C8B-B14F-4D97-AF65-F5344CB8AC3E}">
        <p14:creationId xmlns:p14="http://schemas.microsoft.com/office/powerpoint/2010/main" val="27377391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BE3B9-1484-09FD-4E98-E8901B0C02DF}"/>
              </a:ext>
            </a:extLst>
          </p:cNvPr>
          <p:cNvSpPr>
            <a:spLocks noGrp="1"/>
          </p:cNvSpPr>
          <p:nvPr>
            <p:ph type="title"/>
          </p:nvPr>
        </p:nvSpPr>
        <p:spPr/>
        <p:txBody>
          <a:bodyPr/>
          <a:lstStyle/>
          <a:p>
            <a:r>
              <a:rPr lang="en-US"/>
              <a:t> my Solutions </a:t>
            </a:r>
          </a:p>
        </p:txBody>
      </p:sp>
      <p:sp>
        <p:nvSpPr>
          <p:cNvPr id="3" name="Content Placeholder 2">
            <a:extLst>
              <a:ext uri="{FF2B5EF4-FFF2-40B4-BE49-F238E27FC236}">
                <a16:creationId xmlns:a16="http://schemas.microsoft.com/office/drawing/2014/main" id="{C269240E-E339-6360-0325-845342F4F286}"/>
              </a:ext>
            </a:extLst>
          </p:cNvPr>
          <p:cNvSpPr>
            <a:spLocks noGrp="1"/>
          </p:cNvSpPr>
          <p:nvPr>
            <p:ph idx="1"/>
          </p:nvPr>
        </p:nvSpPr>
        <p:spPr>
          <a:xfrm>
            <a:off x="575488" y="1906125"/>
            <a:ext cx="10364452" cy="3424107"/>
          </a:xfrm>
        </p:spPr>
        <p:txBody>
          <a:bodyPr>
            <a:normAutofit/>
          </a:bodyPr>
          <a:lstStyle/>
          <a:p>
            <a:pPr marL="0" indent="0">
              <a:buNone/>
            </a:pPr>
            <a:r>
              <a:rPr lang="en-US" dirty="0"/>
              <a:t>These are the solution I would put in place to reduce staff shortage </a:t>
            </a:r>
          </a:p>
          <a:p>
            <a:pPr marL="0" indent="0">
              <a:buNone/>
            </a:pPr>
            <a:r>
              <a:rPr lang="en-US" dirty="0"/>
              <a:t>Solution 1: I would Hire Nurses from other countries and  create a work visa fore them to come to work in the </a:t>
            </a:r>
            <a:r>
              <a:rPr lang="en-US" dirty="0" err="1"/>
              <a:t>uk</a:t>
            </a:r>
            <a:r>
              <a:rPr lang="en-US" dirty="0"/>
              <a:t>   </a:t>
            </a:r>
          </a:p>
          <a:p>
            <a:pPr marL="0" indent="0">
              <a:buNone/>
            </a:pPr>
            <a:r>
              <a:rPr lang="en-US" dirty="0"/>
              <a:t>Solution 2: Educational  opportunities, giving young people opportunity to enroll into nursing programs and fund them</a:t>
            </a:r>
          </a:p>
          <a:p>
            <a:pPr marL="0" indent="0">
              <a:buNone/>
            </a:pPr>
            <a:r>
              <a:rPr lang="en-US" dirty="0"/>
              <a:t> solution 3: I would increase Salary </a:t>
            </a:r>
          </a:p>
        </p:txBody>
      </p:sp>
      <p:pic>
        <p:nvPicPr>
          <p:cNvPr id="4" name="Picture 3">
            <a:extLst>
              <a:ext uri="{FF2B5EF4-FFF2-40B4-BE49-F238E27FC236}">
                <a16:creationId xmlns:a16="http://schemas.microsoft.com/office/drawing/2014/main" id="{F6E4B501-E408-BD79-16AC-E748C7F16952}"/>
              </a:ext>
            </a:extLst>
          </p:cNvPr>
          <p:cNvPicPr>
            <a:picLocks noChangeAspect="1"/>
          </p:cNvPicPr>
          <p:nvPr/>
        </p:nvPicPr>
        <p:blipFill>
          <a:blip r:embed="rId2"/>
          <a:stretch>
            <a:fillRect/>
          </a:stretch>
        </p:blipFill>
        <p:spPr>
          <a:xfrm>
            <a:off x="9462297" y="5076345"/>
            <a:ext cx="2563402" cy="1618605"/>
          </a:xfrm>
          <a:prstGeom prst="rect">
            <a:avLst/>
          </a:prstGeom>
        </p:spPr>
      </p:pic>
      <p:pic>
        <p:nvPicPr>
          <p:cNvPr id="5" name="Picture 4">
            <a:extLst>
              <a:ext uri="{FF2B5EF4-FFF2-40B4-BE49-F238E27FC236}">
                <a16:creationId xmlns:a16="http://schemas.microsoft.com/office/drawing/2014/main" id="{F81DDD0F-3995-4ABF-2D60-ED73EA7788A5}"/>
              </a:ext>
            </a:extLst>
          </p:cNvPr>
          <p:cNvPicPr>
            <a:picLocks noChangeAspect="1"/>
          </p:cNvPicPr>
          <p:nvPr/>
        </p:nvPicPr>
        <p:blipFill>
          <a:blip r:embed="rId3"/>
          <a:stretch>
            <a:fillRect/>
          </a:stretch>
        </p:blipFill>
        <p:spPr>
          <a:xfrm>
            <a:off x="9193079" y="163050"/>
            <a:ext cx="2619375" cy="1743075"/>
          </a:xfrm>
          <a:prstGeom prst="rect">
            <a:avLst/>
          </a:prstGeom>
        </p:spPr>
      </p:pic>
    </p:spTree>
    <p:extLst>
      <p:ext uri="{BB962C8B-B14F-4D97-AF65-F5344CB8AC3E}">
        <p14:creationId xmlns:p14="http://schemas.microsoft.com/office/powerpoint/2010/main" val="22467521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C4A33-0CDA-720B-409C-4E185E83E7FD}"/>
              </a:ext>
            </a:extLst>
          </p:cNvPr>
          <p:cNvSpPr>
            <a:spLocks noGrp="1"/>
          </p:cNvSpPr>
          <p:nvPr>
            <p:ph type="title"/>
          </p:nvPr>
        </p:nvSpPr>
        <p:spPr/>
        <p:txBody>
          <a:bodyPr/>
          <a:lstStyle/>
          <a:p>
            <a:r>
              <a:rPr lang="en-US" dirty="0"/>
              <a:t> what is </a:t>
            </a:r>
            <a:r>
              <a:rPr lang="en-US" dirty="0" err="1"/>
              <a:t>Pmi</a:t>
            </a:r>
            <a:r>
              <a:rPr lang="en-US" dirty="0"/>
              <a:t> </a:t>
            </a:r>
          </a:p>
        </p:txBody>
      </p:sp>
      <p:sp>
        <p:nvSpPr>
          <p:cNvPr id="5" name="Content Placeholder 4">
            <a:extLst>
              <a:ext uri="{FF2B5EF4-FFF2-40B4-BE49-F238E27FC236}">
                <a16:creationId xmlns:a16="http://schemas.microsoft.com/office/drawing/2014/main" id="{1DA56AC0-C712-DB19-23E5-D8CECAE7579B}"/>
              </a:ext>
            </a:extLst>
          </p:cNvPr>
          <p:cNvSpPr>
            <a:spLocks noGrp="1"/>
          </p:cNvSpPr>
          <p:nvPr>
            <p:ph idx="1"/>
          </p:nvPr>
        </p:nvSpPr>
        <p:spPr/>
        <p:txBody>
          <a:bodyPr>
            <a:normAutofit fontScale="92500" lnSpcReduction="20000"/>
          </a:bodyPr>
          <a:lstStyle/>
          <a:p>
            <a:pPr marL="0" indent="0">
              <a:buNone/>
            </a:pPr>
            <a:r>
              <a:rPr lang="en-GB" dirty="0"/>
              <a:t>PMI (plus, minus, interesting) is a brainstorming, decision making and critical thinking tool. It is used to encourage the examination of ideas, concepts and experiences from more than one perspective. PMI was developed by </a:t>
            </a:r>
            <a:r>
              <a:rPr lang="en-GB" dirty="0" err="1"/>
              <a:t>Dr.</a:t>
            </a:r>
            <a:r>
              <a:rPr lang="en-GB" dirty="0"/>
              <a:t> Edward de Bono, a proponent of lateral and critical thinking. (</a:t>
            </a:r>
            <a:r>
              <a:rPr lang="en-GB" dirty="0" err="1"/>
              <a:t>virtuallibrary</a:t>
            </a:r>
            <a:r>
              <a:rPr lang="en-GB" dirty="0"/>
              <a:t>, 2022)</a:t>
            </a:r>
          </a:p>
          <a:p>
            <a:pPr marL="0" indent="0">
              <a:buNone/>
            </a:pPr>
            <a:r>
              <a:rPr lang="en-GB" dirty="0"/>
              <a:t>A PMI strategy can help you to:</a:t>
            </a:r>
          </a:p>
          <a:p>
            <a:pPr marL="0" indent="0">
              <a:buNone/>
            </a:pPr>
            <a:r>
              <a:rPr lang="en-GB" dirty="0"/>
              <a:t>* to brainstorm ideas</a:t>
            </a:r>
          </a:p>
          <a:p>
            <a:pPr marL="0" indent="0">
              <a:buNone/>
            </a:pPr>
            <a:r>
              <a:rPr lang="en-GB" dirty="0"/>
              <a:t>* make decisions quickly by analysing and weighing the pros and cons</a:t>
            </a:r>
          </a:p>
          <a:p>
            <a:pPr marL="0" indent="0">
              <a:buNone/>
            </a:pPr>
            <a:r>
              <a:rPr lang="en-GB" dirty="0"/>
              <a:t>* reflect upon or evaluate a product or process after the fact</a:t>
            </a:r>
          </a:p>
          <a:p>
            <a:pPr marL="0" indent="0">
              <a:buNone/>
            </a:pPr>
            <a:r>
              <a:rPr lang="en-GB" dirty="0"/>
              <a:t>* identify strengths and weaknesses for future improvement</a:t>
            </a:r>
            <a:endParaRPr lang="en-US" dirty="0"/>
          </a:p>
        </p:txBody>
      </p:sp>
    </p:spTree>
    <p:extLst>
      <p:ext uri="{BB962C8B-B14F-4D97-AF65-F5344CB8AC3E}">
        <p14:creationId xmlns:p14="http://schemas.microsoft.com/office/powerpoint/2010/main" val="8748343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9C149-1B8E-A39A-5ED3-DEF6C19D1294}"/>
              </a:ext>
            </a:extLst>
          </p:cNvPr>
          <p:cNvSpPr>
            <a:spLocks noGrp="1"/>
          </p:cNvSpPr>
          <p:nvPr>
            <p:ph type="title"/>
          </p:nvPr>
        </p:nvSpPr>
        <p:spPr>
          <a:xfrm>
            <a:off x="912522" y="0"/>
            <a:ext cx="10364451" cy="1596177"/>
          </a:xfrm>
        </p:spPr>
        <p:txBody>
          <a:bodyPr/>
          <a:lstStyle/>
          <a:p>
            <a:r>
              <a:rPr lang="en-GB" dirty="0" err="1"/>
              <a:t>Pmi</a:t>
            </a:r>
            <a:r>
              <a:rPr lang="en-GB" dirty="0"/>
              <a:t> solution 1</a:t>
            </a:r>
          </a:p>
        </p:txBody>
      </p:sp>
      <p:graphicFrame>
        <p:nvGraphicFramePr>
          <p:cNvPr id="4" name="Table 4">
            <a:extLst>
              <a:ext uri="{FF2B5EF4-FFF2-40B4-BE49-F238E27FC236}">
                <a16:creationId xmlns:a16="http://schemas.microsoft.com/office/drawing/2014/main" id="{6899EB84-6E78-22FA-EA5E-05347EFAD91D}"/>
              </a:ext>
            </a:extLst>
          </p:cNvPr>
          <p:cNvGraphicFramePr>
            <a:graphicFrameLocks noGrp="1"/>
          </p:cNvGraphicFramePr>
          <p:nvPr>
            <p:ph idx="1"/>
            <p:extLst>
              <p:ext uri="{D42A27DB-BD31-4B8C-83A1-F6EECF244321}">
                <p14:modId xmlns:p14="http://schemas.microsoft.com/office/powerpoint/2010/main" val="2798934896"/>
              </p:ext>
            </p:extLst>
          </p:nvPr>
        </p:nvGraphicFramePr>
        <p:xfrm>
          <a:off x="925287" y="1284514"/>
          <a:ext cx="8850084" cy="3255134"/>
        </p:xfrm>
        <a:graphic>
          <a:graphicData uri="http://schemas.openxmlformats.org/drawingml/2006/table">
            <a:tbl>
              <a:tblPr firstRow="1" bandRow="1">
                <a:tableStyleId>{5C22544A-7EE6-4342-B048-85BDC9FD1C3A}</a:tableStyleId>
              </a:tblPr>
              <a:tblGrid>
                <a:gridCol w="2950028">
                  <a:extLst>
                    <a:ext uri="{9D8B030D-6E8A-4147-A177-3AD203B41FA5}">
                      <a16:colId xmlns:a16="http://schemas.microsoft.com/office/drawing/2014/main" val="2198081874"/>
                    </a:ext>
                  </a:extLst>
                </a:gridCol>
                <a:gridCol w="2950028">
                  <a:extLst>
                    <a:ext uri="{9D8B030D-6E8A-4147-A177-3AD203B41FA5}">
                      <a16:colId xmlns:a16="http://schemas.microsoft.com/office/drawing/2014/main" val="2020360574"/>
                    </a:ext>
                  </a:extLst>
                </a:gridCol>
                <a:gridCol w="2950028">
                  <a:extLst>
                    <a:ext uri="{9D8B030D-6E8A-4147-A177-3AD203B41FA5}">
                      <a16:colId xmlns:a16="http://schemas.microsoft.com/office/drawing/2014/main" val="3524051962"/>
                    </a:ext>
                  </a:extLst>
                </a:gridCol>
              </a:tblGrid>
              <a:tr h="752032">
                <a:tc>
                  <a:txBody>
                    <a:bodyPr/>
                    <a:lstStyle/>
                    <a:p>
                      <a:r>
                        <a:rPr lang="en-GB" dirty="0"/>
                        <a:t>Plus</a:t>
                      </a:r>
                    </a:p>
                    <a:p>
                      <a:r>
                        <a:rPr lang="en-GB" dirty="0"/>
                        <a:t>Hiring staffs oversees</a:t>
                      </a:r>
                    </a:p>
                  </a:txBody>
                  <a:tcPr>
                    <a:lnR w="12700" cmpd="sng">
                      <a:noFill/>
                    </a:lnR>
                  </a:tcPr>
                </a:tc>
                <a:tc>
                  <a:txBody>
                    <a:bodyPr/>
                    <a:lstStyle/>
                    <a:p>
                      <a:r>
                        <a:rPr lang="en-GB" dirty="0"/>
                        <a:t>minus</a:t>
                      </a:r>
                    </a:p>
                  </a:txBody>
                  <a:tcPr>
                    <a:lnL w="12700" cmpd="sng">
                      <a:noFill/>
                    </a:lnL>
                    <a:lnR w="12700" cmpd="sng">
                      <a:noFill/>
                    </a:lnR>
                    <a:lnT w="12700" cmpd="sng">
                      <a:noFill/>
                    </a:lnT>
                    <a:lnB w="38100" cmpd="sng">
                      <a:noFill/>
                    </a:lnB>
                    <a:lnTlToBr w="12700" cmpd="sng">
                      <a:noFill/>
                      <a:prstDash val="solid"/>
                    </a:lnTlToBr>
                    <a:lnBlToTr w="12700" cmpd="sng">
                      <a:noFill/>
                      <a:prstDash val="solid"/>
                    </a:lnBlToTr>
                  </a:tcPr>
                </a:tc>
                <a:tc>
                  <a:txBody>
                    <a:bodyPr/>
                    <a:lstStyle/>
                    <a:p>
                      <a:r>
                        <a:rPr lang="en-GB" dirty="0" err="1"/>
                        <a:t>Intersting</a:t>
                      </a:r>
                      <a:r>
                        <a:rPr lang="en-GB" dirty="0"/>
                        <a:t> </a:t>
                      </a:r>
                    </a:p>
                  </a:txBody>
                  <a:tcPr>
                    <a:lnL w="12700" cmpd="sng">
                      <a:noFill/>
                    </a:lnL>
                  </a:tcPr>
                </a:tc>
                <a:extLst>
                  <a:ext uri="{0D108BD9-81ED-4DB2-BD59-A6C34878D82A}">
                    <a16:rowId xmlns:a16="http://schemas.microsoft.com/office/drawing/2014/main" val="767629481"/>
                  </a:ext>
                </a:extLst>
              </a:tr>
              <a:tr h="794351">
                <a:tc>
                  <a:txBody>
                    <a:bodyPr/>
                    <a:lstStyle/>
                    <a:p>
                      <a:r>
                        <a:rPr lang="en-GB" dirty="0"/>
                        <a:t>They already has the experience and qualification (+7)</a:t>
                      </a:r>
                    </a:p>
                  </a:txBody>
                  <a:tcPr/>
                </a:tc>
                <a:tc>
                  <a:txBody>
                    <a:bodyPr/>
                    <a:lstStyle/>
                    <a:p>
                      <a:r>
                        <a:rPr lang="en-GB" dirty="0"/>
                        <a:t>Language barrier (-6)</a:t>
                      </a:r>
                    </a:p>
                  </a:txBody>
                  <a:tcPr>
                    <a:lnT w="38100" cmpd="sng">
                      <a:noFill/>
                    </a:lnT>
                  </a:tcPr>
                </a:tc>
                <a:tc>
                  <a:txBody>
                    <a:bodyPr/>
                    <a:lstStyle/>
                    <a:p>
                      <a:r>
                        <a:rPr lang="en-GB" dirty="0"/>
                        <a:t>Motivation and flexibility (+1)</a:t>
                      </a:r>
                    </a:p>
                  </a:txBody>
                  <a:tcPr/>
                </a:tc>
                <a:extLst>
                  <a:ext uri="{0D108BD9-81ED-4DB2-BD59-A6C34878D82A}">
                    <a16:rowId xmlns:a16="http://schemas.microsoft.com/office/drawing/2014/main" val="3280950413"/>
                  </a:ext>
                </a:extLst>
              </a:tr>
              <a:tr h="794351">
                <a:tc>
                  <a:txBody>
                    <a:bodyPr/>
                    <a:lstStyle/>
                    <a:p>
                      <a:r>
                        <a:rPr lang="en-GB" dirty="0"/>
                        <a:t>Enrich work place culture (+2)</a:t>
                      </a:r>
                    </a:p>
                  </a:txBody>
                  <a:tcPr/>
                </a:tc>
                <a:tc>
                  <a:txBody>
                    <a:bodyPr/>
                    <a:lstStyle/>
                    <a:p>
                      <a:r>
                        <a:rPr lang="en-GB" dirty="0"/>
                        <a:t>Training cost (-5)</a:t>
                      </a:r>
                    </a:p>
                  </a:txBody>
                  <a:tcPr/>
                </a:tc>
                <a:tc>
                  <a:txBody>
                    <a:bodyPr/>
                    <a:lstStyle/>
                    <a:p>
                      <a:r>
                        <a:rPr lang="en-GB" dirty="0"/>
                        <a:t>Work place diversity (+2)</a:t>
                      </a:r>
                    </a:p>
                  </a:txBody>
                  <a:tcPr/>
                </a:tc>
                <a:extLst>
                  <a:ext uri="{0D108BD9-81ED-4DB2-BD59-A6C34878D82A}">
                    <a16:rowId xmlns:a16="http://schemas.microsoft.com/office/drawing/2014/main" val="3888795068"/>
                  </a:ext>
                </a:extLst>
              </a:tr>
              <a:tr h="794351">
                <a:tc>
                  <a:txBody>
                    <a:bodyPr/>
                    <a:lstStyle/>
                    <a:p>
                      <a:r>
                        <a:rPr lang="en-GB" dirty="0"/>
                        <a:t>Accesses to wider talent (+4)</a:t>
                      </a:r>
                    </a:p>
                  </a:txBody>
                  <a:tcPr/>
                </a:tc>
                <a:tc>
                  <a:txBody>
                    <a:bodyPr/>
                    <a:lstStyle/>
                    <a:p>
                      <a:r>
                        <a:rPr lang="en-GB" dirty="0"/>
                        <a:t>Immigration rules ,visa restrictions (-5)</a:t>
                      </a:r>
                    </a:p>
                  </a:txBody>
                  <a:tcPr/>
                </a:tc>
                <a:tc>
                  <a:txBody>
                    <a:bodyPr/>
                    <a:lstStyle/>
                    <a:p>
                      <a:r>
                        <a:rPr lang="en-GB" dirty="0"/>
                        <a:t>Wider talent pool(-1)</a:t>
                      </a:r>
                    </a:p>
                  </a:txBody>
                  <a:tcPr/>
                </a:tc>
                <a:extLst>
                  <a:ext uri="{0D108BD9-81ED-4DB2-BD59-A6C34878D82A}">
                    <a16:rowId xmlns:a16="http://schemas.microsoft.com/office/drawing/2014/main" val="1312330147"/>
                  </a:ext>
                </a:extLst>
              </a:tr>
            </a:tbl>
          </a:graphicData>
        </a:graphic>
      </p:graphicFrame>
      <p:graphicFrame>
        <p:nvGraphicFramePr>
          <p:cNvPr id="3" name="Table 4">
            <a:extLst>
              <a:ext uri="{FF2B5EF4-FFF2-40B4-BE49-F238E27FC236}">
                <a16:creationId xmlns:a16="http://schemas.microsoft.com/office/drawing/2014/main" id="{04370488-6D29-54D3-560D-DA0664BA1027}"/>
              </a:ext>
            </a:extLst>
          </p:cNvPr>
          <p:cNvGraphicFramePr>
            <a:graphicFrameLocks noGrp="1"/>
          </p:cNvGraphicFramePr>
          <p:nvPr>
            <p:extLst>
              <p:ext uri="{D42A27DB-BD31-4B8C-83A1-F6EECF244321}">
                <p14:modId xmlns:p14="http://schemas.microsoft.com/office/powerpoint/2010/main" val="3137615954"/>
              </p:ext>
            </p:extLst>
          </p:nvPr>
        </p:nvGraphicFramePr>
        <p:xfrm>
          <a:off x="957943" y="4567646"/>
          <a:ext cx="8841707" cy="1005840"/>
        </p:xfrm>
        <a:graphic>
          <a:graphicData uri="http://schemas.openxmlformats.org/drawingml/2006/table">
            <a:tbl>
              <a:tblPr firstRow="1" bandRow="1">
                <a:tableStyleId>{5C22544A-7EE6-4342-B048-85BDC9FD1C3A}</a:tableStyleId>
              </a:tblPr>
              <a:tblGrid>
                <a:gridCol w="2925465">
                  <a:extLst>
                    <a:ext uri="{9D8B030D-6E8A-4147-A177-3AD203B41FA5}">
                      <a16:colId xmlns:a16="http://schemas.microsoft.com/office/drawing/2014/main" val="3349212098"/>
                    </a:ext>
                  </a:extLst>
                </a:gridCol>
                <a:gridCol w="2958121">
                  <a:extLst>
                    <a:ext uri="{9D8B030D-6E8A-4147-A177-3AD203B41FA5}">
                      <a16:colId xmlns:a16="http://schemas.microsoft.com/office/drawing/2014/main" val="2844055040"/>
                    </a:ext>
                  </a:extLst>
                </a:gridCol>
                <a:gridCol w="2958121">
                  <a:extLst>
                    <a:ext uri="{9D8B030D-6E8A-4147-A177-3AD203B41FA5}">
                      <a16:colId xmlns:a16="http://schemas.microsoft.com/office/drawing/2014/main" val="3913634274"/>
                    </a:ext>
                  </a:extLst>
                </a:gridCol>
              </a:tblGrid>
              <a:tr h="632992">
                <a:tc>
                  <a:txBody>
                    <a:bodyPr/>
                    <a:lstStyle/>
                    <a:p>
                      <a:r>
                        <a:rPr lang="en-GB" dirty="0"/>
                        <a:t>New skills (+5)</a:t>
                      </a:r>
                    </a:p>
                  </a:txBody>
                  <a:tcPr/>
                </a:tc>
                <a:tc>
                  <a:txBody>
                    <a:bodyPr/>
                    <a:lstStyle/>
                    <a:p>
                      <a:r>
                        <a:rPr lang="en-GB" dirty="0"/>
                        <a:t>Travel and accommodation costs (-6)</a:t>
                      </a:r>
                    </a:p>
                  </a:txBody>
                  <a:tcPr/>
                </a:tc>
                <a:tc>
                  <a:txBody>
                    <a:bodyPr/>
                    <a:lstStyle/>
                    <a:p>
                      <a:endParaRPr lang="en-GB"/>
                    </a:p>
                  </a:txBody>
                  <a:tcPr/>
                </a:tc>
                <a:extLst>
                  <a:ext uri="{0D108BD9-81ED-4DB2-BD59-A6C34878D82A}">
                    <a16:rowId xmlns:a16="http://schemas.microsoft.com/office/drawing/2014/main" val="3098624426"/>
                  </a:ext>
                </a:extLst>
              </a:tr>
              <a:tr h="324953">
                <a:tc>
                  <a:txBody>
                    <a:bodyPr/>
                    <a:lstStyle/>
                    <a:p>
                      <a:r>
                        <a:rPr lang="en-GB" dirty="0"/>
                        <a:t>=+18</a:t>
                      </a:r>
                    </a:p>
                  </a:txBody>
                  <a:tcPr/>
                </a:tc>
                <a:tc>
                  <a:txBody>
                    <a:bodyPr/>
                    <a:lstStyle/>
                    <a:p>
                      <a:r>
                        <a:rPr lang="en-GB" dirty="0"/>
                        <a:t>=-22</a:t>
                      </a:r>
                    </a:p>
                  </a:txBody>
                  <a:tcPr/>
                </a:tc>
                <a:tc>
                  <a:txBody>
                    <a:bodyPr/>
                    <a:lstStyle/>
                    <a:p>
                      <a:r>
                        <a:rPr lang="en-GB" dirty="0"/>
                        <a:t>=-4</a:t>
                      </a:r>
                    </a:p>
                  </a:txBody>
                  <a:tcPr/>
                </a:tc>
                <a:extLst>
                  <a:ext uri="{0D108BD9-81ED-4DB2-BD59-A6C34878D82A}">
                    <a16:rowId xmlns:a16="http://schemas.microsoft.com/office/drawing/2014/main" val="3392600877"/>
                  </a:ext>
                </a:extLst>
              </a:tr>
            </a:tbl>
          </a:graphicData>
        </a:graphic>
      </p:graphicFrame>
      <p:sp>
        <p:nvSpPr>
          <p:cNvPr id="5" name="Rectangle: Rounded Corners 4">
            <a:extLst>
              <a:ext uri="{FF2B5EF4-FFF2-40B4-BE49-F238E27FC236}">
                <a16:creationId xmlns:a16="http://schemas.microsoft.com/office/drawing/2014/main" id="{1FCDAEC1-72B0-15DA-65F1-50ADD97E19FE}"/>
              </a:ext>
            </a:extLst>
          </p:cNvPr>
          <p:cNvSpPr/>
          <p:nvPr/>
        </p:nvSpPr>
        <p:spPr>
          <a:xfrm>
            <a:off x="10384971" y="2017288"/>
            <a:ext cx="1426029" cy="282342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The score tables as </a:t>
            </a:r>
          </a:p>
          <a:p>
            <a:pPr algn="ctr"/>
            <a:r>
              <a:rPr lang="en-GB"/>
              <a:t>18(plus)</a:t>
            </a:r>
          </a:p>
          <a:p>
            <a:pPr algn="ctr"/>
            <a:r>
              <a:rPr lang="en-GB"/>
              <a:t>22(minus)</a:t>
            </a:r>
          </a:p>
          <a:p>
            <a:pPr algn="ctr"/>
            <a:r>
              <a:rPr lang="en-GB"/>
              <a:t>4(interesting)</a:t>
            </a:r>
          </a:p>
          <a:p>
            <a:pPr algn="ctr"/>
            <a:r>
              <a:rPr lang="en-GB"/>
              <a:t>Total +8</a:t>
            </a:r>
          </a:p>
        </p:txBody>
      </p:sp>
    </p:spTree>
    <p:extLst>
      <p:ext uri="{BB962C8B-B14F-4D97-AF65-F5344CB8AC3E}">
        <p14:creationId xmlns:p14="http://schemas.microsoft.com/office/powerpoint/2010/main" val="3226698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38DF80-8E03-9F8C-F67E-C92513FE7E75}"/>
              </a:ext>
            </a:extLst>
          </p:cNvPr>
          <p:cNvSpPr>
            <a:spLocks noGrp="1"/>
          </p:cNvSpPr>
          <p:nvPr>
            <p:ph type="title"/>
          </p:nvPr>
        </p:nvSpPr>
        <p:spPr/>
        <p:txBody>
          <a:bodyPr/>
          <a:lstStyle/>
          <a:p>
            <a:r>
              <a:rPr lang="en-GB" dirty="0" err="1"/>
              <a:t>Pmi</a:t>
            </a:r>
            <a:r>
              <a:rPr lang="en-GB" dirty="0"/>
              <a:t> solution 2</a:t>
            </a:r>
          </a:p>
        </p:txBody>
      </p:sp>
      <p:graphicFrame>
        <p:nvGraphicFramePr>
          <p:cNvPr id="4" name="Table 4">
            <a:extLst>
              <a:ext uri="{FF2B5EF4-FFF2-40B4-BE49-F238E27FC236}">
                <a16:creationId xmlns:a16="http://schemas.microsoft.com/office/drawing/2014/main" id="{7C2F8335-F383-1A47-FDBA-72398865BACE}"/>
              </a:ext>
            </a:extLst>
          </p:cNvPr>
          <p:cNvGraphicFramePr>
            <a:graphicFrameLocks noGrp="1"/>
          </p:cNvGraphicFramePr>
          <p:nvPr>
            <p:ph idx="1"/>
            <p:extLst>
              <p:ext uri="{D42A27DB-BD31-4B8C-83A1-F6EECF244321}">
                <p14:modId xmlns:p14="http://schemas.microsoft.com/office/powerpoint/2010/main" val="1547668392"/>
              </p:ext>
            </p:extLst>
          </p:nvPr>
        </p:nvGraphicFramePr>
        <p:xfrm>
          <a:off x="936171" y="1790019"/>
          <a:ext cx="8044543" cy="3805884"/>
        </p:xfrm>
        <a:graphic>
          <a:graphicData uri="http://schemas.openxmlformats.org/drawingml/2006/table">
            <a:tbl>
              <a:tblPr firstRow="1" bandRow="1">
                <a:tableStyleId>{5C22544A-7EE6-4342-B048-85BDC9FD1C3A}</a:tableStyleId>
              </a:tblPr>
              <a:tblGrid>
                <a:gridCol w="2669899">
                  <a:extLst>
                    <a:ext uri="{9D8B030D-6E8A-4147-A177-3AD203B41FA5}">
                      <a16:colId xmlns:a16="http://schemas.microsoft.com/office/drawing/2014/main" val="3393136355"/>
                    </a:ext>
                  </a:extLst>
                </a:gridCol>
                <a:gridCol w="2687322">
                  <a:extLst>
                    <a:ext uri="{9D8B030D-6E8A-4147-A177-3AD203B41FA5}">
                      <a16:colId xmlns:a16="http://schemas.microsoft.com/office/drawing/2014/main" val="1106081737"/>
                    </a:ext>
                  </a:extLst>
                </a:gridCol>
                <a:gridCol w="2687322">
                  <a:extLst>
                    <a:ext uri="{9D8B030D-6E8A-4147-A177-3AD203B41FA5}">
                      <a16:colId xmlns:a16="http://schemas.microsoft.com/office/drawing/2014/main" val="570973836"/>
                    </a:ext>
                  </a:extLst>
                </a:gridCol>
              </a:tblGrid>
              <a:tr h="872388">
                <a:tc>
                  <a:txBody>
                    <a:bodyPr/>
                    <a:lstStyle/>
                    <a:p>
                      <a:r>
                        <a:rPr lang="en-GB" dirty="0"/>
                        <a:t>Nurse training </a:t>
                      </a:r>
                    </a:p>
                    <a:p>
                      <a:r>
                        <a:rPr lang="en-GB" dirty="0"/>
                        <a:t>Plus </a:t>
                      </a:r>
                    </a:p>
                  </a:txBody>
                  <a:tcPr/>
                </a:tc>
                <a:tc>
                  <a:txBody>
                    <a:bodyPr/>
                    <a:lstStyle/>
                    <a:p>
                      <a:r>
                        <a:rPr lang="en-GB" dirty="0"/>
                        <a:t>minus</a:t>
                      </a:r>
                    </a:p>
                  </a:txBody>
                  <a:tcPr/>
                </a:tc>
                <a:tc>
                  <a:txBody>
                    <a:bodyPr/>
                    <a:lstStyle/>
                    <a:p>
                      <a:r>
                        <a:rPr lang="en-GB" dirty="0"/>
                        <a:t>Interesting </a:t>
                      </a:r>
                    </a:p>
                  </a:txBody>
                  <a:tcPr/>
                </a:tc>
                <a:extLst>
                  <a:ext uri="{0D108BD9-81ED-4DB2-BD59-A6C34878D82A}">
                    <a16:rowId xmlns:a16="http://schemas.microsoft.com/office/drawing/2014/main" val="3428565942"/>
                  </a:ext>
                </a:extLst>
              </a:tr>
              <a:tr h="872388">
                <a:tc>
                  <a:txBody>
                    <a:bodyPr/>
                    <a:lstStyle/>
                    <a:p>
                      <a:r>
                        <a:rPr lang="en-GB" dirty="0"/>
                        <a:t>Get more employee(+6)</a:t>
                      </a:r>
                    </a:p>
                  </a:txBody>
                  <a:tcPr/>
                </a:tc>
                <a:tc>
                  <a:txBody>
                    <a:bodyPr/>
                    <a:lstStyle/>
                    <a:p>
                      <a:r>
                        <a:rPr lang="en-GB" dirty="0"/>
                        <a:t>Require more time(-5)</a:t>
                      </a:r>
                    </a:p>
                  </a:txBody>
                  <a:tcPr/>
                </a:tc>
                <a:tc>
                  <a:txBody>
                    <a:bodyPr/>
                    <a:lstStyle/>
                    <a:p>
                      <a:r>
                        <a:rPr lang="en-GB" dirty="0"/>
                        <a:t>Make them assess the performance and effectiveness of the process(+4</a:t>
                      </a:r>
                    </a:p>
                  </a:txBody>
                  <a:tcPr/>
                </a:tc>
                <a:extLst>
                  <a:ext uri="{0D108BD9-81ED-4DB2-BD59-A6C34878D82A}">
                    <a16:rowId xmlns:a16="http://schemas.microsoft.com/office/drawing/2014/main" val="779485770"/>
                  </a:ext>
                </a:extLst>
              </a:tr>
              <a:tr h="872388">
                <a:tc>
                  <a:txBody>
                    <a:bodyPr/>
                    <a:lstStyle/>
                    <a:p>
                      <a:r>
                        <a:rPr lang="en-GB" dirty="0"/>
                        <a:t>Good quality of care(+5)</a:t>
                      </a:r>
                    </a:p>
                  </a:txBody>
                  <a:tcPr/>
                </a:tc>
                <a:tc>
                  <a:txBody>
                    <a:bodyPr/>
                    <a:lstStyle/>
                    <a:p>
                      <a:r>
                        <a:rPr lang="en-GB" dirty="0"/>
                        <a:t>Waste of time and money (-4)</a:t>
                      </a:r>
                    </a:p>
                  </a:txBody>
                  <a:tcPr/>
                </a:tc>
                <a:tc>
                  <a:txBody>
                    <a:bodyPr/>
                    <a:lstStyle/>
                    <a:p>
                      <a:r>
                        <a:rPr lang="en-GB" dirty="0"/>
                        <a:t>Lack of commitment and dedication (-2)</a:t>
                      </a:r>
                    </a:p>
                  </a:txBody>
                  <a:tcPr/>
                </a:tc>
                <a:extLst>
                  <a:ext uri="{0D108BD9-81ED-4DB2-BD59-A6C34878D82A}">
                    <a16:rowId xmlns:a16="http://schemas.microsoft.com/office/drawing/2014/main" val="600175569"/>
                  </a:ext>
                </a:extLst>
              </a:tr>
              <a:tr h="872388">
                <a:tc>
                  <a:txBody>
                    <a:bodyPr/>
                    <a:lstStyle/>
                    <a:p>
                      <a:r>
                        <a:rPr lang="en-GB" dirty="0"/>
                        <a:t> Improves staff shortage (+6)</a:t>
                      </a:r>
                    </a:p>
                  </a:txBody>
                  <a:tcPr/>
                </a:tc>
                <a:tc>
                  <a:txBody>
                    <a:bodyPr/>
                    <a:lstStyle/>
                    <a:p>
                      <a:r>
                        <a:rPr lang="en-GB" dirty="0"/>
                        <a:t>Leaves for new job(-5)</a:t>
                      </a:r>
                    </a:p>
                  </a:txBody>
                  <a:tcPr/>
                </a:tc>
                <a:tc>
                  <a:txBody>
                    <a:bodyPr/>
                    <a:lstStyle/>
                    <a:p>
                      <a:endParaRPr lang="en-GB" dirty="0"/>
                    </a:p>
                  </a:txBody>
                  <a:tcPr/>
                </a:tc>
                <a:extLst>
                  <a:ext uri="{0D108BD9-81ED-4DB2-BD59-A6C34878D82A}">
                    <a16:rowId xmlns:a16="http://schemas.microsoft.com/office/drawing/2014/main" val="1111279226"/>
                  </a:ext>
                </a:extLst>
              </a:tr>
            </a:tbl>
          </a:graphicData>
        </a:graphic>
      </p:graphicFrame>
      <p:graphicFrame>
        <p:nvGraphicFramePr>
          <p:cNvPr id="3" name="Table 4">
            <a:extLst>
              <a:ext uri="{FF2B5EF4-FFF2-40B4-BE49-F238E27FC236}">
                <a16:creationId xmlns:a16="http://schemas.microsoft.com/office/drawing/2014/main" id="{416AC98C-10F0-3B88-9048-799F8B8FA041}"/>
              </a:ext>
            </a:extLst>
          </p:cNvPr>
          <p:cNvGraphicFramePr>
            <a:graphicFrameLocks noGrp="1"/>
          </p:cNvGraphicFramePr>
          <p:nvPr>
            <p:extLst>
              <p:ext uri="{D42A27DB-BD31-4B8C-83A1-F6EECF244321}">
                <p14:modId xmlns:p14="http://schemas.microsoft.com/office/powerpoint/2010/main" val="2200311316"/>
              </p:ext>
            </p:extLst>
          </p:nvPr>
        </p:nvGraphicFramePr>
        <p:xfrm>
          <a:off x="913775" y="5279571"/>
          <a:ext cx="8066940" cy="1276895"/>
        </p:xfrm>
        <a:graphic>
          <a:graphicData uri="http://schemas.openxmlformats.org/drawingml/2006/table">
            <a:tbl>
              <a:tblPr firstRow="1" bandRow="1">
                <a:tableStyleId>{5C22544A-7EE6-4342-B048-85BDC9FD1C3A}</a:tableStyleId>
              </a:tblPr>
              <a:tblGrid>
                <a:gridCol w="2688980">
                  <a:extLst>
                    <a:ext uri="{9D8B030D-6E8A-4147-A177-3AD203B41FA5}">
                      <a16:colId xmlns:a16="http://schemas.microsoft.com/office/drawing/2014/main" val="960121880"/>
                    </a:ext>
                  </a:extLst>
                </a:gridCol>
                <a:gridCol w="2688980">
                  <a:extLst>
                    <a:ext uri="{9D8B030D-6E8A-4147-A177-3AD203B41FA5}">
                      <a16:colId xmlns:a16="http://schemas.microsoft.com/office/drawing/2014/main" val="3964168012"/>
                    </a:ext>
                  </a:extLst>
                </a:gridCol>
                <a:gridCol w="2688980">
                  <a:extLst>
                    <a:ext uri="{9D8B030D-6E8A-4147-A177-3AD203B41FA5}">
                      <a16:colId xmlns:a16="http://schemas.microsoft.com/office/drawing/2014/main" val="2177832450"/>
                    </a:ext>
                  </a:extLst>
                </a:gridCol>
              </a:tblGrid>
              <a:tr h="636815">
                <a:tc>
                  <a:txBody>
                    <a:bodyPr/>
                    <a:lstStyle/>
                    <a:p>
                      <a:r>
                        <a:rPr lang="en-GB" dirty="0"/>
                        <a:t>They are trained well (+4)</a:t>
                      </a:r>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4163810483"/>
                  </a:ext>
                </a:extLst>
              </a:tr>
              <a:tr h="636815">
                <a:tc>
                  <a:txBody>
                    <a:bodyPr/>
                    <a:lstStyle/>
                    <a:p>
                      <a:r>
                        <a:rPr lang="en-GB" dirty="0"/>
                        <a:t>= +21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dirty="0"/>
                        <a:t>= -14</a:t>
                      </a:r>
                    </a:p>
                  </a:txBody>
                  <a:tcPr/>
                </a:tc>
                <a:tc>
                  <a:txBody>
                    <a:bodyPr/>
                    <a:lstStyle/>
                    <a:p>
                      <a:r>
                        <a:rPr lang="en-GB" dirty="0"/>
                        <a:t>=-4</a:t>
                      </a:r>
                    </a:p>
                  </a:txBody>
                  <a:tcPr/>
                </a:tc>
                <a:extLst>
                  <a:ext uri="{0D108BD9-81ED-4DB2-BD59-A6C34878D82A}">
                    <a16:rowId xmlns:a16="http://schemas.microsoft.com/office/drawing/2014/main" val="4231351687"/>
                  </a:ext>
                </a:extLst>
              </a:tr>
            </a:tbl>
          </a:graphicData>
        </a:graphic>
      </p:graphicFrame>
      <p:sp>
        <p:nvSpPr>
          <p:cNvPr id="5" name="Rectangle: Rounded Corners 4">
            <a:extLst>
              <a:ext uri="{FF2B5EF4-FFF2-40B4-BE49-F238E27FC236}">
                <a16:creationId xmlns:a16="http://schemas.microsoft.com/office/drawing/2014/main" id="{7C18D511-AA8F-F23C-58FD-ACAB6D8C5D77}"/>
              </a:ext>
            </a:extLst>
          </p:cNvPr>
          <p:cNvSpPr/>
          <p:nvPr/>
        </p:nvSpPr>
        <p:spPr>
          <a:xfrm>
            <a:off x="9764486" y="2079171"/>
            <a:ext cx="1763485" cy="279762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The score table show as </a:t>
            </a:r>
          </a:p>
          <a:p>
            <a:pPr algn="ctr"/>
            <a:r>
              <a:rPr lang="en-GB"/>
              <a:t>21(plus)</a:t>
            </a:r>
          </a:p>
          <a:p>
            <a:pPr algn="ctr"/>
            <a:r>
              <a:rPr lang="en-GB"/>
              <a:t>14(minus)</a:t>
            </a:r>
          </a:p>
          <a:p>
            <a:pPr algn="ctr"/>
            <a:r>
              <a:rPr lang="en-GB"/>
              <a:t>Total = -1</a:t>
            </a:r>
          </a:p>
        </p:txBody>
      </p:sp>
    </p:spTree>
    <p:extLst>
      <p:ext uri="{BB962C8B-B14F-4D97-AF65-F5344CB8AC3E}">
        <p14:creationId xmlns:p14="http://schemas.microsoft.com/office/powerpoint/2010/main" val="42947300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6ACD4-BAFA-71FC-5ECF-C488BCB78FF9}"/>
              </a:ext>
            </a:extLst>
          </p:cNvPr>
          <p:cNvSpPr>
            <a:spLocks noGrp="1"/>
          </p:cNvSpPr>
          <p:nvPr>
            <p:ph type="title"/>
          </p:nvPr>
        </p:nvSpPr>
        <p:spPr>
          <a:xfrm>
            <a:off x="913776" y="618518"/>
            <a:ext cx="9482082" cy="785740"/>
          </a:xfrm>
        </p:spPr>
        <p:txBody>
          <a:bodyPr/>
          <a:lstStyle/>
          <a:p>
            <a:r>
              <a:rPr lang="en-GB" dirty="0"/>
              <a:t>PMI for solution 3</a:t>
            </a:r>
          </a:p>
        </p:txBody>
      </p:sp>
      <p:graphicFrame>
        <p:nvGraphicFramePr>
          <p:cNvPr id="4" name="Table 4">
            <a:extLst>
              <a:ext uri="{FF2B5EF4-FFF2-40B4-BE49-F238E27FC236}">
                <a16:creationId xmlns:a16="http://schemas.microsoft.com/office/drawing/2014/main" id="{C1AD2D0A-C817-36DB-1478-5C711B6966C2}"/>
              </a:ext>
            </a:extLst>
          </p:cNvPr>
          <p:cNvGraphicFramePr>
            <a:graphicFrameLocks noGrp="1"/>
          </p:cNvGraphicFramePr>
          <p:nvPr>
            <p:ph idx="1"/>
            <p:extLst>
              <p:ext uri="{D42A27DB-BD31-4B8C-83A1-F6EECF244321}">
                <p14:modId xmlns:p14="http://schemas.microsoft.com/office/powerpoint/2010/main" val="3213453846"/>
              </p:ext>
            </p:extLst>
          </p:nvPr>
        </p:nvGraphicFramePr>
        <p:xfrm>
          <a:off x="914400" y="1654629"/>
          <a:ext cx="8839200" cy="4169228"/>
        </p:xfrm>
        <a:graphic>
          <a:graphicData uri="http://schemas.openxmlformats.org/drawingml/2006/table">
            <a:tbl>
              <a:tblPr firstRow="1" bandRow="1">
                <a:tableStyleId>{5C22544A-7EE6-4342-B048-85BDC9FD1C3A}</a:tableStyleId>
              </a:tblPr>
              <a:tblGrid>
                <a:gridCol w="2946400">
                  <a:extLst>
                    <a:ext uri="{9D8B030D-6E8A-4147-A177-3AD203B41FA5}">
                      <a16:colId xmlns:a16="http://schemas.microsoft.com/office/drawing/2014/main" val="2916381940"/>
                    </a:ext>
                  </a:extLst>
                </a:gridCol>
                <a:gridCol w="2946400">
                  <a:extLst>
                    <a:ext uri="{9D8B030D-6E8A-4147-A177-3AD203B41FA5}">
                      <a16:colId xmlns:a16="http://schemas.microsoft.com/office/drawing/2014/main" val="2459578488"/>
                    </a:ext>
                  </a:extLst>
                </a:gridCol>
                <a:gridCol w="2946400">
                  <a:extLst>
                    <a:ext uri="{9D8B030D-6E8A-4147-A177-3AD203B41FA5}">
                      <a16:colId xmlns:a16="http://schemas.microsoft.com/office/drawing/2014/main" val="3511995449"/>
                    </a:ext>
                  </a:extLst>
                </a:gridCol>
              </a:tblGrid>
              <a:tr h="1042307">
                <a:tc>
                  <a:txBody>
                    <a:bodyPr/>
                    <a:lstStyle/>
                    <a:p>
                      <a:r>
                        <a:rPr lang="en-GB" dirty="0"/>
                        <a:t>plus</a:t>
                      </a:r>
                    </a:p>
                  </a:txBody>
                  <a:tcPr/>
                </a:tc>
                <a:tc>
                  <a:txBody>
                    <a:bodyPr/>
                    <a:lstStyle/>
                    <a:p>
                      <a:r>
                        <a:rPr lang="en-GB" dirty="0"/>
                        <a:t>minus</a:t>
                      </a:r>
                    </a:p>
                  </a:txBody>
                  <a:tcPr/>
                </a:tc>
                <a:tc>
                  <a:txBody>
                    <a:bodyPr/>
                    <a:lstStyle/>
                    <a:p>
                      <a:endParaRPr lang="en-GB" dirty="0"/>
                    </a:p>
                  </a:txBody>
                  <a:tcPr/>
                </a:tc>
                <a:extLst>
                  <a:ext uri="{0D108BD9-81ED-4DB2-BD59-A6C34878D82A}">
                    <a16:rowId xmlns:a16="http://schemas.microsoft.com/office/drawing/2014/main" val="3793373769"/>
                  </a:ext>
                </a:extLst>
              </a:tr>
              <a:tr h="1042307">
                <a:tc>
                  <a:txBody>
                    <a:bodyPr/>
                    <a:lstStyle/>
                    <a:p>
                      <a:r>
                        <a:rPr lang="en-GB" dirty="0"/>
                        <a:t>Employees are more likely to stay on the job (+4)</a:t>
                      </a:r>
                    </a:p>
                  </a:txBody>
                  <a:tcPr/>
                </a:tc>
                <a:tc>
                  <a:txBody>
                    <a:bodyPr/>
                    <a:lstStyle/>
                    <a:p>
                      <a:r>
                        <a:rPr lang="en-GB" dirty="0"/>
                        <a:t>They might leave and still go for higher paying job(-5)</a:t>
                      </a:r>
                    </a:p>
                  </a:txBody>
                  <a:tcPr/>
                </a:tc>
                <a:tc>
                  <a:txBody>
                    <a:bodyPr/>
                    <a:lstStyle/>
                    <a:p>
                      <a:r>
                        <a:rPr lang="en-GB" dirty="0"/>
                        <a:t>Self sufficient and be able to afford better life (-1)</a:t>
                      </a:r>
                    </a:p>
                  </a:txBody>
                  <a:tcPr/>
                </a:tc>
                <a:extLst>
                  <a:ext uri="{0D108BD9-81ED-4DB2-BD59-A6C34878D82A}">
                    <a16:rowId xmlns:a16="http://schemas.microsoft.com/office/drawing/2014/main" val="688463351"/>
                  </a:ext>
                </a:extLst>
              </a:tr>
              <a:tr h="1042307">
                <a:tc>
                  <a:txBody>
                    <a:bodyPr/>
                    <a:lstStyle/>
                    <a:p>
                      <a:r>
                        <a:rPr lang="en-GB" dirty="0"/>
                        <a:t>Improve company image (+4)</a:t>
                      </a:r>
                    </a:p>
                    <a:p>
                      <a:endParaRPr lang="en-GB" dirty="0"/>
                    </a:p>
                  </a:txBody>
                  <a:tcPr/>
                </a:tc>
                <a:tc>
                  <a:txBody>
                    <a:bodyPr/>
                    <a:lstStyle/>
                    <a:p>
                      <a:r>
                        <a:rPr lang="en-GB" dirty="0"/>
                        <a:t>Potential decreased of profits(-3)</a:t>
                      </a:r>
                    </a:p>
                  </a:txBody>
                  <a:tcPr/>
                </a:tc>
                <a:tc>
                  <a:txBody>
                    <a:bodyPr/>
                    <a:lstStyle/>
                    <a:p>
                      <a:r>
                        <a:rPr lang="en-GB" dirty="0"/>
                        <a:t>It would be beneficial for low income families (-6)</a:t>
                      </a:r>
                    </a:p>
                  </a:txBody>
                  <a:tcPr/>
                </a:tc>
                <a:extLst>
                  <a:ext uri="{0D108BD9-81ED-4DB2-BD59-A6C34878D82A}">
                    <a16:rowId xmlns:a16="http://schemas.microsoft.com/office/drawing/2014/main" val="3173079678"/>
                  </a:ext>
                </a:extLst>
              </a:tr>
              <a:tr h="1042307">
                <a:tc>
                  <a:txBody>
                    <a:bodyPr/>
                    <a:lstStyle/>
                    <a:p>
                      <a:r>
                        <a:rPr lang="en-GB" dirty="0"/>
                        <a:t>Reduce staff turnover (+6)</a:t>
                      </a:r>
                    </a:p>
                  </a:txBody>
                  <a:tcPr/>
                </a:tc>
                <a:tc>
                  <a:txBody>
                    <a:bodyPr/>
                    <a:lstStyle/>
                    <a:p>
                      <a:r>
                        <a:rPr lang="en-GB" dirty="0"/>
                        <a:t>Payment of salary and commission(-3) </a:t>
                      </a:r>
                    </a:p>
                  </a:txBody>
                  <a:tcPr/>
                </a:tc>
                <a:tc>
                  <a:txBody>
                    <a:bodyPr/>
                    <a:lstStyle/>
                    <a:p>
                      <a:endParaRPr lang="en-GB" dirty="0"/>
                    </a:p>
                  </a:txBody>
                  <a:tcPr/>
                </a:tc>
                <a:extLst>
                  <a:ext uri="{0D108BD9-81ED-4DB2-BD59-A6C34878D82A}">
                    <a16:rowId xmlns:a16="http://schemas.microsoft.com/office/drawing/2014/main" val="1938003251"/>
                  </a:ext>
                </a:extLst>
              </a:tr>
            </a:tbl>
          </a:graphicData>
        </a:graphic>
      </p:graphicFrame>
      <p:graphicFrame>
        <p:nvGraphicFramePr>
          <p:cNvPr id="3" name="Table 4">
            <a:extLst>
              <a:ext uri="{FF2B5EF4-FFF2-40B4-BE49-F238E27FC236}">
                <a16:creationId xmlns:a16="http://schemas.microsoft.com/office/drawing/2014/main" id="{D7B36B99-52AA-FA17-164D-75445F0DA911}"/>
              </a:ext>
            </a:extLst>
          </p:cNvPr>
          <p:cNvGraphicFramePr>
            <a:graphicFrameLocks noGrp="1"/>
          </p:cNvGraphicFramePr>
          <p:nvPr>
            <p:extLst>
              <p:ext uri="{D42A27DB-BD31-4B8C-83A1-F6EECF244321}">
                <p14:modId xmlns:p14="http://schemas.microsoft.com/office/powerpoint/2010/main" val="80534735"/>
              </p:ext>
            </p:extLst>
          </p:nvPr>
        </p:nvGraphicFramePr>
        <p:xfrm>
          <a:off x="913776" y="5823856"/>
          <a:ext cx="8839200" cy="415625"/>
        </p:xfrm>
        <a:graphic>
          <a:graphicData uri="http://schemas.openxmlformats.org/drawingml/2006/table">
            <a:tbl>
              <a:tblPr firstRow="1" bandRow="1">
                <a:tableStyleId>{5C22544A-7EE6-4342-B048-85BDC9FD1C3A}</a:tableStyleId>
              </a:tblPr>
              <a:tblGrid>
                <a:gridCol w="2946400">
                  <a:extLst>
                    <a:ext uri="{9D8B030D-6E8A-4147-A177-3AD203B41FA5}">
                      <a16:colId xmlns:a16="http://schemas.microsoft.com/office/drawing/2014/main" val="236305956"/>
                    </a:ext>
                  </a:extLst>
                </a:gridCol>
                <a:gridCol w="2946400">
                  <a:extLst>
                    <a:ext uri="{9D8B030D-6E8A-4147-A177-3AD203B41FA5}">
                      <a16:colId xmlns:a16="http://schemas.microsoft.com/office/drawing/2014/main" val="1038704108"/>
                    </a:ext>
                  </a:extLst>
                </a:gridCol>
                <a:gridCol w="2946400">
                  <a:extLst>
                    <a:ext uri="{9D8B030D-6E8A-4147-A177-3AD203B41FA5}">
                      <a16:colId xmlns:a16="http://schemas.microsoft.com/office/drawing/2014/main" val="2534764655"/>
                    </a:ext>
                  </a:extLst>
                </a:gridCol>
              </a:tblGrid>
              <a:tr h="415625">
                <a:tc>
                  <a:txBody>
                    <a:bodyPr/>
                    <a:lstStyle/>
                    <a:p>
                      <a:r>
                        <a:rPr lang="en-GB" dirty="0"/>
                        <a:t>= +14</a:t>
                      </a:r>
                    </a:p>
                  </a:txBody>
                  <a:tcPr/>
                </a:tc>
                <a:tc>
                  <a:txBody>
                    <a:bodyPr/>
                    <a:lstStyle/>
                    <a:p>
                      <a:r>
                        <a:rPr lang="en-GB" dirty="0"/>
                        <a:t>= -13</a:t>
                      </a:r>
                    </a:p>
                  </a:txBody>
                  <a:tcPr/>
                </a:tc>
                <a:tc>
                  <a:txBody>
                    <a:bodyPr/>
                    <a:lstStyle/>
                    <a:p>
                      <a:r>
                        <a:rPr lang="en-GB" dirty="0"/>
                        <a:t>=-7</a:t>
                      </a:r>
                    </a:p>
                  </a:txBody>
                  <a:tcPr/>
                </a:tc>
                <a:extLst>
                  <a:ext uri="{0D108BD9-81ED-4DB2-BD59-A6C34878D82A}">
                    <a16:rowId xmlns:a16="http://schemas.microsoft.com/office/drawing/2014/main" val="4234361733"/>
                  </a:ext>
                </a:extLst>
              </a:tr>
            </a:tbl>
          </a:graphicData>
        </a:graphic>
      </p:graphicFrame>
      <p:sp>
        <p:nvSpPr>
          <p:cNvPr id="5" name="Rectangle: Rounded Corners 4">
            <a:extLst>
              <a:ext uri="{FF2B5EF4-FFF2-40B4-BE49-F238E27FC236}">
                <a16:creationId xmlns:a16="http://schemas.microsoft.com/office/drawing/2014/main" id="{29E36A68-16CD-1A5B-062B-967165198EEC}"/>
              </a:ext>
            </a:extLst>
          </p:cNvPr>
          <p:cNvSpPr/>
          <p:nvPr/>
        </p:nvSpPr>
        <p:spPr>
          <a:xfrm>
            <a:off x="10069287" y="2465614"/>
            <a:ext cx="1796142" cy="254725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The tables show as </a:t>
            </a:r>
          </a:p>
          <a:p>
            <a:pPr algn="ctr"/>
            <a:r>
              <a:rPr lang="en-GB"/>
              <a:t>14(plus)</a:t>
            </a:r>
          </a:p>
          <a:p>
            <a:pPr algn="ctr"/>
            <a:r>
              <a:rPr lang="en-GB"/>
              <a:t>13(minus)</a:t>
            </a:r>
          </a:p>
          <a:p>
            <a:pPr algn="ctr"/>
            <a:r>
              <a:rPr lang="en-GB"/>
              <a:t>Total 4</a:t>
            </a:r>
          </a:p>
        </p:txBody>
      </p:sp>
    </p:spTree>
    <p:extLst>
      <p:ext uri="{BB962C8B-B14F-4D97-AF65-F5344CB8AC3E}">
        <p14:creationId xmlns:p14="http://schemas.microsoft.com/office/powerpoint/2010/main" val="4789776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C2B02-BF23-4CDC-DB48-C79C55B6B9F3}"/>
              </a:ext>
            </a:extLst>
          </p:cNvPr>
          <p:cNvSpPr>
            <a:spLocks noGrp="1"/>
          </p:cNvSpPr>
          <p:nvPr>
            <p:ph type="title"/>
          </p:nvPr>
        </p:nvSpPr>
        <p:spPr/>
        <p:txBody>
          <a:bodyPr/>
          <a:lstStyle/>
          <a:p>
            <a:r>
              <a:rPr lang="en-GB" dirty="0"/>
              <a:t>The best solution </a:t>
            </a:r>
          </a:p>
        </p:txBody>
      </p:sp>
      <p:sp>
        <p:nvSpPr>
          <p:cNvPr id="3" name="Content Placeholder 2">
            <a:extLst>
              <a:ext uri="{FF2B5EF4-FFF2-40B4-BE49-F238E27FC236}">
                <a16:creationId xmlns:a16="http://schemas.microsoft.com/office/drawing/2014/main" id="{2117B202-3AF7-B485-B404-B2EACB668B78}"/>
              </a:ext>
            </a:extLst>
          </p:cNvPr>
          <p:cNvSpPr>
            <a:spLocks noGrp="1"/>
          </p:cNvSpPr>
          <p:nvPr>
            <p:ph idx="1"/>
          </p:nvPr>
        </p:nvSpPr>
        <p:spPr>
          <a:xfrm>
            <a:off x="913773" y="1855465"/>
            <a:ext cx="10364452" cy="3424107"/>
          </a:xfrm>
        </p:spPr>
        <p:txBody>
          <a:bodyPr/>
          <a:lstStyle/>
          <a:p>
            <a:r>
              <a:rPr lang="en-GB" dirty="0"/>
              <a:t>Out of the three </a:t>
            </a:r>
            <a:r>
              <a:rPr lang="en-GB" dirty="0" err="1"/>
              <a:t>pmi</a:t>
            </a:r>
            <a:r>
              <a:rPr lang="en-GB" dirty="0"/>
              <a:t> analysis solution number one score  plus +8 which was the highest number out of the three solutions, therefore Hiring Nurses from other countries and  create a work visa fore them to come to work in the </a:t>
            </a:r>
            <a:r>
              <a:rPr lang="en-GB" dirty="0" err="1"/>
              <a:t>uk</a:t>
            </a:r>
            <a:r>
              <a:rPr lang="en-GB" dirty="0"/>
              <a:t> is the best solution to reduce staff shortage.</a:t>
            </a:r>
          </a:p>
        </p:txBody>
      </p:sp>
    </p:spTree>
    <p:extLst>
      <p:ext uri="{BB962C8B-B14F-4D97-AF65-F5344CB8AC3E}">
        <p14:creationId xmlns:p14="http://schemas.microsoft.com/office/powerpoint/2010/main" val="12160333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B5794-459F-E40B-82C7-59DE4B334DCD}"/>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79DC87BE-6E41-0F23-4FE7-3934A8C88E22}"/>
              </a:ext>
            </a:extLst>
          </p:cNvPr>
          <p:cNvSpPr>
            <a:spLocks noGrp="1"/>
          </p:cNvSpPr>
          <p:nvPr>
            <p:ph idx="1"/>
          </p:nvPr>
        </p:nvSpPr>
        <p:spPr/>
        <p:txBody>
          <a:bodyPr/>
          <a:lstStyle/>
          <a:p>
            <a:r>
              <a:rPr lang="en-GB" dirty="0"/>
              <a:t>I have identified the problems and causes of staff shortage in proper care </a:t>
            </a:r>
            <a:r>
              <a:rPr lang="en-GB" dirty="0" err="1"/>
              <a:t>uk</a:t>
            </a:r>
            <a:r>
              <a:rPr lang="en-GB" dirty="0"/>
              <a:t> using analytical tools such as </a:t>
            </a:r>
            <a:r>
              <a:rPr lang="en-GB" dirty="0" err="1"/>
              <a:t>pestel</a:t>
            </a:r>
            <a:r>
              <a:rPr lang="en-GB" dirty="0"/>
              <a:t> analysis, I have uses </a:t>
            </a:r>
            <a:r>
              <a:rPr lang="en-GB" dirty="0" err="1"/>
              <a:t>pestel</a:t>
            </a:r>
            <a:r>
              <a:rPr lang="en-GB" dirty="0"/>
              <a:t> analysis to identify the causes and different factors that that may be causing staff shortage in the healthcare, I have also used the fishbone diagram to analysis the root causes of staff shortage I have also used the PMI analysis to find the best solution the can help reduce and overcome the staff shortage </a:t>
            </a:r>
          </a:p>
        </p:txBody>
      </p:sp>
    </p:spTree>
    <p:extLst>
      <p:ext uri="{BB962C8B-B14F-4D97-AF65-F5344CB8AC3E}">
        <p14:creationId xmlns:p14="http://schemas.microsoft.com/office/powerpoint/2010/main" val="40334301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BD826-4486-152A-55EB-9205CF45805A}"/>
              </a:ext>
            </a:extLst>
          </p:cNvPr>
          <p:cNvSpPr>
            <a:spLocks noGrp="1"/>
          </p:cNvSpPr>
          <p:nvPr>
            <p:ph type="title"/>
          </p:nvPr>
        </p:nvSpPr>
        <p:spPr/>
        <p:txBody>
          <a:bodyPr/>
          <a:lstStyle/>
          <a:p>
            <a:r>
              <a:rPr lang="en-GB" dirty="0"/>
              <a:t>Reference </a:t>
            </a:r>
          </a:p>
        </p:txBody>
      </p:sp>
      <p:sp>
        <p:nvSpPr>
          <p:cNvPr id="3" name="Content Placeholder 2">
            <a:extLst>
              <a:ext uri="{FF2B5EF4-FFF2-40B4-BE49-F238E27FC236}">
                <a16:creationId xmlns:a16="http://schemas.microsoft.com/office/drawing/2014/main" id="{86904825-3386-0BC0-3B3F-3D85690DC01F}"/>
              </a:ext>
            </a:extLst>
          </p:cNvPr>
          <p:cNvSpPr>
            <a:spLocks noGrp="1"/>
          </p:cNvSpPr>
          <p:nvPr>
            <p:ph idx="1"/>
          </p:nvPr>
        </p:nvSpPr>
        <p:spPr/>
        <p:txBody>
          <a:bodyPr>
            <a:normAutofit fontScale="55000" lnSpcReduction="20000"/>
          </a:bodyPr>
          <a:lstStyle/>
          <a:p>
            <a:r>
              <a:rPr lang="en-GB" dirty="0"/>
              <a:t>References</a:t>
            </a:r>
          </a:p>
          <a:p>
            <a:r>
              <a:rPr lang="en-GB" dirty="0" err="1"/>
              <a:t>nhsproviders</a:t>
            </a:r>
            <a:r>
              <a:rPr lang="en-GB" dirty="0"/>
              <a:t>, 2022. </a:t>
            </a:r>
            <a:r>
              <a:rPr lang="en-GB" dirty="0" err="1"/>
              <a:t>nhsproviders</a:t>
            </a:r>
            <a:r>
              <a:rPr lang="en-GB" dirty="0"/>
              <a:t>. [Online] </a:t>
            </a:r>
          </a:p>
          <a:p>
            <a:r>
              <a:rPr lang="en-GB" dirty="0"/>
              <a:t>Available at: https://nhsproviders.org/news-blogs/news/nhs-workforce-shortage-has-serious-and-detrimental-impact-on-services</a:t>
            </a:r>
          </a:p>
          <a:p>
            <a:r>
              <a:rPr lang="en-GB" dirty="0"/>
              <a:t>[Accessed 21 march 2022].</a:t>
            </a:r>
          </a:p>
          <a:p>
            <a:r>
              <a:rPr lang="en-GB" dirty="0"/>
              <a:t>Nurses, 2019. Nurses. [Online] </a:t>
            </a:r>
          </a:p>
          <a:p>
            <a:r>
              <a:rPr lang="en-GB" dirty="0"/>
              <a:t>Available at: https://www.nurses.co.uk/blog/95-of-nurses-say-patient-health-is-at-risk-and-it-s-due-to-nhs-staff-shortages/#:~:text=According%20to%20a%20Nuffield%20Trust%20report%20there%20is,aren%27t%20turned%20around%20%28here%27s%20The%20Observer%20%27s%20article%29</a:t>
            </a:r>
          </a:p>
          <a:p>
            <a:r>
              <a:rPr lang="en-GB" dirty="0"/>
              <a:t>[Accessed 02 </a:t>
            </a:r>
            <a:r>
              <a:rPr lang="en-GB" dirty="0" err="1"/>
              <a:t>july</a:t>
            </a:r>
            <a:r>
              <a:rPr lang="en-GB" dirty="0"/>
              <a:t> 2019].</a:t>
            </a:r>
          </a:p>
          <a:p>
            <a:r>
              <a:rPr lang="en-GB" dirty="0" err="1"/>
              <a:t>virtuallibrary</a:t>
            </a:r>
            <a:r>
              <a:rPr lang="en-GB" dirty="0"/>
              <a:t>, 2022. </a:t>
            </a:r>
            <a:r>
              <a:rPr lang="en-GB" dirty="0" err="1"/>
              <a:t>virtuallibrary</a:t>
            </a:r>
            <a:r>
              <a:rPr lang="en-GB" dirty="0"/>
              <a:t>. [Online] </a:t>
            </a:r>
          </a:p>
          <a:p>
            <a:r>
              <a:rPr lang="en-GB" dirty="0"/>
              <a:t>Available at: www.virtuallibrary.info/pmi-plus-minus-interesting-strategy.html</a:t>
            </a:r>
          </a:p>
          <a:p>
            <a:r>
              <a:rPr lang="en-GB" dirty="0"/>
              <a:t>[Accessed 08 </a:t>
            </a:r>
            <a:r>
              <a:rPr lang="en-GB" dirty="0" err="1"/>
              <a:t>december</a:t>
            </a:r>
            <a:r>
              <a:rPr lang="en-GB" dirty="0"/>
              <a:t> 2022].</a:t>
            </a:r>
          </a:p>
          <a:p>
            <a:endParaRPr lang="en-GB" dirty="0"/>
          </a:p>
          <a:p>
            <a:endParaRPr lang="en-GB" dirty="0"/>
          </a:p>
          <a:p>
            <a:endParaRPr lang="en-GB" dirty="0"/>
          </a:p>
        </p:txBody>
      </p:sp>
    </p:spTree>
    <p:extLst>
      <p:ext uri="{BB962C8B-B14F-4D97-AF65-F5344CB8AC3E}">
        <p14:creationId xmlns:p14="http://schemas.microsoft.com/office/powerpoint/2010/main" val="755764594"/>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27537E"/>
      </a:dk2>
      <a:lt2>
        <a:srgbClr val="AABED7"/>
      </a:lt2>
      <a:accent1>
        <a:srgbClr val="E34B7A"/>
      </a:accent1>
      <a:accent2>
        <a:srgbClr val="AC339A"/>
      </a:accent2>
      <a:accent3>
        <a:srgbClr val="6953B7"/>
      </a:accent3>
      <a:accent4>
        <a:srgbClr val="1D7EAB"/>
      </a:accent4>
      <a:accent5>
        <a:srgbClr val="43AFD6"/>
      </a:accent5>
      <a:accent6>
        <a:srgbClr val="DE85E1"/>
      </a:accent6>
      <a:hlink>
        <a:srgbClr val="ED87A6"/>
      </a:hlink>
      <a:folHlink>
        <a:srgbClr val="C99EAC"/>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78000"/>
                <a:shade val="100000"/>
                <a:hueMod val="136000"/>
                <a:satMod val="160000"/>
                <a:lumMod val="105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C71B277C-C29A-4BA0-A7BA-43502DF21AB3}"/>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6" ma:contentTypeDescription="Create a new document." ma:contentTypeScope="" ma:versionID="344fc6d59397fb72715de19ad2c90172">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e4b7bb1efb7075b2fc61e8cc6eef4cfd"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AE0FECA-0117-4979-A4D9-403EA3A25D1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6F03166-BFA3-426A-B31D-9F604EF0BD05}">
  <ds:schemaRefs>
    <ds:schemaRef ds:uri="http://schemas.microsoft.com/sharepoint/v3/contenttype/forms"/>
  </ds:schemaRefs>
</ds:datastoreItem>
</file>

<file path=customXml/itemProps3.xml><?xml version="1.0" encoding="utf-8"?>
<ds:datastoreItem xmlns:ds="http://schemas.openxmlformats.org/officeDocument/2006/customXml" ds:itemID="{9DFC38A0-D024-4ADC-AF14-BD6D399C630D}">
  <ds:schemaRefs>
    <ds:schemaRef ds:uri="http://purl.org/dc/elements/1.1/"/>
    <ds:schemaRef ds:uri="http://www.w3.org/XML/1998/namespace"/>
    <ds:schemaRef ds:uri="http://purl.org/dc/dcmitype/"/>
    <ds:schemaRef ds:uri="http://schemas.microsoft.com/office/infopath/2007/PartnerControls"/>
    <ds:schemaRef ds:uri="http://schemas.openxmlformats.org/package/2006/metadata/core-properties"/>
    <ds:schemaRef ds:uri="http://schemas.microsoft.com/office/2006/documentManagement/types"/>
    <ds:schemaRef ds:uri="http://purl.org/dc/terms/"/>
    <ds:schemaRef ds:uri="4eb0a523-77d0-454a-93a8-50ca111d3c44"/>
    <ds:schemaRef ds:uri="0e7fbce4-8ae7-4085-8b0a-9efa4c7cae6d"/>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TM04033925[[fn=Droplet]]</Template>
  <TotalTime>1691</TotalTime>
  <Words>1610</Words>
  <Application>Microsoft Office PowerPoint</Application>
  <PresentationFormat>Widescreen</PresentationFormat>
  <Paragraphs>163</Paragraphs>
  <Slides>14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arial</vt:lpstr>
      <vt:lpstr>Calibri Light</vt:lpstr>
      <vt:lpstr>myriad-pro</vt:lpstr>
      <vt:lpstr>Noto Sans</vt:lpstr>
      <vt:lpstr>Tw Cen MT</vt:lpstr>
      <vt:lpstr>Droplet</vt:lpstr>
      <vt:lpstr>PowerPoint Presentation</vt:lpstr>
      <vt:lpstr>Introduction </vt:lpstr>
      <vt:lpstr>Scop of the problem </vt:lpstr>
      <vt:lpstr>Impact </vt:lpstr>
      <vt:lpstr>PESTEL</vt:lpstr>
      <vt:lpstr>Fishbone diagram </vt:lpstr>
      <vt:lpstr> my Solutions </vt:lpstr>
      <vt:lpstr> what is Pmi </vt:lpstr>
      <vt:lpstr>Pmi solution 1</vt:lpstr>
      <vt:lpstr>Pmi solution 2</vt:lpstr>
      <vt:lpstr>PMI for solution 3</vt:lpstr>
      <vt:lpstr>The best solution </vt:lpstr>
      <vt:lpstr>Conclusion </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Tantou Sisay (2121741)</dc:creator>
  <cp:lastModifiedBy>Tantou Sisay</cp:lastModifiedBy>
  <cp:revision>11</cp:revision>
  <dcterms:created xsi:type="dcterms:W3CDTF">2022-06-30T09:09:29Z</dcterms:created>
  <dcterms:modified xsi:type="dcterms:W3CDTF">2022-12-09T14:07:16Z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