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9"/>
  </p:notesMasterIdLst>
  <p:sldIdLst>
    <p:sldId id="256" r:id="rId5"/>
    <p:sldId id="257" r:id="rId6"/>
    <p:sldId id="258" r:id="rId7"/>
    <p:sldId id="259" r:id="rId8"/>
  </p:sldIdLst>
  <p:sldSz cx="21374100" cy="30276800"/>
  <p:notesSz cx="6858000" cy="9144000"/>
  <p:embeddedFontLst>
    <p:embeddedFont>
      <p:font typeface="Arial Bold" panose="020B0704020202020204" pitchFamily="34" charset="0"/>
      <p:regular r:id="rId10"/>
      <p:bold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18" d="100"/>
          <a:sy n="18" d="100"/>
        </p:scale>
        <p:origin x="26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font" Target="fonts/font2.fntdata"/><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91"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92"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9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694"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95"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96"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636" name="Title 1"/>
          <p:cNvSpPr>
            <a:spLocks noGrp="1"/>
          </p:cNvSpPr>
          <p:nvPr>
            <p:ph type="ctrTitle"/>
          </p:nvPr>
        </p:nvSpPr>
        <p:spPr>
          <a:xfrm>
            <a:off x="685800" y="2130425"/>
            <a:ext cx="7772400" cy="1470025"/>
          </a:xfrm>
        </p:spPr>
        <p:txBody>
          <a:bodyPr/>
          <a:lstStyle/>
          <a:p>
            <a:r>
              <a:rPr lang="en-US"/>
              <a:t>Click to edit Master title style</a:t>
            </a:r>
          </a:p>
        </p:txBody>
      </p:sp>
      <p:sp>
        <p:nvSpPr>
          <p:cNvPr id="1048637"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1048638" name="Date Placeholder 3"/>
          <p:cNvSpPr>
            <a:spLocks noGrp="1"/>
          </p:cNvSpPr>
          <p:nvPr>
            <p:ph type="dt" sz="half" idx="10"/>
          </p:nvPr>
        </p:nvSpPr>
        <p:spPr/>
        <p:txBody>
          <a:bodyPr/>
          <a:lstStyle/>
          <a:p>
            <a:fld id="{1D8BD707-D9CF-40AE-B4C6-C98DA3205C09}" type="datetimeFigureOut">
              <a:rPr lang="en-US" smtClean="0"/>
              <a:t>3/3/2026</a:t>
            </a:fld>
            <a:endParaRPr lang="en-US"/>
          </a:p>
        </p:txBody>
      </p:sp>
      <p:sp>
        <p:nvSpPr>
          <p:cNvPr id="1048639" name="Footer Placeholder 4"/>
          <p:cNvSpPr>
            <a:spLocks noGrp="1"/>
          </p:cNvSpPr>
          <p:nvPr>
            <p:ph type="ftr" sz="quarter" idx="11"/>
          </p:nvPr>
        </p:nvSpPr>
        <p:spPr/>
        <p:txBody>
          <a:bodyPr/>
          <a:lstStyle/>
          <a:p>
            <a:endParaRPr lang="en-US"/>
          </a:p>
        </p:txBody>
      </p:sp>
      <p:sp>
        <p:nvSpPr>
          <p:cNvPr id="1048640"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650" name="Title 1"/>
          <p:cNvSpPr>
            <a:spLocks noGrp="1"/>
          </p:cNvSpPr>
          <p:nvPr>
            <p:ph type="title"/>
          </p:nvPr>
        </p:nvSpPr>
        <p:spPr/>
        <p:txBody>
          <a:bodyPr/>
          <a:lstStyle/>
          <a:p>
            <a:r>
              <a:rPr lang="en-US"/>
              <a:t>Click to edit Master title style</a:t>
            </a:r>
          </a:p>
        </p:txBody>
      </p:sp>
      <p:sp>
        <p:nvSpPr>
          <p:cNvPr id="1048651"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2" name="Date Placeholder 3"/>
          <p:cNvSpPr>
            <a:spLocks noGrp="1"/>
          </p:cNvSpPr>
          <p:nvPr>
            <p:ph type="dt" sz="half" idx="10"/>
          </p:nvPr>
        </p:nvSpPr>
        <p:spPr/>
        <p:txBody>
          <a:bodyPr/>
          <a:lstStyle/>
          <a:p>
            <a:fld id="{1D8BD707-D9CF-40AE-B4C6-C98DA3205C09}" type="datetimeFigureOut">
              <a:rPr lang="en-US" smtClean="0"/>
              <a:t>3/3/2026</a:t>
            </a:fld>
            <a:endParaRPr lang="en-US"/>
          </a:p>
        </p:txBody>
      </p:sp>
      <p:sp>
        <p:nvSpPr>
          <p:cNvPr id="1048653" name="Footer Placeholder 4"/>
          <p:cNvSpPr>
            <a:spLocks noGrp="1"/>
          </p:cNvSpPr>
          <p:nvPr>
            <p:ph type="ftr" sz="quarter" idx="11"/>
          </p:nvPr>
        </p:nvSpPr>
        <p:spPr/>
        <p:txBody>
          <a:bodyPr/>
          <a:lstStyle/>
          <a:p>
            <a:endParaRPr lang="en-US"/>
          </a:p>
        </p:txBody>
      </p:sp>
      <p:sp>
        <p:nvSpPr>
          <p:cNvPr id="1048654"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66"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1048667"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68" name="Date Placeholder 3"/>
          <p:cNvSpPr>
            <a:spLocks noGrp="1"/>
          </p:cNvSpPr>
          <p:nvPr>
            <p:ph type="dt" sz="half" idx="10"/>
          </p:nvPr>
        </p:nvSpPr>
        <p:spPr/>
        <p:txBody>
          <a:bodyPr/>
          <a:lstStyle/>
          <a:p>
            <a:fld id="{1D8BD707-D9CF-40AE-B4C6-C98DA3205C09}" type="datetimeFigureOut">
              <a:rPr lang="en-US" smtClean="0"/>
              <a:t>3/3/2026</a:t>
            </a:fld>
            <a:endParaRPr lang="en-US"/>
          </a:p>
        </p:txBody>
      </p:sp>
      <p:sp>
        <p:nvSpPr>
          <p:cNvPr id="1048669" name="Footer Placeholder 4"/>
          <p:cNvSpPr>
            <a:spLocks noGrp="1"/>
          </p:cNvSpPr>
          <p:nvPr>
            <p:ph type="ftr" sz="quarter" idx="11"/>
          </p:nvPr>
        </p:nvSpPr>
        <p:spPr/>
        <p:txBody>
          <a:bodyPr/>
          <a:lstStyle/>
          <a:p>
            <a:endParaRPr lang="en-US"/>
          </a:p>
        </p:txBody>
      </p:sp>
      <p:sp>
        <p:nvSpPr>
          <p:cNvPr id="1048670"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71" name="Title 1"/>
          <p:cNvSpPr>
            <a:spLocks noGrp="1"/>
          </p:cNvSpPr>
          <p:nvPr>
            <p:ph type="title"/>
          </p:nvPr>
        </p:nvSpPr>
        <p:spPr/>
        <p:txBody>
          <a:bodyPr/>
          <a:lstStyle/>
          <a:p>
            <a:r>
              <a:rPr lang="en-US"/>
              <a:t>Click to edit Master title style</a:t>
            </a:r>
          </a:p>
        </p:txBody>
      </p:sp>
      <p:sp>
        <p:nvSpPr>
          <p:cNvPr id="1048672"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3"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4" name="Date Placeholder 4"/>
          <p:cNvSpPr>
            <a:spLocks noGrp="1"/>
          </p:cNvSpPr>
          <p:nvPr>
            <p:ph type="dt" sz="half" idx="10"/>
          </p:nvPr>
        </p:nvSpPr>
        <p:spPr/>
        <p:txBody>
          <a:bodyPr/>
          <a:lstStyle/>
          <a:p>
            <a:fld id="{1D8BD707-D9CF-40AE-B4C6-C98DA3205C09}" type="datetimeFigureOut">
              <a:rPr lang="en-US" smtClean="0"/>
              <a:t>3/3/2026</a:t>
            </a:fld>
            <a:endParaRPr lang="en-US"/>
          </a:p>
        </p:txBody>
      </p:sp>
      <p:sp>
        <p:nvSpPr>
          <p:cNvPr id="1048675" name="Footer Placeholder 5"/>
          <p:cNvSpPr>
            <a:spLocks noGrp="1"/>
          </p:cNvSpPr>
          <p:nvPr>
            <p:ph type="ftr" sz="quarter" idx="11"/>
          </p:nvPr>
        </p:nvSpPr>
        <p:spPr/>
        <p:txBody>
          <a:bodyPr/>
          <a:lstStyle/>
          <a:p>
            <a:endParaRPr lang="en-US"/>
          </a:p>
        </p:txBody>
      </p:sp>
      <p:sp>
        <p:nvSpPr>
          <p:cNvPr id="1048676"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77" name="Title 1"/>
          <p:cNvSpPr>
            <a:spLocks noGrp="1"/>
          </p:cNvSpPr>
          <p:nvPr>
            <p:ph type="title"/>
          </p:nvPr>
        </p:nvSpPr>
        <p:spPr/>
        <p:txBody>
          <a:bodyPr/>
          <a:lstStyle/>
          <a:p>
            <a:r>
              <a:rPr lang="en-US"/>
              <a:t>Click to edit Master title style</a:t>
            </a:r>
          </a:p>
        </p:txBody>
      </p:sp>
      <p:sp>
        <p:nvSpPr>
          <p:cNvPr id="1048678"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79"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0"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1"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2" name="Date Placeholder 6"/>
          <p:cNvSpPr>
            <a:spLocks noGrp="1"/>
          </p:cNvSpPr>
          <p:nvPr>
            <p:ph type="dt" sz="half" idx="10"/>
          </p:nvPr>
        </p:nvSpPr>
        <p:spPr/>
        <p:txBody>
          <a:bodyPr/>
          <a:lstStyle/>
          <a:p>
            <a:fld id="{1D8BD707-D9CF-40AE-B4C6-C98DA3205C09}" type="datetimeFigureOut">
              <a:rPr lang="en-US" smtClean="0"/>
              <a:t>3/3/2026</a:t>
            </a:fld>
            <a:endParaRPr lang="en-US"/>
          </a:p>
        </p:txBody>
      </p:sp>
      <p:sp>
        <p:nvSpPr>
          <p:cNvPr id="1048683" name="Footer Placeholder 7"/>
          <p:cNvSpPr>
            <a:spLocks noGrp="1"/>
          </p:cNvSpPr>
          <p:nvPr>
            <p:ph type="ftr" sz="quarter" idx="11"/>
          </p:nvPr>
        </p:nvSpPr>
        <p:spPr/>
        <p:txBody>
          <a:bodyPr/>
          <a:lstStyle/>
          <a:p>
            <a:endParaRPr lang="en-US"/>
          </a:p>
        </p:txBody>
      </p:sp>
      <p:sp>
        <p:nvSpPr>
          <p:cNvPr id="1048684"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41" name="Title 1"/>
          <p:cNvSpPr>
            <a:spLocks noGrp="1"/>
          </p:cNvSpPr>
          <p:nvPr>
            <p:ph type="title"/>
          </p:nvPr>
        </p:nvSpPr>
        <p:spPr/>
        <p:txBody>
          <a:bodyPr/>
          <a:lstStyle/>
          <a:p>
            <a:r>
              <a:rPr lang="en-US"/>
              <a:t>Click to edit Master title style</a:t>
            </a:r>
          </a:p>
        </p:txBody>
      </p:sp>
      <p:sp>
        <p:nvSpPr>
          <p:cNvPr id="1048642" name="Date Placeholder 2"/>
          <p:cNvSpPr>
            <a:spLocks noGrp="1"/>
          </p:cNvSpPr>
          <p:nvPr>
            <p:ph type="dt" sz="half" idx="10"/>
          </p:nvPr>
        </p:nvSpPr>
        <p:spPr/>
        <p:txBody>
          <a:bodyPr/>
          <a:lstStyle/>
          <a:p>
            <a:fld id="{1D8BD707-D9CF-40AE-B4C6-C98DA3205C09}" type="datetimeFigureOut">
              <a:rPr lang="en-US" smtClean="0"/>
              <a:t>3/3/2026</a:t>
            </a:fld>
            <a:endParaRPr lang="en-US"/>
          </a:p>
        </p:txBody>
      </p:sp>
      <p:sp>
        <p:nvSpPr>
          <p:cNvPr id="1048643" name="Footer Placeholder 3"/>
          <p:cNvSpPr>
            <a:spLocks noGrp="1"/>
          </p:cNvSpPr>
          <p:nvPr>
            <p:ph type="ftr" sz="quarter" idx="11"/>
          </p:nvPr>
        </p:nvSpPr>
        <p:spPr/>
        <p:txBody>
          <a:bodyPr/>
          <a:lstStyle/>
          <a:p>
            <a:endParaRPr lang="en-US"/>
          </a:p>
        </p:txBody>
      </p:sp>
      <p:sp>
        <p:nvSpPr>
          <p:cNvPr id="1048644"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581" name="Date Placeholder 1"/>
          <p:cNvSpPr>
            <a:spLocks noGrp="1"/>
          </p:cNvSpPr>
          <p:nvPr>
            <p:ph type="dt" sz="half" idx="10"/>
          </p:nvPr>
        </p:nvSpPr>
        <p:spPr/>
        <p:txBody>
          <a:bodyPr/>
          <a:lstStyle/>
          <a:p>
            <a:fld id="{1D8BD707-D9CF-40AE-B4C6-C98DA3205C09}" type="datetimeFigureOut">
              <a:rPr lang="en-US" smtClean="0"/>
              <a:t>3/3/2026</a:t>
            </a:fld>
            <a:endParaRPr lang="en-US"/>
          </a:p>
        </p:txBody>
      </p:sp>
      <p:sp>
        <p:nvSpPr>
          <p:cNvPr id="1048582" name="Footer Placeholder 2"/>
          <p:cNvSpPr>
            <a:spLocks noGrp="1"/>
          </p:cNvSpPr>
          <p:nvPr>
            <p:ph type="ftr" sz="quarter" idx="11"/>
          </p:nvPr>
        </p:nvSpPr>
        <p:spPr/>
        <p:txBody>
          <a:bodyPr/>
          <a:lstStyle/>
          <a:p>
            <a:endParaRPr lang="en-US"/>
          </a:p>
        </p:txBody>
      </p:sp>
      <p:sp>
        <p:nvSpPr>
          <p:cNvPr id="1048583"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85"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1048686"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7"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88" name="Date Placeholder 4"/>
          <p:cNvSpPr>
            <a:spLocks noGrp="1"/>
          </p:cNvSpPr>
          <p:nvPr>
            <p:ph type="dt" sz="half" idx="10"/>
          </p:nvPr>
        </p:nvSpPr>
        <p:spPr/>
        <p:txBody>
          <a:bodyPr/>
          <a:lstStyle/>
          <a:p>
            <a:fld id="{1D8BD707-D9CF-40AE-B4C6-C98DA3205C09}" type="datetimeFigureOut">
              <a:rPr lang="en-US" smtClean="0"/>
              <a:t>3/3/2026</a:t>
            </a:fld>
            <a:endParaRPr lang="en-US"/>
          </a:p>
        </p:txBody>
      </p:sp>
      <p:sp>
        <p:nvSpPr>
          <p:cNvPr id="1048689" name="Footer Placeholder 5"/>
          <p:cNvSpPr>
            <a:spLocks noGrp="1"/>
          </p:cNvSpPr>
          <p:nvPr>
            <p:ph type="ftr" sz="quarter" idx="11"/>
          </p:nvPr>
        </p:nvSpPr>
        <p:spPr/>
        <p:txBody>
          <a:bodyPr/>
          <a:lstStyle/>
          <a:p>
            <a:endParaRPr lang="en-US"/>
          </a:p>
        </p:txBody>
      </p:sp>
      <p:sp>
        <p:nvSpPr>
          <p:cNvPr id="1048690"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55"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1048656"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48657"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58" name="Date Placeholder 4"/>
          <p:cNvSpPr>
            <a:spLocks noGrp="1"/>
          </p:cNvSpPr>
          <p:nvPr>
            <p:ph type="dt" sz="half" idx="10"/>
          </p:nvPr>
        </p:nvSpPr>
        <p:spPr/>
        <p:txBody>
          <a:bodyPr/>
          <a:lstStyle/>
          <a:p>
            <a:fld id="{1D8BD707-D9CF-40AE-B4C6-C98DA3205C09}" type="datetimeFigureOut">
              <a:rPr lang="en-US" smtClean="0"/>
              <a:t>3/3/2026</a:t>
            </a:fld>
            <a:endParaRPr lang="en-US"/>
          </a:p>
        </p:txBody>
      </p:sp>
      <p:sp>
        <p:nvSpPr>
          <p:cNvPr id="1048659" name="Footer Placeholder 5"/>
          <p:cNvSpPr>
            <a:spLocks noGrp="1"/>
          </p:cNvSpPr>
          <p:nvPr>
            <p:ph type="ftr" sz="quarter" idx="11"/>
          </p:nvPr>
        </p:nvSpPr>
        <p:spPr/>
        <p:txBody>
          <a:bodyPr/>
          <a:lstStyle/>
          <a:p>
            <a:endParaRPr lang="en-US"/>
          </a:p>
        </p:txBody>
      </p:sp>
      <p:sp>
        <p:nvSpPr>
          <p:cNvPr id="1048660"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61" name="Title 1"/>
          <p:cNvSpPr>
            <a:spLocks noGrp="1"/>
          </p:cNvSpPr>
          <p:nvPr>
            <p:ph type="title"/>
          </p:nvPr>
        </p:nvSpPr>
        <p:spPr/>
        <p:txBody>
          <a:bodyPr/>
          <a:lstStyle/>
          <a:p>
            <a:r>
              <a:rPr lang="en-US"/>
              <a:t>Click to edit Master title style</a:t>
            </a:r>
          </a:p>
        </p:txBody>
      </p:sp>
      <p:sp>
        <p:nvSpPr>
          <p:cNvPr id="1048662"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63" name="Date Placeholder 3"/>
          <p:cNvSpPr>
            <a:spLocks noGrp="1"/>
          </p:cNvSpPr>
          <p:nvPr>
            <p:ph type="dt" sz="half" idx="10"/>
          </p:nvPr>
        </p:nvSpPr>
        <p:spPr/>
        <p:txBody>
          <a:bodyPr/>
          <a:lstStyle/>
          <a:p>
            <a:fld id="{1D8BD707-D9CF-40AE-B4C6-C98DA3205C09}" type="datetimeFigureOut">
              <a:rPr lang="en-US" smtClean="0"/>
              <a:t>3/3/2026</a:t>
            </a:fld>
            <a:endParaRPr lang="en-US"/>
          </a:p>
        </p:txBody>
      </p:sp>
      <p:sp>
        <p:nvSpPr>
          <p:cNvPr id="1048664" name="Footer Placeholder 4"/>
          <p:cNvSpPr>
            <a:spLocks noGrp="1"/>
          </p:cNvSpPr>
          <p:nvPr>
            <p:ph type="ftr" sz="quarter" idx="11"/>
          </p:nvPr>
        </p:nvSpPr>
        <p:spPr/>
        <p:txBody>
          <a:bodyPr/>
          <a:lstStyle/>
          <a:p>
            <a:endParaRPr lang="en-US"/>
          </a:p>
        </p:txBody>
      </p:sp>
      <p:sp>
        <p:nvSpPr>
          <p:cNvPr id="1048665"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45"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1048646"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7" name="Date Placeholder 3"/>
          <p:cNvSpPr>
            <a:spLocks noGrp="1"/>
          </p:cNvSpPr>
          <p:nvPr>
            <p:ph type="dt" sz="half" idx="10"/>
          </p:nvPr>
        </p:nvSpPr>
        <p:spPr/>
        <p:txBody>
          <a:bodyPr/>
          <a:lstStyle/>
          <a:p>
            <a:fld id="{1D8BD707-D9CF-40AE-B4C6-C98DA3205C09}" type="datetimeFigureOut">
              <a:rPr lang="en-US" smtClean="0"/>
              <a:t>3/3/2026</a:t>
            </a:fld>
            <a:endParaRPr lang="en-US"/>
          </a:p>
        </p:txBody>
      </p:sp>
      <p:sp>
        <p:nvSpPr>
          <p:cNvPr id="1048648" name="Footer Placeholder 4"/>
          <p:cNvSpPr>
            <a:spLocks noGrp="1"/>
          </p:cNvSpPr>
          <p:nvPr>
            <p:ph type="ftr" sz="quarter" idx="11"/>
          </p:nvPr>
        </p:nvSpPr>
        <p:spPr/>
        <p:txBody>
          <a:bodyPr/>
          <a:lstStyle/>
          <a:p>
            <a:endParaRPr lang="en-US"/>
          </a:p>
        </p:txBody>
      </p:sp>
      <p:sp>
        <p:nvSpPr>
          <p:cNvPr id="1048649"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3/3/2026</a:t>
            </a:fld>
            <a:endParaRPr lang="en-US"/>
          </a:p>
        </p:txBody>
      </p:sp>
      <p:sp>
        <p:nvSpPr>
          <p:cNvPr id="1048579"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hyperlink" Target="https://www.gov.uk/government/publications/draft-mental-health-bill-2022" TargetMode="External"/><Relationship Id="rId13" Type="http://schemas.openxmlformats.org/officeDocument/2006/relationships/hyperlink" Target="https://digital.nhs.uk/data-and-information/publications/statistical/adult-psychiatric-morbidity-survey/survey-of-mental-health-and-wellbeing-england-2023-24/posttraumatic-stress-disorder" TargetMode="External"/><Relationship Id="rId18" Type="http://schemas.openxmlformats.org/officeDocument/2006/relationships/hyperlink" Target="https://doi.org/10.1017/S2045796022000373" TargetMode="External"/><Relationship Id="rId3" Type="http://schemas.openxmlformats.org/officeDocument/2006/relationships/hyperlink" Target="https://doi.org/10.1177/0957154X241231057" TargetMode="External"/><Relationship Id="rId21" Type="http://schemas.openxmlformats.org/officeDocument/2006/relationships/hyperlink" Target="https://www.who.int/publications/i/item/9789240077263" TargetMode="External"/><Relationship Id="rId7" Type="http://schemas.openxmlformats.org/officeDocument/2006/relationships/hyperlink" Target="https://doi.org/10.1080/20008198.2021.1930961" TargetMode="External"/><Relationship Id="rId12" Type="http://schemas.openxmlformats.org/officeDocument/2006/relationships/hyperlink" Target="https://doi.org/10.1016/S0140-6736(22)00821-2" TargetMode="External"/><Relationship Id="rId17" Type="http://schemas.openxmlformats.org/officeDocument/2006/relationships/hyperlink" Target="https://doi.org/10.1080/20008198.2021.2002028" TargetMode="External"/><Relationship Id="rId2" Type="http://schemas.openxmlformats.org/officeDocument/2006/relationships/hyperlink" Target="https://doi.org/10.1093/bmb/ldaf015" TargetMode="External"/><Relationship Id="rId16" Type="http://schemas.openxmlformats.org/officeDocument/2006/relationships/hyperlink" Target="https://doi.org/10.1016/j.janxdis.2021.102381" TargetMode="External"/><Relationship Id="rId20" Type="http://schemas.openxmlformats.org/officeDocument/2006/relationships/hyperlink" Target="https://www.who.int/publications/i/item/9789240049338" TargetMode="External"/><Relationship Id="rId1" Type="http://schemas.openxmlformats.org/officeDocument/2006/relationships/slideLayout" Target="../slideLayouts/slideLayout7.xml"/><Relationship Id="rId6" Type="http://schemas.openxmlformats.org/officeDocument/2006/relationships/hyperlink" Target="https://doi.org/10.1080/20008198.2020.1866423" TargetMode="External"/><Relationship Id="rId11" Type="http://schemas.openxmlformats.org/officeDocument/2006/relationships/hyperlink" Target="https://doi.org/10.1002/wps.21223" TargetMode="External"/><Relationship Id="rId5" Type="http://schemas.openxmlformats.org/officeDocument/2006/relationships/hyperlink" Target="https://doi.org/10.1192/bjp.2020.43" TargetMode="External"/><Relationship Id="rId15" Type="http://schemas.openxmlformats.org/officeDocument/2006/relationships/hyperlink" Target="https://www.gov.uk/government/publications/working-definition-of-trauma-informed-practice/working-definition-of-trauma-informed-practice" TargetMode="External"/><Relationship Id="rId10" Type="http://schemas.openxmlformats.org/officeDocument/2006/relationships/hyperlink" Target="https://commonslibrary.parliament.uk/research-briefings/cbp-9132/" TargetMode="External"/><Relationship Id="rId19" Type="http://schemas.openxmlformats.org/officeDocument/2006/relationships/hyperlink" Target="https://womensaid.org.uk/wp-content/uploads/2022/01/Womens-Aid-APPG-Report-Final.pdf" TargetMode="External"/><Relationship Id="rId4" Type="http://schemas.openxmlformats.org/officeDocument/2006/relationships/hyperlink" Target="https://doi.org/10.3390/bs14060485" TargetMode="External"/><Relationship Id="rId9" Type="http://schemas.openxmlformats.org/officeDocument/2006/relationships/hyperlink" Target="https://doi.org/10.1186/s12913-022-08461-w" TargetMode="External"/><Relationship Id="rId14" Type="http://schemas.openxmlformats.org/officeDocument/2006/relationships/hyperlink" Target="https://www.england.nhs.uk/long-read/trauma-informed-harm-aware-inpatient-care/" TargetMode="External"/><Relationship Id="rId22" Type="http://schemas.openxmlformats.org/officeDocument/2006/relationships/hyperlink" Target="https://icd.who.int/browse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DE9F1"/>
        </a:solidFill>
        <a:effectLst/>
      </p:bgPr>
    </p:bg>
    <p:spTree>
      <p:nvGrpSpPr>
        <p:cNvPr id="1" name=""/>
        <p:cNvGrpSpPr/>
        <p:nvPr/>
      </p:nvGrpSpPr>
      <p:grpSpPr>
        <a:xfrm>
          <a:off x="0" y="0"/>
          <a:ext cx="0" cy="0"/>
          <a:chOff x="0" y="0"/>
          <a:chExt cx="0" cy="0"/>
        </a:xfrm>
      </p:grpSpPr>
      <p:sp>
        <p:nvSpPr>
          <p:cNvPr id="1048584" name="Freeform 2"/>
          <p:cNvSpPr/>
          <p:nvPr/>
        </p:nvSpPr>
        <p:spPr>
          <a:xfrm>
            <a:off x="3687542" y="11724919"/>
            <a:ext cx="14008916" cy="6826163"/>
          </a:xfrm>
          <a:custGeom>
            <a:avLst/>
            <a:gdLst/>
            <a:ahLst/>
            <a:cxnLst/>
            <a:rect l="l" t="t" r="r" b="b"/>
            <a:pathLst>
              <a:path w="14008916" h="6826163">
                <a:moveTo>
                  <a:pt x="0" y="0"/>
                </a:moveTo>
                <a:lnTo>
                  <a:pt x="14008916" y="0"/>
                </a:lnTo>
                <a:lnTo>
                  <a:pt x="14008916" y="6826162"/>
                </a:lnTo>
                <a:lnTo>
                  <a:pt x="0" y="6826162"/>
                </a:lnTo>
                <a:lnTo>
                  <a:pt x="0" y="0"/>
                </a:lnTo>
                <a:close/>
              </a:path>
            </a:pathLst>
          </a:custGeom>
          <a:blipFill>
            <a:blip r:embed="rId2"/>
            <a:stretch>
              <a:fillRect/>
            </a:stretch>
          </a:blipFill>
        </p:spPr>
        <p:txBody>
          <a:bodyPr/>
          <a:lstStyle/>
          <a:p>
            <a:endParaRPr lang="en-GB"/>
          </a:p>
        </p:txBody>
      </p:sp>
      <p:grpSp>
        <p:nvGrpSpPr>
          <p:cNvPr id="19" name="Group 3"/>
          <p:cNvGrpSpPr/>
          <p:nvPr/>
        </p:nvGrpSpPr>
        <p:grpSpPr>
          <a:xfrm>
            <a:off x="4531181" y="12262379"/>
            <a:ext cx="12160610" cy="5676080"/>
            <a:chOff x="0" y="0"/>
            <a:chExt cx="8909358" cy="4158527"/>
          </a:xfrm>
        </p:grpSpPr>
        <p:sp>
          <p:nvSpPr>
            <p:cNvPr id="1048585" name="Freeform 4"/>
            <p:cNvSpPr/>
            <p:nvPr/>
          </p:nvSpPr>
          <p:spPr>
            <a:xfrm>
              <a:off x="0" y="0"/>
              <a:ext cx="8909358" cy="4158527"/>
            </a:xfrm>
            <a:custGeom>
              <a:avLst/>
              <a:gdLst/>
              <a:ahLst/>
              <a:cxnLst/>
              <a:rect l="l" t="t" r="r" b="b"/>
              <a:pathLst>
                <a:path w="8909358" h="4158527">
                  <a:moveTo>
                    <a:pt x="0" y="0"/>
                  </a:moveTo>
                  <a:lnTo>
                    <a:pt x="8909358" y="0"/>
                  </a:lnTo>
                  <a:lnTo>
                    <a:pt x="8909358" y="4158527"/>
                  </a:lnTo>
                  <a:lnTo>
                    <a:pt x="0" y="4158527"/>
                  </a:lnTo>
                  <a:close/>
                </a:path>
              </a:pathLst>
            </a:custGeom>
          </p:spPr>
          <p:txBody>
            <a:bodyPr/>
            <a:lstStyle/>
            <a:p>
              <a:endParaRPr lang="en-GB"/>
            </a:p>
          </p:txBody>
        </p:sp>
        <p:sp>
          <p:nvSpPr>
            <p:cNvPr id="1048586" name="TextBox 5"/>
            <p:cNvSpPr txBox="1"/>
            <p:nvPr/>
          </p:nvSpPr>
          <p:spPr>
            <a:xfrm>
              <a:off x="0" y="-295275"/>
              <a:ext cx="8909358" cy="4453802"/>
            </a:xfrm>
            <a:prstGeom prst="rect">
              <a:avLst/>
            </a:prstGeom>
          </p:spPr>
          <p:txBody>
            <a:bodyPr lIns="0" tIns="0" rIns="0" bIns="0" rtlCol="0" anchor="ctr"/>
            <a:lstStyle/>
            <a:p>
              <a:pPr algn="ctr">
                <a:lnSpc>
                  <a:spcPts val="7410"/>
                </a:lnSpc>
              </a:pPr>
              <a:r>
                <a:rPr lang="en-US" sz="3800" b="1">
                  <a:solidFill>
                    <a:srgbClr val="000000"/>
                  </a:solidFill>
                  <a:latin typeface="Arial Bold"/>
                  <a:ea typeface="Arial Bold"/>
                  <a:cs typeface="Arial Bold"/>
                  <a:sym typeface="Arial Bold"/>
                </a:rPr>
                <a:t>Student name: Anourah Sonahar</a:t>
              </a:r>
            </a:p>
            <a:p>
              <a:pPr algn="ctr">
                <a:lnSpc>
                  <a:spcPts val="7410"/>
                </a:lnSpc>
              </a:pPr>
              <a:r>
                <a:rPr lang="en-US" sz="3800" b="1">
                  <a:solidFill>
                    <a:srgbClr val="000000"/>
                  </a:solidFill>
                  <a:latin typeface="Arial Bold"/>
                  <a:ea typeface="Arial Bold"/>
                  <a:cs typeface="Arial Bold"/>
                  <a:sym typeface="Arial Bold"/>
                </a:rPr>
                <a:t> Student number: 2220772</a:t>
              </a:r>
            </a:p>
            <a:p>
              <a:pPr algn="ctr">
                <a:lnSpc>
                  <a:spcPts val="7410"/>
                </a:lnSpc>
              </a:pPr>
              <a:r>
                <a:rPr lang="en-US" sz="3800" b="1">
                  <a:solidFill>
                    <a:srgbClr val="000000"/>
                  </a:solidFill>
                  <a:latin typeface="Arial Bold"/>
                  <a:ea typeface="Arial Bold"/>
                  <a:cs typeface="Arial Bold"/>
                  <a:sym typeface="Arial Bold"/>
                </a:rPr>
                <a:t>Programme: BSc. (Hons) Health and Social Care</a:t>
              </a:r>
            </a:p>
            <a:p>
              <a:pPr algn="ctr">
                <a:lnSpc>
                  <a:spcPts val="7410"/>
                </a:lnSpc>
              </a:pPr>
              <a:r>
                <a:rPr lang="en-US" sz="3800" b="1">
                  <a:solidFill>
                    <a:srgbClr val="000000"/>
                  </a:solidFill>
                  <a:latin typeface="Arial Bold"/>
                  <a:ea typeface="Arial Bold"/>
                  <a:cs typeface="Arial Bold"/>
                  <a:sym typeface="Arial Bold"/>
                </a:rPr>
                <a:t>Module: Psychological Classifications and Provisions (BMHP6029)</a:t>
              </a:r>
            </a:p>
            <a:p>
              <a:pPr algn="ctr">
                <a:lnSpc>
                  <a:spcPts val="7410"/>
                </a:lnSpc>
              </a:pPr>
              <a:r>
                <a:rPr lang="en-US" altLang="en-GB" sz="3800" b="1">
                  <a:solidFill>
                    <a:srgbClr val="000000"/>
                  </a:solidFill>
                  <a:latin typeface="Arial Bold"/>
                  <a:ea typeface="Arial Bold"/>
                  <a:cs typeface="Arial Bold"/>
                  <a:sym typeface="Arial Bold"/>
                </a:rPr>
                <a:t>Professor Name: Neale Haddon</a:t>
              </a:r>
              <a:endParaRPr lang="zh-CN" altLang="en-US"/>
            </a:p>
          </p:txBody>
        </p:sp>
      </p:grpSp>
      <p:sp>
        <p:nvSpPr>
          <p:cNvPr id="1048587" name="Freeform 6"/>
          <p:cNvSpPr/>
          <p:nvPr/>
        </p:nvSpPr>
        <p:spPr>
          <a:xfrm>
            <a:off x="1732765" y="1517615"/>
            <a:ext cx="6257606" cy="2507256"/>
          </a:xfrm>
          <a:custGeom>
            <a:avLst/>
            <a:gdLst/>
            <a:ahLst/>
            <a:cxnLst/>
            <a:rect l="l" t="t" r="r" b="b"/>
            <a:pathLst>
              <a:path w="6257606" h="2507256">
                <a:moveTo>
                  <a:pt x="0" y="0"/>
                </a:moveTo>
                <a:lnTo>
                  <a:pt x="6257607" y="0"/>
                </a:lnTo>
                <a:lnTo>
                  <a:pt x="6257607" y="2507256"/>
                </a:lnTo>
                <a:lnTo>
                  <a:pt x="0" y="2507256"/>
                </a:lnTo>
                <a:lnTo>
                  <a:pt x="0" y="0"/>
                </a:lnTo>
                <a:close/>
              </a:path>
            </a:pathLst>
          </a:custGeom>
          <a:blipFill>
            <a:blip r:embed="rId3"/>
            <a:stretch>
              <a:fillRect/>
            </a:stretch>
          </a:blipFill>
        </p:spPr>
        <p:txBody>
          <a:bodyPr/>
          <a:lstStyle/>
          <a:p>
            <a:endParaRPr lang="en-GB"/>
          </a:p>
        </p:txBody>
      </p:sp>
      <p:sp>
        <p:nvSpPr>
          <p:cNvPr id="1048588" name="Freeform 7"/>
          <p:cNvSpPr/>
          <p:nvPr/>
        </p:nvSpPr>
        <p:spPr>
          <a:xfrm>
            <a:off x="5496660" y="19355083"/>
            <a:ext cx="10229650" cy="10536157"/>
          </a:xfrm>
          <a:custGeom>
            <a:avLst/>
            <a:gdLst/>
            <a:ahLst/>
            <a:cxnLst/>
            <a:rect l="l" t="t" r="r" b="b"/>
            <a:pathLst>
              <a:path w="10229650" h="10536157">
                <a:moveTo>
                  <a:pt x="0" y="0"/>
                </a:moveTo>
                <a:lnTo>
                  <a:pt x="10229651" y="0"/>
                </a:lnTo>
                <a:lnTo>
                  <a:pt x="10229651" y="10536157"/>
                </a:lnTo>
                <a:lnTo>
                  <a:pt x="0" y="10536157"/>
                </a:lnTo>
                <a:lnTo>
                  <a:pt x="0" y="0"/>
                </a:lnTo>
                <a:close/>
              </a:path>
            </a:pathLst>
          </a:custGeom>
          <a:blipFill>
            <a:blip r:embed="rId4"/>
            <a:stretch>
              <a:fillRect/>
            </a:stretch>
          </a:blipFill>
        </p:spPr>
        <p:txBody>
          <a:bodyPr/>
          <a:lstStyle/>
          <a:p>
            <a:endParaRPr lang="en-GB"/>
          </a:p>
        </p:txBody>
      </p:sp>
      <p:sp>
        <p:nvSpPr>
          <p:cNvPr id="1048589" name="TextBox 8"/>
          <p:cNvSpPr txBox="1"/>
          <p:nvPr/>
        </p:nvSpPr>
        <p:spPr>
          <a:xfrm>
            <a:off x="1732765" y="6568046"/>
            <a:ext cx="18064062" cy="3038856"/>
          </a:xfrm>
          <a:prstGeom prst="rect">
            <a:avLst/>
          </a:prstGeom>
        </p:spPr>
        <p:txBody>
          <a:bodyPr lIns="0" tIns="0" rIns="0" bIns="0" rtlCol="0" anchor="t">
            <a:spAutoFit/>
          </a:bodyPr>
          <a:lstStyle/>
          <a:p>
            <a:pPr algn="ctr">
              <a:lnSpc>
                <a:spcPts val="5982"/>
              </a:lnSpc>
            </a:pPr>
            <a:r>
              <a:rPr lang="en-US" sz="3935" b="1" spc="110">
                <a:solidFill>
                  <a:srgbClr val="000000"/>
                </a:solidFill>
                <a:latin typeface="Arial Bold"/>
                <a:ea typeface="Arial Bold"/>
                <a:cs typeface="Arial Bold"/>
                <a:sym typeface="Arial Bold"/>
              </a:rPr>
              <a:t>Complex PTSD in ICD 11</a:t>
            </a:r>
          </a:p>
          <a:p>
            <a:pPr algn="ctr">
              <a:lnSpc>
                <a:spcPts val="5982"/>
              </a:lnSpc>
            </a:pPr>
            <a:r>
              <a:rPr lang="en-US" sz="3935" b="1" spc="110">
                <a:solidFill>
                  <a:srgbClr val="000000"/>
                </a:solidFill>
                <a:latin typeface="Arial Bold"/>
                <a:ea typeface="Arial Bold"/>
                <a:cs typeface="Arial Bold"/>
                <a:sym typeface="Arial Bold"/>
              </a:rPr>
              <a:t>From long-term trauma to trauma-informed care and fair access</a:t>
            </a:r>
          </a:p>
          <a:p>
            <a:pPr algn="ctr">
              <a:lnSpc>
                <a:spcPts val="5982"/>
              </a:lnSpc>
            </a:pPr>
            <a:r>
              <a:rPr lang="en-US" sz="3935" b="1" spc="110">
                <a:solidFill>
                  <a:srgbClr val="000000"/>
                </a:solidFill>
                <a:latin typeface="Arial Bold"/>
                <a:ea typeface="Arial Bold"/>
                <a:cs typeface="Arial Bold"/>
                <a:sym typeface="Arial Bold"/>
              </a:rPr>
              <a:t>Chapter 6 Mental, behavioural and neurodevelopmental disorders</a:t>
            </a:r>
          </a:p>
          <a:p>
            <a:pPr algn="ctr">
              <a:lnSpc>
                <a:spcPts val="5982"/>
              </a:lnSpc>
            </a:pPr>
            <a:r>
              <a:rPr lang="en-US" sz="3935" b="1" spc="110">
                <a:solidFill>
                  <a:srgbClr val="000000"/>
                </a:solidFill>
                <a:latin typeface="Arial Bold"/>
                <a:ea typeface="Arial Bold"/>
                <a:cs typeface="Arial Bold"/>
                <a:sym typeface="Arial Bold"/>
              </a:rPr>
              <a:t>ICD 11 code: 6B41 Complex post-traumatic stress disorder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CAB5"/>
        </a:solidFill>
        <a:effectLst/>
      </p:bgPr>
    </p:bg>
    <p:spTree>
      <p:nvGrpSpPr>
        <p:cNvPr id="1" name=""/>
        <p:cNvGrpSpPr/>
        <p:nvPr/>
      </p:nvGrpSpPr>
      <p:grpSpPr>
        <a:xfrm>
          <a:off x="0" y="0"/>
          <a:ext cx="0" cy="0"/>
          <a:chOff x="0" y="0"/>
          <a:chExt cx="0" cy="0"/>
        </a:xfrm>
      </p:grpSpPr>
      <p:grpSp>
        <p:nvGrpSpPr>
          <p:cNvPr id="21" name="Group 2"/>
          <p:cNvGrpSpPr/>
          <p:nvPr/>
        </p:nvGrpSpPr>
        <p:grpSpPr>
          <a:xfrm>
            <a:off x="310715" y="5782496"/>
            <a:ext cx="13189238" cy="5598128"/>
            <a:chOff x="0" y="0"/>
            <a:chExt cx="1671064" cy="709278"/>
          </a:xfrm>
        </p:grpSpPr>
        <p:sp>
          <p:nvSpPr>
            <p:cNvPr id="1048590" name="Freeform 3"/>
            <p:cNvSpPr/>
            <p:nvPr/>
          </p:nvSpPr>
          <p:spPr>
            <a:xfrm>
              <a:off x="0" y="0"/>
              <a:ext cx="1671064" cy="709278"/>
            </a:xfrm>
            <a:custGeom>
              <a:avLst/>
              <a:gdLst/>
              <a:ahLst/>
              <a:cxnLst/>
              <a:rect l="l" t="t" r="r" b="b"/>
              <a:pathLst>
                <a:path w="1671064" h="709278">
                  <a:moveTo>
                    <a:pt x="61634" y="0"/>
                  </a:moveTo>
                  <a:lnTo>
                    <a:pt x="1609431" y="0"/>
                  </a:lnTo>
                  <a:cubicBezTo>
                    <a:pt x="1625777" y="0"/>
                    <a:pt x="1641454" y="6494"/>
                    <a:pt x="1653012" y="18052"/>
                  </a:cubicBezTo>
                  <a:cubicBezTo>
                    <a:pt x="1664571" y="29611"/>
                    <a:pt x="1671064" y="45287"/>
                    <a:pt x="1671064" y="61634"/>
                  </a:cubicBezTo>
                  <a:lnTo>
                    <a:pt x="1671064" y="647644"/>
                  </a:lnTo>
                  <a:cubicBezTo>
                    <a:pt x="1671064" y="663990"/>
                    <a:pt x="1664571" y="679667"/>
                    <a:pt x="1653012" y="691226"/>
                  </a:cubicBezTo>
                  <a:cubicBezTo>
                    <a:pt x="1641454" y="702784"/>
                    <a:pt x="1625777" y="709278"/>
                    <a:pt x="1609431" y="709278"/>
                  </a:cubicBezTo>
                  <a:lnTo>
                    <a:pt x="61634" y="709278"/>
                  </a:lnTo>
                  <a:cubicBezTo>
                    <a:pt x="45287" y="709278"/>
                    <a:pt x="29611" y="702784"/>
                    <a:pt x="18052" y="691226"/>
                  </a:cubicBezTo>
                  <a:cubicBezTo>
                    <a:pt x="6494" y="679667"/>
                    <a:pt x="0" y="663990"/>
                    <a:pt x="0" y="647644"/>
                  </a:cubicBezTo>
                  <a:lnTo>
                    <a:pt x="0" y="61634"/>
                  </a:lnTo>
                  <a:cubicBezTo>
                    <a:pt x="0" y="45287"/>
                    <a:pt x="6494" y="29611"/>
                    <a:pt x="18052" y="18052"/>
                  </a:cubicBezTo>
                  <a:cubicBezTo>
                    <a:pt x="29611" y="6494"/>
                    <a:pt x="45287" y="0"/>
                    <a:pt x="61634" y="0"/>
                  </a:cubicBezTo>
                  <a:close/>
                </a:path>
              </a:pathLst>
            </a:custGeom>
            <a:solidFill>
              <a:srgbClr val="FFC4D4"/>
            </a:solidFill>
          </p:spPr>
          <p:txBody>
            <a:bodyPr/>
            <a:lstStyle/>
            <a:p>
              <a:endParaRPr lang="en-GB"/>
            </a:p>
          </p:txBody>
        </p:sp>
        <p:sp>
          <p:nvSpPr>
            <p:cNvPr id="1048591" name="TextBox 4"/>
            <p:cNvSpPr txBox="1"/>
            <p:nvPr/>
          </p:nvSpPr>
          <p:spPr>
            <a:xfrm>
              <a:off x="0" y="-104775"/>
              <a:ext cx="1671064" cy="814053"/>
            </a:xfrm>
            <a:prstGeom prst="rect">
              <a:avLst/>
            </a:prstGeom>
          </p:spPr>
          <p:txBody>
            <a:bodyPr lIns="50800" tIns="50800" rIns="50800" bIns="50800" rtlCol="0" anchor="ctr"/>
            <a:lstStyle/>
            <a:p>
              <a:pPr algn="ctr">
                <a:lnSpc>
                  <a:spcPts val="6708"/>
                </a:lnSpc>
              </a:pPr>
              <a:endParaRPr/>
            </a:p>
          </p:txBody>
        </p:sp>
      </p:grpSp>
      <p:grpSp>
        <p:nvGrpSpPr>
          <p:cNvPr id="22" name="Group 5"/>
          <p:cNvGrpSpPr/>
          <p:nvPr/>
        </p:nvGrpSpPr>
        <p:grpSpPr>
          <a:xfrm>
            <a:off x="168790" y="486107"/>
            <a:ext cx="13603301" cy="5176145"/>
            <a:chOff x="0" y="0"/>
            <a:chExt cx="1723526" cy="655813"/>
          </a:xfrm>
        </p:grpSpPr>
        <p:sp>
          <p:nvSpPr>
            <p:cNvPr id="1048592" name="Freeform 6"/>
            <p:cNvSpPr/>
            <p:nvPr/>
          </p:nvSpPr>
          <p:spPr>
            <a:xfrm>
              <a:off x="0" y="0"/>
              <a:ext cx="1723526" cy="655813"/>
            </a:xfrm>
            <a:custGeom>
              <a:avLst/>
              <a:gdLst/>
              <a:ahLst/>
              <a:cxnLst/>
              <a:rect l="l" t="t" r="r" b="b"/>
              <a:pathLst>
                <a:path w="1723526" h="655813">
                  <a:moveTo>
                    <a:pt x="59758" y="0"/>
                  </a:moveTo>
                  <a:lnTo>
                    <a:pt x="1663768" y="0"/>
                  </a:lnTo>
                  <a:cubicBezTo>
                    <a:pt x="1696771" y="0"/>
                    <a:pt x="1723526" y="26754"/>
                    <a:pt x="1723526" y="59758"/>
                  </a:cubicBezTo>
                  <a:lnTo>
                    <a:pt x="1723526" y="596055"/>
                  </a:lnTo>
                  <a:cubicBezTo>
                    <a:pt x="1723526" y="629058"/>
                    <a:pt x="1696771" y="655813"/>
                    <a:pt x="1663768" y="655813"/>
                  </a:cubicBezTo>
                  <a:lnTo>
                    <a:pt x="59758" y="655813"/>
                  </a:lnTo>
                  <a:cubicBezTo>
                    <a:pt x="26754" y="655813"/>
                    <a:pt x="0" y="629058"/>
                    <a:pt x="0" y="596055"/>
                  </a:cubicBezTo>
                  <a:lnTo>
                    <a:pt x="0" y="59758"/>
                  </a:lnTo>
                  <a:cubicBezTo>
                    <a:pt x="0" y="26754"/>
                    <a:pt x="26754" y="0"/>
                    <a:pt x="59758" y="0"/>
                  </a:cubicBezTo>
                  <a:close/>
                </a:path>
              </a:pathLst>
            </a:custGeom>
            <a:solidFill>
              <a:srgbClr val="FFF7E9"/>
            </a:solidFill>
          </p:spPr>
          <p:txBody>
            <a:bodyPr/>
            <a:lstStyle/>
            <a:p>
              <a:endParaRPr lang="en-GB"/>
            </a:p>
          </p:txBody>
        </p:sp>
        <p:sp>
          <p:nvSpPr>
            <p:cNvPr id="1048593" name="TextBox 7"/>
            <p:cNvSpPr txBox="1"/>
            <p:nvPr/>
          </p:nvSpPr>
          <p:spPr>
            <a:xfrm>
              <a:off x="0" y="-104775"/>
              <a:ext cx="1723526" cy="760588"/>
            </a:xfrm>
            <a:prstGeom prst="rect">
              <a:avLst/>
            </a:prstGeom>
          </p:spPr>
          <p:txBody>
            <a:bodyPr lIns="50800" tIns="50800" rIns="50800" bIns="50800" rtlCol="0" anchor="ctr"/>
            <a:lstStyle/>
            <a:p>
              <a:pPr algn="ctr">
                <a:lnSpc>
                  <a:spcPts val="6708"/>
                </a:lnSpc>
              </a:pPr>
              <a:endParaRPr/>
            </a:p>
          </p:txBody>
        </p:sp>
      </p:grpSp>
      <p:grpSp>
        <p:nvGrpSpPr>
          <p:cNvPr id="23" name="Group 8"/>
          <p:cNvGrpSpPr/>
          <p:nvPr/>
        </p:nvGrpSpPr>
        <p:grpSpPr>
          <a:xfrm>
            <a:off x="8527816" y="11504449"/>
            <a:ext cx="12513819" cy="5271195"/>
            <a:chOff x="0" y="0"/>
            <a:chExt cx="1585489" cy="667856"/>
          </a:xfrm>
        </p:grpSpPr>
        <p:sp>
          <p:nvSpPr>
            <p:cNvPr id="1048594" name="Freeform 9"/>
            <p:cNvSpPr/>
            <p:nvPr/>
          </p:nvSpPr>
          <p:spPr>
            <a:xfrm>
              <a:off x="0" y="0"/>
              <a:ext cx="1585489" cy="667856"/>
            </a:xfrm>
            <a:custGeom>
              <a:avLst/>
              <a:gdLst/>
              <a:ahLst/>
              <a:cxnLst/>
              <a:rect l="l" t="t" r="r" b="b"/>
              <a:pathLst>
                <a:path w="1585489" h="667856">
                  <a:moveTo>
                    <a:pt x="64960" y="0"/>
                  </a:moveTo>
                  <a:lnTo>
                    <a:pt x="1520529" y="0"/>
                  </a:lnTo>
                  <a:cubicBezTo>
                    <a:pt x="1556406" y="0"/>
                    <a:pt x="1585489" y="29084"/>
                    <a:pt x="1585489" y="64960"/>
                  </a:cubicBezTo>
                  <a:lnTo>
                    <a:pt x="1585489" y="602895"/>
                  </a:lnTo>
                  <a:cubicBezTo>
                    <a:pt x="1585489" y="620124"/>
                    <a:pt x="1578646" y="636647"/>
                    <a:pt x="1566463" y="648829"/>
                  </a:cubicBezTo>
                  <a:cubicBezTo>
                    <a:pt x="1554281" y="661012"/>
                    <a:pt x="1537758" y="667856"/>
                    <a:pt x="1520529" y="667856"/>
                  </a:cubicBezTo>
                  <a:lnTo>
                    <a:pt x="64960" y="667856"/>
                  </a:lnTo>
                  <a:cubicBezTo>
                    <a:pt x="47732" y="667856"/>
                    <a:pt x="31209" y="661012"/>
                    <a:pt x="19026" y="648829"/>
                  </a:cubicBezTo>
                  <a:cubicBezTo>
                    <a:pt x="6844" y="636647"/>
                    <a:pt x="0" y="620124"/>
                    <a:pt x="0" y="602895"/>
                  </a:cubicBezTo>
                  <a:lnTo>
                    <a:pt x="0" y="64960"/>
                  </a:lnTo>
                  <a:cubicBezTo>
                    <a:pt x="0" y="47732"/>
                    <a:pt x="6844" y="31209"/>
                    <a:pt x="19026" y="19026"/>
                  </a:cubicBezTo>
                  <a:cubicBezTo>
                    <a:pt x="31209" y="6844"/>
                    <a:pt x="47732" y="0"/>
                    <a:pt x="64960" y="0"/>
                  </a:cubicBezTo>
                  <a:close/>
                </a:path>
              </a:pathLst>
            </a:custGeom>
            <a:solidFill>
              <a:srgbClr val="DDE9F1"/>
            </a:solidFill>
          </p:spPr>
          <p:txBody>
            <a:bodyPr/>
            <a:lstStyle/>
            <a:p>
              <a:endParaRPr lang="en-GB"/>
            </a:p>
          </p:txBody>
        </p:sp>
        <p:sp>
          <p:nvSpPr>
            <p:cNvPr id="1048595" name="TextBox 10"/>
            <p:cNvSpPr txBox="1"/>
            <p:nvPr/>
          </p:nvSpPr>
          <p:spPr>
            <a:xfrm>
              <a:off x="0" y="-104775"/>
              <a:ext cx="1585489" cy="772631"/>
            </a:xfrm>
            <a:prstGeom prst="rect">
              <a:avLst/>
            </a:prstGeom>
          </p:spPr>
          <p:txBody>
            <a:bodyPr lIns="50800" tIns="50800" rIns="50800" bIns="50800" rtlCol="0" anchor="ctr"/>
            <a:lstStyle/>
            <a:p>
              <a:pPr algn="ctr">
                <a:lnSpc>
                  <a:spcPts val="6708"/>
                </a:lnSpc>
              </a:pPr>
              <a:endParaRPr/>
            </a:p>
          </p:txBody>
        </p:sp>
      </p:grpSp>
      <p:grpSp>
        <p:nvGrpSpPr>
          <p:cNvPr id="24" name="Group 11"/>
          <p:cNvGrpSpPr/>
          <p:nvPr/>
        </p:nvGrpSpPr>
        <p:grpSpPr>
          <a:xfrm>
            <a:off x="454331" y="16937019"/>
            <a:ext cx="12513819" cy="6796016"/>
            <a:chOff x="0" y="0"/>
            <a:chExt cx="1585489" cy="861049"/>
          </a:xfrm>
        </p:grpSpPr>
        <p:sp>
          <p:nvSpPr>
            <p:cNvPr id="1048596" name="Freeform 12"/>
            <p:cNvSpPr/>
            <p:nvPr/>
          </p:nvSpPr>
          <p:spPr>
            <a:xfrm>
              <a:off x="0" y="0"/>
              <a:ext cx="1585489" cy="861049"/>
            </a:xfrm>
            <a:custGeom>
              <a:avLst/>
              <a:gdLst/>
              <a:ahLst/>
              <a:cxnLst/>
              <a:rect l="l" t="t" r="r" b="b"/>
              <a:pathLst>
                <a:path w="1585489" h="861049">
                  <a:moveTo>
                    <a:pt x="64960" y="0"/>
                  </a:moveTo>
                  <a:lnTo>
                    <a:pt x="1520529" y="0"/>
                  </a:lnTo>
                  <a:cubicBezTo>
                    <a:pt x="1556406" y="0"/>
                    <a:pt x="1585489" y="29084"/>
                    <a:pt x="1585489" y="64960"/>
                  </a:cubicBezTo>
                  <a:lnTo>
                    <a:pt x="1585489" y="796089"/>
                  </a:lnTo>
                  <a:cubicBezTo>
                    <a:pt x="1585489" y="813317"/>
                    <a:pt x="1578646" y="829840"/>
                    <a:pt x="1566463" y="842023"/>
                  </a:cubicBezTo>
                  <a:cubicBezTo>
                    <a:pt x="1554281" y="854205"/>
                    <a:pt x="1537758" y="861049"/>
                    <a:pt x="1520529" y="861049"/>
                  </a:cubicBezTo>
                  <a:lnTo>
                    <a:pt x="64960" y="861049"/>
                  </a:lnTo>
                  <a:cubicBezTo>
                    <a:pt x="47732" y="861049"/>
                    <a:pt x="31209" y="854205"/>
                    <a:pt x="19026" y="842023"/>
                  </a:cubicBezTo>
                  <a:cubicBezTo>
                    <a:pt x="6844" y="829840"/>
                    <a:pt x="0" y="813317"/>
                    <a:pt x="0" y="796089"/>
                  </a:cubicBezTo>
                  <a:lnTo>
                    <a:pt x="0" y="64960"/>
                  </a:lnTo>
                  <a:cubicBezTo>
                    <a:pt x="0" y="47732"/>
                    <a:pt x="6844" y="31209"/>
                    <a:pt x="19026" y="19026"/>
                  </a:cubicBezTo>
                  <a:cubicBezTo>
                    <a:pt x="31209" y="6844"/>
                    <a:pt x="47732" y="0"/>
                    <a:pt x="64960" y="0"/>
                  </a:cubicBezTo>
                  <a:close/>
                </a:path>
              </a:pathLst>
            </a:custGeom>
            <a:solidFill>
              <a:srgbClr val="FFC4D4"/>
            </a:solidFill>
          </p:spPr>
          <p:txBody>
            <a:bodyPr/>
            <a:lstStyle/>
            <a:p>
              <a:endParaRPr lang="en-GB"/>
            </a:p>
          </p:txBody>
        </p:sp>
        <p:sp>
          <p:nvSpPr>
            <p:cNvPr id="1048597" name="TextBox 13"/>
            <p:cNvSpPr txBox="1"/>
            <p:nvPr/>
          </p:nvSpPr>
          <p:spPr>
            <a:xfrm>
              <a:off x="0" y="-104775"/>
              <a:ext cx="1585489" cy="965824"/>
            </a:xfrm>
            <a:prstGeom prst="rect">
              <a:avLst/>
            </a:prstGeom>
          </p:spPr>
          <p:txBody>
            <a:bodyPr lIns="50800" tIns="50800" rIns="50800" bIns="50800" rtlCol="0" anchor="ctr"/>
            <a:lstStyle/>
            <a:p>
              <a:pPr algn="ctr">
                <a:lnSpc>
                  <a:spcPts val="6708"/>
                </a:lnSpc>
              </a:pPr>
              <a:endParaRPr/>
            </a:p>
          </p:txBody>
        </p:sp>
      </p:grpSp>
      <p:grpSp>
        <p:nvGrpSpPr>
          <p:cNvPr id="25" name="Group 14"/>
          <p:cNvGrpSpPr/>
          <p:nvPr/>
        </p:nvGrpSpPr>
        <p:grpSpPr>
          <a:xfrm>
            <a:off x="310715" y="23894410"/>
            <a:ext cx="13461376" cy="5629813"/>
            <a:chOff x="0" y="0"/>
            <a:chExt cx="1705544" cy="713292"/>
          </a:xfrm>
        </p:grpSpPr>
        <p:sp>
          <p:nvSpPr>
            <p:cNvPr id="1048598" name="Freeform 15"/>
            <p:cNvSpPr/>
            <p:nvPr/>
          </p:nvSpPr>
          <p:spPr>
            <a:xfrm>
              <a:off x="0" y="0"/>
              <a:ext cx="1705544" cy="713292"/>
            </a:xfrm>
            <a:custGeom>
              <a:avLst/>
              <a:gdLst/>
              <a:ahLst/>
              <a:cxnLst/>
              <a:rect l="l" t="t" r="r" b="b"/>
              <a:pathLst>
                <a:path w="1705544" h="713292">
                  <a:moveTo>
                    <a:pt x="60388" y="0"/>
                  </a:moveTo>
                  <a:lnTo>
                    <a:pt x="1645156" y="0"/>
                  </a:lnTo>
                  <a:cubicBezTo>
                    <a:pt x="1678508" y="0"/>
                    <a:pt x="1705544" y="27036"/>
                    <a:pt x="1705544" y="60388"/>
                  </a:cubicBezTo>
                  <a:lnTo>
                    <a:pt x="1705544" y="652904"/>
                  </a:lnTo>
                  <a:cubicBezTo>
                    <a:pt x="1705544" y="668920"/>
                    <a:pt x="1699182" y="684280"/>
                    <a:pt x="1687857" y="695605"/>
                  </a:cubicBezTo>
                  <a:cubicBezTo>
                    <a:pt x="1676532" y="706930"/>
                    <a:pt x="1661172" y="713292"/>
                    <a:pt x="1645156" y="713292"/>
                  </a:cubicBezTo>
                  <a:lnTo>
                    <a:pt x="60388" y="713292"/>
                  </a:lnTo>
                  <a:cubicBezTo>
                    <a:pt x="44372" y="713292"/>
                    <a:pt x="29012" y="706930"/>
                    <a:pt x="17687" y="695605"/>
                  </a:cubicBezTo>
                  <a:cubicBezTo>
                    <a:pt x="6362" y="684280"/>
                    <a:pt x="0" y="668920"/>
                    <a:pt x="0" y="652904"/>
                  </a:cubicBezTo>
                  <a:lnTo>
                    <a:pt x="0" y="60388"/>
                  </a:lnTo>
                  <a:cubicBezTo>
                    <a:pt x="0" y="44372"/>
                    <a:pt x="6362" y="29012"/>
                    <a:pt x="17687" y="17687"/>
                  </a:cubicBezTo>
                  <a:cubicBezTo>
                    <a:pt x="29012" y="6362"/>
                    <a:pt x="44372" y="0"/>
                    <a:pt x="60388" y="0"/>
                  </a:cubicBezTo>
                  <a:close/>
                </a:path>
              </a:pathLst>
            </a:custGeom>
            <a:solidFill>
              <a:srgbClr val="FFF7E9"/>
            </a:solidFill>
          </p:spPr>
          <p:txBody>
            <a:bodyPr/>
            <a:lstStyle/>
            <a:p>
              <a:endParaRPr lang="en-GB"/>
            </a:p>
          </p:txBody>
        </p:sp>
        <p:sp>
          <p:nvSpPr>
            <p:cNvPr id="1048599" name="TextBox 16"/>
            <p:cNvSpPr txBox="1"/>
            <p:nvPr/>
          </p:nvSpPr>
          <p:spPr>
            <a:xfrm>
              <a:off x="0" y="-104775"/>
              <a:ext cx="1705544" cy="818067"/>
            </a:xfrm>
            <a:prstGeom prst="rect">
              <a:avLst/>
            </a:prstGeom>
          </p:spPr>
          <p:txBody>
            <a:bodyPr lIns="50800" tIns="50800" rIns="50800" bIns="50800" rtlCol="0" anchor="ctr"/>
            <a:lstStyle/>
            <a:p>
              <a:pPr algn="ctr">
                <a:lnSpc>
                  <a:spcPts val="6708"/>
                </a:lnSpc>
              </a:pPr>
              <a:endParaRPr/>
            </a:p>
          </p:txBody>
        </p:sp>
      </p:grpSp>
      <p:sp>
        <p:nvSpPr>
          <p:cNvPr id="1048600" name="Freeform 17"/>
          <p:cNvSpPr/>
          <p:nvPr/>
        </p:nvSpPr>
        <p:spPr>
          <a:xfrm>
            <a:off x="13772091" y="486107"/>
            <a:ext cx="7269545" cy="6701198"/>
          </a:xfrm>
          <a:custGeom>
            <a:avLst/>
            <a:gdLst/>
            <a:ahLst/>
            <a:cxnLst/>
            <a:rect l="l" t="t" r="r" b="b"/>
            <a:pathLst>
              <a:path w="7269545" h="6701198">
                <a:moveTo>
                  <a:pt x="0" y="0"/>
                </a:moveTo>
                <a:lnTo>
                  <a:pt x="7269544" y="0"/>
                </a:lnTo>
                <a:lnTo>
                  <a:pt x="7269544" y="6701198"/>
                </a:lnTo>
                <a:lnTo>
                  <a:pt x="0" y="6701198"/>
                </a:lnTo>
                <a:lnTo>
                  <a:pt x="0" y="0"/>
                </a:lnTo>
                <a:close/>
              </a:path>
            </a:pathLst>
          </a:custGeom>
          <a:blipFill>
            <a:blip r:embed="rId2"/>
            <a:stretch>
              <a:fillRect/>
            </a:stretch>
          </a:blipFill>
        </p:spPr>
        <p:txBody>
          <a:bodyPr/>
          <a:lstStyle/>
          <a:p>
            <a:endParaRPr lang="en-GB"/>
          </a:p>
        </p:txBody>
      </p:sp>
      <p:sp>
        <p:nvSpPr>
          <p:cNvPr id="1048601" name="Freeform 18"/>
          <p:cNvSpPr/>
          <p:nvPr/>
        </p:nvSpPr>
        <p:spPr>
          <a:xfrm>
            <a:off x="15605993" y="7398829"/>
            <a:ext cx="3639607" cy="3905595"/>
          </a:xfrm>
          <a:custGeom>
            <a:avLst/>
            <a:gdLst/>
            <a:ahLst/>
            <a:cxnLst/>
            <a:rect l="l" t="t" r="r" b="b"/>
            <a:pathLst>
              <a:path w="3639607" h="3905595">
                <a:moveTo>
                  <a:pt x="0" y="0"/>
                </a:moveTo>
                <a:lnTo>
                  <a:pt x="3639607" y="0"/>
                </a:lnTo>
                <a:lnTo>
                  <a:pt x="3639607" y="3905595"/>
                </a:lnTo>
                <a:lnTo>
                  <a:pt x="0" y="3905595"/>
                </a:lnTo>
                <a:lnTo>
                  <a:pt x="0" y="0"/>
                </a:lnTo>
                <a:close/>
              </a:path>
            </a:pathLst>
          </a:custGeom>
          <a:blipFill>
            <a:blip r:embed="rId3"/>
            <a:stretch>
              <a:fillRect/>
            </a:stretch>
          </a:blipFill>
        </p:spPr>
        <p:txBody>
          <a:bodyPr/>
          <a:lstStyle/>
          <a:p>
            <a:endParaRPr lang="en-GB"/>
          </a:p>
        </p:txBody>
      </p:sp>
      <p:sp>
        <p:nvSpPr>
          <p:cNvPr id="1048602" name="Freeform 19"/>
          <p:cNvSpPr/>
          <p:nvPr/>
        </p:nvSpPr>
        <p:spPr>
          <a:xfrm>
            <a:off x="1900602" y="11799724"/>
            <a:ext cx="4073400" cy="4677182"/>
          </a:xfrm>
          <a:custGeom>
            <a:avLst/>
            <a:gdLst/>
            <a:ahLst/>
            <a:cxnLst/>
            <a:rect l="l" t="t" r="r" b="b"/>
            <a:pathLst>
              <a:path w="4073400" h="4677182">
                <a:moveTo>
                  <a:pt x="0" y="0"/>
                </a:moveTo>
                <a:lnTo>
                  <a:pt x="4073400" y="0"/>
                </a:lnTo>
                <a:lnTo>
                  <a:pt x="4073400" y="4677181"/>
                </a:lnTo>
                <a:lnTo>
                  <a:pt x="0" y="4677181"/>
                </a:lnTo>
                <a:lnTo>
                  <a:pt x="0" y="0"/>
                </a:lnTo>
                <a:close/>
              </a:path>
            </a:pathLst>
          </a:custGeom>
          <a:blipFill>
            <a:blip r:embed="rId4"/>
            <a:stretch>
              <a:fillRect/>
            </a:stretch>
          </a:blipFill>
        </p:spPr>
        <p:txBody>
          <a:bodyPr/>
          <a:lstStyle/>
          <a:p>
            <a:endParaRPr lang="en-GB"/>
          </a:p>
        </p:txBody>
      </p:sp>
      <p:sp>
        <p:nvSpPr>
          <p:cNvPr id="1048603" name="Freeform 20"/>
          <p:cNvSpPr/>
          <p:nvPr/>
        </p:nvSpPr>
        <p:spPr>
          <a:xfrm>
            <a:off x="14784726" y="17093062"/>
            <a:ext cx="4632219" cy="7363354"/>
          </a:xfrm>
          <a:custGeom>
            <a:avLst/>
            <a:gdLst/>
            <a:ahLst/>
            <a:cxnLst/>
            <a:rect l="l" t="t" r="r" b="b"/>
            <a:pathLst>
              <a:path w="4632219" h="7363354">
                <a:moveTo>
                  <a:pt x="0" y="0"/>
                </a:moveTo>
                <a:lnTo>
                  <a:pt x="4632219" y="0"/>
                </a:lnTo>
                <a:lnTo>
                  <a:pt x="4632219" y="7363354"/>
                </a:lnTo>
                <a:lnTo>
                  <a:pt x="0" y="7363354"/>
                </a:lnTo>
                <a:lnTo>
                  <a:pt x="0" y="0"/>
                </a:lnTo>
                <a:close/>
              </a:path>
            </a:pathLst>
          </a:custGeom>
          <a:blipFill>
            <a:blip r:embed="rId5"/>
            <a:stretch>
              <a:fillRect/>
            </a:stretch>
          </a:blipFill>
        </p:spPr>
        <p:txBody>
          <a:bodyPr/>
          <a:lstStyle/>
          <a:p>
            <a:endParaRPr lang="en-GB"/>
          </a:p>
        </p:txBody>
      </p:sp>
      <p:sp>
        <p:nvSpPr>
          <p:cNvPr id="1048604" name="Freeform 21"/>
          <p:cNvSpPr/>
          <p:nvPr/>
        </p:nvSpPr>
        <p:spPr>
          <a:xfrm>
            <a:off x="15445823" y="25298679"/>
            <a:ext cx="5163187" cy="4515442"/>
          </a:xfrm>
          <a:custGeom>
            <a:avLst/>
            <a:gdLst/>
            <a:ahLst/>
            <a:cxnLst/>
            <a:rect l="l" t="t" r="r" b="b"/>
            <a:pathLst>
              <a:path w="5163187" h="4515442">
                <a:moveTo>
                  <a:pt x="0" y="0"/>
                </a:moveTo>
                <a:lnTo>
                  <a:pt x="5163187" y="0"/>
                </a:lnTo>
                <a:lnTo>
                  <a:pt x="5163187" y="4515442"/>
                </a:lnTo>
                <a:lnTo>
                  <a:pt x="0" y="4515442"/>
                </a:lnTo>
                <a:lnTo>
                  <a:pt x="0" y="0"/>
                </a:lnTo>
                <a:close/>
              </a:path>
            </a:pathLst>
          </a:custGeom>
          <a:blipFill>
            <a:blip r:embed="rId6"/>
            <a:stretch>
              <a:fillRect/>
            </a:stretch>
          </a:blipFill>
        </p:spPr>
        <p:txBody>
          <a:bodyPr/>
          <a:lstStyle/>
          <a:p>
            <a:endParaRPr lang="en-GB"/>
          </a:p>
        </p:txBody>
      </p:sp>
      <p:sp>
        <p:nvSpPr>
          <p:cNvPr id="1048605" name="TextBox 22"/>
          <p:cNvSpPr txBox="1"/>
          <p:nvPr/>
        </p:nvSpPr>
        <p:spPr>
          <a:xfrm>
            <a:off x="454331" y="600515"/>
            <a:ext cx="12987479" cy="4184523"/>
          </a:xfrm>
          <a:prstGeom prst="rect">
            <a:avLst/>
          </a:prstGeom>
        </p:spPr>
        <p:txBody>
          <a:bodyPr lIns="0" tIns="0" rIns="0" bIns="0" rtlCol="0" anchor="t">
            <a:spAutoFit/>
          </a:bodyPr>
          <a:lstStyle/>
          <a:p>
            <a:pPr algn="l">
              <a:lnSpc>
                <a:spcPts val="4707"/>
              </a:lnSpc>
            </a:pPr>
            <a:r>
              <a:rPr lang="en-US" sz="2199" b="1">
                <a:solidFill>
                  <a:srgbClr val="000000"/>
                </a:solidFill>
                <a:latin typeface="Arial Bold"/>
                <a:ea typeface="Arial Bold"/>
                <a:cs typeface="Arial Bold"/>
                <a:sym typeface="Arial Bold"/>
              </a:rPr>
              <a:t>1) Overview &amp; Why it matters</a:t>
            </a:r>
          </a:p>
          <a:p>
            <a:pPr marL="474979" lvl="1" indent="-237490" algn="l">
              <a:lnSpc>
                <a:spcPts val="4707"/>
              </a:lnSpc>
              <a:buFont typeface="Arial"/>
              <a:buChar char="•"/>
            </a:pPr>
            <a:r>
              <a:rPr lang="en-US" sz="2199">
                <a:solidFill>
                  <a:srgbClr val="000000"/>
                </a:solidFill>
                <a:latin typeface="Arial"/>
                <a:ea typeface="Arial"/>
                <a:cs typeface="Arial"/>
                <a:sym typeface="Arial"/>
              </a:rPr>
              <a:t>Repeated or prolonged trauma is associated with complex post-traumatic stress disorder, which may impact affect, self-esteem and relationships, with long-term effects (Maercker et al., 2022).</a:t>
            </a:r>
          </a:p>
          <a:p>
            <a:pPr marL="474979" lvl="1" indent="-237490" algn="l">
              <a:lnSpc>
                <a:spcPts val="4707"/>
              </a:lnSpc>
              <a:buFont typeface="Arial"/>
              <a:buChar char="•"/>
            </a:pPr>
            <a:r>
              <a:rPr lang="en-US" sz="2199">
                <a:solidFill>
                  <a:srgbClr val="000000"/>
                </a:solidFill>
                <a:latin typeface="Arial"/>
                <a:ea typeface="Arial"/>
                <a:cs typeface="Arial"/>
                <a:sym typeface="Arial"/>
              </a:rPr>
              <a:t>Power and inequality predispose trauma exposure and harm, such as domestic abuse, sexual violence, trafficking, torture, and war-related harms (Women Aid, 2022).</a:t>
            </a:r>
          </a:p>
          <a:p>
            <a:pPr marL="474979" lvl="1" indent="-237490" algn="l">
              <a:lnSpc>
                <a:spcPts val="4707"/>
              </a:lnSpc>
              <a:buFont typeface="Arial"/>
              <a:buChar char="•"/>
            </a:pPr>
            <a:r>
              <a:rPr lang="en-US" sz="2199">
                <a:solidFill>
                  <a:srgbClr val="000000"/>
                </a:solidFill>
                <a:latin typeface="Arial"/>
                <a:ea typeface="Arial"/>
                <a:cs typeface="Arial"/>
                <a:sym typeface="Arial"/>
              </a:rPr>
              <a:t>The English survey reporting indicates that PTSD is not a rare disease, and social hardship is correlated with increased screening rates. Thus, early support and fair access are important (NHS England, 2025).</a:t>
            </a:r>
          </a:p>
        </p:txBody>
      </p:sp>
      <p:sp>
        <p:nvSpPr>
          <p:cNvPr id="1048606" name="TextBox 23"/>
          <p:cNvSpPr txBox="1"/>
          <p:nvPr/>
        </p:nvSpPr>
        <p:spPr>
          <a:xfrm>
            <a:off x="8960441" y="11628274"/>
            <a:ext cx="11648569" cy="4893183"/>
          </a:xfrm>
          <a:prstGeom prst="rect">
            <a:avLst/>
          </a:prstGeom>
        </p:spPr>
        <p:txBody>
          <a:bodyPr lIns="0" tIns="0" rIns="0" bIns="0" rtlCol="0" anchor="t">
            <a:spAutoFit/>
          </a:bodyPr>
          <a:lstStyle/>
          <a:p>
            <a:pPr algn="l">
              <a:lnSpc>
                <a:spcPts val="4281"/>
              </a:lnSpc>
            </a:pPr>
            <a:r>
              <a:rPr lang="en-US" sz="2195" b="1">
                <a:solidFill>
                  <a:srgbClr val="000000"/>
                </a:solidFill>
                <a:latin typeface="Arial Bold"/>
                <a:ea typeface="Arial Bold"/>
                <a:cs typeface="Arial Bold"/>
                <a:sym typeface="Arial Bold"/>
              </a:rPr>
              <a:t>3) Brief history from institutions to modern care</a:t>
            </a:r>
          </a:p>
          <a:p>
            <a:pPr marL="474058" lvl="1" indent="-237029" algn="l">
              <a:lnSpc>
                <a:spcPts val="4281"/>
              </a:lnSpc>
              <a:buFont typeface="Arial"/>
              <a:buChar char="•"/>
            </a:pPr>
            <a:r>
              <a:rPr lang="en-US" sz="2195">
                <a:solidFill>
                  <a:srgbClr val="000000"/>
                </a:solidFill>
                <a:latin typeface="Arial"/>
                <a:ea typeface="Arial"/>
                <a:cs typeface="Arial"/>
                <a:sym typeface="Arial"/>
              </a:rPr>
              <a:t>Previous systems tended to depend on segregation and coercion that promoted stigma and less autonomy among a large number of individuals who were in a state of severe distress (Saraceno and Caldas de Almeida, 2022).</a:t>
            </a:r>
          </a:p>
          <a:p>
            <a:pPr marL="474058" lvl="1" indent="-237029" algn="l">
              <a:lnSpc>
                <a:spcPts val="4281"/>
              </a:lnSpc>
              <a:buFont typeface="Arial"/>
              <a:buChar char="•"/>
            </a:pPr>
            <a:r>
              <a:rPr lang="en-US" sz="2195">
                <a:solidFill>
                  <a:srgbClr val="000000"/>
                </a:solidFill>
                <a:latin typeface="Arial"/>
                <a:ea typeface="Arial"/>
                <a:cs typeface="Arial"/>
                <a:sym typeface="Arial"/>
              </a:rPr>
              <a:t>Long-term trauma responses have been frequently evaluated based on social and political concepts of whose anguish is taken into account, such as war-related trauma discourses (Billings and Nicholls, 2025).</a:t>
            </a:r>
          </a:p>
          <a:p>
            <a:pPr marL="474058" lvl="1" indent="-237029" algn="l">
              <a:lnSpc>
                <a:spcPts val="4281"/>
              </a:lnSpc>
              <a:buFont typeface="Arial"/>
              <a:buChar char="•"/>
            </a:pPr>
            <a:r>
              <a:rPr lang="en-US" sz="2195">
                <a:solidFill>
                  <a:srgbClr val="000000"/>
                </a:solidFill>
                <a:latin typeface="Arial"/>
                <a:ea typeface="Arial"/>
                <a:cs typeface="Arial"/>
                <a:sym typeface="Arial"/>
              </a:rPr>
              <a:t>There has been a shift toward community care systems, but support has been inconsistent, and gaps remain in the continuum of care (Calabria and Cullen, 2024).</a:t>
            </a:r>
          </a:p>
        </p:txBody>
      </p:sp>
      <p:sp>
        <p:nvSpPr>
          <p:cNvPr id="1048607" name="TextBox 24"/>
          <p:cNvSpPr txBox="1"/>
          <p:nvPr/>
        </p:nvSpPr>
        <p:spPr>
          <a:xfrm>
            <a:off x="739872" y="5921569"/>
            <a:ext cx="12429415" cy="5292090"/>
          </a:xfrm>
          <a:prstGeom prst="rect">
            <a:avLst/>
          </a:prstGeom>
        </p:spPr>
        <p:txBody>
          <a:bodyPr lIns="0" tIns="0" rIns="0" bIns="0" rtlCol="0" anchor="t">
            <a:spAutoFit/>
          </a:bodyPr>
          <a:lstStyle/>
          <a:p>
            <a:pPr algn="l">
              <a:lnSpc>
                <a:spcPts val="4167"/>
              </a:lnSpc>
            </a:pPr>
            <a:r>
              <a:rPr lang="en-US" sz="2148" b="1">
                <a:solidFill>
                  <a:srgbClr val="000000"/>
                </a:solidFill>
                <a:latin typeface="Arial Bold"/>
                <a:ea typeface="Arial Bold"/>
                <a:cs typeface="Arial Bold"/>
                <a:sym typeface="Arial Bold"/>
              </a:rPr>
              <a:t>2) Classification (ICD-11)</a:t>
            </a:r>
          </a:p>
          <a:p>
            <a:pPr marL="463818" lvl="1" indent="-231909" algn="l">
              <a:lnSpc>
                <a:spcPts val="4167"/>
              </a:lnSpc>
              <a:buFont typeface="Arial"/>
              <a:buChar char="•"/>
            </a:pPr>
            <a:r>
              <a:rPr lang="en-US" sz="2148">
                <a:solidFill>
                  <a:srgbClr val="000000"/>
                </a:solidFill>
                <a:latin typeface="Arial"/>
                <a:ea typeface="Arial"/>
                <a:cs typeface="Arial"/>
                <a:sym typeface="Arial"/>
              </a:rPr>
              <a:t>ICD 11 identifies CPTSD as a disorder that is uniquely linked to stress in Chapter 6 and provides more descriptive information to enable effective diagnosis (World Health Organisation, 2024).</a:t>
            </a:r>
          </a:p>
          <a:p>
            <a:pPr marL="463818" lvl="1" indent="-231909" algn="l">
              <a:lnSpc>
                <a:spcPts val="4167"/>
              </a:lnSpc>
              <a:buFont typeface="Arial"/>
              <a:buChar char="•"/>
            </a:pPr>
            <a:r>
              <a:rPr lang="en-US" sz="2148">
                <a:solidFill>
                  <a:srgbClr val="000000"/>
                </a:solidFill>
                <a:latin typeface="Arial"/>
                <a:ea typeface="Arial"/>
                <a:cs typeface="Arial"/>
                <a:sym typeface="Arial"/>
              </a:rPr>
              <a:t>ICD 11 PTSD is centred around three main groups of symptoms: re-experiencing, avoidance, and threat sense (Cloitre, 2020).</a:t>
            </a:r>
          </a:p>
          <a:p>
            <a:pPr marL="463818" lvl="1" indent="-231909" algn="l">
              <a:lnSpc>
                <a:spcPts val="4167"/>
              </a:lnSpc>
              <a:buFont typeface="Arial"/>
              <a:buChar char="•"/>
            </a:pPr>
            <a:r>
              <a:rPr lang="en-US" sz="2148">
                <a:solidFill>
                  <a:srgbClr val="000000"/>
                </a:solidFill>
                <a:latin typeface="Arial"/>
                <a:ea typeface="Arial"/>
                <a:cs typeface="Arial"/>
                <a:sym typeface="Arial"/>
              </a:rPr>
              <a:t>ICD 11 CPTSD encompasses symptoms of PTSD, as well as problems with self-organisation, including emotional regulation issues, negative perceptions of self, and relationship problems (Maercker et al., 2022).</a:t>
            </a:r>
          </a:p>
          <a:p>
            <a:pPr marL="463818" lvl="1" indent="-231909" algn="l">
              <a:lnSpc>
                <a:spcPts val="4167"/>
              </a:lnSpc>
              <a:buFont typeface="Arial"/>
              <a:buChar char="•"/>
            </a:pPr>
            <a:r>
              <a:rPr lang="en-US" sz="2148">
                <a:solidFill>
                  <a:srgbClr val="000000"/>
                </a:solidFill>
                <a:latin typeface="Arial"/>
                <a:ea typeface="Arial"/>
                <a:cs typeface="Arial"/>
                <a:sym typeface="Arial"/>
              </a:rPr>
              <a:t>The ICD-11 strategy will promote clinical use across various services and countries, rather than only among specialists (Kestel and Reed, 2024).</a:t>
            </a:r>
          </a:p>
        </p:txBody>
      </p:sp>
      <p:sp>
        <p:nvSpPr>
          <p:cNvPr id="1048608" name="TextBox 25"/>
          <p:cNvSpPr txBox="1"/>
          <p:nvPr/>
        </p:nvSpPr>
        <p:spPr>
          <a:xfrm>
            <a:off x="886956" y="16873987"/>
            <a:ext cx="12081194" cy="6667882"/>
          </a:xfrm>
          <a:prstGeom prst="rect">
            <a:avLst/>
          </a:prstGeom>
        </p:spPr>
        <p:txBody>
          <a:bodyPr lIns="0" tIns="0" rIns="0" bIns="0" rtlCol="0" anchor="t">
            <a:spAutoFit/>
          </a:bodyPr>
          <a:lstStyle/>
          <a:p>
            <a:pPr algn="l">
              <a:lnSpc>
                <a:spcPts val="4773"/>
              </a:lnSpc>
            </a:pPr>
            <a:r>
              <a:rPr lang="en-US" sz="2199" b="1">
                <a:solidFill>
                  <a:srgbClr val="000000"/>
                </a:solidFill>
                <a:latin typeface="Arial Bold"/>
                <a:ea typeface="Arial Bold"/>
                <a:cs typeface="Arial Bold"/>
                <a:sym typeface="Arial Bold"/>
              </a:rPr>
              <a:t>4) Stigma, discrimination, inequality</a:t>
            </a:r>
          </a:p>
          <a:p>
            <a:pPr marL="474979" lvl="1" indent="-237490" algn="l">
              <a:lnSpc>
                <a:spcPts val="4773"/>
              </a:lnSpc>
              <a:buFont typeface="Arial"/>
              <a:buChar char="•"/>
            </a:pPr>
            <a:r>
              <a:rPr lang="en-US" sz="2199">
                <a:solidFill>
                  <a:srgbClr val="000000"/>
                </a:solidFill>
                <a:latin typeface="Arial"/>
                <a:ea typeface="Arial"/>
                <a:cs typeface="Arial"/>
                <a:sym typeface="Arial"/>
              </a:rPr>
              <a:t>Help seeking might be delayed by shame and fear, particularly in cases where the trauma is associated with abuse, exploitation, or social judgment (Women Aid, 2022).</a:t>
            </a:r>
          </a:p>
          <a:p>
            <a:pPr marL="474979" lvl="1" indent="-237490" algn="l">
              <a:lnSpc>
                <a:spcPts val="4773"/>
              </a:lnSpc>
              <a:buFont typeface="Arial"/>
              <a:buChar char="•"/>
            </a:pPr>
            <a:r>
              <a:rPr lang="en-US" sz="2199">
                <a:solidFill>
                  <a:srgbClr val="000000"/>
                </a:solidFill>
                <a:latin typeface="Arial"/>
                <a:ea typeface="Arial"/>
                <a:cs typeface="Arial"/>
                <a:sym typeface="Arial"/>
              </a:rPr>
              <a:t>Housing, poverty, racism, and safety cannot be divided into mental health needs since they influence the exposure to trauma and access to care (World Health Organisation, 2022).</a:t>
            </a:r>
          </a:p>
          <a:p>
            <a:pPr marL="474979" lvl="1" indent="-237490" algn="l">
              <a:lnSpc>
                <a:spcPts val="4773"/>
              </a:lnSpc>
              <a:buFont typeface="Arial"/>
              <a:buChar char="•"/>
            </a:pPr>
            <a:r>
              <a:rPr lang="en-US" sz="2199">
                <a:solidFill>
                  <a:srgbClr val="000000"/>
                </a:solidFill>
                <a:latin typeface="Arial"/>
                <a:ea typeface="Arial"/>
                <a:cs typeface="Arial"/>
                <a:sym typeface="Arial"/>
              </a:rPr>
              <a:t>The debates on reform in England and Wales emphasised choice, least restrictive care, and minimisation of unfair patterns of detention, which is important to trauma-affected individuals (Garratt, 2025).</a:t>
            </a:r>
          </a:p>
          <a:p>
            <a:pPr marL="474979" lvl="1" indent="-237490" algn="l">
              <a:lnSpc>
                <a:spcPts val="4773"/>
              </a:lnSpc>
              <a:buFont typeface="Arial"/>
              <a:buChar char="•"/>
            </a:pPr>
            <a:r>
              <a:rPr lang="en-US" sz="2199">
                <a:solidFill>
                  <a:srgbClr val="000000"/>
                </a:solidFill>
                <a:latin typeface="Arial"/>
                <a:ea typeface="Arial"/>
                <a:cs typeface="Arial"/>
                <a:sym typeface="Arial"/>
              </a:rPr>
              <a:t>The proposed Mental Health Bill was intended to enhance choice and protection for individuals detained under the Mental Health Act (Department of Health and Social Care and Ministry of Justice, 2022).</a:t>
            </a:r>
          </a:p>
        </p:txBody>
      </p:sp>
      <p:sp>
        <p:nvSpPr>
          <p:cNvPr id="1048609" name="TextBox 26"/>
          <p:cNvSpPr txBox="1"/>
          <p:nvPr/>
        </p:nvSpPr>
        <p:spPr>
          <a:xfrm>
            <a:off x="875941" y="23970610"/>
            <a:ext cx="12330922" cy="4223639"/>
          </a:xfrm>
          <a:prstGeom prst="rect">
            <a:avLst/>
          </a:prstGeom>
        </p:spPr>
        <p:txBody>
          <a:bodyPr lIns="0" tIns="0" rIns="0" bIns="0" rtlCol="0" anchor="t">
            <a:spAutoFit/>
          </a:bodyPr>
          <a:lstStyle/>
          <a:p>
            <a:pPr algn="l">
              <a:lnSpc>
                <a:spcPts val="4751"/>
              </a:lnSpc>
            </a:pPr>
            <a:r>
              <a:rPr lang="en-US" sz="2199" b="1">
                <a:solidFill>
                  <a:srgbClr val="000000"/>
                </a:solidFill>
                <a:latin typeface="Arial Bold"/>
                <a:ea typeface="Arial Bold"/>
                <a:cs typeface="Arial Bold"/>
                <a:sym typeface="Arial Bold"/>
              </a:rPr>
              <a:t>5) Contemporary UK care and provision</a:t>
            </a:r>
          </a:p>
          <a:p>
            <a:pPr marL="474979" lvl="1" indent="-237490" algn="l">
              <a:lnSpc>
                <a:spcPts val="4751"/>
              </a:lnSpc>
              <a:buFont typeface="Arial"/>
              <a:buChar char="•"/>
            </a:pPr>
            <a:r>
              <a:rPr lang="en-US" sz="2199">
                <a:solidFill>
                  <a:srgbClr val="000000"/>
                </a:solidFill>
                <a:latin typeface="Arial"/>
                <a:ea typeface="Arial"/>
                <a:cs typeface="Arial"/>
                <a:sym typeface="Arial"/>
              </a:rPr>
              <a:t>The purpose of trauma-informed practice is to establish culturally sensitive and safe services that individuals feel comfortable with and desire (Office for Health Improvement and Disparities, 2022).           </a:t>
            </a:r>
          </a:p>
          <a:p>
            <a:pPr marL="474979" lvl="1" indent="-237490" algn="l">
              <a:lnSpc>
                <a:spcPts val="4751"/>
              </a:lnSpc>
              <a:buFont typeface="Arial"/>
              <a:buChar char="•"/>
            </a:pPr>
            <a:r>
              <a:rPr lang="en-US" sz="2199">
                <a:solidFill>
                  <a:srgbClr val="000000"/>
                </a:solidFill>
                <a:latin typeface="Arial"/>
                <a:ea typeface="Arial"/>
                <a:cs typeface="Arial"/>
                <a:sym typeface="Arial"/>
              </a:rPr>
              <a:t>The NHS inpatient guidance supports the delivery of trauma-informed and harm-aware care, which will help reduce trauma and enhance safety (NHS England, 2025).</a:t>
            </a:r>
          </a:p>
          <a:p>
            <a:pPr marL="474979" lvl="1" indent="-237490" algn="l">
              <a:lnSpc>
                <a:spcPts val="4751"/>
              </a:lnSpc>
              <a:buFont typeface="Arial"/>
              <a:buChar char="•"/>
            </a:pPr>
            <a:r>
              <a:rPr lang="en-US" sz="2199">
                <a:solidFill>
                  <a:srgbClr val="000000"/>
                </a:solidFill>
                <a:latin typeface="Arial"/>
                <a:ea typeface="Arial"/>
                <a:cs typeface="Arial"/>
                <a:sym typeface="Arial"/>
              </a:rPr>
              <a:t>In the UK, implementation has been heterogeneous, and no NHS-wide approach has been reported; funding investment has been a limited area of policy-oriented research (Emsley et al.,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DE9F1"/>
        </a:solidFill>
        <a:effectLst/>
      </p:bgPr>
    </p:bg>
    <p:spTree>
      <p:nvGrpSpPr>
        <p:cNvPr id="1" name=""/>
        <p:cNvGrpSpPr/>
        <p:nvPr/>
      </p:nvGrpSpPr>
      <p:grpSpPr>
        <a:xfrm>
          <a:off x="0" y="0"/>
          <a:ext cx="0" cy="0"/>
          <a:chOff x="0" y="0"/>
          <a:chExt cx="0" cy="0"/>
        </a:xfrm>
      </p:grpSpPr>
      <p:grpSp>
        <p:nvGrpSpPr>
          <p:cNvPr id="27" name="Group 2"/>
          <p:cNvGrpSpPr/>
          <p:nvPr/>
        </p:nvGrpSpPr>
        <p:grpSpPr>
          <a:xfrm>
            <a:off x="11845477" y="10338634"/>
            <a:ext cx="9149766" cy="7693765"/>
            <a:chOff x="0" y="0"/>
            <a:chExt cx="1159267" cy="974793"/>
          </a:xfrm>
        </p:grpSpPr>
        <p:sp>
          <p:nvSpPr>
            <p:cNvPr id="1048610" name="Freeform 3"/>
            <p:cNvSpPr/>
            <p:nvPr/>
          </p:nvSpPr>
          <p:spPr>
            <a:xfrm>
              <a:off x="0" y="0"/>
              <a:ext cx="1159267" cy="974793"/>
            </a:xfrm>
            <a:custGeom>
              <a:avLst/>
              <a:gdLst/>
              <a:ahLst/>
              <a:cxnLst/>
              <a:rect l="l" t="t" r="r" b="b"/>
              <a:pathLst>
                <a:path w="1159267" h="974793">
                  <a:moveTo>
                    <a:pt x="88844" y="0"/>
                  </a:moveTo>
                  <a:lnTo>
                    <a:pt x="1070423" y="0"/>
                  </a:lnTo>
                  <a:cubicBezTo>
                    <a:pt x="1119490" y="0"/>
                    <a:pt x="1159267" y="39777"/>
                    <a:pt x="1159267" y="88844"/>
                  </a:cubicBezTo>
                  <a:lnTo>
                    <a:pt x="1159267" y="885949"/>
                  </a:lnTo>
                  <a:cubicBezTo>
                    <a:pt x="1159267" y="935016"/>
                    <a:pt x="1119490" y="974793"/>
                    <a:pt x="1070423" y="974793"/>
                  </a:cubicBezTo>
                  <a:lnTo>
                    <a:pt x="88844" y="974793"/>
                  </a:lnTo>
                  <a:cubicBezTo>
                    <a:pt x="39777" y="974793"/>
                    <a:pt x="0" y="935016"/>
                    <a:pt x="0" y="885949"/>
                  </a:cubicBezTo>
                  <a:lnTo>
                    <a:pt x="0" y="88844"/>
                  </a:lnTo>
                  <a:cubicBezTo>
                    <a:pt x="0" y="39777"/>
                    <a:pt x="39777" y="0"/>
                    <a:pt x="88844" y="0"/>
                  </a:cubicBezTo>
                  <a:close/>
                </a:path>
              </a:pathLst>
            </a:custGeom>
            <a:solidFill>
              <a:srgbClr val="B8E0C8"/>
            </a:solidFill>
          </p:spPr>
          <p:txBody>
            <a:bodyPr/>
            <a:lstStyle/>
            <a:p>
              <a:endParaRPr lang="en-GB"/>
            </a:p>
          </p:txBody>
        </p:sp>
        <p:sp>
          <p:nvSpPr>
            <p:cNvPr id="1048611" name="TextBox 4"/>
            <p:cNvSpPr txBox="1"/>
            <p:nvPr/>
          </p:nvSpPr>
          <p:spPr>
            <a:xfrm>
              <a:off x="0" y="-104775"/>
              <a:ext cx="1159267" cy="1079568"/>
            </a:xfrm>
            <a:prstGeom prst="rect">
              <a:avLst/>
            </a:prstGeom>
          </p:spPr>
          <p:txBody>
            <a:bodyPr lIns="50800" tIns="50800" rIns="50800" bIns="50800" rtlCol="0" anchor="ctr"/>
            <a:lstStyle/>
            <a:p>
              <a:pPr algn="ctr">
                <a:lnSpc>
                  <a:spcPts val="6708"/>
                </a:lnSpc>
              </a:pPr>
              <a:endParaRPr/>
            </a:p>
          </p:txBody>
        </p:sp>
      </p:grpSp>
      <p:grpSp>
        <p:nvGrpSpPr>
          <p:cNvPr id="28" name="Group 5"/>
          <p:cNvGrpSpPr/>
          <p:nvPr/>
        </p:nvGrpSpPr>
        <p:grpSpPr>
          <a:xfrm>
            <a:off x="15574824" y="21713043"/>
            <a:ext cx="5420419" cy="8148677"/>
            <a:chOff x="0" y="0"/>
            <a:chExt cx="686762" cy="1032430"/>
          </a:xfrm>
        </p:grpSpPr>
        <p:sp>
          <p:nvSpPr>
            <p:cNvPr id="1048612" name="Freeform 6"/>
            <p:cNvSpPr/>
            <p:nvPr/>
          </p:nvSpPr>
          <p:spPr>
            <a:xfrm>
              <a:off x="0" y="0"/>
              <a:ext cx="686762" cy="1032430"/>
            </a:xfrm>
            <a:custGeom>
              <a:avLst/>
              <a:gdLst/>
              <a:ahLst/>
              <a:cxnLst/>
              <a:rect l="l" t="t" r="r" b="b"/>
              <a:pathLst>
                <a:path w="686762" h="1032430">
                  <a:moveTo>
                    <a:pt x="149970" y="0"/>
                  </a:moveTo>
                  <a:lnTo>
                    <a:pt x="536792" y="0"/>
                  </a:lnTo>
                  <a:cubicBezTo>
                    <a:pt x="619618" y="0"/>
                    <a:pt x="686762" y="67144"/>
                    <a:pt x="686762" y="149970"/>
                  </a:cubicBezTo>
                  <a:lnTo>
                    <a:pt x="686762" y="882460"/>
                  </a:lnTo>
                  <a:cubicBezTo>
                    <a:pt x="686762" y="922234"/>
                    <a:pt x="670962" y="960380"/>
                    <a:pt x="642837" y="988505"/>
                  </a:cubicBezTo>
                  <a:cubicBezTo>
                    <a:pt x="614712" y="1016630"/>
                    <a:pt x="576567" y="1032430"/>
                    <a:pt x="536792" y="1032430"/>
                  </a:cubicBezTo>
                  <a:lnTo>
                    <a:pt x="149970" y="1032430"/>
                  </a:lnTo>
                  <a:cubicBezTo>
                    <a:pt x="110196" y="1032430"/>
                    <a:pt x="72050" y="1016630"/>
                    <a:pt x="43925" y="988505"/>
                  </a:cubicBezTo>
                  <a:cubicBezTo>
                    <a:pt x="15800" y="960380"/>
                    <a:pt x="0" y="922234"/>
                    <a:pt x="0" y="882460"/>
                  </a:cubicBezTo>
                  <a:lnTo>
                    <a:pt x="0" y="149970"/>
                  </a:lnTo>
                  <a:cubicBezTo>
                    <a:pt x="0" y="110196"/>
                    <a:pt x="15800" y="72050"/>
                    <a:pt x="43925" y="43925"/>
                  </a:cubicBezTo>
                  <a:cubicBezTo>
                    <a:pt x="72050" y="15800"/>
                    <a:pt x="110196" y="0"/>
                    <a:pt x="149970" y="0"/>
                  </a:cubicBezTo>
                  <a:close/>
                </a:path>
              </a:pathLst>
            </a:custGeom>
            <a:solidFill>
              <a:srgbClr val="DBDCDC"/>
            </a:solidFill>
          </p:spPr>
          <p:txBody>
            <a:bodyPr/>
            <a:lstStyle/>
            <a:p>
              <a:endParaRPr lang="en-GB"/>
            </a:p>
          </p:txBody>
        </p:sp>
        <p:sp>
          <p:nvSpPr>
            <p:cNvPr id="1048613" name="TextBox 7"/>
            <p:cNvSpPr txBox="1"/>
            <p:nvPr/>
          </p:nvSpPr>
          <p:spPr>
            <a:xfrm>
              <a:off x="0" y="-104775"/>
              <a:ext cx="686762" cy="1137205"/>
            </a:xfrm>
            <a:prstGeom prst="rect">
              <a:avLst/>
            </a:prstGeom>
          </p:spPr>
          <p:txBody>
            <a:bodyPr lIns="50800" tIns="50800" rIns="50800" bIns="50800" rtlCol="0" anchor="ctr"/>
            <a:lstStyle/>
            <a:p>
              <a:pPr algn="ctr">
                <a:lnSpc>
                  <a:spcPts val="6708"/>
                </a:lnSpc>
              </a:pPr>
              <a:endParaRPr/>
            </a:p>
          </p:txBody>
        </p:sp>
      </p:grpSp>
      <p:grpSp>
        <p:nvGrpSpPr>
          <p:cNvPr id="29" name="Group 8"/>
          <p:cNvGrpSpPr/>
          <p:nvPr/>
        </p:nvGrpSpPr>
        <p:grpSpPr>
          <a:xfrm>
            <a:off x="497950" y="10168291"/>
            <a:ext cx="11147155" cy="8561106"/>
            <a:chOff x="0" y="0"/>
            <a:chExt cx="1412334" cy="1084684"/>
          </a:xfrm>
        </p:grpSpPr>
        <p:sp>
          <p:nvSpPr>
            <p:cNvPr id="1048614" name="Freeform 9"/>
            <p:cNvSpPr/>
            <p:nvPr/>
          </p:nvSpPr>
          <p:spPr>
            <a:xfrm>
              <a:off x="0" y="0"/>
              <a:ext cx="1412334" cy="1084684"/>
            </a:xfrm>
            <a:custGeom>
              <a:avLst/>
              <a:gdLst/>
              <a:ahLst/>
              <a:cxnLst/>
              <a:rect l="l" t="t" r="r" b="b"/>
              <a:pathLst>
                <a:path w="1412334" h="1084684">
                  <a:moveTo>
                    <a:pt x="72925" y="0"/>
                  </a:moveTo>
                  <a:lnTo>
                    <a:pt x="1339410" y="0"/>
                  </a:lnTo>
                  <a:cubicBezTo>
                    <a:pt x="1358751" y="0"/>
                    <a:pt x="1377299" y="7683"/>
                    <a:pt x="1390975" y="21359"/>
                  </a:cubicBezTo>
                  <a:cubicBezTo>
                    <a:pt x="1404651" y="35035"/>
                    <a:pt x="1412334" y="53584"/>
                    <a:pt x="1412334" y="72925"/>
                  </a:cubicBezTo>
                  <a:lnTo>
                    <a:pt x="1412334" y="1011760"/>
                  </a:lnTo>
                  <a:cubicBezTo>
                    <a:pt x="1412334" y="1052035"/>
                    <a:pt x="1379685" y="1084684"/>
                    <a:pt x="1339410" y="1084684"/>
                  </a:cubicBezTo>
                  <a:lnTo>
                    <a:pt x="72925" y="1084684"/>
                  </a:lnTo>
                  <a:cubicBezTo>
                    <a:pt x="53584" y="1084684"/>
                    <a:pt x="35035" y="1077001"/>
                    <a:pt x="21359" y="1063325"/>
                  </a:cubicBezTo>
                  <a:cubicBezTo>
                    <a:pt x="7683" y="1049649"/>
                    <a:pt x="0" y="1031101"/>
                    <a:pt x="0" y="1011760"/>
                  </a:cubicBezTo>
                  <a:lnTo>
                    <a:pt x="0" y="72925"/>
                  </a:lnTo>
                  <a:cubicBezTo>
                    <a:pt x="0" y="53584"/>
                    <a:pt x="7683" y="35035"/>
                    <a:pt x="21359" y="21359"/>
                  </a:cubicBezTo>
                  <a:cubicBezTo>
                    <a:pt x="35035" y="7683"/>
                    <a:pt x="53584" y="0"/>
                    <a:pt x="72925" y="0"/>
                  </a:cubicBezTo>
                  <a:close/>
                </a:path>
              </a:pathLst>
            </a:custGeom>
            <a:solidFill>
              <a:srgbClr val="E6CAB5"/>
            </a:solidFill>
          </p:spPr>
          <p:txBody>
            <a:bodyPr/>
            <a:lstStyle/>
            <a:p>
              <a:endParaRPr lang="en-GB"/>
            </a:p>
          </p:txBody>
        </p:sp>
        <p:sp>
          <p:nvSpPr>
            <p:cNvPr id="1048615" name="TextBox 10"/>
            <p:cNvSpPr txBox="1"/>
            <p:nvPr/>
          </p:nvSpPr>
          <p:spPr>
            <a:xfrm>
              <a:off x="0" y="-104775"/>
              <a:ext cx="1412334" cy="1189459"/>
            </a:xfrm>
            <a:prstGeom prst="rect">
              <a:avLst/>
            </a:prstGeom>
          </p:spPr>
          <p:txBody>
            <a:bodyPr lIns="50800" tIns="50800" rIns="50800" bIns="50800" rtlCol="0" anchor="ctr"/>
            <a:lstStyle/>
            <a:p>
              <a:pPr algn="ctr">
                <a:lnSpc>
                  <a:spcPts val="6708"/>
                </a:lnSpc>
              </a:pPr>
              <a:endParaRPr/>
            </a:p>
          </p:txBody>
        </p:sp>
      </p:grpSp>
      <p:grpSp>
        <p:nvGrpSpPr>
          <p:cNvPr id="30" name="Group 11"/>
          <p:cNvGrpSpPr/>
          <p:nvPr/>
        </p:nvGrpSpPr>
        <p:grpSpPr>
          <a:xfrm>
            <a:off x="539548" y="24502955"/>
            <a:ext cx="14801557" cy="5358764"/>
            <a:chOff x="0" y="0"/>
            <a:chExt cx="1875344" cy="678951"/>
          </a:xfrm>
        </p:grpSpPr>
        <p:sp>
          <p:nvSpPr>
            <p:cNvPr id="1048616" name="Freeform 12"/>
            <p:cNvSpPr/>
            <p:nvPr/>
          </p:nvSpPr>
          <p:spPr>
            <a:xfrm>
              <a:off x="0" y="0"/>
              <a:ext cx="1875344" cy="678951"/>
            </a:xfrm>
            <a:custGeom>
              <a:avLst/>
              <a:gdLst/>
              <a:ahLst/>
              <a:cxnLst/>
              <a:rect l="l" t="t" r="r" b="b"/>
              <a:pathLst>
                <a:path w="1875344" h="678951">
                  <a:moveTo>
                    <a:pt x="54920" y="0"/>
                  </a:moveTo>
                  <a:lnTo>
                    <a:pt x="1820424" y="0"/>
                  </a:lnTo>
                  <a:cubicBezTo>
                    <a:pt x="1850755" y="0"/>
                    <a:pt x="1875344" y="24589"/>
                    <a:pt x="1875344" y="54920"/>
                  </a:cubicBezTo>
                  <a:lnTo>
                    <a:pt x="1875344" y="624031"/>
                  </a:lnTo>
                  <a:cubicBezTo>
                    <a:pt x="1875344" y="654362"/>
                    <a:pt x="1850755" y="678951"/>
                    <a:pt x="1820424" y="678951"/>
                  </a:cubicBezTo>
                  <a:lnTo>
                    <a:pt x="54920" y="678951"/>
                  </a:lnTo>
                  <a:cubicBezTo>
                    <a:pt x="24589" y="678951"/>
                    <a:pt x="0" y="654362"/>
                    <a:pt x="0" y="624031"/>
                  </a:cubicBezTo>
                  <a:lnTo>
                    <a:pt x="0" y="54920"/>
                  </a:lnTo>
                  <a:cubicBezTo>
                    <a:pt x="0" y="24589"/>
                    <a:pt x="24589" y="0"/>
                    <a:pt x="54920" y="0"/>
                  </a:cubicBezTo>
                  <a:close/>
                </a:path>
              </a:pathLst>
            </a:custGeom>
            <a:solidFill>
              <a:srgbClr val="FFF7E9"/>
            </a:solidFill>
          </p:spPr>
          <p:txBody>
            <a:bodyPr/>
            <a:lstStyle/>
            <a:p>
              <a:endParaRPr lang="en-GB"/>
            </a:p>
          </p:txBody>
        </p:sp>
        <p:sp>
          <p:nvSpPr>
            <p:cNvPr id="1048617" name="TextBox 13"/>
            <p:cNvSpPr txBox="1"/>
            <p:nvPr/>
          </p:nvSpPr>
          <p:spPr>
            <a:xfrm>
              <a:off x="0" y="-104775"/>
              <a:ext cx="1875344" cy="783726"/>
            </a:xfrm>
            <a:prstGeom prst="rect">
              <a:avLst/>
            </a:prstGeom>
          </p:spPr>
          <p:txBody>
            <a:bodyPr lIns="50800" tIns="50800" rIns="50800" bIns="50800" rtlCol="0" anchor="ctr"/>
            <a:lstStyle/>
            <a:p>
              <a:pPr algn="ctr">
                <a:lnSpc>
                  <a:spcPts val="6708"/>
                </a:lnSpc>
              </a:pPr>
              <a:endParaRPr/>
            </a:p>
          </p:txBody>
        </p:sp>
      </p:grpSp>
      <p:grpSp>
        <p:nvGrpSpPr>
          <p:cNvPr id="31" name="Group 14"/>
          <p:cNvGrpSpPr/>
          <p:nvPr/>
        </p:nvGrpSpPr>
        <p:grpSpPr>
          <a:xfrm>
            <a:off x="497950" y="19053247"/>
            <a:ext cx="11347527" cy="5183008"/>
            <a:chOff x="0" y="0"/>
            <a:chExt cx="1437721" cy="656682"/>
          </a:xfrm>
        </p:grpSpPr>
        <p:sp>
          <p:nvSpPr>
            <p:cNvPr id="1048618" name="Freeform 15"/>
            <p:cNvSpPr/>
            <p:nvPr/>
          </p:nvSpPr>
          <p:spPr>
            <a:xfrm>
              <a:off x="0" y="0"/>
              <a:ext cx="1437721" cy="656682"/>
            </a:xfrm>
            <a:custGeom>
              <a:avLst/>
              <a:gdLst/>
              <a:ahLst/>
              <a:cxnLst/>
              <a:rect l="l" t="t" r="r" b="b"/>
              <a:pathLst>
                <a:path w="1437721" h="656682">
                  <a:moveTo>
                    <a:pt x="71637" y="0"/>
                  </a:moveTo>
                  <a:lnTo>
                    <a:pt x="1366084" y="0"/>
                  </a:lnTo>
                  <a:cubicBezTo>
                    <a:pt x="1405648" y="0"/>
                    <a:pt x="1437721" y="32073"/>
                    <a:pt x="1437721" y="71637"/>
                  </a:cubicBezTo>
                  <a:lnTo>
                    <a:pt x="1437721" y="585045"/>
                  </a:lnTo>
                  <a:cubicBezTo>
                    <a:pt x="1437721" y="624609"/>
                    <a:pt x="1405648" y="656682"/>
                    <a:pt x="1366084" y="656682"/>
                  </a:cubicBezTo>
                  <a:lnTo>
                    <a:pt x="71637" y="656682"/>
                  </a:lnTo>
                  <a:cubicBezTo>
                    <a:pt x="32073" y="656682"/>
                    <a:pt x="0" y="624609"/>
                    <a:pt x="0" y="585045"/>
                  </a:cubicBezTo>
                  <a:lnTo>
                    <a:pt x="0" y="71637"/>
                  </a:lnTo>
                  <a:cubicBezTo>
                    <a:pt x="0" y="32073"/>
                    <a:pt x="32073" y="0"/>
                    <a:pt x="71637" y="0"/>
                  </a:cubicBezTo>
                  <a:close/>
                </a:path>
              </a:pathLst>
            </a:custGeom>
            <a:solidFill>
              <a:srgbClr val="FFC4D4"/>
            </a:solidFill>
          </p:spPr>
          <p:txBody>
            <a:bodyPr/>
            <a:lstStyle/>
            <a:p>
              <a:endParaRPr lang="en-GB"/>
            </a:p>
          </p:txBody>
        </p:sp>
        <p:sp>
          <p:nvSpPr>
            <p:cNvPr id="1048619" name="TextBox 16"/>
            <p:cNvSpPr txBox="1"/>
            <p:nvPr/>
          </p:nvSpPr>
          <p:spPr>
            <a:xfrm>
              <a:off x="0" y="-104775"/>
              <a:ext cx="1437721" cy="761457"/>
            </a:xfrm>
            <a:prstGeom prst="rect">
              <a:avLst/>
            </a:prstGeom>
          </p:spPr>
          <p:txBody>
            <a:bodyPr lIns="50800" tIns="50800" rIns="50800" bIns="50800" rtlCol="0" anchor="ctr"/>
            <a:lstStyle/>
            <a:p>
              <a:pPr algn="ctr">
                <a:lnSpc>
                  <a:spcPts val="6708"/>
                </a:lnSpc>
              </a:pPr>
              <a:endParaRPr/>
            </a:p>
          </p:txBody>
        </p:sp>
      </p:grpSp>
      <p:grpSp>
        <p:nvGrpSpPr>
          <p:cNvPr id="32" name="Group 17"/>
          <p:cNvGrpSpPr/>
          <p:nvPr/>
        </p:nvGrpSpPr>
        <p:grpSpPr>
          <a:xfrm>
            <a:off x="539548" y="751086"/>
            <a:ext cx="20455695" cy="4671364"/>
            <a:chOff x="0" y="0"/>
            <a:chExt cx="7168465" cy="1637026"/>
          </a:xfrm>
        </p:grpSpPr>
        <p:sp>
          <p:nvSpPr>
            <p:cNvPr id="1048620" name="Freeform 18"/>
            <p:cNvSpPr/>
            <p:nvPr/>
          </p:nvSpPr>
          <p:spPr>
            <a:xfrm>
              <a:off x="0" y="0"/>
              <a:ext cx="7168465" cy="1637026"/>
            </a:xfrm>
            <a:custGeom>
              <a:avLst/>
              <a:gdLst/>
              <a:ahLst/>
              <a:cxnLst/>
              <a:rect l="l" t="t" r="r" b="b"/>
              <a:pathLst>
                <a:path w="7168465" h="1637026">
                  <a:moveTo>
                    <a:pt x="39740" y="0"/>
                  </a:moveTo>
                  <a:lnTo>
                    <a:pt x="7128725" y="0"/>
                  </a:lnTo>
                  <a:cubicBezTo>
                    <a:pt x="7150673" y="0"/>
                    <a:pt x="7168465" y="17792"/>
                    <a:pt x="7168465" y="39740"/>
                  </a:cubicBezTo>
                  <a:lnTo>
                    <a:pt x="7168465" y="1597286"/>
                  </a:lnTo>
                  <a:cubicBezTo>
                    <a:pt x="7168465" y="1607826"/>
                    <a:pt x="7164278" y="1617934"/>
                    <a:pt x="7156825" y="1625387"/>
                  </a:cubicBezTo>
                  <a:cubicBezTo>
                    <a:pt x="7149373" y="1632839"/>
                    <a:pt x="7139265" y="1637026"/>
                    <a:pt x="7128725" y="1637026"/>
                  </a:cubicBezTo>
                  <a:lnTo>
                    <a:pt x="39740" y="1637026"/>
                  </a:lnTo>
                  <a:cubicBezTo>
                    <a:pt x="29200" y="1637026"/>
                    <a:pt x="19092" y="1632839"/>
                    <a:pt x="11639" y="1625387"/>
                  </a:cubicBezTo>
                  <a:cubicBezTo>
                    <a:pt x="4187" y="1617934"/>
                    <a:pt x="0" y="1607826"/>
                    <a:pt x="0" y="1597286"/>
                  </a:cubicBezTo>
                  <a:lnTo>
                    <a:pt x="0" y="39740"/>
                  </a:lnTo>
                  <a:cubicBezTo>
                    <a:pt x="0" y="29200"/>
                    <a:pt x="4187" y="19092"/>
                    <a:pt x="11639" y="11639"/>
                  </a:cubicBezTo>
                  <a:cubicBezTo>
                    <a:pt x="19092" y="4187"/>
                    <a:pt x="29200" y="0"/>
                    <a:pt x="39740" y="0"/>
                  </a:cubicBezTo>
                  <a:close/>
                </a:path>
              </a:pathLst>
            </a:custGeom>
            <a:solidFill>
              <a:srgbClr val="FFC4D4"/>
            </a:solidFill>
          </p:spPr>
          <p:txBody>
            <a:bodyPr/>
            <a:lstStyle/>
            <a:p>
              <a:endParaRPr lang="en-GB"/>
            </a:p>
          </p:txBody>
        </p:sp>
        <p:sp>
          <p:nvSpPr>
            <p:cNvPr id="1048621" name="TextBox 19"/>
            <p:cNvSpPr txBox="1"/>
            <p:nvPr/>
          </p:nvSpPr>
          <p:spPr>
            <a:xfrm>
              <a:off x="0" y="-104775"/>
              <a:ext cx="7168465" cy="1741801"/>
            </a:xfrm>
            <a:prstGeom prst="rect">
              <a:avLst/>
            </a:prstGeom>
          </p:spPr>
          <p:txBody>
            <a:bodyPr lIns="50800" tIns="50800" rIns="50800" bIns="50800" rtlCol="0" anchor="ctr"/>
            <a:lstStyle/>
            <a:p>
              <a:pPr algn="ctr">
                <a:lnSpc>
                  <a:spcPts val="6708"/>
                </a:lnSpc>
              </a:pPr>
              <a:endParaRPr/>
            </a:p>
          </p:txBody>
        </p:sp>
      </p:grpSp>
      <p:grpSp>
        <p:nvGrpSpPr>
          <p:cNvPr id="33" name="Group 20"/>
          <p:cNvGrpSpPr/>
          <p:nvPr/>
        </p:nvGrpSpPr>
        <p:grpSpPr>
          <a:xfrm>
            <a:off x="539548" y="5625970"/>
            <a:ext cx="20455695" cy="4274515"/>
            <a:chOff x="0" y="0"/>
            <a:chExt cx="7168465" cy="1497955"/>
          </a:xfrm>
        </p:grpSpPr>
        <p:sp>
          <p:nvSpPr>
            <p:cNvPr id="1048622" name="Freeform 21"/>
            <p:cNvSpPr/>
            <p:nvPr/>
          </p:nvSpPr>
          <p:spPr>
            <a:xfrm>
              <a:off x="0" y="0"/>
              <a:ext cx="7168465" cy="1497955"/>
            </a:xfrm>
            <a:custGeom>
              <a:avLst/>
              <a:gdLst/>
              <a:ahLst/>
              <a:cxnLst/>
              <a:rect l="l" t="t" r="r" b="b"/>
              <a:pathLst>
                <a:path w="7168465" h="1497955">
                  <a:moveTo>
                    <a:pt x="39740" y="0"/>
                  </a:moveTo>
                  <a:lnTo>
                    <a:pt x="7128725" y="0"/>
                  </a:lnTo>
                  <a:cubicBezTo>
                    <a:pt x="7150673" y="0"/>
                    <a:pt x="7168465" y="17792"/>
                    <a:pt x="7168465" y="39740"/>
                  </a:cubicBezTo>
                  <a:lnTo>
                    <a:pt x="7168465" y="1458215"/>
                  </a:lnTo>
                  <a:cubicBezTo>
                    <a:pt x="7168465" y="1468755"/>
                    <a:pt x="7164278" y="1478863"/>
                    <a:pt x="7156825" y="1486315"/>
                  </a:cubicBezTo>
                  <a:cubicBezTo>
                    <a:pt x="7149373" y="1493768"/>
                    <a:pt x="7139265" y="1497955"/>
                    <a:pt x="7128725" y="1497955"/>
                  </a:cubicBezTo>
                  <a:lnTo>
                    <a:pt x="39740" y="1497955"/>
                  </a:lnTo>
                  <a:cubicBezTo>
                    <a:pt x="29200" y="1497955"/>
                    <a:pt x="19092" y="1493768"/>
                    <a:pt x="11639" y="1486315"/>
                  </a:cubicBezTo>
                  <a:cubicBezTo>
                    <a:pt x="4187" y="1478863"/>
                    <a:pt x="0" y="1468755"/>
                    <a:pt x="0" y="1458215"/>
                  </a:cubicBezTo>
                  <a:lnTo>
                    <a:pt x="0" y="39740"/>
                  </a:lnTo>
                  <a:cubicBezTo>
                    <a:pt x="0" y="29200"/>
                    <a:pt x="4187" y="19092"/>
                    <a:pt x="11639" y="11639"/>
                  </a:cubicBezTo>
                  <a:cubicBezTo>
                    <a:pt x="19092" y="4187"/>
                    <a:pt x="29200" y="0"/>
                    <a:pt x="39740" y="0"/>
                  </a:cubicBezTo>
                  <a:close/>
                </a:path>
              </a:pathLst>
            </a:custGeom>
            <a:solidFill>
              <a:srgbClr val="D9D9D9"/>
            </a:solidFill>
          </p:spPr>
          <p:txBody>
            <a:bodyPr/>
            <a:lstStyle/>
            <a:p>
              <a:endParaRPr lang="en-GB"/>
            </a:p>
          </p:txBody>
        </p:sp>
        <p:sp>
          <p:nvSpPr>
            <p:cNvPr id="1048623" name="TextBox 22"/>
            <p:cNvSpPr txBox="1"/>
            <p:nvPr/>
          </p:nvSpPr>
          <p:spPr>
            <a:xfrm>
              <a:off x="0" y="-104775"/>
              <a:ext cx="7168465" cy="1602730"/>
            </a:xfrm>
            <a:prstGeom prst="rect">
              <a:avLst/>
            </a:prstGeom>
          </p:spPr>
          <p:txBody>
            <a:bodyPr lIns="50800" tIns="50800" rIns="50800" bIns="50800" rtlCol="0" anchor="ctr"/>
            <a:lstStyle/>
            <a:p>
              <a:pPr algn="ctr">
                <a:lnSpc>
                  <a:spcPts val="6708"/>
                </a:lnSpc>
              </a:pPr>
              <a:endParaRPr/>
            </a:p>
          </p:txBody>
        </p:sp>
      </p:grpSp>
      <p:sp>
        <p:nvSpPr>
          <p:cNvPr id="1048624" name="Freeform 23"/>
          <p:cNvSpPr/>
          <p:nvPr/>
        </p:nvSpPr>
        <p:spPr>
          <a:xfrm>
            <a:off x="18950423" y="8984033"/>
            <a:ext cx="2044820" cy="1832902"/>
          </a:xfrm>
          <a:custGeom>
            <a:avLst/>
            <a:gdLst/>
            <a:ahLst/>
            <a:cxnLst/>
            <a:rect l="l" t="t" r="r" b="b"/>
            <a:pathLst>
              <a:path w="2044820" h="1832902">
                <a:moveTo>
                  <a:pt x="0" y="0"/>
                </a:moveTo>
                <a:lnTo>
                  <a:pt x="2044820" y="0"/>
                </a:lnTo>
                <a:lnTo>
                  <a:pt x="2044820" y="1832903"/>
                </a:lnTo>
                <a:lnTo>
                  <a:pt x="0" y="1832903"/>
                </a:lnTo>
                <a:lnTo>
                  <a:pt x="0" y="0"/>
                </a:lnTo>
                <a:close/>
              </a:path>
            </a:pathLst>
          </a:custGeom>
          <a:blipFill>
            <a:blip r:embed="rId2"/>
            <a:stretch>
              <a:fillRect/>
            </a:stretch>
          </a:blipFill>
        </p:spPr>
        <p:txBody>
          <a:bodyPr/>
          <a:lstStyle/>
          <a:p>
            <a:endParaRPr lang="en-GB"/>
          </a:p>
        </p:txBody>
      </p:sp>
      <p:sp>
        <p:nvSpPr>
          <p:cNvPr id="1048625" name="Freeform 24"/>
          <p:cNvSpPr/>
          <p:nvPr/>
        </p:nvSpPr>
        <p:spPr>
          <a:xfrm>
            <a:off x="12219120" y="18412562"/>
            <a:ext cx="3597058" cy="3300481"/>
          </a:xfrm>
          <a:custGeom>
            <a:avLst/>
            <a:gdLst/>
            <a:ahLst/>
            <a:cxnLst/>
            <a:rect l="l" t="t" r="r" b="b"/>
            <a:pathLst>
              <a:path w="3597058" h="3300481">
                <a:moveTo>
                  <a:pt x="0" y="0"/>
                </a:moveTo>
                <a:lnTo>
                  <a:pt x="3597059" y="0"/>
                </a:lnTo>
                <a:lnTo>
                  <a:pt x="3597059" y="3300481"/>
                </a:lnTo>
                <a:lnTo>
                  <a:pt x="0" y="3300481"/>
                </a:lnTo>
                <a:lnTo>
                  <a:pt x="0" y="0"/>
                </a:lnTo>
                <a:close/>
              </a:path>
            </a:pathLst>
          </a:custGeom>
          <a:blipFill>
            <a:blip r:embed="rId3"/>
            <a:stretch>
              <a:fillRect/>
            </a:stretch>
          </a:blipFill>
        </p:spPr>
        <p:txBody>
          <a:bodyPr/>
          <a:lstStyle/>
          <a:p>
            <a:endParaRPr lang="en-GB"/>
          </a:p>
        </p:txBody>
      </p:sp>
      <p:sp>
        <p:nvSpPr>
          <p:cNvPr id="1048626" name="Freeform 25"/>
          <p:cNvSpPr/>
          <p:nvPr/>
        </p:nvSpPr>
        <p:spPr>
          <a:xfrm>
            <a:off x="12398295" y="22094043"/>
            <a:ext cx="2942810" cy="2858204"/>
          </a:xfrm>
          <a:custGeom>
            <a:avLst/>
            <a:gdLst/>
            <a:ahLst/>
            <a:cxnLst/>
            <a:rect l="l" t="t" r="r" b="b"/>
            <a:pathLst>
              <a:path w="2942810" h="2858204">
                <a:moveTo>
                  <a:pt x="0" y="0"/>
                </a:moveTo>
                <a:lnTo>
                  <a:pt x="2942810" y="0"/>
                </a:lnTo>
                <a:lnTo>
                  <a:pt x="2942810" y="2858204"/>
                </a:lnTo>
                <a:lnTo>
                  <a:pt x="0" y="2858204"/>
                </a:lnTo>
                <a:lnTo>
                  <a:pt x="0" y="0"/>
                </a:lnTo>
                <a:close/>
              </a:path>
            </a:pathLst>
          </a:custGeom>
          <a:blipFill>
            <a:blip r:embed="rId4"/>
            <a:stretch>
              <a:fillRect/>
            </a:stretch>
          </a:blipFill>
        </p:spPr>
        <p:txBody>
          <a:bodyPr/>
          <a:lstStyle/>
          <a:p>
            <a:endParaRPr lang="en-GB"/>
          </a:p>
        </p:txBody>
      </p:sp>
      <p:sp>
        <p:nvSpPr>
          <p:cNvPr id="1048627" name="Freeform 26"/>
          <p:cNvSpPr/>
          <p:nvPr/>
        </p:nvSpPr>
        <p:spPr>
          <a:xfrm>
            <a:off x="17214499" y="18470550"/>
            <a:ext cx="2989841" cy="2593008"/>
          </a:xfrm>
          <a:custGeom>
            <a:avLst/>
            <a:gdLst/>
            <a:ahLst/>
            <a:cxnLst/>
            <a:rect l="l" t="t" r="r" b="b"/>
            <a:pathLst>
              <a:path w="2989841" h="2593008">
                <a:moveTo>
                  <a:pt x="0" y="0"/>
                </a:moveTo>
                <a:lnTo>
                  <a:pt x="2989842" y="0"/>
                </a:lnTo>
                <a:lnTo>
                  <a:pt x="2989842" y="2593008"/>
                </a:lnTo>
                <a:lnTo>
                  <a:pt x="0" y="2593008"/>
                </a:lnTo>
                <a:lnTo>
                  <a:pt x="0" y="0"/>
                </a:lnTo>
                <a:close/>
              </a:path>
            </a:pathLst>
          </a:custGeom>
          <a:blipFill>
            <a:blip r:embed="rId5"/>
            <a:stretch>
              <a:fillRect/>
            </a:stretch>
          </a:blipFill>
        </p:spPr>
        <p:txBody>
          <a:bodyPr/>
          <a:lstStyle/>
          <a:p>
            <a:endParaRPr lang="en-GB"/>
          </a:p>
        </p:txBody>
      </p:sp>
      <p:sp>
        <p:nvSpPr>
          <p:cNvPr id="1048628" name="TextBox 27"/>
          <p:cNvSpPr txBox="1"/>
          <p:nvPr/>
        </p:nvSpPr>
        <p:spPr>
          <a:xfrm>
            <a:off x="883445" y="10226249"/>
            <a:ext cx="10671086" cy="7743444"/>
          </a:xfrm>
          <a:prstGeom prst="rect">
            <a:avLst/>
          </a:prstGeom>
        </p:spPr>
        <p:txBody>
          <a:bodyPr lIns="0" tIns="0" rIns="0" bIns="0" rtlCol="0" anchor="t">
            <a:spAutoFit/>
          </a:bodyPr>
          <a:lstStyle/>
          <a:p>
            <a:pPr algn="l">
              <a:lnSpc>
                <a:spcPts val="5081"/>
              </a:lnSpc>
            </a:pPr>
            <a:r>
              <a:rPr lang="en-US" sz="2199" b="1">
                <a:solidFill>
                  <a:srgbClr val="000000"/>
                </a:solidFill>
                <a:latin typeface="Arial Bold"/>
                <a:ea typeface="Arial Bold"/>
                <a:cs typeface="Arial Bold"/>
                <a:sym typeface="Arial Bold"/>
              </a:rPr>
              <a:t>8) Literature-led critical analysis: attitudes, practice, policy</a:t>
            </a:r>
          </a:p>
          <a:p>
            <a:pPr marL="474979" lvl="1" indent="-237490" algn="l">
              <a:lnSpc>
                <a:spcPts val="5081"/>
              </a:lnSpc>
              <a:buFont typeface="Arial"/>
              <a:buChar char="•"/>
            </a:pPr>
            <a:r>
              <a:rPr lang="en-US" sz="2199" b="1">
                <a:solidFill>
                  <a:srgbClr val="000000"/>
                </a:solidFill>
                <a:latin typeface="Arial Bold"/>
                <a:ea typeface="Arial Bold"/>
                <a:cs typeface="Arial Bold"/>
                <a:sym typeface="Arial Bold"/>
              </a:rPr>
              <a:t>Attitudes:</a:t>
            </a:r>
            <a:r>
              <a:rPr lang="en-US" sz="2199">
                <a:solidFill>
                  <a:srgbClr val="000000"/>
                </a:solidFill>
                <a:latin typeface="Arial"/>
                <a:ea typeface="Arial"/>
                <a:cs typeface="Arial"/>
                <a:sym typeface="Arial"/>
              </a:rPr>
              <a:t> CPTSD recognition can reduce mislabelling, but it can also obscure social causes when services focus only on symptoms (Maercker et al., 2022).</a:t>
            </a:r>
          </a:p>
          <a:p>
            <a:pPr marL="474979" lvl="1" indent="-237490" algn="l">
              <a:lnSpc>
                <a:spcPts val="5081"/>
              </a:lnSpc>
              <a:buFont typeface="Arial"/>
              <a:buChar char="•"/>
            </a:pPr>
            <a:r>
              <a:rPr lang="en-US" sz="2199" b="1">
                <a:solidFill>
                  <a:srgbClr val="000000"/>
                </a:solidFill>
                <a:latin typeface="Arial Bold"/>
                <a:ea typeface="Arial Bold"/>
                <a:cs typeface="Arial Bold"/>
                <a:sym typeface="Arial Bold"/>
              </a:rPr>
              <a:t>Practice: </a:t>
            </a:r>
            <a:r>
              <a:rPr lang="en-US" sz="2199">
                <a:solidFill>
                  <a:srgbClr val="000000"/>
                </a:solidFill>
                <a:latin typeface="Arial"/>
                <a:ea typeface="Arial"/>
                <a:cs typeface="Arial"/>
                <a:sym typeface="Arial"/>
              </a:rPr>
              <a:t>Evidence supports PTSD and CPTSD as related but distinct patterns when measured with the International Trauma Questionnaire (Redican et al., 2021).</a:t>
            </a:r>
          </a:p>
          <a:p>
            <a:pPr marL="474979" lvl="1" indent="-237490" algn="l">
              <a:lnSpc>
                <a:spcPts val="5081"/>
              </a:lnSpc>
              <a:buFont typeface="Arial"/>
              <a:buChar char="•"/>
            </a:pPr>
            <a:r>
              <a:rPr lang="en-US" sz="2199" b="1">
                <a:solidFill>
                  <a:srgbClr val="000000"/>
                </a:solidFill>
                <a:latin typeface="Arial Bold"/>
                <a:ea typeface="Arial Bold"/>
                <a:cs typeface="Arial Bold"/>
                <a:sym typeface="Arial Bold"/>
              </a:rPr>
              <a:t>Practice: </a:t>
            </a:r>
            <a:r>
              <a:rPr lang="en-US" sz="2199">
                <a:solidFill>
                  <a:srgbClr val="000000"/>
                </a:solidFill>
                <a:latin typeface="Arial"/>
                <a:ea typeface="Arial"/>
                <a:cs typeface="Arial"/>
                <a:sym typeface="Arial"/>
              </a:rPr>
              <a:t>The International Trauma Questionnaire has shown the ability to detect reliable and meaningful change during treatment monitoring (Cloitre et al., 2021).</a:t>
            </a:r>
          </a:p>
          <a:p>
            <a:pPr marL="474979" lvl="1" indent="-237490" algn="l">
              <a:lnSpc>
                <a:spcPts val="5081"/>
              </a:lnSpc>
              <a:buFont typeface="Arial"/>
              <a:buChar char="•"/>
            </a:pPr>
            <a:r>
              <a:rPr lang="en-US" sz="2199" b="1">
                <a:solidFill>
                  <a:srgbClr val="000000"/>
                </a:solidFill>
                <a:latin typeface="Arial Bold"/>
                <a:ea typeface="Arial Bold"/>
                <a:cs typeface="Arial Bold"/>
                <a:sym typeface="Arial Bold"/>
              </a:rPr>
              <a:t>Policy: </a:t>
            </a:r>
            <a:r>
              <a:rPr lang="en-US" sz="2199">
                <a:solidFill>
                  <a:srgbClr val="000000"/>
                </a:solidFill>
                <a:latin typeface="Arial"/>
                <a:ea typeface="Arial"/>
                <a:cs typeface="Arial"/>
                <a:sym typeface="Arial"/>
              </a:rPr>
              <a:t>National reform discussions stress choice and reduced compulsion, which supports trauma informed aims, but progress depends on implementation (Garratt, 2025).</a:t>
            </a:r>
          </a:p>
          <a:p>
            <a:pPr marL="474979" lvl="1" indent="-237490" algn="l">
              <a:lnSpc>
                <a:spcPts val="5081"/>
              </a:lnSpc>
              <a:buFont typeface="Arial"/>
              <a:buChar char="•"/>
            </a:pPr>
            <a:r>
              <a:rPr lang="en-US" sz="2199" b="1">
                <a:solidFill>
                  <a:srgbClr val="000000"/>
                </a:solidFill>
                <a:latin typeface="Arial Bold"/>
                <a:ea typeface="Arial Bold"/>
                <a:cs typeface="Arial Bold"/>
                <a:sym typeface="Arial Bold"/>
              </a:rPr>
              <a:t>Access and capacity:</a:t>
            </a:r>
            <a:r>
              <a:rPr lang="en-US" sz="2199">
                <a:solidFill>
                  <a:srgbClr val="000000"/>
                </a:solidFill>
                <a:latin typeface="Arial"/>
                <a:ea typeface="Arial"/>
                <a:cs typeface="Arial"/>
                <a:sym typeface="Arial"/>
              </a:rPr>
              <a:t> Trauma-informed care is widely discussed, but delivery remains patchy without sustained support and resources (Emsley et al., 2022).</a:t>
            </a:r>
          </a:p>
        </p:txBody>
      </p:sp>
      <p:sp>
        <p:nvSpPr>
          <p:cNvPr id="1048629" name="TextBox 28"/>
          <p:cNvSpPr txBox="1"/>
          <p:nvPr/>
        </p:nvSpPr>
        <p:spPr>
          <a:xfrm>
            <a:off x="797731" y="24485055"/>
            <a:ext cx="14285192" cy="5294375"/>
          </a:xfrm>
          <a:prstGeom prst="rect">
            <a:avLst/>
          </a:prstGeom>
        </p:spPr>
        <p:txBody>
          <a:bodyPr lIns="0" tIns="0" rIns="0" bIns="0" rtlCol="0" anchor="t">
            <a:spAutoFit/>
          </a:bodyPr>
          <a:lstStyle/>
          <a:p>
            <a:pPr algn="l">
              <a:lnSpc>
                <a:spcPts val="4632"/>
              </a:lnSpc>
            </a:pPr>
            <a:r>
              <a:rPr lang="en-US" sz="2195" b="1">
                <a:solidFill>
                  <a:srgbClr val="000000"/>
                </a:solidFill>
                <a:latin typeface="Arial Bold"/>
                <a:ea typeface="Arial Bold"/>
                <a:cs typeface="Arial Bold"/>
                <a:sym typeface="Arial Bold"/>
              </a:rPr>
              <a:t>11) Recommendations (policy &amp; practice)</a:t>
            </a:r>
          </a:p>
          <a:p>
            <a:pPr marL="474058" lvl="1" indent="-237029" algn="l">
              <a:lnSpc>
                <a:spcPts val="4632"/>
              </a:lnSpc>
              <a:buFont typeface="Arial"/>
              <a:buChar char="•"/>
            </a:pPr>
            <a:r>
              <a:rPr lang="en-US" sz="2195">
                <a:solidFill>
                  <a:srgbClr val="000000"/>
                </a:solidFill>
                <a:latin typeface="Arial"/>
                <a:ea typeface="Arial"/>
                <a:cs typeface="Arial"/>
                <a:sym typeface="Arial"/>
              </a:rPr>
              <a:t>There is a need for a consistent standard of trauma-informed care across the NHS and other partner services, including training, supervision, and the involvement of service users (Emsley et al., 2022).</a:t>
            </a:r>
          </a:p>
          <a:p>
            <a:pPr marL="474058" lvl="1" indent="-237029" algn="l">
              <a:lnSpc>
                <a:spcPts val="4632"/>
              </a:lnSpc>
              <a:buFont typeface="Arial"/>
              <a:buChar char="•"/>
            </a:pPr>
            <a:r>
              <a:rPr lang="en-US" sz="2195">
                <a:solidFill>
                  <a:srgbClr val="000000"/>
                </a:solidFill>
                <a:latin typeface="Arial"/>
                <a:ea typeface="Arial"/>
                <a:cs typeface="Arial"/>
                <a:sym typeface="Arial"/>
              </a:rPr>
              <a:t>The treatment must be connected to social support, protection, accommodation, and services of domestic abuse to overcome persistent risk (Women Aid, 2022).</a:t>
            </a:r>
          </a:p>
          <a:p>
            <a:pPr marL="474058" lvl="1" indent="-237029" algn="l">
              <a:lnSpc>
                <a:spcPts val="4632"/>
              </a:lnSpc>
              <a:buFont typeface="Arial"/>
              <a:buChar char="•"/>
            </a:pPr>
            <a:r>
              <a:rPr lang="en-US" sz="2195">
                <a:solidFill>
                  <a:srgbClr val="000000"/>
                </a:solidFill>
                <a:latin typeface="Arial"/>
                <a:ea typeface="Arial"/>
                <a:cs typeface="Arial"/>
                <a:sym typeface="Arial"/>
              </a:rPr>
              <a:t>It needs to be culturally sensitive and inequality conscious, including equitable access and consideration of discrimination (World Health Organisation, 2022).</a:t>
            </a:r>
          </a:p>
          <a:p>
            <a:pPr marL="474058" lvl="1" indent="-237029" algn="l">
              <a:lnSpc>
                <a:spcPts val="4632"/>
              </a:lnSpc>
              <a:buFont typeface="Arial"/>
              <a:buChar char="•"/>
            </a:pPr>
            <a:r>
              <a:rPr lang="en-US" sz="2195">
                <a:solidFill>
                  <a:srgbClr val="000000"/>
                </a:solidFill>
                <a:latin typeface="Arial"/>
                <a:ea typeface="Arial"/>
                <a:cs typeface="Arial"/>
                <a:sym typeface="Arial"/>
              </a:rPr>
              <a:t>Legal protection and patient autonomy must be placed in the middle, and the most restrictive care is prioritised (Department of Health and Social Care and Ministry of Justice, 2022). </a:t>
            </a:r>
          </a:p>
        </p:txBody>
      </p:sp>
      <p:sp>
        <p:nvSpPr>
          <p:cNvPr id="1048630" name="TextBox 29"/>
          <p:cNvSpPr txBox="1"/>
          <p:nvPr/>
        </p:nvSpPr>
        <p:spPr>
          <a:xfrm>
            <a:off x="12217583" y="10425417"/>
            <a:ext cx="8405554" cy="7256905"/>
          </a:xfrm>
          <a:prstGeom prst="rect">
            <a:avLst/>
          </a:prstGeom>
        </p:spPr>
        <p:txBody>
          <a:bodyPr lIns="0" tIns="0" rIns="0" bIns="0" rtlCol="0" anchor="t">
            <a:spAutoFit/>
          </a:bodyPr>
          <a:lstStyle/>
          <a:p>
            <a:pPr algn="l">
              <a:lnSpc>
                <a:spcPts val="5001"/>
              </a:lnSpc>
            </a:pPr>
            <a:r>
              <a:rPr lang="en-US" sz="2348" b="1">
                <a:solidFill>
                  <a:srgbClr val="000000"/>
                </a:solidFill>
                <a:latin typeface="Arial Bold"/>
                <a:ea typeface="Arial Bold"/>
                <a:cs typeface="Arial Bold"/>
                <a:sym typeface="Arial Bold"/>
              </a:rPr>
              <a:t>9) Lived experience &amp; communication </a:t>
            </a:r>
          </a:p>
          <a:p>
            <a:pPr marL="528586" lvl="1" indent="-264293" algn="l">
              <a:lnSpc>
                <a:spcPts val="5214"/>
              </a:lnSpc>
              <a:buFont typeface="Arial"/>
              <a:buChar char="•"/>
            </a:pPr>
            <a:r>
              <a:rPr lang="en-US" sz="2448">
                <a:solidFill>
                  <a:srgbClr val="000000"/>
                </a:solidFill>
                <a:latin typeface="Arial"/>
                <a:ea typeface="Arial"/>
                <a:cs typeface="Arial"/>
                <a:sym typeface="Arial"/>
              </a:rPr>
              <a:t> The language used in services should not be accusatory and must be needs- and safety-oriented (Office for Health Improvement and Disparities, 2022).</a:t>
            </a:r>
          </a:p>
          <a:p>
            <a:pPr marL="528586" lvl="1" indent="-264293" algn="l">
              <a:lnSpc>
                <a:spcPts val="5214"/>
              </a:lnSpc>
              <a:buFont typeface="Arial"/>
              <a:buChar char="•"/>
            </a:pPr>
            <a:r>
              <a:rPr lang="en-US" sz="2448">
                <a:solidFill>
                  <a:srgbClr val="000000"/>
                </a:solidFill>
                <a:latin typeface="Arial"/>
                <a:ea typeface="Arial"/>
                <a:cs typeface="Arial"/>
                <a:sym typeface="Arial"/>
              </a:rPr>
              <a:t>Fear minimised, and disclosure can be enhanced when trauma is associated with abuse or exploitation through confidentiality, privacy, and respectful listening (Women Aid, 2022).</a:t>
            </a:r>
          </a:p>
          <a:p>
            <a:pPr marL="528586" lvl="1" indent="-264293" algn="l">
              <a:lnSpc>
                <a:spcPts val="5214"/>
              </a:lnSpc>
              <a:buFont typeface="Arial"/>
              <a:buChar char="•"/>
            </a:pPr>
            <a:r>
              <a:rPr lang="en-US" sz="2448">
                <a:solidFill>
                  <a:srgbClr val="000000"/>
                </a:solidFill>
                <a:latin typeface="Arial"/>
                <a:ea typeface="Arial"/>
                <a:cs typeface="Arial"/>
                <a:sym typeface="Arial"/>
              </a:rPr>
              <a:t>The lived experience input should be incorporated into the formation of inpatient care to make services feel safer and more human (NHS England, 2025).</a:t>
            </a:r>
          </a:p>
        </p:txBody>
      </p:sp>
      <p:sp>
        <p:nvSpPr>
          <p:cNvPr id="1048631" name="TextBox 30"/>
          <p:cNvSpPr txBox="1"/>
          <p:nvPr/>
        </p:nvSpPr>
        <p:spPr>
          <a:xfrm>
            <a:off x="15816179" y="22124782"/>
            <a:ext cx="4876767" cy="6801614"/>
          </a:xfrm>
          <a:prstGeom prst="rect">
            <a:avLst/>
          </a:prstGeom>
        </p:spPr>
        <p:txBody>
          <a:bodyPr lIns="0" tIns="0" rIns="0" bIns="0" rtlCol="0" anchor="t">
            <a:spAutoFit/>
          </a:bodyPr>
          <a:lstStyle/>
          <a:p>
            <a:pPr algn="l">
              <a:lnSpc>
                <a:spcPts val="4524"/>
              </a:lnSpc>
            </a:pPr>
            <a:r>
              <a:rPr lang="en-US" sz="2919" b="1">
                <a:solidFill>
                  <a:srgbClr val="000000"/>
                </a:solidFill>
                <a:latin typeface="Arial Bold"/>
                <a:ea typeface="Arial Bold"/>
                <a:cs typeface="Arial Bold"/>
                <a:sym typeface="Arial Bold"/>
              </a:rPr>
              <a:t>12) Key message</a:t>
            </a:r>
          </a:p>
          <a:p>
            <a:pPr marL="569231" lvl="1" indent="-284616" algn="l">
              <a:lnSpc>
                <a:spcPts val="4086"/>
              </a:lnSpc>
              <a:buFont typeface="Arial"/>
              <a:buChar char="•"/>
            </a:pPr>
            <a:r>
              <a:rPr lang="en-US" sz="2636">
                <a:solidFill>
                  <a:srgbClr val="000000"/>
                </a:solidFill>
                <a:latin typeface="Arial"/>
                <a:ea typeface="Arial"/>
                <a:cs typeface="Arial"/>
                <a:sym typeface="Arial"/>
              </a:rPr>
              <a:t>A clearly defined ICD-11 can assist with enhanced recognition and care for complex trauma (World Health Organisation, 2024).</a:t>
            </a:r>
          </a:p>
          <a:p>
            <a:pPr marL="569231" lvl="1" indent="-284616" algn="l">
              <a:lnSpc>
                <a:spcPts val="4086"/>
              </a:lnSpc>
              <a:buFont typeface="Arial"/>
              <a:buChar char="•"/>
            </a:pPr>
            <a:r>
              <a:rPr lang="en-US" sz="2636">
                <a:solidFill>
                  <a:srgbClr val="000000"/>
                </a:solidFill>
                <a:latin typeface="Arial"/>
                <a:ea typeface="Arial"/>
                <a:cs typeface="Arial"/>
                <a:sym typeface="Arial"/>
              </a:rPr>
              <a:t>Safety, trust, and recovery opportunities can be enhanced through trauma-informed systems to minimise stigma and inequality (Office for Health Improvement and Disparities, 2022).</a:t>
            </a:r>
          </a:p>
        </p:txBody>
      </p:sp>
      <p:sp>
        <p:nvSpPr>
          <p:cNvPr id="1048632" name="TextBox 31"/>
          <p:cNvSpPr txBox="1"/>
          <p:nvPr/>
        </p:nvSpPr>
        <p:spPr>
          <a:xfrm>
            <a:off x="711364" y="19229177"/>
            <a:ext cx="10966757" cy="4849369"/>
          </a:xfrm>
          <a:prstGeom prst="rect">
            <a:avLst/>
          </a:prstGeom>
        </p:spPr>
        <p:txBody>
          <a:bodyPr lIns="0" tIns="0" rIns="0" bIns="0" rtlCol="0" anchor="t">
            <a:spAutoFit/>
          </a:bodyPr>
          <a:lstStyle/>
          <a:p>
            <a:pPr algn="l">
              <a:lnSpc>
                <a:spcPts val="4773"/>
              </a:lnSpc>
            </a:pPr>
            <a:r>
              <a:rPr lang="en-US" sz="2199" b="1">
                <a:solidFill>
                  <a:srgbClr val="000000"/>
                </a:solidFill>
                <a:latin typeface="Arial Bold"/>
                <a:ea typeface="Arial Bold"/>
                <a:cs typeface="Arial Bold"/>
                <a:sym typeface="Arial Bold"/>
              </a:rPr>
              <a:t>10) Gaps &amp; challenges</a:t>
            </a:r>
          </a:p>
          <a:p>
            <a:pPr marL="474979" lvl="1" indent="-237490" algn="l">
              <a:lnSpc>
                <a:spcPts val="4773"/>
              </a:lnSpc>
              <a:buFont typeface="Arial"/>
              <a:buChar char="•"/>
            </a:pPr>
            <a:r>
              <a:rPr lang="en-US" sz="2199">
                <a:solidFill>
                  <a:srgbClr val="000000"/>
                </a:solidFill>
                <a:latin typeface="Arial"/>
                <a:ea typeface="Arial"/>
                <a:cs typeface="Arial"/>
                <a:sym typeface="Arial"/>
              </a:rPr>
              <a:t>England has no single NHS-wide trauma-informed strategy and therefore practise is irregular across regions and services (Emsley et al., 2022).</a:t>
            </a:r>
          </a:p>
          <a:p>
            <a:pPr marL="474979" lvl="1" indent="-237490" algn="l">
              <a:lnSpc>
                <a:spcPts val="4773"/>
              </a:lnSpc>
              <a:buFont typeface="Arial"/>
              <a:buChar char="•"/>
            </a:pPr>
            <a:r>
              <a:rPr lang="en-US" sz="2199">
                <a:solidFill>
                  <a:srgbClr val="000000"/>
                </a:solidFill>
                <a:latin typeface="Arial"/>
                <a:ea typeface="Arial"/>
                <a:cs typeface="Arial"/>
                <a:sym typeface="Arial"/>
              </a:rPr>
              <a:t>Lack of equality in exposure to trauma and access to treatment has continued to be an issue of concern in services (NHS England, 2025).</a:t>
            </a:r>
          </a:p>
          <a:p>
            <a:pPr marL="474979" lvl="1" indent="-237490" algn="l">
              <a:lnSpc>
                <a:spcPts val="4773"/>
              </a:lnSpc>
              <a:buFont typeface="Arial"/>
              <a:buChar char="•"/>
            </a:pPr>
            <a:r>
              <a:rPr lang="en-US" sz="2199">
                <a:solidFill>
                  <a:srgbClr val="000000"/>
                </a:solidFill>
                <a:latin typeface="Arial"/>
                <a:ea typeface="Arial"/>
                <a:cs typeface="Arial"/>
                <a:sym typeface="Arial"/>
              </a:rPr>
              <a:t>Earlier loss of control may be reflected in coercive or unsafe care, which undermines trust; however, least restrictive care remains relevant (Saraceno and Caldas de Almeida, 2022).</a:t>
            </a:r>
          </a:p>
        </p:txBody>
      </p:sp>
      <p:sp>
        <p:nvSpPr>
          <p:cNvPr id="1048633" name="TextBox 32"/>
          <p:cNvSpPr txBox="1"/>
          <p:nvPr/>
        </p:nvSpPr>
        <p:spPr>
          <a:xfrm>
            <a:off x="883445" y="762285"/>
            <a:ext cx="19805396" cy="4656582"/>
          </a:xfrm>
          <a:prstGeom prst="rect">
            <a:avLst/>
          </a:prstGeom>
        </p:spPr>
        <p:txBody>
          <a:bodyPr lIns="0" tIns="0" rIns="0" bIns="0" rtlCol="0" anchor="t">
            <a:spAutoFit/>
          </a:bodyPr>
          <a:lstStyle/>
          <a:p>
            <a:pPr algn="l">
              <a:lnSpc>
                <a:spcPts val="5238"/>
              </a:lnSpc>
            </a:pPr>
            <a:r>
              <a:rPr lang="en-US" sz="2267" b="1">
                <a:solidFill>
                  <a:srgbClr val="000000"/>
                </a:solidFill>
                <a:latin typeface="Arial Bold"/>
                <a:ea typeface="Arial Bold"/>
                <a:cs typeface="Arial Bold"/>
                <a:sym typeface="Arial Bold"/>
              </a:rPr>
              <a:t>6) What Works in practice?</a:t>
            </a:r>
          </a:p>
          <a:p>
            <a:pPr marL="489592" lvl="1" indent="-244796" algn="l">
              <a:lnSpc>
                <a:spcPts val="5238"/>
              </a:lnSpc>
              <a:buFont typeface="Arial"/>
              <a:buChar char="•"/>
            </a:pPr>
            <a:r>
              <a:rPr lang="en-US" sz="2267">
                <a:solidFill>
                  <a:srgbClr val="000000"/>
                </a:solidFill>
                <a:latin typeface="Arial"/>
                <a:ea typeface="Arial"/>
                <a:cs typeface="Arial"/>
                <a:sym typeface="Arial"/>
              </a:rPr>
              <a:t>The reviews of evidence still confirm the efficacy of trauma-focused psychological therapies in the treatment of PTSD, but drop-out and engagement issues remain a topic of concern (Billings and Nicholls, 2025).</a:t>
            </a:r>
          </a:p>
          <a:p>
            <a:pPr marL="489592" lvl="1" indent="-244796" algn="l">
              <a:lnSpc>
                <a:spcPts val="5238"/>
              </a:lnSpc>
              <a:buFont typeface="Arial"/>
              <a:buChar char="•"/>
            </a:pPr>
            <a:r>
              <a:rPr lang="en-US" sz="2267">
                <a:solidFill>
                  <a:srgbClr val="000000"/>
                </a:solidFill>
                <a:latin typeface="Arial"/>
                <a:ea typeface="Arial"/>
                <a:cs typeface="Arial"/>
                <a:sym typeface="Arial"/>
              </a:rPr>
              <a:t>A wider care plan may be required to support CPTSD, including safety, stabilisation, emotion regulation, and assistance with relationship communication and social functioning (Cloitre, 2021).</a:t>
            </a:r>
          </a:p>
          <a:p>
            <a:pPr marL="489592" lvl="1" indent="-244796" algn="l">
              <a:lnSpc>
                <a:spcPts val="5238"/>
              </a:lnSpc>
              <a:buFont typeface="Arial"/>
              <a:buChar char="•"/>
            </a:pPr>
            <a:r>
              <a:rPr lang="en-US" sz="2267">
                <a:solidFill>
                  <a:srgbClr val="000000"/>
                </a:solidFill>
                <a:latin typeface="Arial"/>
                <a:ea typeface="Arial"/>
                <a:cs typeface="Arial"/>
                <a:sym typeface="Arial"/>
              </a:rPr>
              <a:t>A one-size-fits-all approach is not appropriate; assessment and treatment choices should be carefully considered and tailored to the circumstances (Maercker et al., 2022).</a:t>
            </a:r>
          </a:p>
        </p:txBody>
      </p:sp>
      <p:sp>
        <p:nvSpPr>
          <p:cNvPr id="1048634" name="TextBox 33"/>
          <p:cNvSpPr txBox="1"/>
          <p:nvPr/>
        </p:nvSpPr>
        <p:spPr>
          <a:xfrm>
            <a:off x="815131" y="5605098"/>
            <a:ext cx="19877814" cy="3326131"/>
          </a:xfrm>
          <a:prstGeom prst="rect">
            <a:avLst/>
          </a:prstGeom>
        </p:spPr>
        <p:txBody>
          <a:bodyPr lIns="0" tIns="0" rIns="0" bIns="0" rtlCol="0" anchor="t">
            <a:spAutoFit/>
          </a:bodyPr>
          <a:lstStyle/>
          <a:p>
            <a:pPr algn="l">
              <a:lnSpc>
                <a:spcPts val="5238"/>
              </a:lnSpc>
            </a:pPr>
            <a:r>
              <a:rPr lang="en-US" sz="2267" b="1">
                <a:solidFill>
                  <a:srgbClr val="000000"/>
                </a:solidFill>
                <a:latin typeface="Arial Bold"/>
                <a:ea typeface="Arial Bold"/>
                <a:cs typeface="Arial Bold"/>
                <a:sym typeface="Arial Bold"/>
              </a:rPr>
              <a:t>7) Early Identification and support model</a:t>
            </a:r>
          </a:p>
          <a:p>
            <a:pPr marL="489592" lvl="1" indent="-244796" algn="l">
              <a:lnSpc>
                <a:spcPts val="5238"/>
              </a:lnSpc>
              <a:buFont typeface="Arial"/>
              <a:buChar char="•"/>
            </a:pPr>
            <a:r>
              <a:rPr lang="en-US" sz="2267">
                <a:solidFill>
                  <a:srgbClr val="000000"/>
                </a:solidFill>
                <a:latin typeface="Arial"/>
                <a:ea typeface="Arial"/>
                <a:cs typeface="Arial"/>
                <a:sym typeface="Arial"/>
              </a:rPr>
              <a:t>Initial contacts should focus on the comfort of the setting, credibility, decision-making, and explanations, as the initial service experience will define the interaction (Office for Health Improvement and Disparities, 2022).</a:t>
            </a:r>
          </a:p>
          <a:p>
            <a:pPr marL="489592" lvl="1" indent="-244796" algn="l">
              <a:lnSpc>
                <a:spcPts val="5238"/>
              </a:lnSpc>
              <a:buFont typeface="Arial"/>
              <a:buChar char="•"/>
            </a:pPr>
            <a:r>
              <a:rPr lang="en-US" sz="2267">
                <a:solidFill>
                  <a:srgbClr val="000000"/>
                </a:solidFill>
                <a:latin typeface="Arial"/>
                <a:ea typeface="Arial"/>
                <a:cs typeface="Arial"/>
                <a:sym typeface="Arial"/>
              </a:rPr>
              <a:t>Mental health care, safeguarding, domestic abuse services, and social support should be joined up workinminimiseimise the ongoing risk (Women Aid, 2022).</a:t>
            </a:r>
          </a:p>
          <a:p>
            <a:pPr marL="489592" lvl="1" indent="-244796" algn="l">
              <a:lnSpc>
                <a:spcPts val="5238"/>
              </a:lnSpc>
              <a:buFont typeface="Arial"/>
              <a:buChar char="•"/>
            </a:pPr>
            <a:r>
              <a:rPr lang="en-US" sz="2267">
                <a:solidFill>
                  <a:srgbClr val="000000"/>
                </a:solidFill>
                <a:latin typeface="Arial"/>
                <a:ea typeface="Arial"/>
                <a:cs typeface="Arial"/>
                <a:sym typeface="Arial"/>
              </a:rPr>
              <a:t>To transform trauma-informed policy into practise, it will require better coordination and leadership (Emsley et al.,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CAB5"/>
        </a:solidFill>
        <a:effectLst/>
      </p:bgPr>
    </p:bg>
    <p:spTree>
      <p:nvGrpSpPr>
        <p:cNvPr id="1" name=""/>
        <p:cNvGrpSpPr/>
        <p:nvPr/>
      </p:nvGrpSpPr>
      <p:grpSpPr>
        <a:xfrm>
          <a:off x="0" y="0"/>
          <a:ext cx="0" cy="0"/>
          <a:chOff x="0" y="0"/>
          <a:chExt cx="0" cy="0"/>
        </a:xfrm>
      </p:grpSpPr>
      <p:sp>
        <p:nvSpPr>
          <p:cNvPr id="1048635" name="TextBox 2"/>
          <p:cNvSpPr txBox="1"/>
          <p:nvPr/>
        </p:nvSpPr>
        <p:spPr>
          <a:xfrm>
            <a:off x="229767" y="173336"/>
            <a:ext cx="20924467" cy="29024579"/>
          </a:xfrm>
          <a:prstGeom prst="rect">
            <a:avLst/>
          </a:prstGeom>
        </p:spPr>
        <p:txBody>
          <a:bodyPr lIns="0" tIns="0" rIns="0" bIns="0" rtlCol="0" anchor="t">
            <a:spAutoFit/>
          </a:bodyPr>
          <a:lstStyle/>
          <a:p>
            <a:pPr algn="ctr">
              <a:lnSpc>
                <a:spcPts val="4395"/>
              </a:lnSpc>
            </a:pPr>
            <a:r>
              <a:rPr lang="en-US" sz="2799" b="1">
                <a:solidFill>
                  <a:srgbClr val="000000"/>
                </a:solidFill>
                <a:latin typeface="Arial Bold"/>
                <a:ea typeface="Arial Bold"/>
                <a:cs typeface="Arial Bold"/>
                <a:sym typeface="Arial Bold"/>
              </a:rPr>
              <a:t>REFERENCES</a:t>
            </a:r>
          </a:p>
          <a:p>
            <a:pPr algn="l">
              <a:lnSpc>
                <a:spcPts val="4395"/>
              </a:lnSpc>
            </a:pPr>
            <a:r>
              <a:rPr lang="en-US" sz="2799">
                <a:solidFill>
                  <a:srgbClr val="000000"/>
                </a:solidFill>
                <a:latin typeface="Arial"/>
                <a:ea typeface="Arial"/>
                <a:cs typeface="Arial"/>
                <a:sym typeface="Arial"/>
              </a:rPr>
              <a:t>Billings, J. and Nicholls, H. (2025) ‘PTSD and complex PTSD, current treatments and debates: a review of reviews’, British Medical Bulletin, 156(1), ldaf015. Available at: </a:t>
            </a:r>
            <a:r>
              <a:rPr lang="en-US" sz="2799" u="sng">
                <a:solidFill>
                  <a:srgbClr val="000000"/>
                </a:solidFill>
                <a:latin typeface="Arial"/>
                <a:ea typeface="Arial"/>
                <a:cs typeface="Arial"/>
                <a:sym typeface="Arial"/>
                <a:hlinkClick r:id="rId2" tooltip="https://doi.org/10.1093/bmb/ldaf015"/>
              </a:rPr>
              <a:t>https://doi.org/10.1093/bmb/ldaf015</a:t>
            </a:r>
            <a:r>
              <a:rPr lang="en-US" sz="2799">
                <a:solidFill>
                  <a:srgbClr val="000000"/>
                </a:solidFill>
                <a:latin typeface="Arial"/>
                <a:ea typeface="Arial"/>
                <a:cs typeface="Arial"/>
                <a:sym typeface="Arial"/>
              </a:rPr>
              <a:t> (Accessed: 20 February 2026). </a:t>
            </a:r>
          </a:p>
          <a:p>
            <a:pPr algn="l">
              <a:lnSpc>
                <a:spcPts val="4395"/>
              </a:lnSpc>
            </a:pPr>
            <a:r>
              <a:rPr lang="en-US" sz="2799">
                <a:solidFill>
                  <a:srgbClr val="000000"/>
                </a:solidFill>
                <a:latin typeface="Arial"/>
                <a:ea typeface="Arial"/>
                <a:cs typeface="Arial"/>
                <a:sym typeface="Arial"/>
              </a:rPr>
              <a:t>Calabria, V. and Cullen, L.T. (2024) ‘Deinstitutionalisation and the move to community care: comparing the changing dimensions of mental healthcare after 1922 in the Republic of Ireland and England’, History of Psychiatry, 35(2), pp. 141 to 157. Available at: </a:t>
            </a:r>
            <a:r>
              <a:rPr lang="en-US" sz="2799" u="sng">
                <a:solidFill>
                  <a:srgbClr val="000000"/>
                </a:solidFill>
                <a:latin typeface="Arial"/>
                <a:ea typeface="Arial"/>
                <a:cs typeface="Arial"/>
                <a:sym typeface="Arial"/>
                <a:hlinkClick r:id="rId3" tooltip="https://doi.org/10.1177/0957154X241231057"/>
              </a:rPr>
              <a:t>https://doi.org/10.1177/0957154X241231057</a:t>
            </a:r>
            <a:r>
              <a:rPr lang="en-US" sz="2799">
                <a:solidFill>
                  <a:srgbClr val="000000"/>
                </a:solidFill>
                <a:latin typeface="Arial"/>
                <a:ea typeface="Arial"/>
                <a:cs typeface="Arial"/>
                <a:sym typeface="Arial"/>
              </a:rPr>
              <a:t> (Accessed: 19 February 2026). </a:t>
            </a:r>
          </a:p>
          <a:p>
            <a:pPr algn="l">
              <a:lnSpc>
                <a:spcPts val="4395"/>
              </a:lnSpc>
            </a:pPr>
            <a:r>
              <a:rPr lang="en-US" sz="2799">
                <a:solidFill>
                  <a:srgbClr val="000000"/>
                </a:solidFill>
                <a:latin typeface="Arial"/>
                <a:ea typeface="Arial"/>
                <a:cs typeface="Arial"/>
                <a:sym typeface="Arial"/>
              </a:rPr>
              <a:t>Chambliss, T., Hsu, J-L. and Chen, M-L. (2024) ‘Post traumatic stress disorder in veterans: a concept analysis’, Behavioral Sciences, 14(6), 485. Available at: </a:t>
            </a:r>
            <a:r>
              <a:rPr lang="en-US" sz="2799" u="sng">
                <a:solidFill>
                  <a:srgbClr val="000000"/>
                </a:solidFill>
                <a:latin typeface="Arial"/>
                <a:ea typeface="Arial"/>
                <a:cs typeface="Arial"/>
                <a:sym typeface="Arial"/>
                <a:hlinkClick r:id="rId4" tooltip="https://doi.org/10.3390/bs14060485"/>
              </a:rPr>
              <a:t>https://doi.org/10.3390/bs14060485</a:t>
            </a:r>
            <a:r>
              <a:rPr lang="en-US" sz="2799">
                <a:solidFill>
                  <a:srgbClr val="000000"/>
                </a:solidFill>
                <a:latin typeface="Arial"/>
                <a:ea typeface="Arial"/>
                <a:cs typeface="Arial"/>
                <a:sym typeface="Arial"/>
              </a:rPr>
              <a:t> (Accessed: 19 February 2026). </a:t>
            </a:r>
          </a:p>
          <a:p>
            <a:pPr algn="l">
              <a:lnSpc>
                <a:spcPts val="4395"/>
              </a:lnSpc>
            </a:pPr>
            <a:r>
              <a:rPr lang="en-US" sz="2799">
                <a:solidFill>
                  <a:srgbClr val="000000"/>
                </a:solidFill>
                <a:latin typeface="Arial"/>
                <a:ea typeface="Arial"/>
                <a:cs typeface="Arial"/>
                <a:sym typeface="Arial"/>
              </a:rPr>
              <a:t>Cloitre, M. (2020) ‘ICD 11 complex post traumatic stress disorder: simplifying diagnosis in trauma populations’, The British Journal of Psychiatry, 216(3), pp. 129 to 131. Available at: </a:t>
            </a:r>
            <a:r>
              <a:rPr lang="en-US" sz="2799" u="sng">
                <a:solidFill>
                  <a:srgbClr val="000000"/>
                </a:solidFill>
                <a:latin typeface="Arial"/>
                <a:ea typeface="Arial"/>
                <a:cs typeface="Arial"/>
                <a:sym typeface="Arial"/>
                <a:hlinkClick r:id="rId5" tooltip="https://doi.org/10.1192/bjp.2020.43"/>
              </a:rPr>
              <a:t>https://doi.org/10.1192/bjp.2020.43</a:t>
            </a:r>
            <a:r>
              <a:rPr lang="en-US" sz="2799">
                <a:solidFill>
                  <a:srgbClr val="000000"/>
                </a:solidFill>
                <a:latin typeface="Arial"/>
                <a:ea typeface="Arial"/>
                <a:cs typeface="Arial"/>
                <a:sym typeface="Arial"/>
              </a:rPr>
              <a:t> (Accessed: 20 February 2026).</a:t>
            </a:r>
          </a:p>
          <a:p>
            <a:pPr algn="l">
              <a:lnSpc>
                <a:spcPts val="4395"/>
              </a:lnSpc>
            </a:pPr>
            <a:r>
              <a:rPr lang="en-US" sz="2799">
                <a:solidFill>
                  <a:srgbClr val="000000"/>
                </a:solidFill>
                <a:latin typeface="Arial"/>
                <a:ea typeface="Arial"/>
                <a:cs typeface="Arial"/>
                <a:sym typeface="Arial"/>
              </a:rPr>
              <a:t>Cloitre, M. (2021) ‘Complex PTSD: assessment and treatment’, European Journal of Psychotraumatology, 12(Suppl 1), 1866423. Available at: </a:t>
            </a:r>
            <a:r>
              <a:rPr lang="en-US" sz="2799" u="sng">
                <a:solidFill>
                  <a:srgbClr val="000000"/>
                </a:solidFill>
                <a:latin typeface="Arial"/>
                <a:ea typeface="Arial"/>
                <a:cs typeface="Arial"/>
                <a:sym typeface="Arial"/>
                <a:hlinkClick r:id="rId6" tooltip="https://doi.org/10.1080/20008198.2020.1866423"/>
              </a:rPr>
              <a:t>https://doi.org/10.1080/20008198.2020.1866423</a:t>
            </a:r>
            <a:r>
              <a:rPr lang="en-US" sz="2799">
                <a:solidFill>
                  <a:srgbClr val="000000"/>
                </a:solidFill>
                <a:latin typeface="Arial"/>
                <a:ea typeface="Arial"/>
                <a:cs typeface="Arial"/>
                <a:sym typeface="Arial"/>
              </a:rPr>
              <a:t> (Accessed: 19 February 2026). </a:t>
            </a:r>
          </a:p>
          <a:p>
            <a:pPr algn="l">
              <a:lnSpc>
                <a:spcPts val="4395"/>
              </a:lnSpc>
            </a:pPr>
            <a:r>
              <a:rPr lang="en-US" sz="2799">
                <a:solidFill>
                  <a:srgbClr val="000000"/>
                </a:solidFill>
                <a:latin typeface="Arial"/>
                <a:ea typeface="Arial"/>
                <a:cs typeface="Arial"/>
                <a:sym typeface="Arial"/>
              </a:rPr>
              <a:t>Cloitre, M., Hyland, P., Prins, A. and Shevlin, M. (2021) ‘The International Trauma Questionnaire measures reliable and clinically significant treatment related change in PTSD and complex PTSD’, European Journal of Psychotraumatology, 12(1), 1930961. Available at: </a:t>
            </a:r>
            <a:r>
              <a:rPr lang="en-US" sz="2799" u="sng">
                <a:solidFill>
                  <a:srgbClr val="000000"/>
                </a:solidFill>
                <a:latin typeface="Arial"/>
                <a:ea typeface="Arial"/>
                <a:cs typeface="Arial"/>
                <a:sym typeface="Arial"/>
                <a:hlinkClick r:id="rId7" tooltip="https://doi.org/10.1080/20008198.2021.1930961"/>
              </a:rPr>
              <a:t>https://doi.org/10.1080/20008198.2021.1930961</a:t>
            </a:r>
            <a:r>
              <a:rPr lang="en-US" sz="2799">
                <a:solidFill>
                  <a:srgbClr val="000000"/>
                </a:solidFill>
                <a:latin typeface="Arial"/>
                <a:ea typeface="Arial"/>
                <a:cs typeface="Arial"/>
                <a:sym typeface="Arial"/>
              </a:rPr>
              <a:t> (Accessed: 19 February 2026)</a:t>
            </a:r>
          </a:p>
          <a:p>
            <a:pPr algn="l">
              <a:lnSpc>
                <a:spcPts val="4395"/>
              </a:lnSpc>
            </a:pPr>
            <a:r>
              <a:rPr lang="en-US" sz="2799">
                <a:solidFill>
                  <a:srgbClr val="000000"/>
                </a:solidFill>
                <a:latin typeface="Arial"/>
                <a:ea typeface="Arial"/>
                <a:cs typeface="Arial"/>
                <a:sym typeface="Arial"/>
              </a:rPr>
              <a:t>Department of Health and Social Care and Ministry of Justice (2022) Draft Mental Health Bill 2022. London: UK Government. Available at: </a:t>
            </a:r>
            <a:r>
              <a:rPr lang="en-US" sz="2799" u="sng">
                <a:solidFill>
                  <a:srgbClr val="000000"/>
                </a:solidFill>
                <a:latin typeface="Arial"/>
                <a:ea typeface="Arial"/>
                <a:cs typeface="Arial"/>
                <a:sym typeface="Arial"/>
                <a:hlinkClick r:id="rId8" tooltip="https://www.gov.uk/government/publications/draft-mental-health-bill-2022"/>
              </a:rPr>
              <a:t>https://www.gov.uk/government/publications/draft-mental-health-bill-2022</a:t>
            </a:r>
            <a:r>
              <a:rPr lang="en-US" sz="2799">
                <a:solidFill>
                  <a:srgbClr val="000000"/>
                </a:solidFill>
                <a:latin typeface="Arial"/>
                <a:ea typeface="Arial"/>
                <a:cs typeface="Arial"/>
                <a:sym typeface="Arial"/>
              </a:rPr>
              <a:t> (Accessed: 21 February 2026). </a:t>
            </a:r>
          </a:p>
          <a:p>
            <a:pPr algn="l">
              <a:lnSpc>
                <a:spcPts val="4395"/>
              </a:lnSpc>
            </a:pPr>
            <a:r>
              <a:rPr lang="en-US" sz="2799">
                <a:solidFill>
                  <a:srgbClr val="000000"/>
                </a:solidFill>
                <a:latin typeface="Arial"/>
                <a:ea typeface="Arial"/>
                <a:cs typeface="Arial"/>
                <a:sym typeface="Arial"/>
              </a:rPr>
              <a:t>Emsley, E., Smith, J., Martin, D. and Lewis, N.V. (2022) ‘Trauma informed care in the UK: where are we? A qualitative study of health policies and professional perspectives’, BMC Health Services Research, 22(1), 1164. Available at: </a:t>
            </a:r>
            <a:r>
              <a:rPr lang="en-US" sz="2799" u="sng">
                <a:solidFill>
                  <a:srgbClr val="000000"/>
                </a:solidFill>
                <a:latin typeface="Arial"/>
                <a:ea typeface="Arial"/>
                <a:cs typeface="Arial"/>
                <a:sym typeface="Arial"/>
                <a:hlinkClick r:id="rId9" tooltip="https://doi.org/10.1186/s12913-022-08461-w"/>
              </a:rPr>
              <a:t>https://doi.org/10.1186/s12913-022-08461-w</a:t>
            </a:r>
            <a:r>
              <a:rPr lang="en-US" sz="2799">
                <a:solidFill>
                  <a:srgbClr val="000000"/>
                </a:solidFill>
                <a:latin typeface="Arial"/>
                <a:ea typeface="Arial"/>
                <a:cs typeface="Arial"/>
                <a:sym typeface="Arial"/>
              </a:rPr>
              <a:t> (Accessed: 21 February 2026).</a:t>
            </a:r>
          </a:p>
          <a:p>
            <a:pPr algn="l">
              <a:lnSpc>
                <a:spcPts val="4395"/>
              </a:lnSpc>
            </a:pPr>
            <a:r>
              <a:rPr lang="en-US" sz="2799">
                <a:solidFill>
                  <a:srgbClr val="000000"/>
                </a:solidFill>
                <a:latin typeface="Arial"/>
                <a:ea typeface="Arial"/>
                <a:cs typeface="Arial"/>
                <a:sym typeface="Arial"/>
              </a:rPr>
              <a:t>Garratt, K. (2025) Reforming the Mental Health Act: Independent review to draft bill. London: House of Commons Library. Available at: </a:t>
            </a:r>
            <a:r>
              <a:rPr lang="en-US" sz="2799" u="sng">
                <a:solidFill>
                  <a:srgbClr val="000000"/>
                </a:solidFill>
                <a:latin typeface="Arial"/>
                <a:ea typeface="Arial"/>
                <a:cs typeface="Arial"/>
                <a:sym typeface="Arial"/>
                <a:hlinkClick r:id="rId10" tooltip="https://commonslibrary.parliament.uk/research-briefings/cbp-9132/"/>
              </a:rPr>
              <a:t>https://commonslibrary.parliament.uk/research-briefings/cbp-9132/</a:t>
            </a:r>
            <a:r>
              <a:rPr lang="en-US" sz="2799">
                <a:solidFill>
                  <a:srgbClr val="000000"/>
                </a:solidFill>
                <a:latin typeface="Arial"/>
                <a:ea typeface="Arial"/>
                <a:cs typeface="Arial"/>
                <a:sym typeface="Arial"/>
              </a:rPr>
              <a:t> (Accessed: 21 February 2026).</a:t>
            </a:r>
          </a:p>
          <a:p>
            <a:pPr algn="l">
              <a:lnSpc>
                <a:spcPts val="4395"/>
              </a:lnSpc>
            </a:pPr>
            <a:r>
              <a:rPr lang="en-US" sz="2799">
                <a:solidFill>
                  <a:srgbClr val="000000"/>
                </a:solidFill>
                <a:latin typeface="Arial"/>
                <a:ea typeface="Arial"/>
                <a:cs typeface="Arial"/>
                <a:sym typeface="Arial"/>
              </a:rPr>
              <a:t>Kestel, D. and Reed, G.M. (2024) ‘Global launch of the ICD 11 Clinical Descriptions and Diagnostic Requirements (CDDR)’, World Psychiatry, 23(3), pp. 310 to 311. Available at: </a:t>
            </a:r>
            <a:r>
              <a:rPr lang="en-US" sz="2799" u="sng">
                <a:solidFill>
                  <a:srgbClr val="000000"/>
                </a:solidFill>
                <a:latin typeface="Arial"/>
                <a:ea typeface="Arial"/>
                <a:cs typeface="Arial"/>
                <a:sym typeface="Arial"/>
                <a:hlinkClick r:id="rId11" tooltip="https://doi.org/10.1002/wps.21223"/>
              </a:rPr>
              <a:t>https://doi.org/10.1002/wps.21223</a:t>
            </a:r>
            <a:r>
              <a:rPr lang="en-US" sz="2799">
                <a:solidFill>
                  <a:srgbClr val="000000"/>
                </a:solidFill>
                <a:latin typeface="Arial"/>
                <a:ea typeface="Arial"/>
                <a:cs typeface="Arial"/>
                <a:sym typeface="Arial"/>
              </a:rPr>
              <a:t> (Accessed: 21 February 2026). </a:t>
            </a:r>
          </a:p>
          <a:p>
            <a:pPr algn="l">
              <a:lnSpc>
                <a:spcPts val="4395"/>
              </a:lnSpc>
            </a:pPr>
            <a:r>
              <a:rPr lang="en-US" sz="2799">
                <a:solidFill>
                  <a:srgbClr val="000000"/>
                </a:solidFill>
                <a:latin typeface="Arial"/>
                <a:ea typeface="Arial"/>
                <a:cs typeface="Arial"/>
                <a:sym typeface="Arial"/>
              </a:rPr>
              <a:t>Maercker, A., Cloitre, M., Bachem, R., Schlumpf, Y.R., Khoury, B., Hitchcock, C. and Bohus, M. (2022) ‘Complex post traumatic stress disorder’, The Lancet, 400(10345), pp. 60 to 72. Available at: </a:t>
            </a:r>
            <a:r>
              <a:rPr lang="en-US" sz="2799" u="sng">
                <a:solidFill>
                  <a:srgbClr val="000000"/>
                </a:solidFill>
                <a:latin typeface="Arial"/>
                <a:ea typeface="Arial"/>
                <a:cs typeface="Arial"/>
                <a:sym typeface="Arial"/>
                <a:hlinkClick r:id="rId12" tooltip="https://doi.org/10.1016/S0140-6736(22)00821-2"/>
              </a:rPr>
              <a:t>https://doi.org/10.1016/S0140-6736(22)00821-2</a:t>
            </a:r>
            <a:r>
              <a:rPr lang="en-US" sz="2799">
                <a:solidFill>
                  <a:srgbClr val="000000"/>
                </a:solidFill>
                <a:latin typeface="Arial"/>
                <a:ea typeface="Arial"/>
                <a:cs typeface="Arial"/>
                <a:sym typeface="Arial"/>
              </a:rPr>
              <a:t> (Accessed: 19 February 2026). </a:t>
            </a:r>
          </a:p>
          <a:p>
            <a:pPr algn="l">
              <a:lnSpc>
                <a:spcPts val="4395"/>
              </a:lnSpc>
            </a:pPr>
            <a:r>
              <a:rPr lang="en-US" sz="2799">
                <a:solidFill>
                  <a:srgbClr val="000000"/>
                </a:solidFill>
                <a:latin typeface="Arial"/>
                <a:ea typeface="Arial"/>
                <a:cs typeface="Arial"/>
                <a:sym typeface="Arial"/>
              </a:rPr>
              <a:t>NHS England (2025) ‘Chapter 3: Posttraumatic stress disorder’, Adult Psychiatric Morbidity Survey: Survey of Mental Health and Wellbeing, England, 2023/4. Available at: </a:t>
            </a:r>
            <a:r>
              <a:rPr lang="en-US" sz="2799" u="sng">
                <a:solidFill>
                  <a:srgbClr val="000000"/>
                </a:solidFill>
                <a:latin typeface="Arial"/>
                <a:ea typeface="Arial"/>
                <a:cs typeface="Arial"/>
                <a:sym typeface="Arial"/>
                <a:hlinkClick r:id="rId13" tooltip="https://digital.nhs.uk/data-and-information/publications/statistical/adult-psychiatric-morbidity-survey/survey-of-mental-health-and-wellbeing-england-2023-24/posttraumatic-stress-disorder"/>
              </a:rPr>
              <a:t>https://digital.nhs.uk/data-and-information/publications/statistical/adult-psychiatric-morbidity-survey/survey-of-mental-health-and-wellbeing-england-2023-24/posttraumatic-stress-disorder</a:t>
            </a:r>
            <a:r>
              <a:rPr lang="en-US" sz="2799">
                <a:solidFill>
                  <a:srgbClr val="000000"/>
                </a:solidFill>
                <a:latin typeface="Arial"/>
                <a:ea typeface="Arial"/>
                <a:cs typeface="Arial"/>
                <a:sym typeface="Arial"/>
              </a:rPr>
              <a:t> (Accessed: 19 February 2026). </a:t>
            </a:r>
          </a:p>
          <a:p>
            <a:pPr algn="l">
              <a:lnSpc>
                <a:spcPts val="4395"/>
              </a:lnSpc>
            </a:pPr>
            <a:r>
              <a:rPr lang="en-US" sz="2799">
                <a:solidFill>
                  <a:srgbClr val="000000"/>
                </a:solidFill>
                <a:latin typeface="Arial"/>
                <a:ea typeface="Arial"/>
                <a:cs typeface="Arial"/>
                <a:sym typeface="Arial"/>
              </a:rPr>
              <a:t>NHS England (2025) Trauma informed and harm aware inpatient care. London: NHS England. Available at: </a:t>
            </a:r>
            <a:r>
              <a:rPr lang="en-US" sz="2799" u="sng">
                <a:solidFill>
                  <a:srgbClr val="000000"/>
                </a:solidFill>
                <a:latin typeface="Arial"/>
                <a:ea typeface="Arial"/>
                <a:cs typeface="Arial"/>
                <a:sym typeface="Arial"/>
                <a:hlinkClick r:id="rId14" tooltip="https://www.england.nhs.uk/long-read/trauma-informed-harm-aware-inpatient-care/"/>
              </a:rPr>
              <a:t>https://www.england.nhs.uk/long-read/trauma-informed-harm-aware-inpatient-care/</a:t>
            </a:r>
            <a:r>
              <a:rPr lang="en-US" sz="2799">
                <a:solidFill>
                  <a:srgbClr val="000000"/>
                </a:solidFill>
                <a:latin typeface="Arial"/>
                <a:ea typeface="Arial"/>
                <a:cs typeface="Arial"/>
                <a:sym typeface="Arial"/>
              </a:rPr>
              <a:t> (Accessed: 20 February 2026).</a:t>
            </a:r>
          </a:p>
          <a:p>
            <a:pPr algn="l">
              <a:lnSpc>
                <a:spcPts val="4395"/>
              </a:lnSpc>
            </a:pPr>
            <a:r>
              <a:rPr lang="en-US" sz="2799">
                <a:solidFill>
                  <a:srgbClr val="000000"/>
                </a:solidFill>
                <a:latin typeface="Arial"/>
                <a:ea typeface="Arial"/>
                <a:cs typeface="Arial"/>
                <a:sym typeface="Arial"/>
              </a:rPr>
              <a:t>Office for Health Improvement and Disparities (2022) Working definition of trauma informed practice. London: GOV.UK. Available at: </a:t>
            </a:r>
            <a:r>
              <a:rPr lang="en-US" sz="2799" u="sng">
                <a:solidFill>
                  <a:srgbClr val="000000"/>
                </a:solidFill>
                <a:latin typeface="Arial"/>
                <a:ea typeface="Arial"/>
                <a:cs typeface="Arial"/>
                <a:sym typeface="Arial"/>
                <a:hlinkClick r:id="rId15" tooltip="https://www.gov.uk/government/publications/working-definition-of-trauma-informed-practice/working-definition-of-trauma-informed-practice"/>
              </a:rPr>
              <a:t>https://www.gov.uk/government/publications/working-definition-of-trauma-informed-practice/working-definition-of-trauma-informed-practice</a:t>
            </a:r>
            <a:r>
              <a:rPr lang="en-US" sz="2799">
                <a:solidFill>
                  <a:srgbClr val="000000"/>
                </a:solidFill>
                <a:latin typeface="Arial"/>
                <a:ea typeface="Arial"/>
                <a:cs typeface="Arial"/>
                <a:sym typeface="Arial"/>
              </a:rPr>
              <a:t> (Accessed: 19 February 2026). </a:t>
            </a:r>
          </a:p>
          <a:p>
            <a:pPr algn="l">
              <a:lnSpc>
                <a:spcPts val="4395"/>
              </a:lnSpc>
            </a:pPr>
            <a:r>
              <a:rPr lang="en-US" sz="2799">
                <a:solidFill>
                  <a:srgbClr val="000000"/>
                </a:solidFill>
                <a:latin typeface="Arial"/>
                <a:ea typeface="Arial"/>
                <a:cs typeface="Arial"/>
                <a:sym typeface="Arial"/>
              </a:rPr>
              <a:t>Redican, E., Nolan, E., Hyland, P., Cloitre, M., McBride, O., Karatzias, T., Murphy, J. and Shevlin, M. (2021) ‘A systematic literature review of factor analytic and mixture models of ICD 11 PTSD and CPTSD using the International Trauma Questionnaire’, Journal of Anxiety Disorders, 79, 102381. Available at: </a:t>
            </a:r>
            <a:r>
              <a:rPr lang="en-US" sz="2799" u="sng">
                <a:solidFill>
                  <a:srgbClr val="000000"/>
                </a:solidFill>
                <a:latin typeface="Arial"/>
                <a:ea typeface="Arial"/>
                <a:cs typeface="Arial"/>
                <a:sym typeface="Arial"/>
                <a:hlinkClick r:id="rId16" tooltip="https://doi.org/10.1016/j.janxdis.2021.102381"/>
              </a:rPr>
              <a:t>https://doi.org/10.1016/j.janxdis.2021.102381</a:t>
            </a:r>
            <a:r>
              <a:rPr lang="en-US" sz="2799">
                <a:solidFill>
                  <a:srgbClr val="000000"/>
                </a:solidFill>
                <a:latin typeface="Arial"/>
                <a:ea typeface="Arial"/>
                <a:cs typeface="Arial"/>
                <a:sym typeface="Arial"/>
              </a:rPr>
              <a:t> (Accessed: 21 February 2026). </a:t>
            </a:r>
          </a:p>
          <a:p>
            <a:pPr algn="l">
              <a:lnSpc>
                <a:spcPts val="4395"/>
              </a:lnSpc>
            </a:pPr>
            <a:r>
              <a:rPr lang="en-US" sz="2799">
                <a:solidFill>
                  <a:srgbClr val="000000"/>
                </a:solidFill>
                <a:latin typeface="Arial"/>
                <a:ea typeface="Arial"/>
                <a:cs typeface="Arial"/>
                <a:sym typeface="Arial"/>
              </a:rPr>
              <a:t>Rød, Å.N. and Schmidt, C. (2021) ‘Complex PTSD: what is the clinical utility of the diagnosis?’, European Journal of Psychotraumatology, 12(1), 2002028. Available at: </a:t>
            </a:r>
            <a:r>
              <a:rPr lang="en-US" sz="2799" u="sng">
                <a:solidFill>
                  <a:srgbClr val="000000"/>
                </a:solidFill>
                <a:latin typeface="Arial"/>
                <a:ea typeface="Arial"/>
                <a:cs typeface="Arial"/>
                <a:sym typeface="Arial"/>
                <a:hlinkClick r:id="rId17" tooltip="https://doi.org/10.1080/20008198.2021.2002028"/>
              </a:rPr>
              <a:t>https://doi.org/10.1080/20008198.2021.2002028</a:t>
            </a:r>
            <a:r>
              <a:rPr lang="en-US" sz="2799">
                <a:solidFill>
                  <a:srgbClr val="000000"/>
                </a:solidFill>
                <a:latin typeface="Arial"/>
                <a:ea typeface="Arial"/>
                <a:cs typeface="Arial"/>
                <a:sym typeface="Arial"/>
              </a:rPr>
              <a:t> (Accessed: 21 February 2026). </a:t>
            </a:r>
          </a:p>
          <a:p>
            <a:pPr algn="l">
              <a:lnSpc>
                <a:spcPts val="4395"/>
              </a:lnSpc>
            </a:pPr>
            <a:r>
              <a:rPr lang="en-US" sz="2799">
                <a:solidFill>
                  <a:srgbClr val="000000"/>
                </a:solidFill>
                <a:latin typeface="Arial"/>
                <a:ea typeface="Arial"/>
                <a:cs typeface="Arial"/>
                <a:sym typeface="Arial"/>
              </a:rPr>
              <a:t>Saraceno, B. and Caldas de Almeida, J.M. (2022) ‘An outstanding message of hope: the WHO World Mental Health Report 2022’, Epidemiology and Psychiatric Sciences, 31, e53. Available at: </a:t>
            </a:r>
            <a:r>
              <a:rPr lang="en-US" sz="2799" u="sng">
                <a:solidFill>
                  <a:srgbClr val="000000"/>
                </a:solidFill>
                <a:latin typeface="Arial"/>
                <a:ea typeface="Arial"/>
                <a:cs typeface="Arial"/>
                <a:sym typeface="Arial"/>
                <a:hlinkClick r:id="rId18" tooltip="https://doi.org/10.1017/S2045796022000373"/>
              </a:rPr>
              <a:t>https://doi.org/10.1017/S2045796022000373</a:t>
            </a:r>
            <a:r>
              <a:rPr lang="en-US" sz="2799">
                <a:solidFill>
                  <a:srgbClr val="000000"/>
                </a:solidFill>
                <a:latin typeface="Arial"/>
                <a:ea typeface="Arial"/>
                <a:cs typeface="Arial"/>
                <a:sym typeface="Arial"/>
              </a:rPr>
              <a:t> (Accessed: 20 February 2026).</a:t>
            </a:r>
          </a:p>
          <a:p>
            <a:pPr algn="l">
              <a:lnSpc>
                <a:spcPts val="4395"/>
              </a:lnSpc>
            </a:pPr>
            <a:r>
              <a:rPr lang="en-US" sz="2799">
                <a:solidFill>
                  <a:srgbClr val="000000"/>
                </a:solidFill>
                <a:latin typeface="Arial"/>
                <a:ea typeface="Arial"/>
                <a:cs typeface="Arial"/>
                <a:sym typeface="Arial"/>
              </a:rPr>
              <a:t>Women’s Aid (2022) The Road to Recovery: meeting the mental health needs of survivors of domestic abuse. Bristol: Women’s Aid. Available at: </a:t>
            </a:r>
            <a:r>
              <a:rPr lang="en-US" sz="2799" u="sng">
                <a:solidFill>
                  <a:srgbClr val="000000"/>
                </a:solidFill>
                <a:latin typeface="Arial"/>
                <a:ea typeface="Arial"/>
                <a:cs typeface="Arial"/>
                <a:sym typeface="Arial"/>
                <a:hlinkClick r:id="rId19" tooltip="https://womensaid.org.uk/wp-content/uploads/2022/01/Womens-Aid-APPG-Report-Final.pdf"/>
              </a:rPr>
              <a:t>https://womensaid.org.uk/wp-content/uploads/2022/01/Womens-Aid-APPG-Report-Final.pdf</a:t>
            </a:r>
            <a:r>
              <a:rPr lang="en-US" sz="2799">
                <a:solidFill>
                  <a:srgbClr val="000000"/>
                </a:solidFill>
                <a:latin typeface="Arial"/>
                <a:ea typeface="Arial"/>
                <a:cs typeface="Arial"/>
                <a:sym typeface="Arial"/>
              </a:rPr>
              <a:t> (Accessed: 22 February 2026). </a:t>
            </a:r>
          </a:p>
          <a:p>
            <a:pPr algn="l">
              <a:lnSpc>
                <a:spcPts val="4395"/>
              </a:lnSpc>
            </a:pPr>
            <a:r>
              <a:rPr lang="en-US" sz="2799">
                <a:solidFill>
                  <a:srgbClr val="000000"/>
                </a:solidFill>
                <a:latin typeface="Arial"/>
                <a:ea typeface="Arial"/>
                <a:cs typeface="Arial"/>
                <a:sym typeface="Arial"/>
              </a:rPr>
              <a:t>World Health Organization (2022) World mental health report: transforming mental health for all. Geneva: World Health Organization. Available at: </a:t>
            </a:r>
            <a:r>
              <a:rPr lang="en-US" sz="2799" u="sng">
                <a:solidFill>
                  <a:srgbClr val="000000"/>
                </a:solidFill>
                <a:latin typeface="Arial"/>
                <a:ea typeface="Arial"/>
                <a:cs typeface="Arial"/>
                <a:sym typeface="Arial"/>
                <a:hlinkClick r:id="rId20" tooltip="https://www.who.int/publications/i/item/9789240049338"/>
              </a:rPr>
              <a:t>https://www.who.int/publications/i/item/9789240049338</a:t>
            </a:r>
            <a:r>
              <a:rPr lang="en-US" sz="2799">
                <a:solidFill>
                  <a:srgbClr val="000000"/>
                </a:solidFill>
                <a:latin typeface="Arial"/>
                <a:ea typeface="Arial"/>
                <a:cs typeface="Arial"/>
                <a:sym typeface="Arial"/>
              </a:rPr>
              <a:t> (Accessed: 22 February 2026). </a:t>
            </a:r>
          </a:p>
          <a:p>
            <a:pPr algn="l">
              <a:lnSpc>
                <a:spcPts val="4395"/>
              </a:lnSpc>
            </a:pPr>
            <a:r>
              <a:rPr lang="en-US" sz="2799">
                <a:solidFill>
                  <a:srgbClr val="000000"/>
                </a:solidFill>
                <a:latin typeface="Arial"/>
                <a:ea typeface="Arial"/>
                <a:cs typeface="Arial"/>
                <a:sym typeface="Arial"/>
              </a:rPr>
              <a:t>World Health Organization (2024) Clinical descriptions and diagnostic requirements for ICD 11 mental, behavioural and neurodevelopmental disorders. Geneva: World Health Organization. Available at: </a:t>
            </a:r>
            <a:r>
              <a:rPr lang="en-US" sz="2799" u="sng">
                <a:solidFill>
                  <a:srgbClr val="000000"/>
                </a:solidFill>
                <a:latin typeface="Arial"/>
                <a:ea typeface="Arial"/>
                <a:cs typeface="Arial"/>
                <a:sym typeface="Arial"/>
                <a:hlinkClick r:id="rId21" tooltip="https://www.who.int/publications/i/item/9789240077263"/>
              </a:rPr>
              <a:t>https://www.who.int/publications/i/item/9789240077263</a:t>
            </a:r>
            <a:r>
              <a:rPr lang="en-US" sz="2799">
                <a:solidFill>
                  <a:srgbClr val="000000"/>
                </a:solidFill>
                <a:latin typeface="Arial"/>
                <a:ea typeface="Arial"/>
                <a:cs typeface="Arial"/>
                <a:sym typeface="Arial"/>
              </a:rPr>
              <a:t> (Accessed: 21 February 2026).</a:t>
            </a:r>
          </a:p>
          <a:p>
            <a:pPr algn="l">
              <a:lnSpc>
                <a:spcPts val="4395"/>
              </a:lnSpc>
            </a:pPr>
            <a:r>
              <a:rPr lang="en-US" sz="2799">
                <a:solidFill>
                  <a:srgbClr val="000000"/>
                </a:solidFill>
                <a:latin typeface="Arial"/>
                <a:ea typeface="Arial"/>
                <a:cs typeface="Arial"/>
                <a:sym typeface="Arial"/>
              </a:rPr>
              <a:t>World Health Organization (2025) ICD 11 for Mortality and Morbidity Statistics, 2025 01 release. Geneva: World Health Organization. Available at: </a:t>
            </a:r>
            <a:r>
              <a:rPr lang="en-US" sz="2799" u="sng">
                <a:solidFill>
                  <a:srgbClr val="000000"/>
                </a:solidFill>
                <a:latin typeface="Arial"/>
                <a:ea typeface="Arial"/>
                <a:cs typeface="Arial"/>
                <a:sym typeface="Arial"/>
                <a:hlinkClick r:id="rId22" tooltip="https://icd.who.int/browse11"/>
              </a:rPr>
              <a:t>https://icd.who.int/browse11</a:t>
            </a:r>
            <a:r>
              <a:rPr lang="en-US" sz="2799">
                <a:solidFill>
                  <a:srgbClr val="000000"/>
                </a:solidFill>
                <a:latin typeface="Arial"/>
                <a:ea typeface="Arial"/>
                <a:cs typeface="Arial"/>
                <a:sym typeface="Arial"/>
              </a:rPr>
              <a:t> (Accessed: 22 February 2026).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6" ma:contentTypeDescription="Create a new document." ma:contentTypeScope="" ma:versionID="510852349f0f1853ae326c8b5b4e8432">
  <xsd:schema xmlns:xsd="http://www.w3.org/2001/XMLSchema" xmlns:xs="http://www.w3.org/2001/XMLSchema" xmlns:p="http://schemas.microsoft.com/office/2006/metadata/properties" xmlns:ns3="d8e79d84-78fb-44a9-92e9-d04bdd8f0359" targetNamespace="http://schemas.microsoft.com/office/2006/metadata/properties" ma:root="true" ma:fieldsID="3effc637f9252314090bb694dda1e6ff"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E311E3EE-9158-4BE4-ADA4-9F8BF301D3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F7AAE68-BC49-4510-B296-1EA1621B5BEC}">
  <ds:schemaRefs>
    <ds:schemaRef ds:uri="http://schemas.microsoft.com/sharepoint/v3/contenttype/forms"/>
  </ds:schemaRefs>
</ds:datastoreItem>
</file>

<file path=customXml/itemProps3.xml><?xml version="1.0" encoding="utf-8"?>
<ds:datastoreItem xmlns:ds="http://schemas.openxmlformats.org/officeDocument/2006/customXml" ds:itemID="{36A21D5E-73AF-4545-A555-7B4030D45A47}">
  <ds:schemaRefs>
    <ds:schemaRef ds:uri="http://schemas.microsoft.com/office/2006/metadata/properties"/>
    <ds:schemaRef ds:uri="http://purl.org/dc/elements/1.1/"/>
    <ds:schemaRef ds:uri="http://schemas.openxmlformats.org/package/2006/metadata/core-properties"/>
    <ds:schemaRef ds:uri="http://www.w3.org/XML/1998/namespace"/>
    <ds:schemaRef ds:uri="http://schemas.microsoft.com/office/2006/documentManagement/types"/>
    <ds:schemaRef ds:uri="http://schemas.microsoft.com/office/infopath/2007/PartnerControls"/>
    <ds:schemaRef ds:uri="d8e79d84-78fb-44a9-92e9-d04bdd8f0359"/>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2532</Words>
  <Application>Microsoft Office PowerPoint</Application>
  <PresentationFormat>Custom</PresentationFormat>
  <Paragraphs>83</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Arial Bold</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Anora 6029</dc:title>
  <dc:creator>23129RAA4G</dc:creator>
  <cp:lastModifiedBy>Annorah Sonahar (2220772)</cp:lastModifiedBy>
  <cp:revision>3</cp:revision>
  <dcterms:created xsi:type="dcterms:W3CDTF">2006-08-15T14:00:00Z</dcterms:created>
  <dcterms:modified xsi:type="dcterms:W3CDTF">2026-03-03T14:24:30Z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ed3b0878ebf74b0fbdb7813863705691</vt:lpwstr>
  </property>
  <property fmtid="{D5CDD505-2E9C-101B-9397-08002B2CF9AE}" pid="3" name="ContentTypeId">
    <vt:lpwstr>0x010100A20804DBFC42F64693D899720BA9B0FE</vt:lpwstr>
  </property>
</Properties>
</file>