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37"/>
  </p:notesMasterIdLst>
  <p:sldIdLst>
    <p:sldId id="257" r:id="rId5"/>
    <p:sldId id="294" r:id="rId6"/>
    <p:sldId id="727" r:id="rId7"/>
    <p:sldId id="728" r:id="rId8"/>
    <p:sldId id="610" r:id="rId9"/>
    <p:sldId id="611" r:id="rId10"/>
    <p:sldId id="612" r:id="rId11"/>
    <p:sldId id="613" r:id="rId12"/>
    <p:sldId id="614" r:id="rId13"/>
    <p:sldId id="615" r:id="rId14"/>
    <p:sldId id="616" r:id="rId15"/>
    <p:sldId id="617" r:id="rId16"/>
    <p:sldId id="618" r:id="rId17"/>
    <p:sldId id="619" r:id="rId18"/>
    <p:sldId id="620" r:id="rId19"/>
    <p:sldId id="621" r:id="rId20"/>
    <p:sldId id="417" r:id="rId21"/>
    <p:sldId id="418" r:id="rId22"/>
    <p:sldId id="419" r:id="rId23"/>
    <p:sldId id="420" r:id="rId24"/>
    <p:sldId id="422" r:id="rId25"/>
    <p:sldId id="421" r:id="rId26"/>
    <p:sldId id="423" r:id="rId27"/>
    <p:sldId id="424" r:id="rId28"/>
    <p:sldId id="425" r:id="rId29"/>
    <p:sldId id="426" r:id="rId30"/>
    <p:sldId id="427" r:id="rId31"/>
    <p:sldId id="428" r:id="rId32"/>
    <p:sldId id="729" r:id="rId33"/>
    <p:sldId id="630" r:id="rId34"/>
    <p:sldId id="631" r:id="rId35"/>
    <p:sldId id="27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01"/>
    <p:restoredTop sz="88435"/>
  </p:normalViewPr>
  <p:slideViewPr>
    <p:cSldViewPr snapToGrid="0" snapToObjects="1">
      <p:cViewPr varScale="1">
        <p:scale>
          <a:sx n="108" d="100"/>
          <a:sy n="108" d="100"/>
        </p:scale>
        <p:origin x="1640" y="192"/>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83623-F1BB-F742-BEE0-F859B0FE1AA8}" type="doc">
      <dgm:prSet loTypeId="urn:microsoft.com/office/officeart/2005/8/layout/process1" loCatId="" qsTypeId="urn:microsoft.com/office/officeart/2005/8/quickstyle/3d3" qsCatId="3D" csTypeId="urn:microsoft.com/office/officeart/2005/8/colors/accent0_1" csCatId="mainScheme" phldr="1"/>
      <dgm:spPr/>
      <dgm:t>
        <a:bodyPr/>
        <a:lstStyle/>
        <a:p>
          <a:endParaRPr lang="en-US"/>
        </a:p>
      </dgm:t>
    </dgm:pt>
    <dgm:pt modelId="{6A4851B6-331D-2F44-8A42-3340CA0B985C}">
      <dgm:prSet phldrT="[Text]"/>
      <dgm:spPr/>
      <dgm:t>
        <a:bodyPr/>
        <a:lstStyle/>
        <a:p>
          <a:r>
            <a:rPr lang="en-US" dirty="0"/>
            <a:t>Define the why &amp; the what</a:t>
          </a:r>
        </a:p>
      </dgm:t>
    </dgm:pt>
    <dgm:pt modelId="{79A7B7C6-4238-EE44-9725-341A50BD865D}" type="parTrans" cxnId="{F9C05069-8212-A142-94ED-8FEBE8C22A8B}">
      <dgm:prSet/>
      <dgm:spPr/>
      <dgm:t>
        <a:bodyPr/>
        <a:lstStyle/>
        <a:p>
          <a:endParaRPr lang="en-US"/>
        </a:p>
      </dgm:t>
    </dgm:pt>
    <dgm:pt modelId="{8C812DEA-46F5-9945-AD63-AF00F62596E9}" type="sibTrans" cxnId="{F9C05069-8212-A142-94ED-8FEBE8C22A8B}">
      <dgm:prSet/>
      <dgm:spPr/>
      <dgm:t>
        <a:bodyPr/>
        <a:lstStyle/>
        <a:p>
          <a:endParaRPr lang="en-US"/>
        </a:p>
      </dgm:t>
    </dgm:pt>
    <dgm:pt modelId="{2028DC3A-7699-3A43-9E29-6D33CBDBE13D}">
      <dgm:prSet phldrT="[Text]"/>
      <dgm:spPr/>
      <dgm:t>
        <a:bodyPr/>
        <a:lstStyle/>
        <a:p>
          <a:r>
            <a:rPr lang="en-US" dirty="0"/>
            <a:t>Create the plan</a:t>
          </a:r>
        </a:p>
      </dgm:t>
    </dgm:pt>
    <dgm:pt modelId="{83D578A5-7142-2340-94C3-9A630B555B42}" type="parTrans" cxnId="{5DD42584-4568-F34F-86F5-AFCBD294A61F}">
      <dgm:prSet/>
      <dgm:spPr/>
      <dgm:t>
        <a:bodyPr/>
        <a:lstStyle/>
        <a:p>
          <a:endParaRPr lang="en-US"/>
        </a:p>
      </dgm:t>
    </dgm:pt>
    <dgm:pt modelId="{95981680-7BE6-9B4D-8B23-537A83FB273F}" type="sibTrans" cxnId="{5DD42584-4568-F34F-86F5-AFCBD294A61F}">
      <dgm:prSet/>
      <dgm:spPr/>
      <dgm:t>
        <a:bodyPr/>
        <a:lstStyle/>
        <a:p>
          <a:endParaRPr lang="en-US"/>
        </a:p>
      </dgm:t>
    </dgm:pt>
    <dgm:pt modelId="{6D7B15B8-7988-144B-8FCB-26451E2C65B8}">
      <dgm:prSet phldrT="[Text]"/>
      <dgm:spPr/>
      <dgm:t>
        <a:bodyPr/>
        <a:lstStyle/>
        <a:p>
          <a:r>
            <a:rPr lang="en-US" dirty="0"/>
            <a:t>Deliver the plan</a:t>
          </a:r>
        </a:p>
      </dgm:t>
    </dgm:pt>
    <dgm:pt modelId="{908F83C4-C92C-C34D-B2C8-D9531DC00367}" type="parTrans" cxnId="{AA5EAA34-5E4C-5B45-B4F7-89FDDC07EAFC}">
      <dgm:prSet/>
      <dgm:spPr/>
      <dgm:t>
        <a:bodyPr/>
        <a:lstStyle/>
        <a:p>
          <a:endParaRPr lang="en-US"/>
        </a:p>
      </dgm:t>
    </dgm:pt>
    <dgm:pt modelId="{A3A42793-1237-0949-8869-C2475D39234E}" type="sibTrans" cxnId="{AA5EAA34-5E4C-5B45-B4F7-89FDDC07EAFC}">
      <dgm:prSet/>
      <dgm:spPr/>
      <dgm:t>
        <a:bodyPr/>
        <a:lstStyle/>
        <a:p>
          <a:endParaRPr lang="en-US"/>
        </a:p>
      </dgm:t>
    </dgm:pt>
    <dgm:pt modelId="{695AA9A0-8005-C94C-A8A9-11A494A04B43}">
      <dgm:prSet/>
      <dgm:spPr/>
      <dgm:t>
        <a:bodyPr/>
        <a:lstStyle/>
        <a:p>
          <a:r>
            <a:rPr lang="en-US" dirty="0"/>
            <a:t>Complete the project</a:t>
          </a:r>
        </a:p>
      </dgm:t>
    </dgm:pt>
    <dgm:pt modelId="{4B078017-4BAA-764F-8DC1-EC6D6128C950}" type="parTrans" cxnId="{5B338BED-3009-C547-A1E5-87A016DD2C76}">
      <dgm:prSet/>
      <dgm:spPr/>
      <dgm:t>
        <a:bodyPr/>
        <a:lstStyle/>
        <a:p>
          <a:endParaRPr lang="en-US"/>
        </a:p>
      </dgm:t>
    </dgm:pt>
    <dgm:pt modelId="{AE50D5E0-01F1-3349-AF03-56E82A05055A}" type="sibTrans" cxnId="{5B338BED-3009-C547-A1E5-87A016DD2C76}">
      <dgm:prSet/>
      <dgm:spPr/>
      <dgm:t>
        <a:bodyPr/>
        <a:lstStyle/>
        <a:p>
          <a:endParaRPr lang="en-US"/>
        </a:p>
      </dgm:t>
    </dgm:pt>
    <dgm:pt modelId="{BDBCD13B-FB50-1444-8072-F3F29CAE90FF}" type="pres">
      <dgm:prSet presAssocID="{EAC83623-F1BB-F742-BEE0-F859B0FE1AA8}" presName="Name0" presStyleCnt="0">
        <dgm:presLayoutVars>
          <dgm:dir/>
          <dgm:resizeHandles val="exact"/>
        </dgm:presLayoutVars>
      </dgm:prSet>
      <dgm:spPr/>
    </dgm:pt>
    <dgm:pt modelId="{808311A3-36A5-594E-BCF7-C0BFF0603E9B}" type="pres">
      <dgm:prSet presAssocID="{6A4851B6-331D-2F44-8A42-3340CA0B985C}" presName="node" presStyleLbl="node1" presStyleIdx="0" presStyleCnt="4">
        <dgm:presLayoutVars>
          <dgm:bulletEnabled val="1"/>
        </dgm:presLayoutVars>
      </dgm:prSet>
      <dgm:spPr/>
    </dgm:pt>
    <dgm:pt modelId="{41516BAF-4DC9-9847-A7D1-1A1E9E2050F3}" type="pres">
      <dgm:prSet presAssocID="{8C812DEA-46F5-9945-AD63-AF00F62596E9}" presName="sibTrans" presStyleLbl="sibTrans2D1" presStyleIdx="0" presStyleCnt="3"/>
      <dgm:spPr/>
    </dgm:pt>
    <dgm:pt modelId="{4B8A63D2-846F-EE44-99B5-90DCA16D7417}" type="pres">
      <dgm:prSet presAssocID="{8C812DEA-46F5-9945-AD63-AF00F62596E9}" presName="connectorText" presStyleLbl="sibTrans2D1" presStyleIdx="0" presStyleCnt="3"/>
      <dgm:spPr/>
    </dgm:pt>
    <dgm:pt modelId="{35214A59-34A6-E040-B390-FCFD484AC479}" type="pres">
      <dgm:prSet presAssocID="{2028DC3A-7699-3A43-9E29-6D33CBDBE13D}" presName="node" presStyleLbl="node1" presStyleIdx="1" presStyleCnt="4" custLinFactNeighborY="28624">
        <dgm:presLayoutVars>
          <dgm:bulletEnabled val="1"/>
        </dgm:presLayoutVars>
      </dgm:prSet>
      <dgm:spPr/>
    </dgm:pt>
    <dgm:pt modelId="{1B708A4D-C837-EA45-940F-8D9B97537863}" type="pres">
      <dgm:prSet presAssocID="{95981680-7BE6-9B4D-8B23-537A83FB273F}" presName="sibTrans" presStyleLbl="sibTrans2D1" presStyleIdx="1" presStyleCnt="3"/>
      <dgm:spPr/>
    </dgm:pt>
    <dgm:pt modelId="{42D68469-2C38-E945-B8B6-86714EABD412}" type="pres">
      <dgm:prSet presAssocID="{95981680-7BE6-9B4D-8B23-537A83FB273F}" presName="connectorText" presStyleLbl="sibTrans2D1" presStyleIdx="1" presStyleCnt="3"/>
      <dgm:spPr/>
    </dgm:pt>
    <dgm:pt modelId="{8E61050B-8CC6-AF4F-B3C5-00117799D755}" type="pres">
      <dgm:prSet presAssocID="{6D7B15B8-7988-144B-8FCB-26451E2C65B8}" presName="node" presStyleLbl="node1" presStyleIdx="2" presStyleCnt="4">
        <dgm:presLayoutVars>
          <dgm:bulletEnabled val="1"/>
        </dgm:presLayoutVars>
      </dgm:prSet>
      <dgm:spPr/>
    </dgm:pt>
    <dgm:pt modelId="{1064152A-A2A7-9649-936A-E3A6AC364A51}" type="pres">
      <dgm:prSet presAssocID="{A3A42793-1237-0949-8869-C2475D39234E}" presName="sibTrans" presStyleLbl="sibTrans2D1" presStyleIdx="2" presStyleCnt="3"/>
      <dgm:spPr/>
    </dgm:pt>
    <dgm:pt modelId="{BA77A1EC-3171-504E-8050-1E864659C41B}" type="pres">
      <dgm:prSet presAssocID="{A3A42793-1237-0949-8869-C2475D39234E}" presName="connectorText" presStyleLbl="sibTrans2D1" presStyleIdx="2" presStyleCnt="3"/>
      <dgm:spPr/>
    </dgm:pt>
    <dgm:pt modelId="{FF900486-83CB-3E4D-8342-DE1A2746B8F3}" type="pres">
      <dgm:prSet presAssocID="{695AA9A0-8005-C94C-A8A9-11A494A04B43}" presName="node" presStyleLbl="node1" presStyleIdx="3" presStyleCnt="4">
        <dgm:presLayoutVars>
          <dgm:bulletEnabled val="1"/>
        </dgm:presLayoutVars>
      </dgm:prSet>
      <dgm:spPr/>
    </dgm:pt>
  </dgm:ptLst>
  <dgm:cxnLst>
    <dgm:cxn modelId="{6F542612-ABF7-DF45-B043-2A1001F0B027}" type="presOf" srcId="{6A4851B6-331D-2F44-8A42-3340CA0B985C}" destId="{808311A3-36A5-594E-BCF7-C0BFF0603E9B}" srcOrd="0" destOrd="0" presId="urn:microsoft.com/office/officeart/2005/8/layout/process1"/>
    <dgm:cxn modelId="{AA5EAA34-5E4C-5B45-B4F7-89FDDC07EAFC}" srcId="{EAC83623-F1BB-F742-BEE0-F859B0FE1AA8}" destId="{6D7B15B8-7988-144B-8FCB-26451E2C65B8}" srcOrd="2" destOrd="0" parTransId="{908F83C4-C92C-C34D-B2C8-D9531DC00367}" sibTransId="{A3A42793-1237-0949-8869-C2475D39234E}"/>
    <dgm:cxn modelId="{ED1BCF35-05AA-5D45-AAD6-3C9A85423E7D}" type="presOf" srcId="{95981680-7BE6-9B4D-8B23-537A83FB273F}" destId="{42D68469-2C38-E945-B8B6-86714EABD412}" srcOrd="1" destOrd="0" presId="urn:microsoft.com/office/officeart/2005/8/layout/process1"/>
    <dgm:cxn modelId="{A3F1F53D-5032-5349-9968-C4DD79DC14E1}" type="presOf" srcId="{EAC83623-F1BB-F742-BEE0-F859B0FE1AA8}" destId="{BDBCD13B-FB50-1444-8072-F3F29CAE90FF}" srcOrd="0" destOrd="0" presId="urn:microsoft.com/office/officeart/2005/8/layout/process1"/>
    <dgm:cxn modelId="{15137056-E3D8-6C48-9D74-93FA97CE70BC}" type="presOf" srcId="{A3A42793-1237-0949-8869-C2475D39234E}" destId="{1064152A-A2A7-9649-936A-E3A6AC364A51}" srcOrd="0" destOrd="0" presId="urn:microsoft.com/office/officeart/2005/8/layout/process1"/>
    <dgm:cxn modelId="{F9C05069-8212-A142-94ED-8FEBE8C22A8B}" srcId="{EAC83623-F1BB-F742-BEE0-F859B0FE1AA8}" destId="{6A4851B6-331D-2F44-8A42-3340CA0B985C}" srcOrd="0" destOrd="0" parTransId="{79A7B7C6-4238-EE44-9725-341A50BD865D}" sibTransId="{8C812DEA-46F5-9945-AD63-AF00F62596E9}"/>
    <dgm:cxn modelId="{852C9873-9CDE-B144-9E18-3C3D756F46E9}" type="presOf" srcId="{695AA9A0-8005-C94C-A8A9-11A494A04B43}" destId="{FF900486-83CB-3E4D-8342-DE1A2746B8F3}" srcOrd="0" destOrd="0" presId="urn:microsoft.com/office/officeart/2005/8/layout/process1"/>
    <dgm:cxn modelId="{F1EF5B82-656B-D04B-8EE8-33961206B935}" type="presOf" srcId="{A3A42793-1237-0949-8869-C2475D39234E}" destId="{BA77A1EC-3171-504E-8050-1E864659C41B}" srcOrd="1" destOrd="0" presId="urn:microsoft.com/office/officeart/2005/8/layout/process1"/>
    <dgm:cxn modelId="{5DD42584-4568-F34F-86F5-AFCBD294A61F}" srcId="{EAC83623-F1BB-F742-BEE0-F859B0FE1AA8}" destId="{2028DC3A-7699-3A43-9E29-6D33CBDBE13D}" srcOrd="1" destOrd="0" parTransId="{83D578A5-7142-2340-94C3-9A630B555B42}" sibTransId="{95981680-7BE6-9B4D-8B23-537A83FB273F}"/>
    <dgm:cxn modelId="{D387F69C-0722-194B-ACE6-45EACEB06B96}" type="presOf" srcId="{95981680-7BE6-9B4D-8B23-537A83FB273F}" destId="{1B708A4D-C837-EA45-940F-8D9B97537863}" srcOrd="0" destOrd="0" presId="urn:microsoft.com/office/officeart/2005/8/layout/process1"/>
    <dgm:cxn modelId="{1722919D-D4A2-EF45-A111-839C79451D67}" type="presOf" srcId="{2028DC3A-7699-3A43-9E29-6D33CBDBE13D}" destId="{35214A59-34A6-E040-B390-FCFD484AC479}" srcOrd="0" destOrd="0" presId="urn:microsoft.com/office/officeart/2005/8/layout/process1"/>
    <dgm:cxn modelId="{7BA7B2A4-A323-DE47-8E80-6D1398708B08}" type="presOf" srcId="{6D7B15B8-7988-144B-8FCB-26451E2C65B8}" destId="{8E61050B-8CC6-AF4F-B3C5-00117799D755}" srcOrd="0" destOrd="0" presId="urn:microsoft.com/office/officeart/2005/8/layout/process1"/>
    <dgm:cxn modelId="{991F30E2-41A6-F149-A0C8-61CF45F9ABB7}" type="presOf" srcId="{8C812DEA-46F5-9945-AD63-AF00F62596E9}" destId="{41516BAF-4DC9-9847-A7D1-1A1E9E2050F3}" srcOrd="0" destOrd="0" presId="urn:microsoft.com/office/officeart/2005/8/layout/process1"/>
    <dgm:cxn modelId="{5B338BED-3009-C547-A1E5-87A016DD2C76}" srcId="{EAC83623-F1BB-F742-BEE0-F859B0FE1AA8}" destId="{695AA9A0-8005-C94C-A8A9-11A494A04B43}" srcOrd="3" destOrd="0" parTransId="{4B078017-4BAA-764F-8DC1-EC6D6128C950}" sibTransId="{AE50D5E0-01F1-3349-AF03-56E82A05055A}"/>
    <dgm:cxn modelId="{BE0E69EE-C4F3-5E47-9AE9-6E1C411A957E}" type="presOf" srcId="{8C812DEA-46F5-9945-AD63-AF00F62596E9}" destId="{4B8A63D2-846F-EE44-99B5-90DCA16D7417}" srcOrd="1" destOrd="0" presId="urn:microsoft.com/office/officeart/2005/8/layout/process1"/>
    <dgm:cxn modelId="{7BF6B675-33DD-C74B-8461-EE9F057985C8}" type="presParOf" srcId="{BDBCD13B-FB50-1444-8072-F3F29CAE90FF}" destId="{808311A3-36A5-594E-BCF7-C0BFF0603E9B}" srcOrd="0" destOrd="0" presId="urn:microsoft.com/office/officeart/2005/8/layout/process1"/>
    <dgm:cxn modelId="{08F7CD81-1459-B34D-AACC-F5C365C4D670}" type="presParOf" srcId="{BDBCD13B-FB50-1444-8072-F3F29CAE90FF}" destId="{41516BAF-4DC9-9847-A7D1-1A1E9E2050F3}" srcOrd="1" destOrd="0" presId="urn:microsoft.com/office/officeart/2005/8/layout/process1"/>
    <dgm:cxn modelId="{E53928DC-BF43-5148-809E-CC4D81383753}" type="presParOf" srcId="{41516BAF-4DC9-9847-A7D1-1A1E9E2050F3}" destId="{4B8A63D2-846F-EE44-99B5-90DCA16D7417}" srcOrd="0" destOrd="0" presId="urn:microsoft.com/office/officeart/2005/8/layout/process1"/>
    <dgm:cxn modelId="{E8E36004-ADA1-A24A-B043-ACF7AE9C7FCD}" type="presParOf" srcId="{BDBCD13B-FB50-1444-8072-F3F29CAE90FF}" destId="{35214A59-34A6-E040-B390-FCFD484AC479}" srcOrd="2" destOrd="0" presId="urn:microsoft.com/office/officeart/2005/8/layout/process1"/>
    <dgm:cxn modelId="{B3BEECF9-AC22-CF46-ACF2-6C9363E34583}" type="presParOf" srcId="{BDBCD13B-FB50-1444-8072-F3F29CAE90FF}" destId="{1B708A4D-C837-EA45-940F-8D9B97537863}" srcOrd="3" destOrd="0" presId="urn:microsoft.com/office/officeart/2005/8/layout/process1"/>
    <dgm:cxn modelId="{E64EA990-24CA-9545-B2AD-4A0661FBC259}" type="presParOf" srcId="{1B708A4D-C837-EA45-940F-8D9B97537863}" destId="{42D68469-2C38-E945-B8B6-86714EABD412}" srcOrd="0" destOrd="0" presId="urn:microsoft.com/office/officeart/2005/8/layout/process1"/>
    <dgm:cxn modelId="{B9128647-ED38-CC4B-8D16-235EEFF2AFA2}" type="presParOf" srcId="{BDBCD13B-FB50-1444-8072-F3F29CAE90FF}" destId="{8E61050B-8CC6-AF4F-B3C5-00117799D755}" srcOrd="4" destOrd="0" presId="urn:microsoft.com/office/officeart/2005/8/layout/process1"/>
    <dgm:cxn modelId="{C71C71C9-492E-394B-98EE-39AC81AAEAA8}" type="presParOf" srcId="{BDBCD13B-FB50-1444-8072-F3F29CAE90FF}" destId="{1064152A-A2A7-9649-936A-E3A6AC364A51}" srcOrd="5" destOrd="0" presId="urn:microsoft.com/office/officeart/2005/8/layout/process1"/>
    <dgm:cxn modelId="{DE9571B8-5522-A44F-BA8E-03DD32BFEC9C}" type="presParOf" srcId="{1064152A-A2A7-9649-936A-E3A6AC364A51}" destId="{BA77A1EC-3171-504E-8050-1E864659C41B}" srcOrd="0" destOrd="0" presId="urn:microsoft.com/office/officeart/2005/8/layout/process1"/>
    <dgm:cxn modelId="{57098500-1A03-9449-A294-5CEFEAABB73D}" type="presParOf" srcId="{BDBCD13B-FB50-1444-8072-F3F29CAE90FF}" destId="{FF900486-83CB-3E4D-8342-DE1A2746B8F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311A3-36A5-594E-BCF7-C0BFF0603E9B}">
      <dsp:nvSpPr>
        <dsp:cNvPr id="0" name=""/>
        <dsp:cNvSpPr/>
      </dsp:nvSpPr>
      <dsp:spPr>
        <a:xfrm>
          <a:off x="5155"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Define the why &amp; the what</a:t>
          </a:r>
        </a:p>
      </dsp:txBody>
      <dsp:txXfrm>
        <a:off x="44769" y="106308"/>
        <a:ext cx="2174957" cy="1273283"/>
      </dsp:txXfrm>
    </dsp:sp>
    <dsp:sp modelId="{41516BAF-4DC9-9847-A7D1-1A1E9E2050F3}">
      <dsp:nvSpPr>
        <dsp:cNvPr id="0" name=""/>
        <dsp:cNvSpPr/>
      </dsp:nvSpPr>
      <dsp:spPr>
        <a:xfrm rot="72641">
          <a:off x="2484706" y="497064"/>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484722" y="607357"/>
        <a:ext cx="334596" cy="335422"/>
      </dsp:txXfrm>
    </dsp:sp>
    <dsp:sp modelId="{35214A59-34A6-E040-B390-FCFD484AC479}">
      <dsp:nvSpPr>
        <dsp:cNvPr id="0" name=""/>
        <dsp:cNvSpPr/>
      </dsp:nvSpPr>
      <dsp:spPr>
        <a:xfrm>
          <a:off x="3161015" y="133389"/>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Create the plan</a:t>
          </a:r>
        </a:p>
      </dsp:txBody>
      <dsp:txXfrm>
        <a:off x="3200629" y="173003"/>
        <a:ext cx="2174957" cy="1273283"/>
      </dsp:txXfrm>
    </dsp:sp>
    <dsp:sp modelId="{1B708A4D-C837-EA45-940F-8D9B97537863}">
      <dsp:nvSpPr>
        <dsp:cNvPr id="0" name=""/>
        <dsp:cNvSpPr/>
      </dsp:nvSpPr>
      <dsp:spPr>
        <a:xfrm rot="21527359">
          <a:off x="5640567" y="496492"/>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640583" y="609815"/>
        <a:ext cx="334596" cy="335422"/>
      </dsp:txXfrm>
    </dsp:sp>
    <dsp:sp modelId="{8E61050B-8CC6-AF4F-B3C5-00117799D755}">
      <dsp:nvSpPr>
        <dsp:cNvPr id="0" name=""/>
        <dsp:cNvSpPr/>
      </dsp:nvSpPr>
      <dsp:spPr>
        <a:xfrm>
          <a:off x="631687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Deliver the plan</a:t>
          </a:r>
        </a:p>
      </dsp:txBody>
      <dsp:txXfrm>
        <a:off x="6356490" y="106308"/>
        <a:ext cx="2174957" cy="1273283"/>
      </dsp:txXfrm>
    </dsp:sp>
    <dsp:sp modelId="{1064152A-A2A7-9649-936A-E3A6AC364A51}">
      <dsp:nvSpPr>
        <dsp:cNvPr id="0" name=""/>
        <dsp:cNvSpPr/>
      </dsp:nvSpPr>
      <dsp:spPr>
        <a:xfrm>
          <a:off x="8796480" y="463431"/>
          <a:ext cx="477887"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96480" y="575239"/>
        <a:ext cx="334521" cy="335422"/>
      </dsp:txXfrm>
    </dsp:sp>
    <dsp:sp modelId="{FF900486-83CB-3E4D-8342-DE1A2746B8F3}">
      <dsp:nvSpPr>
        <dsp:cNvPr id="0" name=""/>
        <dsp:cNvSpPr/>
      </dsp:nvSpPr>
      <dsp:spPr>
        <a:xfrm>
          <a:off x="947273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Complete the project</a:t>
          </a:r>
        </a:p>
      </dsp:txBody>
      <dsp:txXfrm>
        <a:off x="9512350" y="106308"/>
        <a:ext cx="2174957" cy="12732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17</a:t>
            </a:fld>
            <a:endParaRPr lang="en-GB">
              <a:solidFill>
                <a:prstClr val="black"/>
              </a:solidFill>
            </a:endParaRPr>
          </a:p>
        </p:txBody>
      </p:sp>
    </p:spTree>
    <p:extLst>
      <p:ext uri="{BB962C8B-B14F-4D97-AF65-F5344CB8AC3E}">
        <p14:creationId xmlns:p14="http://schemas.microsoft.com/office/powerpoint/2010/main" val="278604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18</a:t>
            </a:fld>
            <a:endParaRPr lang="en-GB">
              <a:solidFill>
                <a:prstClr val="black"/>
              </a:solidFill>
            </a:endParaRPr>
          </a:p>
        </p:txBody>
      </p:sp>
    </p:spTree>
    <p:extLst>
      <p:ext uri="{BB962C8B-B14F-4D97-AF65-F5344CB8AC3E}">
        <p14:creationId xmlns:p14="http://schemas.microsoft.com/office/powerpoint/2010/main" val="1075283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19</a:t>
            </a:fld>
            <a:endParaRPr lang="en-GB">
              <a:solidFill>
                <a:prstClr val="black"/>
              </a:solidFill>
            </a:endParaRPr>
          </a:p>
        </p:txBody>
      </p:sp>
    </p:spTree>
    <p:extLst>
      <p:ext uri="{BB962C8B-B14F-4D97-AF65-F5344CB8AC3E}">
        <p14:creationId xmlns:p14="http://schemas.microsoft.com/office/powerpoint/2010/main" val="3259212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20</a:t>
            </a:fld>
            <a:endParaRPr lang="en-GB">
              <a:solidFill>
                <a:prstClr val="black"/>
              </a:solidFill>
            </a:endParaRPr>
          </a:p>
        </p:txBody>
      </p:sp>
    </p:spTree>
    <p:extLst>
      <p:ext uri="{BB962C8B-B14F-4D97-AF65-F5344CB8AC3E}">
        <p14:creationId xmlns:p14="http://schemas.microsoft.com/office/powerpoint/2010/main" val="3886095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21</a:t>
            </a:fld>
            <a:endParaRPr lang="en-GB">
              <a:solidFill>
                <a:prstClr val="black"/>
              </a:solidFill>
            </a:endParaRPr>
          </a:p>
        </p:txBody>
      </p:sp>
    </p:spTree>
    <p:extLst>
      <p:ext uri="{BB962C8B-B14F-4D97-AF65-F5344CB8AC3E}">
        <p14:creationId xmlns:p14="http://schemas.microsoft.com/office/powerpoint/2010/main" val="4001615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22</a:t>
            </a:fld>
            <a:endParaRPr lang="en-GB">
              <a:solidFill>
                <a:prstClr val="black"/>
              </a:solidFill>
            </a:endParaRPr>
          </a:p>
        </p:txBody>
      </p:sp>
    </p:spTree>
    <p:extLst>
      <p:ext uri="{BB962C8B-B14F-4D97-AF65-F5344CB8AC3E}">
        <p14:creationId xmlns:p14="http://schemas.microsoft.com/office/powerpoint/2010/main" val="1220182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23</a:t>
            </a:fld>
            <a:endParaRPr lang="en-GB">
              <a:solidFill>
                <a:prstClr val="black"/>
              </a:solidFill>
            </a:endParaRPr>
          </a:p>
        </p:txBody>
      </p:sp>
    </p:spTree>
    <p:extLst>
      <p:ext uri="{BB962C8B-B14F-4D97-AF65-F5344CB8AC3E}">
        <p14:creationId xmlns:p14="http://schemas.microsoft.com/office/powerpoint/2010/main" val="2539766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24</a:t>
            </a:fld>
            <a:endParaRPr lang="en-GB">
              <a:solidFill>
                <a:prstClr val="black"/>
              </a:solidFill>
            </a:endParaRPr>
          </a:p>
        </p:txBody>
      </p:sp>
    </p:spTree>
    <p:extLst>
      <p:ext uri="{BB962C8B-B14F-4D97-AF65-F5344CB8AC3E}">
        <p14:creationId xmlns:p14="http://schemas.microsoft.com/office/powerpoint/2010/main" val="928662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25</a:t>
            </a:fld>
            <a:endParaRPr lang="en-GB">
              <a:solidFill>
                <a:prstClr val="black"/>
              </a:solidFill>
            </a:endParaRPr>
          </a:p>
        </p:txBody>
      </p:sp>
    </p:spTree>
    <p:extLst>
      <p:ext uri="{BB962C8B-B14F-4D97-AF65-F5344CB8AC3E}">
        <p14:creationId xmlns:p14="http://schemas.microsoft.com/office/powerpoint/2010/main" val="3282681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26</a:t>
            </a:fld>
            <a:endParaRPr lang="en-GB">
              <a:solidFill>
                <a:prstClr val="black"/>
              </a:solidFill>
            </a:endParaRPr>
          </a:p>
        </p:txBody>
      </p:sp>
    </p:spTree>
    <p:extLst>
      <p:ext uri="{BB962C8B-B14F-4D97-AF65-F5344CB8AC3E}">
        <p14:creationId xmlns:p14="http://schemas.microsoft.com/office/powerpoint/2010/main" val="33064891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27</a:t>
            </a:fld>
            <a:endParaRPr lang="en-GB">
              <a:solidFill>
                <a:prstClr val="black"/>
              </a:solidFill>
            </a:endParaRPr>
          </a:p>
        </p:txBody>
      </p:sp>
    </p:spTree>
    <p:extLst>
      <p:ext uri="{BB962C8B-B14F-4D97-AF65-F5344CB8AC3E}">
        <p14:creationId xmlns:p14="http://schemas.microsoft.com/office/powerpoint/2010/main" val="3373082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p>
            <a:pPr>
              <a:defRPr/>
            </a:pPr>
            <a:fld id="{53D0C4F7-89E3-4FC5-9960-FE422470130E}" type="slidenum">
              <a:rPr lang="en-GB" smtClean="0">
                <a:solidFill>
                  <a:prstClr val="black"/>
                </a:solidFill>
              </a:rPr>
              <a:pPr>
                <a:defRPr/>
              </a:pPr>
              <a:t>28</a:t>
            </a:fld>
            <a:endParaRPr lang="en-GB">
              <a:solidFill>
                <a:prstClr val="black"/>
              </a:solidFill>
            </a:endParaRPr>
          </a:p>
        </p:txBody>
      </p:sp>
    </p:spTree>
    <p:extLst>
      <p:ext uri="{BB962C8B-B14F-4D97-AF65-F5344CB8AC3E}">
        <p14:creationId xmlns:p14="http://schemas.microsoft.com/office/powerpoint/2010/main" val="4245154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waterfall project requires processing through the life-cycle once, doing each step only one time. Applying the life-cycle shown above starts with </a:t>
            </a:r>
            <a:r>
              <a:rPr lang="en-GB" sz="1200" b="1" kern="1200" dirty="0">
                <a:solidFill>
                  <a:schemeClr val="tx1"/>
                </a:solidFill>
                <a:effectLst/>
                <a:latin typeface="+mn-lt"/>
                <a:ea typeface="+mn-ea"/>
                <a:cs typeface="+mn-cs"/>
              </a:rPr>
              <a:t>specifying</a:t>
            </a:r>
            <a:r>
              <a:rPr lang="en-GB" sz="1200" kern="1200" dirty="0">
                <a:solidFill>
                  <a:schemeClr val="tx1"/>
                </a:solidFill>
                <a:effectLst/>
                <a:latin typeface="+mn-lt"/>
                <a:ea typeface="+mn-ea"/>
                <a:cs typeface="+mn-cs"/>
              </a:rPr>
              <a:t> and ends with </a:t>
            </a:r>
            <a:r>
              <a:rPr lang="en-GB" sz="1200" b="1" kern="1200" dirty="0">
                <a:solidFill>
                  <a:schemeClr val="tx1"/>
                </a:solidFill>
                <a:effectLst/>
                <a:latin typeface="+mn-lt"/>
                <a:ea typeface="+mn-ea"/>
                <a:cs typeface="+mn-cs"/>
              </a:rPr>
              <a:t>closing down </a:t>
            </a:r>
            <a:r>
              <a:rPr lang="en-GB" sz="1200" kern="1200" dirty="0">
                <a:solidFill>
                  <a:schemeClr val="tx1"/>
                </a:solidFill>
                <a:effectLst/>
                <a:latin typeface="+mn-lt"/>
                <a:ea typeface="+mn-ea"/>
                <a:cs typeface="+mn-cs"/>
              </a:rPr>
              <a:t>at the project having done each step once in the order shown. (Waterfall)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p>
        </p:txBody>
      </p:sp>
      <p:sp>
        <p:nvSpPr>
          <p:cNvPr id="4" name="Slide Number Placeholder 3"/>
          <p:cNvSpPr>
            <a:spLocks noGrp="1"/>
          </p:cNvSpPr>
          <p:nvPr>
            <p:ph type="sldNum" sz="quarter" idx="5"/>
          </p:nvPr>
        </p:nvSpPr>
        <p:spPr/>
        <p:txBody>
          <a:bodyPr/>
          <a:lstStyle/>
          <a:p>
            <a:fld id="{166B352B-CE58-8244-A246-7FE01DB8FCC2}" type="slidenum">
              <a:rPr lang="en-US" smtClean="0"/>
              <a:t>29</a:t>
            </a:fld>
            <a:endParaRPr lang="en-US"/>
          </a:p>
        </p:txBody>
      </p:sp>
    </p:spTree>
    <p:extLst>
      <p:ext uri="{BB962C8B-B14F-4D97-AF65-F5344CB8AC3E}">
        <p14:creationId xmlns:p14="http://schemas.microsoft.com/office/powerpoint/2010/main" val="12492566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32</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30/07/2021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30/07/2021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30/07/2021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30/07/2021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30/07/2021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30/07/2021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30/07/2021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30/07/2021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30/07/2021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 10</a:t>
            </a:r>
          </a:p>
          <a:p>
            <a:endParaRPr lang="en-GB" b="1"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10</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3"/>
            <a:ext cx="10896600" cy="1627414"/>
          </a:xfrm>
        </p:spPr>
        <p:txBody>
          <a:bodyPr/>
          <a:lstStyle/>
          <a:p>
            <a:r>
              <a:rPr lang="en-GB" altLang="en-US" dirty="0">
                <a:latin typeface="Arial" panose="020B0604020202020204" pitchFamily="34" charset="0"/>
                <a:cs typeface="Arial" panose="020B0604020202020204" pitchFamily="34" charset="0"/>
              </a:rPr>
              <a:t>Introduction to Assignment</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2"/>
            <a:ext cx="5613400" cy="3917032"/>
          </a:xfrm>
        </p:spPr>
        <p:txBody>
          <a:bodyPr>
            <a:normAutofit/>
          </a:bodyPr>
          <a:lstStyle/>
          <a:p>
            <a:pPr marL="0" lvl="0" indent="0" hangingPunct="0">
              <a:buNone/>
            </a:pPr>
            <a:endParaRPr lang="en-GB" sz="2000" dirty="0"/>
          </a:p>
          <a:p>
            <a:pPr marL="457200" lvl="0" indent="-457200" hangingPunct="0">
              <a:buFont typeface="+mj-lt"/>
              <a:buAutoNum type="arabicPeriod"/>
            </a:pPr>
            <a:r>
              <a:rPr lang="en-GB" sz="2000" dirty="0"/>
              <a:t>Critically assess the usefulness of project management tools and techniques for managing a project within an organisation;</a:t>
            </a:r>
          </a:p>
          <a:p>
            <a:pPr marL="457200" lvl="0" indent="-457200" hangingPunct="0">
              <a:buFont typeface="+mj-lt"/>
              <a:buAutoNum type="arabicPeriod"/>
            </a:pPr>
            <a:endParaRPr lang="en-GB" sz="2000" dirty="0"/>
          </a:p>
          <a:p>
            <a:pPr marL="457200" lvl="0" indent="-457200" hangingPunct="0">
              <a:buFont typeface="+mj-lt"/>
              <a:buAutoNum type="arabicPeriod"/>
            </a:pPr>
            <a:r>
              <a:rPr lang="en-GB" sz="2000" dirty="0"/>
              <a:t>Plan the implementation of a project of appropriate complexity within a workplace; </a:t>
            </a:r>
          </a:p>
          <a:p>
            <a:pPr marL="457200" lvl="0" indent="-457200" hangingPunct="0">
              <a:buFont typeface="+mj-lt"/>
              <a:buAutoNum type="arabicPeriod"/>
            </a:pPr>
            <a:endParaRPr lang="en-GB" sz="2000" dirty="0"/>
          </a:p>
          <a:p>
            <a:pPr marL="457200" lvl="0" indent="-457200" hangingPunct="0">
              <a:buFont typeface="+mj-lt"/>
              <a:buAutoNum type="arabicPeriod"/>
            </a:pPr>
            <a:r>
              <a:rPr lang="en-GB" sz="2000" dirty="0"/>
              <a:t>Critically evaluate their ability to manage a project.</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609600" y="306002"/>
            <a:ext cx="10972800" cy="1143000"/>
          </a:xfrm>
        </p:spPr>
        <p:txBody>
          <a:bodyPr/>
          <a:lstStyle/>
          <a:p>
            <a:r>
              <a:rPr lang="en-US" b="1" dirty="0"/>
              <a:t>BMSK5004 – Managing Projects in the Organisation</a:t>
            </a:r>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115819" cy="3158878"/>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77526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Question 1</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normAutofit/>
          </a:bodyPr>
          <a:lstStyle/>
          <a:p>
            <a:pPr marL="0" indent="0">
              <a:lnSpc>
                <a:spcPct val="150000"/>
              </a:lnSpc>
              <a:buFontTx/>
              <a:buNone/>
              <a:defRPr/>
            </a:pPr>
            <a:r>
              <a:rPr lang="en-GB" sz="3600" b="1" u="sng" dirty="0"/>
              <a:t>Critically assess the usefulness </a:t>
            </a:r>
            <a:r>
              <a:rPr lang="en-GB" sz="3600" dirty="0"/>
              <a:t>of project management tools and techniques for managing a project </a:t>
            </a:r>
            <a:r>
              <a:rPr lang="en-GB" sz="3600" b="1" u="sng" dirty="0"/>
              <a:t>within an organisation</a:t>
            </a:r>
            <a:endParaRPr lang="en-GB" sz="3600" b="1" u="sng"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7425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1</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latin typeface="Arial" charset="0"/>
                <a:ea typeface="Arial" charset="0"/>
                <a:cs typeface="Arial" charset="0"/>
              </a:rPr>
              <a:t>Look to demonstrate a good level of understanding of project management tools and techniques and their usefulness for managing a project within your own organisation  </a:t>
            </a:r>
          </a:p>
          <a:p>
            <a:endParaRPr lang="en-GB" sz="1800" i="1" dirty="0">
              <a:latin typeface="Arial" charset="0"/>
              <a:ea typeface="Arial" charset="0"/>
              <a:cs typeface="Arial" charset="0"/>
            </a:endParaRPr>
          </a:p>
          <a:p>
            <a:r>
              <a:rPr lang="en-GB" i="1" dirty="0">
                <a:latin typeface="Arial" charset="0"/>
                <a:ea typeface="Arial" charset="0"/>
                <a:cs typeface="Arial" charset="0"/>
              </a:rPr>
              <a:t>Consider how projects are carried out in your workplace e.g. is there an accepted methodology, what tools if any are being used and how well do they work</a:t>
            </a: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4038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1</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latin typeface="Arial" charset="0"/>
                <a:ea typeface="Arial" charset="0"/>
                <a:cs typeface="Arial" charset="0"/>
              </a:rPr>
              <a:t>If the project tools we have covered are not used or could be used better in your workplace explain how  </a:t>
            </a:r>
          </a:p>
          <a:p>
            <a:endParaRPr lang="en-GB" i="1" dirty="0">
              <a:latin typeface="Arial" charset="0"/>
              <a:ea typeface="Arial" charset="0"/>
              <a:cs typeface="Arial" charset="0"/>
            </a:endParaRPr>
          </a:p>
          <a:p>
            <a:r>
              <a:rPr lang="en-GB" i="1" dirty="0">
                <a:latin typeface="Arial" charset="0"/>
                <a:ea typeface="Arial" charset="0"/>
                <a:cs typeface="Arial" charset="0"/>
              </a:rPr>
              <a:t>Look to develop a table of criteria which allows you to assess several project management approaches for your organisation.  </a:t>
            </a:r>
          </a:p>
          <a:p>
            <a:pPr marL="0" indent="0">
              <a:buFontTx/>
              <a:buNone/>
              <a:defRPr/>
            </a:pP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5731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1</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latin typeface="Arial" charset="0"/>
                <a:ea typeface="Arial" charset="0"/>
                <a:cs typeface="Arial" charset="0"/>
              </a:rPr>
              <a:t>Such criteria might include e.g. ease of understanding, fit with requirements of project within your area, fit with organisational culture, accessibility to others etc</a:t>
            </a:r>
          </a:p>
          <a:p>
            <a:endParaRPr lang="en-GB" i="1" dirty="0">
              <a:latin typeface="Arial" charset="0"/>
              <a:ea typeface="Arial" charset="0"/>
              <a:cs typeface="Arial" charset="0"/>
            </a:endParaRPr>
          </a:p>
          <a:p>
            <a:r>
              <a:rPr lang="en-GB" i="1" dirty="0">
                <a:latin typeface="Arial" charset="0"/>
                <a:ea typeface="Arial" charset="0"/>
                <a:cs typeface="Arial" charset="0"/>
              </a:rPr>
              <a:t>Demonstrate your understanding of PM tools and techniques (it will not be enough just to briefly describe them.).</a:t>
            </a:r>
          </a:p>
          <a:p>
            <a:pPr marL="0" indent="0">
              <a:buFontTx/>
              <a:buNone/>
              <a:defRPr/>
            </a:pP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568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1</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dirty="0">
                <a:latin typeface="Arial" charset="0"/>
                <a:ea typeface="Arial" charset="0"/>
                <a:cs typeface="Arial" charset="0"/>
              </a:rPr>
              <a:t>You should then </a:t>
            </a:r>
            <a:r>
              <a:rPr lang="en-GB" b="1" u="sng" dirty="0">
                <a:latin typeface="Arial" charset="0"/>
                <a:ea typeface="Arial" charset="0"/>
                <a:cs typeface="Arial" charset="0"/>
              </a:rPr>
              <a:t>Critically</a:t>
            </a:r>
            <a:r>
              <a:rPr lang="en-GB" b="1" dirty="0">
                <a:latin typeface="Arial" charset="0"/>
                <a:ea typeface="Arial" charset="0"/>
                <a:cs typeface="Arial" charset="0"/>
              </a:rPr>
              <a:t> </a:t>
            </a:r>
            <a:r>
              <a:rPr lang="en-GB" b="1" u="sng" dirty="0">
                <a:latin typeface="Arial" charset="0"/>
                <a:ea typeface="Arial" charset="0"/>
                <a:cs typeface="Arial" charset="0"/>
              </a:rPr>
              <a:t>explain</a:t>
            </a:r>
            <a:r>
              <a:rPr lang="en-GB" b="1" dirty="0">
                <a:latin typeface="Arial" charset="0"/>
                <a:ea typeface="Arial" charset="0"/>
                <a:cs typeface="Arial" charset="0"/>
              </a:rPr>
              <a:t> </a:t>
            </a:r>
            <a:r>
              <a:rPr lang="en-GB" dirty="0">
                <a:latin typeface="Arial" charset="0"/>
                <a:ea typeface="Arial" charset="0"/>
                <a:cs typeface="Arial" charset="0"/>
              </a:rPr>
              <a:t>why each tool and technique may be appropriate (a good fit) or not for your workplace.</a:t>
            </a:r>
          </a:p>
          <a:p>
            <a:endParaRPr lang="en-GB" dirty="0">
              <a:latin typeface="Arial" charset="0"/>
              <a:ea typeface="Arial" charset="0"/>
              <a:cs typeface="Arial" charset="0"/>
            </a:endParaRPr>
          </a:p>
          <a:p>
            <a:r>
              <a:rPr lang="en-GB" dirty="0">
                <a:latin typeface="Arial" charset="0"/>
                <a:ea typeface="Arial" charset="0"/>
                <a:cs typeface="Arial" charset="0"/>
              </a:rPr>
              <a:t>Examples???</a:t>
            </a:r>
          </a:p>
          <a:p>
            <a:pPr marL="0" indent="0">
              <a:buFontTx/>
              <a:buNone/>
              <a:defRPr/>
            </a:pP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4664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Question 2</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normAutofit/>
          </a:bodyPr>
          <a:lstStyle/>
          <a:p>
            <a:pPr marL="0" indent="0">
              <a:lnSpc>
                <a:spcPct val="150000"/>
              </a:lnSpc>
              <a:buNone/>
            </a:pPr>
            <a:r>
              <a:rPr lang="en-GB" sz="3600" dirty="0">
                <a:latin typeface="Arial" panose="020B0604020202020204" pitchFamily="34" charset="0"/>
                <a:cs typeface="Arial" panose="020B0604020202020204" pitchFamily="34" charset="0"/>
              </a:rPr>
              <a:t>Critically plan the implementation of a project of</a:t>
            </a:r>
            <a:r>
              <a:rPr lang="en-GB" sz="3600" b="1" dirty="0">
                <a:latin typeface="Arial" panose="020B0604020202020204" pitchFamily="34" charset="0"/>
                <a:cs typeface="Arial" panose="020B0604020202020204" pitchFamily="34" charset="0"/>
              </a:rPr>
              <a:t> </a:t>
            </a:r>
            <a:r>
              <a:rPr lang="en-GB" sz="3600" b="1" u="sng" dirty="0">
                <a:latin typeface="Arial" panose="020B0604020202020204" pitchFamily="34" charset="0"/>
                <a:cs typeface="Arial" panose="020B0604020202020204" pitchFamily="34" charset="0"/>
              </a:rPr>
              <a:t>appropriate complexity</a:t>
            </a:r>
            <a:r>
              <a:rPr lang="en-GB" sz="3600" b="1"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within a workplace   </a:t>
            </a:r>
          </a:p>
        </p:txBody>
      </p:sp>
    </p:spTree>
    <p:extLst>
      <p:ext uri="{BB962C8B-B14F-4D97-AF65-F5344CB8AC3E}">
        <p14:creationId xmlns:p14="http://schemas.microsoft.com/office/powerpoint/2010/main" val="3241503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2</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latin typeface="Arial" panose="020B0604020202020204" pitchFamily="34" charset="0"/>
                <a:cs typeface="Arial" panose="020B0604020202020204" pitchFamily="34" charset="0"/>
              </a:rPr>
              <a:t>Communicate the project plans with appropriate colleagues and stakeholders.  Implement the project plan.</a:t>
            </a:r>
          </a:p>
          <a:p>
            <a:r>
              <a:rPr lang="en-GB" i="1" dirty="0"/>
              <a:t>Look to demonstrate your ability to plan the implementation of a project within your own organisation  </a:t>
            </a:r>
          </a:p>
          <a:p>
            <a:r>
              <a:rPr lang="en-GB" i="1" dirty="0"/>
              <a:t>You can do this through the use of an appropriate project management tool/technique.  A PID (Project Initiation Document – PRINCE2) approach could be helpful for planning your project implementation.</a:t>
            </a:r>
          </a:p>
          <a:p>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0956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2</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t>Look to identify a project that will be carried out within your area  </a:t>
            </a:r>
          </a:p>
          <a:p>
            <a:endParaRPr lang="en-GB" sz="1400" i="1" dirty="0"/>
          </a:p>
          <a:p>
            <a:r>
              <a:rPr lang="en-GB" i="1" dirty="0"/>
              <a:t>Explain how you would organise this piece of work as a project  </a:t>
            </a:r>
          </a:p>
          <a:p>
            <a:endParaRPr lang="en-GB" sz="1400" i="1" dirty="0"/>
          </a:p>
          <a:p>
            <a:r>
              <a:rPr lang="en-GB" i="1" dirty="0"/>
              <a:t>Look to draw upon a some recognised project tools/techniques e.g. planning, project appraisal techniques, risk analysis, stakeholder analysis etc.</a:t>
            </a:r>
          </a:p>
          <a:p>
            <a:pPr marL="0" indent="0">
              <a:buFontTx/>
              <a:buNone/>
              <a:defRPr/>
            </a:pP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934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2</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t>Demonstrate that you are addressing the communication needs of appropriate colleagues and identified project stakeholders </a:t>
            </a:r>
          </a:p>
          <a:p>
            <a:r>
              <a:rPr lang="en-GB" sz="1400" i="1" dirty="0"/>
              <a:t> </a:t>
            </a:r>
          </a:p>
          <a:p>
            <a:r>
              <a:rPr lang="en-GB" i="1" dirty="0"/>
              <a:t>You demonstrate evidence of implementing the project plan and monitoring progress and agreed targets, through the use of a Gantt chart.</a:t>
            </a:r>
          </a:p>
          <a:p>
            <a:pPr algn="r"/>
            <a:endParaRPr lang="en-GB" i="1" dirty="0"/>
          </a:p>
          <a:p>
            <a:r>
              <a:rPr lang="en-GB" i="1" dirty="0"/>
              <a:t>What projects are you writing about?</a:t>
            </a:r>
          </a:p>
          <a:p>
            <a:pPr marL="0" indent="0">
              <a:buFontTx/>
              <a:buNone/>
              <a:defRPr/>
            </a:pP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4526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a:t>Answer 2</a:t>
            </a:r>
            <a:endParaRPr lang="en-GB" altLang="en-US" dirty="0"/>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dirty="0">
                <a:latin typeface="Arial" charset="0"/>
                <a:ea typeface="Arial" charset="0"/>
                <a:cs typeface="Arial" charset="0"/>
              </a:rPr>
              <a:t>You should then </a:t>
            </a:r>
            <a:r>
              <a:rPr lang="en-GB" b="1" u="sng" dirty="0">
                <a:latin typeface="Arial" charset="0"/>
                <a:ea typeface="Arial" charset="0"/>
                <a:cs typeface="Arial" charset="0"/>
              </a:rPr>
              <a:t>Critically</a:t>
            </a:r>
            <a:r>
              <a:rPr lang="en-GB" b="1" dirty="0">
                <a:latin typeface="Arial" charset="0"/>
                <a:ea typeface="Arial" charset="0"/>
                <a:cs typeface="Arial" charset="0"/>
              </a:rPr>
              <a:t> </a:t>
            </a:r>
            <a:r>
              <a:rPr lang="en-GB" b="1" u="sng" dirty="0">
                <a:latin typeface="Arial" charset="0"/>
                <a:ea typeface="Arial" charset="0"/>
                <a:cs typeface="Arial" charset="0"/>
              </a:rPr>
              <a:t>explain</a:t>
            </a:r>
            <a:r>
              <a:rPr lang="en-GB" b="1" dirty="0">
                <a:latin typeface="Arial" charset="0"/>
                <a:ea typeface="Arial" charset="0"/>
                <a:cs typeface="Arial" charset="0"/>
              </a:rPr>
              <a:t> </a:t>
            </a:r>
            <a:r>
              <a:rPr lang="en-GB" dirty="0">
                <a:latin typeface="Arial" charset="0"/>
                <a:ea typeface="Arial" charset="0"/>
                <a:cs typeface="Arial" charset="0"/>
              </a:rPr>
              <a:t>why each tool and technique may be appropriate (a good fit) or not for your workplace.</a:t>
            </a:r>
          </a:p>
          <a:p>
            <a:endParaRPr lang="en-GB" dirty="0">
              <a:latin typeface="Arial" charset="0"/>
              <a:ea typeface="Arial" charset="0"/>
              <a:cs typeface="Arial" charset="0"/>
            </a:endParaRPr>
          </a:p>
          <a:p>
            <a:r>
              <a:rPr lang="en-GB" dirty="0">
                <a:latin typeface="Arial" charset="0"/>
                <a:ea typeface="Arial" charset="0"/>
                <a:cs typeface="Arial" charset="0"/>
              </a:rPr>
              <a:t>Examples???</a:t>
            </a:r>
          </a:p>
          <a:p>
            <a:pPr marL="0" indent="0">
              <a:buFontTx/>
              <a:buNone/>
              <a:defRPr/>
            </a:pP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86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Question 3</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normAutofit/>
          </a:bodyPr>
          <a:lstStyle/>
          <a:p>
            <a:pPr marL="0" indent="0">
              <a:buNone/>
            </a:pPr>
            <a:endParaRPr lang="en-GB" sz="3600" dirty="0"/>
          </a:p>
          <a:p>
            <a:pPr marL="0" indent="0">
              <a:buNone/>
            </a:pPr>
            <a:r>
              <a:rPr lang="en-GB" sz="3600" dirty="0"/>
              <a:t>Critically evaluate </a:t>
            </a:r>
            <a:r>
              <a:rPr lang="en-GB" sz="3600" u="sng" dirty="0"/>
              <a:t>your ability </a:t>
            </a:r>
            <a:r>
              <a:rPr lang="en-GB" sz="3600" dirty="0"/>
              <a:t>to manage a project  </a:t>
            </a:r>
          </a:p>
        </p:txBody>
      </p:sp>
    </p:spTree>
    <p:extLst>
      <p:ext uri="{BB962C8B-B14F-4D97-AF65-F5344CB8AC3E}">
        <p14:creationId xmlns:p14="http://schemas.microsoft.com/office/powerpoint/2010/main" val="298099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3</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t>Use feedback from others to evaluate your own ability to plan and implement a project, identifying strengths and weaknesses  </a:t>
            </a:r>
          </a:p>
          <a:p>
            <a:endParaRPr lang="en-GB" sz="700" i="1" dirty="0"/>
          </a:p>
          <a:p>
            <a:r>
              <a:rPr lang="en-GB" i="1" dirty="0"/>
              <a:t>Create a self-development plan to improve your own performance in managing projects</a:t>
            </a:r>
          </a:p>
          <a:p>
            <a:r>
              <a:rPr lang="en-GB" i="1" dirty="0">
                <a:latin typeface="Arial" charset="0"/>
                <a:ea typeface="Arial" charset="0"/>
                <a:cs typeface="Arial" charset="0"/>
              </a:rPr>
              <a:t>Seek feedback from workplace colleagues in terms of objective feedback on your ability to manage a project.  Use this feedback to critically identify strengths and weaknesses in your own ability to plan and implement a project</a:t>
            </a:r>
          </a:p>
          <a:p>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3986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dirty="0"/>
              <a:t>Answer 3</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r>
              <a:rPr lang="en-GB" i="1" dirty="0">
                <a:latin typeface="Arial" charset="0"/>
                <a:ea typeface="Arial" charset="0"/>
                <a:cs typeface="Arial" charset="0"/>
              </a:rPr>
              <a:t>You could create a self-development plan to improve your own performance in managing projects supported through questionnaires.  SMART objectives with specific timescales would strengthen this.   </a:t>
            </a:r>
          </a:p>
          <a:p>
            <a:pPr marL="0" indent="0">
              <a:buNone/>
            </a:pPr>
            <a:endParaRPr lang="en-GB" i="1" dirty="0">
              <a:latin typeface="Arial" charset="0"/>
              <a:ea typeface="Arial" charset="0"/>
              <a:cs typeface="Arial" charset="0"/>
            </a:endParaRPr>
          </a:p>
          <a:p>
            <a:r>
              <a:rPr lang="en-GB" i="1" dirty="0">
                <a:latin typeface="Arial" charset="0"/>
                <a:ea typeface="Arial" charset="0"/>
                <a:cs typeface="Arial" charset="0"/>
              </a:rPr>
              <a:t>Where else?</a:t>
            </a:r>
          </a:p>
          <a:p>
            <a:pPr marL="0" indent="0">
              <a:buFontTx/>
              <a:buNone/>
              <a:defRPr/>
            </a:pP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0899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17</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167680" y="980976"/>
            <a:ext cx="11856640" cy="4455835"/>
          </a:xfrm>
          <a:prstGeom prst="rect">
            <a:avLst/>
          </a:prstGeom>
          <a:noFill/>
        </p:spPr>
        <p:txBody>
          <a:bodyPr wrap="square" rtlCol="0">
            <a:spAutoFit/>
          </a:bodyPr>
          <a:lstStyle/>
          <a:p>
            <a:pPr lvl="0">
              <a:lnSpc>
                <a:spcPct val="150000"/>
              </a:lnSpc>
            </a:pPr>
            <a:r>
              <a:rPr lang="en-GB" sz="2400" b="1" dirty="0">
                <a:latin typeface="Arial" panose="020B0604020202020204" pitchFamily="34" charset="0"/>
                <a:cs typeface="Arial" panose="020B0604020202020204" pitchFamily="34" charset="0"/>
              </a:rPr>
              <a:t>1.	Engagement with Literature Skills</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Your work must be </a:t>
            </a:r>
            <a:r>
              <a:rPr lang="en-GB" sz="2400" u="sng" dirty="0">
                <a:latin typeface="Arial" panose="020B0604020202020204" pitchFamily="34" charset="0"/>
                <a:cs typeface="Arial" panose="020B0604020202020204" pitchFamily="34" charset="0"/>
              </a:rPr>
              <a:t>informed and supported </a:t>
            </a:r>
            <a:r>
              <a:rPr lang="en-GB" sz="2400" dirty="0">
                <a:latin typeface="Arial" panose="020B0604020202020204" pitchFamily="34" charset="0"/>
                <a:cs typeface="Arial" panose="020B0604020202020204" pitchFamily="34" charset="0"/>
              </a:rPr>
              <a:t>by </a:t>
            </a:r>
            <a:r>
              <a:rPr lang="en-GB" sz="2400" u="sng" dirty="0">
                <a:latin typeface="Arial" panose="020B0604020202020204" pitchFamily="34" charset="0"/>
                <a:cs typeface="Arial" panose="020B0604020202020204" pitchFamily="34" charset="0"/>
              </a:rPr>
              <a:t>scholarly material </a:t>
            </a:r>
            <a:r>
              <a:rPr lang="en-GB" sz="2400" dirty="0">
                <a:latin typeface="Arial" panose="020B0604020202020204" pitchFamily="34" charset="0"/>
                <a:cs typeface="Arial" panose="020B0604020202020204" pitchFamily="34" charset="0"/>
              </a:rPr>
              <a:t>that is </a:t>
            </a:r>
            <a:r>
              <a:rPr lang="en-GB" sz="2400" i="1" dirty="0">
                <a:latin typeface="Arial" panose="020B0604020202020204" pitchFamily="34" charset="0"/>
                <a:cs typeface="Arial" panose="020B0604020202020204" pitchFamily="34" charset="0"/>
              </a:rPr>
              <a:t>relevant</a:t>
            </a:r>
            <a:r>
              <a:rPr lang="en-GB" sz="2400" dirty="0">
                <a:latin typeface="Arial" panose="020B0604020202020204" pitchFamily="34" charset="0"/>
                <a:cs typeface="Arial" panose="020B0604020202020204" pitchFamily="34" charset="0"/>
              </a:rPr>
              <a:t> to and </a:t>
            </a:r>
            <a:r>
              <a:rPr lang="en-GB" sz="2400" i="1" dirty="0">
                <a:latin typeface="Arial" panose="020B0604020202020204" pitchFamily="34" charset="0"/>
                <a:cs typeface="Arial" panose="020B0604020202020204" pitchFamily="34" charset="0"/>
              </a:rPr>
              <a:t>focused</a:t>
            </a:r>
            <a:r>
              <a:rPr lang="en-GB" sz="2400" dirty="0">
                <a:latin typeface="Arial" panose="020B0604020202020204" pitchFamily="34" charset="0"/>
                <a:cs typeface="Arial" panose="020B0604020202020204" pitchFamily="34" charset="0"/>
              </a:rPr>
              <a:t> on the task(s) set.    You should provide evidence that you have accessed an appropriate </a:t>
            </a:r>
            <a:r>
              <a:rPr lang="en-GB" sz="2400" i="1" dirty="0">
                <a:latin typeface="Arial" panose="020B0604020202020204" pitchFamily="34" charset="0"/>
                <a:cs typeface="Arial" panose="020B0604020202020204" pitchFamily="34" charset="0"/>
              </a:rPr>
              <a:t>range</a:t>
            </a:r>
            <a:r>
              <a:rPr lang="en-GB" sz="2400" dirty="0">
                <a:latin typeface="Arial" panose="020B0604020202020204" pitchFamily="34" charset="0"/>
                <a:cs typeface="Arial" panose="020B0604020202020204" pitchFamily="34" charset="0"/>
              </a:rPr>
              <a:t> of sources.  You should </a:t>
            </a:r>
            <a:r>
              <a:rPr lang="en-GB" sz="2400" u="sng" dirty="0">
                <a:latin typeface="Arial" panose="020B0604020202020204" pitchFamily="34" charset="0"/>
                <a:cs typeface="Arial" panose="020B0604020202020204" pitchFamily="34" charset="0"/>
              </a:rPr>
              <a:t>consider the </a:t>
            </a:r>
            <a:r>
              <a:rPr lang="en-GB" sz="2400" i="1" u="sng" dirty="0">
                <a:latin typeface="Arial" panose="020B0604020202020204" pitchFamily="34" charset="0"/>
                <a:cs typeface="Arial" panose="020B0604020202020204" pitchFamily="34" charset="0"/>
              </a:rPr>
              <a:t>credibility</a:t>
            </a:r>
            <a:r>
              <a:rPr lang="en-GB" sz="2400" u="sng" dirty="0">
                <a:latin typeface="Arial" panose="020B0604020202020204" pitchFamily="34" charset="0"/>
                <a:cs typeface="Arial" panose="020B0604020202020204" pitchFamily="34" charset="0"/>
              </a:rPr>
              <a:t> of your sources</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academic journals are normally highly credible sources </a:t>
            </a:r>
            <a:r>
              <a:rPr lang="en-GB" sz="2400" dirty="0">
                <a:latin typeface="Arial" panose="020B0604020202020204" pitchFamily="34" charset="0"/>
                <a:cs typeface="Arial" panose="020B0604020202020204" pitchFamily="34" charset="0"/>
              </a:rPr>
              <a:t>while websites require careful consideration/selection and should be used sparingly.   Any sources you use should be </a:t>
            </a:r>
            <a:r>
              <a:rPr lang="en-GB" sz="2400" u="sng" dirty="0">
                <a:latin typeface="Arial" panose="020B0604020202020204" pitchFamily="34" charset="0"/>
                <a:cs typeface="Arial" panose="020B0604020202020204" pitchFamily="34" charset="0"/>
              </a:rPr>
              <a:t>current and up-to-date</a:t>
            </a:r>
            <a:r>
              <a:rPr lang="en-GB" sz="2400" dirty="0">
                <a:latin typeface="Arial" panose="020B0604020202020204" pitchFamily="34" charset="0"/>
                <a:cs typeface="Arial" panose="020B0604020202020204" pitchFamily="34" charset="0"/>
              </a:rPr>
              <a:t>, mostly published within the </a:t>
            </a:r>
            <a:r>
              <a:rPr lang="en-GB" sz="2400" u="sng" dirty="0">
                <a:latin typeface="Arial" panose="020B0604020202020204" pitchFamily="34" charset="0"/>
                <a:cs typeface="Arial" panose="020B0604020202020204" pitchFamily="34" charset="0"/>
              </a:rPr>
              <a:t>last five years or so</a:t>
            </a:r>
            <a:r>
              <a:rPr lang="en-GB" sz="2400" dirty="0">
                <a:latin typeface="Arial" panose="020B0604020202020204" pitchFamily="34" charset="0"/>
                <a:cs typeface="Arial" panose="020B0604020202020204" pitchFamily="34" charset="0"/>
              </a:rPr>
              <a:t>, though seminal/important works in the field may be older.  </a:t>
            </a:r>
          </a:p>
        </p:txBody>
      </p:sp>
    </p:spTree>
    <p:extLst>
      <p:ext uri="{BB962C8B-B14F-4D97-AF65-F5344CB8AC3E}">
        <p14:creationId xmlns:p14="http://schemas.microsoft.com/office/powerpoint/2010/main" val="711736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18</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335360" y="1124744"/>
            <a:ext cx="11856640" cy="4455835"/>
          </a:xfrm>
          <a:prstGeom prst="rect">
            <a:avLst/>
          </a:prstGeom>
          <a:noFill/>
        </p:spPr>
        <p:txBody>
          <a:bodyPr wrap="square" rtlCol="0">
            <a:spAutoFit/>
          </a:bodyPr>
          <a:lstStyle/>
          <a:p>
            <a:pPr>
              <a:lnSpc>
                <a:spcPct val="150000"/>
              </a:lnSpc>
            </a:pPr>
            <a:r>
              <a:rPr lang="en-GB" sz="2400" b="1" i="1" dirty="0">
                <a:latin typeface="Arial" panose="020B0604020202020204" pitchFamily="34" charset="0"/>
                <a:cs typeface="Arial" panose="020B0604020202020204" pitchFamily="34" charset="0"/>
              </a:rPr>
              <a:t>1	Guidance specific to this assessment:</a:t>
            </a:r>
            <a:r>
              <a:rPr lang="en-GB" sz="2400" i="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nSpc>
                <a:spcPct val="150000"/>
              </a:lnSpc>
            </a:pPr>
            <a:r>
              <a:rPr lang="en-GB" sz="2400" i="1" dirty="0">
                <a:latin typeface="Arial" panose="020B0604020202020204" pitchFamily="34" charset="0"/>
                <a:cs typeface="Arial" panose="020B0604020202020204" pitchFamily="34" charset="0"/>
              </a:rPr>
              <a:t>There should be </a:t>
            </a:r>
            <a:r>
              <a:rPr lang="en-GB" sz="2400" i="1" u="sng" dirty="0">
                <a:latin typeface="Arial" panose="020B0604020202020204" pitchFamily="34" charset="0"/>
                <a:cs typeface="Arial" panose="020B0604020202020204" pitchFamily="34" charset="0"/>
              </a:rPr>
              <a:t>at least </a:t>
            </a:r>
            <a:r>
              <a:rPr lang="en-GB" sz="2400" b="1" i="1" u="sng" dirty="0">
                <a:latin typeface="Arial" panose="020B0604020202020204" pitchFamily="34" charset="0"/>
                <a:cs typeface="Arial" panose="020B0604020202020204" pitchFamily="34" charset="0"/>
              </a:rPr>
              <a:t>20</a:t>
            </a:r>
            <a:r>
              <a:rPr lang="en-GB" sz="2400" i="1" u="sng" dirty="0">
                <a:latin typeface="Arial" panose="020B0604020202020204" pitchFamily="34" charset="0"/>
                <a:cs typeface="Arial" panose="020B0604020202020204" pitchFamily="34" charset="0"/>
              </a:rPr>
              <a:t> academic references </a:t>
            </a:r>
            <a:r>
              <a:rPr lang="en-GB" sz="2400" i="1" dirty="0">
                <a:latin typeface="Arial" panose="020B0604020202020204" pitchFamily="34" charset="0"/>
                <a:cs typeface="Arial" panose="020B0604020202020204" pitchFamily="34" charset="0"/>
              </a:rPr>
              <a:t>to support your work from a variety of valid and reliable academically researched sources.  These can, and should include, books, journals, websites, newspapers, videos and other relevant academic sources that the student considers appropriate.</a:t>
            </a:r>
            <a:endParaRPr lang="en-GB" sz="2400" dirty="0">
              <a:latin typeface="Arial" panose="020B0604020202020204" pitchFamily="34" charset="0"/>
              <a:cs typeface="Arial" panose="020B0604020202020204" pitchFamily="34" charset="0"/>
            </a:endParaRPr>
          </a:p>
          <a:p>
            <a:pPr>
              <a:lnSpc>
                <a:spcPct val="150000"/>
              </a:lnSpc>
            </a:pPr>
            <a:r>
              <a:rPr lang="en-GB" sz="2400" i="1" dirty="0">
                <a:latin typeface="Arial" panose="020B0604020202020204" pitchFamily="34" charset="0"/>
                <a:cs typeface="Arial" panose="020B0604020202020204" pitchFamily="34" charset="0"/>
              </a:rPr>
              <a:t>A reference list should be provided using </a:t>
            </a:r>
            <a:r>
              <a:rPr lang="en-GB" sz="2400" i="1" u="sng" dirty="0">
                <a:latin typeface="Arial" panose="020B0604020202020204" pitchFamily="34" charset="0"/>
                <a:cs typeface="Arial" panose="020B0604020202020204" pitchFamily="34" charset="0"/>
              </a:rPr>
              <a:t>Harvard referencing</a:t>
            </a:r>
            <a:r>
              <a:rPr lang="en-GB" sz="2400" i="1" dirty="0">
                <a:latin typeface="Arial" panose="020B0604020202020204" pitchFamily="34" charset="0"/>
                <a:cs typeface="Arial" panose="020B0604020202020204" pitchFamily="34" charset="0"/>
              </a:rPr>
              <a:t> convention for all pieces of work. </a:t>
            </a:r>
          </a:p>
          <a:p>
            <a:pPr>
              <a:lnSpc>
                <a:spcPct val="150000"/>
              </a:lnSpc>
            </a:pPr>
            <a:r>
              <a:rPr lang="en-GB" sz="2400" i="1" u="sng" dirty="0">
                <a:latin typeface="Arial" panose="020B0604020202020204" pitchFamily="34" charset="0"/>
                <a:cs typeface="Arial" panose="020B0604020202020204" pitchFamily="34" charset="0"/>
              </a:rPr>
              <a:t>Please note that “at least 20 references, does noy mean 30 – 40 – 50 + references.</a:t>
            </a:r>
          </a:p>
        </p:txBody>
      </p:sp>
    </p:spTree>
    <p:extLst>
      <p:ext uri="{BB962C8B-B14F-4D97-AF65-F5344CB8AC3E}">
        <p14:creationId xmlns:p14="http://schemas.microsoft.com/office/powerpoint/2010/main" val="115574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2" end="2"/>
                                            </p:txEl>
                                          </p:spTgt>
                                        </p:tgtEl>
                                        <p:attrNameLst>
                                          <p:attrName>ppt_c</p:attrName>
                                        </p:attrNameLst>
                                      </p:cBhvr>
                                      <p:to>
                                        <a:srgbClr val="00A3F5"/>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19</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345688" y="1124745"/>
            <a:ext cx="11846312" cy="4016484"/>
          </a:xfrm>
          <a:prstGeom prst="rect">
            <a:avLst/>
          </a:prstGeom>
          <a:noFill/>
        </p:spPr>
        <p:txBody>
          <a:bodyPr wrap="square" rtlCol="0">
            <a:spAutoFit/>
          </a:bodyPr>
          <a:lstStyle/>
          <a:p>
            <a:pPr lvl="0">
              <a:spcAft>
                <a:spcPts val="600"/>
              </a:spcAft>
            </a:pPr>
            <a:r>
              <a:rPr lang="en-GB" sz="2400" b="1" i="1" dirty="0">
                <a:latin typeface="Arial" panose="020B0604020202020204" pitchFamily="34" charset="0"/>
                <a:cs typeface="Arial" panose="020B0604020202020204" pitchFamily="34" charset="0"/>
              </a:rPr>
              <a:t>2	</a:t>
            </a:r>
            <a:r>
              <a:rPr lang="en-GB" sz="2400" b="1" dirty="0">
                <a:latin typeface="Arial" panose="020B0604020202020204" pitchFamily="34" charset="0"/>
                <a:cs typeface="Arial" panose="020B0604020202020204" pitchFamily="34" charset="0"/>
              </a:rPr>
              <a:t> Knowledge and Understanding Skills</a:t>
            </a:r>
            <a:endParaRPr lang="en-GB" sz="2400" dirty="0">
              <a:latin typeface="Arial" panose="020B0604020202020204" pitchFamily="34" charset="0"/>
              <a:cs typeface="Arial" panose="020B0604020202020204" pitchFamily="34" charset="0"/>
            </a:endParaRPr>
          </a:p>
          <a:p>
            <a:pPr>
              <a:spcAft>
                <a:spcPts val="600"/>
              </a:spcAft>
            </a:pPr>
            <a:r>
              <a:rPr lang="en-GB" sz="2400" dirty="0">
                <a:latin typeface="Arial" panose="020B0604020202020204" pitchFamily="34" charset="0"/>
                <a:cs typeface="Arial" panose="020B0604020202020204" pitchFamily="34" charset="0"/>
              </a:rPr>
              <a:t>At level 5, you should be able to demonstrate: sound knowledge and </a:t>
            </a:r>
            <a:r>
              <a:rPr lang="en-GB" sz="2400" u="sng" dirty="0">
                <a:latin typeface="Arial" panose="020B0604020202020204" pitchFamily="34" charset="0"/>
                <a:cs typeface="Arial" panose="020B0604020202020204" pitchFamily="34" charset="0"/>
              </a:rPr>
              <a:t>critical understanding </a:t>
            </a:r>
            <a:r>
              <a:rPr lang="en-GB" sz="2400" dirty="0">
                <a:latin typeface="Arial" panose="020B0604020202020204" pitchFamily="34" charset="0"/>
                <a:cs typeface="Arial" panose="020B0604020202020204" pitchFamily="34" charset="0"/>
              </a:rPr>
              <a:t>of the well-established concepts and principles of the subject area.  </a:t>
            </a:r>
          </a:p>
          <a:p>
            <a:pPr>
              <a:spcAft>
                <a:spcPts val="600"/>
              </a:spcAft>
            </a:pPr>
            <a:endParaRPr lang="en-GB" sz="2400" i="1" dirty="0">
              <a:latin typeface="Arial" panose="020B0604020202020204" pitchFamily="34" charset="0"/>
              <a:cs typeface="Arial" panose="020B0604020202020204" pitchFamily="34" charset="0"/>
            </a:endParaRPr>
          </a:p>
          <a:p>
            <a:pPr>
              <a:spcAft>
                <a:spcPts val="600"/>
              </a:spcAft>
            </a:pPr>
            <a:r>
              <a:rPr lang="en-GB" sz="2400" i="1" dirty="0">
                <a:latin typeface="Arial" panose="020B0604020202020204" pitchFamily="34" charset="0"/>
                <a:cs typeface="Arial" panose="020B0604020202020204" pitchFamily="34" charset="0"/>
              </a:rPr>
              <a:t>Knowledge</a:t>
            </a:r>
            <a:r>
              <a:rPr lang="en-GB" sz="2400" dirty="0">
                <a:latin typeface="Arial" panose="020B0604020202020204" pitchFamily="34" charset="0"/>
                <a:cs typeface="Arial" panose="020B0604020202020204" pitchFamily="34" charset="0"/>
              </a:rPr>
              <a:t> relates to the facts, </a:t>
            </a:r>
            <a:r>
              <a:rPr lang="en-GB" sz="2400" u="sng" dirty="0">
                <a:latin typeface="Arial" panose="020B0604020202020204" pitchFamily="34" charset="0"/>
                <a:cs typeface="Arial" panose="020B0604020202020204" pitchFamily="34" charset="0"/>
              </a:rPr>
              <a:t>information and skills you have acquired through your learning</a:t>
            </a:r>
            <a:r>
              <a:rPr lang="en-GB" sz="2400" dirty="0">
                <a:latin typeface="Arial" panose="020B0604020202020204" pitchFamily="34" charset="0"/>
                <a:cs typeface="Arial" panose="020B0604020202020204" pitchFamily="34" charset="0"/>
              </a:rPr>
              <a:t>.  You demonstrate your </a:t>
            </a:r>
            <a:r>
              <a:rPr lang="en-GB" sz="2400" i="1" dirty="0">
                <a:latin typeface="Arial" panose="020B0604020202020204" pitchFamily="34" charset="0"/>
                <a:cs typeface="Arial" panose="020B0604020202020204" pitchFamily="34" charset="0"/>
              </a:rPr>
              <a:t>understanding</a:t>
            </a:r>
            <a:r>
              <a:rPr lang="en-GB" sz="2400" dirty="0">
                <a:latin typeface="Arial" panose="020B0604020202020204" pitchFamily="34" charset="0"/>
                <a:cs typeface="Arial" panose="020B0604020202020204" pitchFamily="34" charset="0"/>
              </a:rPr>
              <a:t> by interpreting the meaning of the facts and information (knowledge). This means that you need to select and </a:t>
            </a:r>
            <a:r>
              <a:rPr lang="en-GB" sz="2400" u="sng" dirty="0">
                <a:latin typeface="Arial" panose="020B0604020202020204" pitchFamily="34" charset="0"/>
                <a:cs typeface="Arial" panose="020B0604020202020204" pitchFamily="34" charset="0"/>
              </a:rPr>
              <a:t>include in your work the concepts, techniques, models, theories, etc. appropriate to the task(s) set</a:t>
            </a:r>
            <a:r>
              <a:rPr lang="en-GB" sz="2400" dirty="0">
                <a:latin typeface="Arial" panose="020B0604020202020204" pitchFamily="34" charset="0"/>
                <a:cs typeface="Arial" panose="020B0604020202020204" pitchFamily="34" charset="0"/>
              </a:rPr>
              <a:t>.  You should be able to explain the theories, concepts, etc. meaningfully to show your understanding.  </a:t>
            </a:r>
          </a:p>
        </p:txBody>
      </p:sp>
    </p:spTree>
    <p:extLst>
      <p:ext uri="{BB962C8B-B14F-4D97-AF65-F5344CB8AC3E}">
        <p14:creationId xmlns:p14="http://schemas.microsoft.com/office/powerpoint/2010/main" val="359842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20</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100361" y="1124745"/>
            <a:ext cx="11909502" cy="4040337"/>
          </a:xfrm>
          <a:prstGeom prst="rect">
            <a:avLst/>
          </a:prstGeom>
          <a:noFill/>
        </p:spPr>
        <p:txBody>
          <a:bodyPr wrap="square" rtlCol="0">
            <a:spAutoFit/>
          </a:bodyPr>
          <a:lstStyle/>
          <a:p>
            <a:r>
              <a:rPr lang="en-GB" sz="2400" b="1" i="1" dirty="0">
                <a:latin typeface="Arial" panose="020B0604020202020204" pitchFamily="34" charset="0"/>
                <a:cs typeface="Arial" panose="020B0604020202020204" pitchFamily="34" charset="0"/>
              </a:rPr>
              <a:t>2	</a:t>
            </a:r>
            <a:r>
              <a:rPr lang="en-GB" sz="2400" b="1" dirty="0">
                <a:latin typeface="Arial" panose="020B0604020202020204" pitchFamily="34" charset="0"/>
                <a:cs typeface="Arial" panose="020B0604020202020204" pitchFamily="34" charset="0"/>
              </a:rPr>
              <a:t> </a:t>
            </a:r>
            <a:r>
              <a:rPr lang="en-GB" sz="2400" b="1" i="1" dirty="0">
                <a:latin typeface="Arial" panose="020B0604020202020204" pitchFamily="34" charset="0"/>
                <a:cs typeface="Arial" panose="020B0604020202020204" pitchFamily="34" charset="0"/>
              </a:rPr>
              <a:t>Guidance specific to this assessment:</a:t>
            </a:r>
            <a:r>
              <a:rPr lang="en-GB" sz="2400" i="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nSpc>
                <a:spcPct val="200000"/>
              </a:lnSpc>
            </a:pPr>
            <a:r>
              <a:rPr lang="en-GB" sz="2400" i="1" dirty="0">
                <a:latin typeface="Arial" panose="020B0604020202020204" pitchFamily="34" charset="0"/>
                <a:cs typeface="Arial" panose="020B0604020202020204" pitchFamily="34" charset="0"/>
              </a:rPr>
              <a:t>A sound understanding, interpretation and integration of project management tools, techniques, types of project, combined with an understanding and analysis of associated soft skills, for example, leadership, management and communication, stakeholder and shareholder involvement applied to a relevant and appropriately complex project should be applied, through critical examination and evaluation.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2858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21</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167268" y="1124745"/>
            <a:ext cx="11942956" cy="4455835"/>
          </a:xfrm>
          <a:prstGeom prst="rect">
            <a:avLst/>
          </a:prstGeom>
          <a:noFill/>
        </p:spPr>
        <p:txBody>
          <a:bodyPr wrap="square" rtlCol="0">
            <a:spAutoFit/>
          </a:bodyPr>
          <a:lstStyle/>
          <a:p>
            <a:pPr lvl="0">
              <a:lnSpc>
                <a:spcPct val="150000"/>
              </a:lnSpc>
            </a:pPr>
            <a:r>
              <a:rPr lang="en-GB" sz="2400" b="1" i="1" dirty="0">
                <a:latin typeface="Arial" panose="020B0604020202020204" pitchFamily="34" charset="0"/>
                <a:cs typeface="Arial" panose="020B0604020202020204" pitchFamily="34" charset="0"/>
              </a:rPr>
              <a:t>3	</a:t>
            </a:r>
            <a:r>
              <a:rPr lang="en-GB" sz="2400" b="1" dirty="0">
                <a:latin typeface="Arial" panose="020B0604020202020204" pitchFamily="34" charset="0"/>
                <a:cs typeface="Arial" panose="020B0604020202020204" pitchFamily="34" charset="0"/>
              </a:rPr>
              <a:t> Cognitive and Intellectual Skills</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You should be able to </a:t>
            </a:r>
            <a:r>
              <a:rPr lang="en-GB" sz="2400" u="sng" dirty="0">
                <a:latin typeface="Arial" panose="020B0604020202020204" pitchFamily="34" charset="0"/>
                <a:cs typeface="Arial" panose="020B0604020202020204" pitchFamily="34" charset="0"/>
              </a:rPr>
              <a:t>critically analyse information, and propose solutions to problems arising from that analysis</a:t>
            </a:r>
            <a:r>
              <a:rPr lang="en-GB" sz="2400" dirty="0">
                <a:latin typeface="Arial" panose="020B0604020202020204" pitchFamily="34" charset="0"/>
                <a:cs typeface="Arial" panose="020B0604020202020204" pitchFamily="34" charset="0"/>
              </a:rPr>
              <a:t>, including the </a:t>
            </a:r>
            <a:r>
              <a:rPr lang="en-GB" sz="2400" u="sng" dirty="0">
                <a:latin typeface="Arial" panose="020B0604020202020204" pitchFamily="34" charset="0"/>
                <a:cs typeface="Arial" panose="020B0604020202020204" pitchFamily="34" charset="0"/>
              </a:rPr>
              <a:t>critical evaluation of the appropriateness of different approaches to solving problems</a:t>
            </a:r>
            <a:r>
              <a:rPr lang="en-GB" sz="2400" dirty="0">
                <a:latin typeface="Arial" panose="020B0604020202020204" pitchFamily="34" charset="0"/>
                <a:cs typeface="Arial" panose="020B0604020202020204" pitchFamily="34" charset="0"/>
              </a:rPr>
              <a:t>. </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For example, to examine and break information down into parts, make </a:t>
            </a:r>
            <a:r>
              <a:rPr lang="en-GB" sz="2400" u="sng" dirty="0">
                <a:latin typeface="Arial" panose="020B0604020202020204" pitchFamily="34" charset="0"/>
                <a:cs typeface="Arial" panose="020B0604020202020204" pitchFamily="34" charset="0"/>
              </a:rPr>
              <a:t>inferences, compile, compare and contrast information</a:t>
            </a:r>
            <a:r>
              <a:rPr lang="en-GB" sz="2400" dirty="0">
                <a:latin typeface="Arial" panose="020B0604020202020204" pitchFamily="34" charset="0"/>
                <a:cs typeface="Arial" panose="020B0604020202020204" pitchFamily="34" charset="0"/>
              </a:rPr>
              <a:t>.  This means not just describing what! But also </a:t>
            </a:r>
            <a:r>
              <a:rPr lang="en-GB" sz="2400" u="sng" dirty="0">
                <a:latin typeface="Arial" panose="020B0604020202020204" pitchFamily="34" charset="0"/>
                <a:cs typeface="Arial" panose="020B0604020202020204" pitchFamily="34" charset="0"/>
              </a:rPr>
              <a:t>justifying: Why? How? When? Who? Where? At what cost?</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85885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22</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157975" y="911113"/>
            <a:ext cx="11876049" cy="3939540"/>
          </a:xfrm>
          <a:prstGeom prst="rect">
            <a:avLst/>
          </a:prstGeom>
          <a:noFill/>
        </p:spPr>
        <p:txBody>
          <a:bodyPr wrap="square" rtlCol="0">
            <a:spAutoFit/>
          </a:bodyPr>
          <a:lstStyle/>
          <a:p>
            <a:pPr lvl="0">
              <a:spcBef>
                <a:spcPts val="600"/>
              </a:spcBef>
              <a:spcAft>
                <a:spcPts val="600"/>
              </a:spcAft>
            </a:pPr>
            <a:r>
              <a:rPr lang="en-GB" sz="2400" b="1" i="1" dirty="0">
                <a:latin typeface="Arial" panose="020B0604020202020204" pitchFamily="34" charset="0"/>
                <a:cs typeface="Arial" panose="020B0604020202020204" pitchFamily="34" charset="0"/>
              </a:rPr>
              <a:t>3	</a:t>
            </a:r>
            <a:r>
              <a:rPr lang="en-GB" sz="2400" b="1" dirty="0">
                <a:latin typeface="Arial" panose="020B0604020202020204" pitchFamily="34" charset="0"/>
                <a:cs typeface="Arial" panose="020B0604020202020204" pitchFamily="34" charset="0"/>
              </a:rPr>
              <a:t> Cognitive and Intellectual Skills</a:t>
            </a:r>
            <a:endParaRPr lang="en-GB" sz="2400" dirty="0">
              <a:latin typeface="Arial" panose="020B0604020202020204" pitchFamily="34" charset="0"/>
              <a:cs typeface="Arial" panose="020B0604020202020204" pitchFamily="34" charset="0"/>
            </a:endParaRPr>
          </a:p>
          <a:p>
            <a:pPr>
              <a:spcBef>
                <a:spcPts val="600"/>
              </a:spcBef>
              <a:spcAft>
                <a:spcPts val="600"/>
              </a:spcAft>
            </a:pPr>
            <a:r>
              <a:rPr lang="en-GB" sz="2400" dirty="0">
                <a:latin typeface="Arial" panose="020B0604020202020204" pitchFamily="34" charset="0"/>
                <a:cs typeface="Arial" panose="020B0604020202020204" pitchFamily="34" charset="0"/>
              </a:rPr>
              <a:t>At all times, you must </a:t>
            </a:r>
            <a:r>
              <a:rPr lang="en-GB" sz="2400" u="sng" dirty="0">
                <a:latin typeface="Arial" panose="020B0604020202020204" pitchFamily="34" charset="0"/>
                <a:cs typeface="Arial" panose="020B0604020202020204" pitchFamily="34" charset="0"/>
              </a:rPr>
              <a:t>provide justification/evidence for your arguments and judgements</a:t>
            </a:r>
            <a:r>
              <a:rPr lang="en-GB" sz="2400" dirty="0">
                <a:latin typeface="Arial" panose="020B0604020202020204" pitchFamily="34" charset="0"/>
                <a:cs typeface="Arial" panose="020B0604020202020204" pitchFamily="34" charset="0"/>
              </a:rPr>
              <a:t>.  Evidence that you have reflected upon the ideas of others within the subject area is crucial to you providing a reasoned and informed debate within your work.  Furthermore, </a:t>
            </a:r>
            <a:r>
              <a:rPr lang="en-GB" sz="2400" u="sng" dirty="0">
                <a:latin typeface="Arial" panose="020B0604020202020204" pitchFamily="34" charset="0"/>
                <a:cs typeface="Arial" panose="020B0604020202020204" pitchFamily="34" charset="0"/>
              </a:rPr>
              <a:t>you should provide evidence that you are able to make sound judgements and convincing arguments using data and concepts</a:t>
            </a:r>
            <a:r>
              <a:rPr lang="en-GB" sz="2400" dirty="0">
                <a:latin typeface="Arial" panose="020B0604020202020204" pitchFamily="34" charset="0"/>
                <a:cs typeface="Arial" panose="020B0604020202020204" pitchFamily="34" charset="0"/>
              </a:rPr>
              <a:t>, with an understanding of the limits of knowledge, and how this influences analyses and interpretations. </a:t>
            </a:r>
            <a:r>
              <a:rPr lang="en-GB" sz="2400" u="sng" dirty="0">
                <a:latin typeface="Arial" panose="020B0604020202020204" pitchFamily="34" charset="0"/>
                <a:cs typeface="Arial" panose="020B0604020202020204" pitchFamily="34" charset="0"/>
              </a:rPr>
              <a:t>Sound, valid conclusions are necessary and must be derived from the content of your work</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Where relevant, alternative solutions and recommendations may be proposed</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34180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23</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189571" y="1124745"/>
            <a:ext cx="11786839" cy="3862596"/>
          </a:xfrm>
          <a:prstGeom prst="rect">
            <a:avLst/>
          </a:prstGeom>
          <a:noFill/>
        </p:spPr>
        <p:txBody>
          <a:bodyPr wrap="square" rtlCol="0">
            <a:spAutoFit/>
          </a:bodyPr>
          <a:lstStyle/>
          <a:p>
            <a:pPr lvl="0">
              <a:spcAft>
                <a:spcPts val="600"/>
              </a:spcAft>
            </a:pPr>
            <a:r>
              <a:rPr lang="en-GB" sz="2400" b="1" i="1" dirty="0">
                <a:latin typeface="Arial" panose="020B0604020202020204" pitchFamily="34" charset="0"/>
                <a:cs typeface="Arial" panose="020B0604020202020204" pitchFamily="34" charset="0"/>
              </a:rPr>
              <a:t>3	</a:t>
            </a:r>
            <a:r>
              <a:rPr lang="en-GB" sz="2400" b="1" dirty="0">
                <a:latin typeface="Arial" panose="020B0604020202020204" pitchFamily="34" charset="0"/>
                <a:cs typeface="Arial" panose="020B0604020202020204" pitchFamily="34" charset="0"/>
              </a:rPr>
              <a:t> Cognitive and Intellectual Skills</a:t>
            </a:r>
            <a:endParaRPr lang="en-GB" sz="2400" dirty="0">
              <a:latin typeface="Arial" panose="020B0604020202020204" pitchFamily="34" charset="0"/>
              <a:cs typeface="Arial" panose="020B0604020202020204" pitchFamily="34" charset="0"/>
            </a:endParaRPr>
          </a:p>
          <a:p>
            <a:pPr>
              <a:spcAft>
                <a:spcPts val="600"/>
              </a:spcAft>
            </a:pPr>
            <a:r>
              <a:rPr lang="en-GB" sz="2400" dirty="0">
                <a:latin typeface="Arial" panose="020B0604020202020204" pitchFamily="34" charset="0"/>
                <a:cs typeface="Arial" panose="020B0604020202020204" pitchFamily="34" charset="0"/>
              </a:rPr>
              <a:t>At all times, you must </a:t>
            </a:r>
            <a:r>
              <a:rPr lang="en-GB" sz="2400" u="sng" dirty="0">
                <a:latin typeface="Arial" panose="020B0604020202020204" pitchFamily="34" charset="0"/>
                <a:cs typeface="Arial" panose="020B0604020202020204" pitchFamily="34" charset="0"/>
              </a:rPr>
              <a:t>provide justification/evidence for your arguments and judgements</a:t>
            </a:r>
            <a:r>
              <a:rPr lang="en-GB" sz="2400" dirty="0">
                <a:latin typeface="Arial" panose="020B0604020202020204" pitchFamily="34" charset="0"/>
                <a:cs typeface="Arial" panose="020B0604020202020204" pitchFamily="34" charset="0"/>
              </a:rPr>
              <a:t>.  Evidence that you have reflected upon the ideas of others within the subject area is crucial to you providing a reasoned and informed debate within your work.  Furthermore, </a:t>
            </a:r>
            <a:r>
              <a:rPr lang="en-GB" sz="2400" u="sng" dirty="0">
                <a:latin typeface="Arial" panose="020B0604020202020204" pitchFamily="34" charset="0"/>
                <a:cs typeface="Arial" panose="020B0604020202020204" pitchFamily="34" charset="0"/>
              </a:rPr>
              <a:t>you should provide evidence that you are able to make sound judgements and convincing arguments using data and concepts</a:t>
            </a:r>
            <a:r>
              <a:rPr lang="en-GB" sz="2400" dirty="0">
                <a:latin typeface="Arial" panose="020B0604020202020204" pitchFamily="34" charset="0"/>
                <a:cs typeface="Arial" panose="020B0604020202020204" pitchFamily="34" charset="0"/>
              </a:rPr>
              <a:t>, with an understanding of the limits of knowledge, and how this influences analyses and interpretations. </a:t>
            </a:r>
            <a:r>
              <a:rPr lang="en-GB" sz="2400" u="sng" dirty="0">
                <a:latin typeface="Arial" panose="020B0604020202020204" pitchFamily="34" charset="0"/>
                <a:cs typeface="Arial" panose="020B0604020202020204" pitchFamily="34" charset="0"/>
              </a:rPr>
              <a:t>Sound, valid conclusions are necessary and must be derived from the content of your work</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Where relevant, alternative solutions and recommendations may be proposed</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3779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24</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92927" y="933873"/>
            <a:ext cx="12099073" cy="4455835"/>
          </a:xfrm>
          <a:prstGeom prst="rect">
            <a:avLst/>
          </a:prstGeom>
          <a:noFill/>
        </p:spPr>
        <p:txBody>
          <a:bodyPr wrap="square" rtlCol="0">
            <a:spAutoFit/>
          </a:bodyPr>
          <a:lstStyle/>
          <a:p>
            <a:pPr>
              <a:lnSpc>
                <a:spcPct val="150000"/>
              </a:lnSpc>
            </a:pPr>
            <a:r>
              <a:rPr lang="en-GB" sz="2400" b="1" i="1" dirty="0">
                <a:latin typeface="Arial" panose="020B0604020202020204" pitchFamily="34" charset="0"/>
                <a:cs typeface="Arial" panose="020B0604020202020204" pitchFamily="34" charset="0"/>
              </a:rPr>
              <a:t>3	</a:t>
            </a:r>
            <a:r>
              <a:rPr lang="en-GB" sz="2400" b="1" dirty="0">
                <a:latin typeface="Arial" panose="020B0604020202020204" pitchFamily="34" charset="0"/>
                <a:cs typeface="Arial" panose="020B0604020202020204" pitchFamily="34" charset="0"/>
              </a:rPr>
              <a:t> </a:t>
            </a:r>
            <a:r>
              <a:rPr lang="en-GB" sz="2400" b="1" i="1" dirty="0">
                <a:latin typeface="Arial" panose="020B0604020202020204" pitchFamily="34" charset="0"/>
                <a:cs typeface="Arial" panose="020B0604020202020204" pitchFamily="34" charset="0"/>
              </a:rPr>
              <a:t>Guidance specific to this assessment:</a:t>
            </a:r>
            <a:r>
              <a:rPr lang="en-GB" sz="2400" i="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nSpc>
                <a:spcPct val="150000"/>
              </a:lnSpc>
            </a:pPr>
            <a:r>
              <a:rPr lang="en-GB" sz="2400" i="1" u="sng" dirty="0">
                <a:latin typeface="Arial" panose="020B0604020202020204" pitchFamily="34" charset="0"/>
                <a:cs typeface="Arial" panose="020B0604020202020204" pitchFamily="34" charset="0"/>
              </a:rPr>
              <a:t>Critically assess the usefulness of project management tools and techniques for managing a project through the examination, interpretation and understanding of the relevant tools and techniques.</a:t>
            </a:r>
            <a:r>
              <a:rPr lang="en-GB" sz="2400" i="1" dirty="0">
                <a:latin typeface="Arial" panose="020B0604020202020204" pitchFamily="34" charset="0"/>
                <a:cs typeface="Arial" panose="020B0604020202020204" pitchFamily="34" charset="0"/>
              </a:rPr>
              <a:t>  These should be introduced and explored through the </a:t>
            </a:r>
            <a:r>
              <a:rPr lang="en-GB" sz="2400" i="1" u="sng" dirty="0">
                <a:latin typeface="Arial" panose="020B0604020202020204" pitchFamily="34" charset="0"/>
                <a:cs typeface="Arial" panose="020B0604020202020204" pitchFamily="34" charset="0"/>
              </a:rPr>
              <a:t>application of appropriate critical analysis methodologies</a:t>
            </a:r>
            <a:r>
              <a:rPr lang="en-GB" sz="2400" i="1" dirty="0">
                <a:latin typeface="Arial" panose="020B0604020202020204" pitchFamily="34" charset="0"/>
                <a:cs typeface="Arial" panose="020B0604020202020204" pitchFamily="34" charset="0"/>
              </a:rPr>
              <a:t>. </a:t>
            </a:r>
            <a:r>
              <a:rPr lang="en-GB" sz="2400" i="1" u="sng" dirty="0">
                <a:latin typeface="Arial" panose="020B0604020202020204" pitchFamily="34" charset="0"/>
                <a:cs typeface="Arial" panose="020B0604020202020204" pitchFamily="34" charset="0"/>
              </a:rPr>
              <a:t>A critical evaluation of your ability to manage a project </a:t>
            </a:r>
            <a:r>
              <a:rPr lang="en-GB" sz="2400" i="1" dirty="0">
                <a:latin typeface="Arial" panose="020B0604020202020204" pitchFamily="34" charset="0"/>
                <a:cs typeface="Arial" panose="020B0604020202020204" pitchFamily="34" charset="0"/>
              </a:rPr>
              <a:t>through personal experiences is. The introduction and </a:t>
            </a:r>
            <a:r>
              <a:rPr lang="en-GB" sz="2400" i="1" u="sng" dirty="0">
                <a:latin typeface="Arial" panose="020B0604020202020204" pitchFamily="34" charset="0"/>
                <a:cs typeface="Arial" panose="020B0604020202020204" pitchFamily="34" charset="0"/>
              </a:rPr>
              <a:t>inclusion of personal and/or evidential experiences to underpin academic work </a:t>
            </a:r>
            <a:r>
              <a:rPr lang="en-GB" sz="2400" i="1" dirty="0">
                <a:latin typeface="Arial" panose="020B0604020202020204" pitchFamily="34" charset="0"/>
                <a:cs typeface="Arial" panose="020B0604020202020204" pitchFamily="34" charset="0"/>
              </a:rPr>
              <a:t>demonstrates a deeper and wider understanding.</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725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25</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180278" y="989629"/>
            <a:ext cx="11831444" cy="3939540"/>
          </a:xfrm>
          <a:prstGeom prst="rect">
            <a:avLst/>
          </a:prstGeom>
          <a:noFill/>
        </p:spPr>
        <p:txBody>
          <a:bodyPr wrap="square" rtlCol="0">
            <a:spAutoFit/>
          </a:bodyPr>
          <a:lstStyle/>
          <a:p>
            <a:pPr lvl="0">
              <a:spcBef>
                <a:spcPts val="600"/>
              </a:spcBef>
              <a:spcAft>
                <a:spcPts val="600"/>
              </a:spcAft>
            </a:pPr>
            <a:r>
              <a:rPr lang="en-GB" sz="2400" b="1" i="1" dirty="0">
                <a:latin typeface="Arial" panose="020B0604020202020204" pitchFamily="34" charset="0"/>
                <a:cs typeface="Arial" panose="020B0604020202020204" pitchFamily="34" charset="0"/>
              </a:rPr>
              <a:t>4	</a:t>
            </a:r>
            <a:r>
              <a:rPr lang="en-GB" sz="2400" b="1" dirty="0">
                <a:latin typeface="Arial" panose="020B0604020202020204" pitchFamily="34" charset="0"/>
                <a:cs typeface="Arial" panose="020B0604020202020204" pitchFamily="34" charset="0"/>
              </a:rPr>
              <a:t> Practical Skills</a:t>
            </a:r>
            <a:endParaRPr lang="en-GB" sz="2400" dirty="0">
              <a:latin typeface="Arial" panose="020B0604020202020204" pitchFamily="34" charset="0"/>
              <a:cs typeface="Arial" panose="020B0604020202020204" pitchFamily="34" charset="0"/>
            </a:endParaRPr>
          </a:p>
          <a:p>
            <a:pPr>
              <a:spcBef>
                <a:spcPts val="600"/>
              </a:spcBef>
              <a:spcAft>
                <a:spcPts val="1200"/>
              </a:spcAft>
            </a:pPr>
            <a:r>
              <a:rPr lang="en-GB" sz="2400" dirty="0">
                <a:latin typeface="Arial" panose="020B0604020202020204" pitchFamily="34" charset="0"/>
                <a:cs typeface="Arial" panose="020B0604020202020204" pitchFamily="34" charset="0"/>
              </a:rPr>
              <a:t>At level 5, you should be able to use/deploy a range of established techniques within the discipline and apply underlying concepts and principles outside the context in which they were first studied, including, where appropriate, the application of those principles in an employment context.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You should show awareness of the limitations of concepts and theories when applied in, particular, contexts.</a:t>
            </a:r>
          </a:p>
        </p:txBody>
      </p:sp>
    </p:spTree>
    <p:extLst>
      <p:ext uri="{BB962C8B-B14F-4D97-AF65-F5344CB8AC3E}">
        <p14:creationId xmlns:p14="http://schemas.microsoft.com/office/powerpoint/2010/main" val="2065440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26</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271346" y="1277164"/>
            <a:ext cx="11920654" cy="3901453"/>
          </a:xfrm>
          <a:prstGeom prst="rect">
            <a:avLst/>
          </a:prstGeom>
          <a:noFill/>
        </p:spPr>
        <p:txBody>
          <a:bodyPr wrap="square" rtlCol="0">
            <a:spAutoFit/>
          </a:bodyPr>
          <a:lstStyle/>
          <a:p>
            <a:pPr>
              <a:lnSpc>
                <a:spcPct val="150000"/>
              </a:lnSpc>
            </a:pPr>
            <a:r>
              <a:rPr lang="en-GB" sz="2400" b="1" i="1" dirty="0">
                <a:latin typeface="+mj-lt"/>
                <a:cs typeface="Arial" panose="020B0604020202020204" pitchFamily="34" charset="0"/>
              </a:rPr>
              <a:t>4	</a:t>
            </a:r>
            <a:r>
              <a:rPr lang="en-GB" sz="2400" b="1" dirty="0">
                <a:latin typeface="+mj-lt"/>
                <a:cs typeface="Arial" panose="020B0604020202020204" pitchFamily="34" charset="0"/>
              </a:rPr>
              <a:t> </a:t>
            </a:r>
            <a:r>
              <a:rPr lang="en-GB" sz="2400" b="1" i="1" dirty="0">
                <a:latin typeface="+mj-lt"/>
              </a:rPr>
              <a:t>Guidance specific to this assessment:</a:t>
            </a:r>
            <a:r>
              <a:rPr lang="en-GB" sz="2400" i="1" dirty="0">
                <a:latin typeface="+mj-lt"/>
              </a:rPr>
              <a:t> </a:t>
            </a:r>
            <a:endParaRPr lang="en-GB" sz="2400" dirty="0">
              <a:latin typeface="+mj-lt"/>
            </a:endParaRPr>
          </a:p>
          <a:p>
            <a:pPr>
              <a:lnSpc>
                <a:spcPct val="150000"/>
              </a:lnSpc>
            </a:pPr>
            <a:r>
              <a:rPr lang="en-GB" sz="2400" dirty="0">
                <a:latin typeface="+mj-lt"/>
              </a:rPr>
              <a:t>Demonstrate the implementation of a relevant complex project .</a:t>
            </a:r>
          </a:p>
          <a:p>
            <a:pPr>
              <a:lnSpc>
                <a:spcPct val="150000"/>
              </a:lnSpc>
            </a:pPr>
            <a:r>
              <a:rPr lang="en-GB" sz="2400" i="1" dirty="0">
                <a:latin typeface="+mj-lt"/>
              </a:rPr>
              <a:t>For example, you should consider, but not limited to, communications, project scope, sponsors, stakeholders, characteristics of project managers, types of project, risks, creep and other relevant activities/criteria which go towards delivering a successful project. Critical analysis and evaluation must be considered and applied, (example: Pearson’s RED, Toulmin to demonstrate continued critical thinking and writing development.</a:t>
            </a:r>
            <a:r>
              <a:rPr lang="en-GB" sz="2400" dirty="0">
                <a:latin typeface="+mj-lt"/>
              </a:rPr>
              <a:t> </a:t>
            </a:r>
            <a:endParaRPr lang="en-GB" sz="2400" dirty="0">
              <a:latin typeface="+mj-lt"/>
              <a:cs typeface="Arial" panose="020B0604020202020204" pitchFamily="34" charset="0"/>
            </a:endParaRPr>
          </a:p>
        </p:txBody>
      </p:sp>
    </p:spTree>
    <p:extLst>
      <p:ext uri="{BB962C8B-B14F-4D97-AF65-F5344CB8AC3E}">
        <p14:creationId xmlns:p14="http://schemas.microsoft.com/office/powerpoint/2010/main" val="3884835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2" end="2"/>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27</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189571" y="1128314"/>
            <a:ext cx="11831444" cy="3901837"/>
          </a:xfrm>
          <a:prstGeom prst="rect">
            <a:avLst/>
          </a:prstGeom>
          <a:noFill/>
        </p:spPr>
        <p:txBody>
          <a:bodyPr wrap="square" rtlCol="0">
            <a:spAutoFit/>
          </a:bodyPr>
          <a:lstStyle/>
          <a:p>
            <a:pPr lvl="0">
              <a:lnSpc>
                <a:spcPct val="150000"/>
              </a:lnSpc>
            </a:pPr>
            <a:r>
              <a:rPr lang="en-GB" sz="2400" b="1" i="1" dirty="0">
                <a:latin typeface="Arial" panose="020B0604020202020204" pitchFamily="34" charset="0"/>
                <a:cs typeface="Arial" panose="020B0604020202020204" pitchFamily="34" charset="0"/>
              </a:rPr>
              <a:t>5	</a:t>
            </a:r>
            <a:r>
              <a:rPr lang="en-GB" sz="2400" b="1" dirty="0">
                <a:latin typeface="Arial" panose="020B0604020202020204" pitchFamily="34" charset="0"/>
                <a:cs typeface="Arial" panose="020B0604020202020204" pitchFamily="34" charset="0"/>
              </a:rPr>
              <a:t> Transferable Skills for Life and Professional Practice </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Your work must provide evidence of the qualities and transferable skills necessary for employment requiring the exercise of personal responsibility and decision-making.  This includes demonstrating: professional development to advance existing skills and acquire new competences that will enable you to assume significant responsibility within organisations; that you can initiate and complete tasks and procedures, whether individually and/or collaboratively</a:t>
            </a:r>
          </a:p>
        </p:txBody>
      </p:sp>
    </p:spTree>
    <p:extLst>
      <p:ext uri="{BB962C8B-B14F-4D97-AF65-F5344CB8AC3E}">
        <p14:creationId xmlns:p14="http://schemas.microsoft.com/office/powerpoint/2010/main" val="95059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28</a:t>
            </a:fld>
            <a:endParaRPr lang="en-GB" dirty="0">
              <a:solidFill>
                <a:prstClr val="black">
                  <a:tint val="75000"/>
                </a:prstClr>
              </a:solidFill>
            </a:endParaRPr>
          </a:p>
        </p:txBody>
      </p:sp>
      <p:sp>
        <p:nvSpPr>
          <p:cNvPr id="3" name="Rectangle 2"/>
          <p:cNvSpPr/>
          <p:nvPr/>
        </p:nvSpPr>
        <p:spPr>
          <a:xfrm>
            <a:off x="3143672" y="323057"/>
            <a:ext cx="5760640" cy="954107"/>
          </a:xfrm>
          <a:prstGeom prst="rect">
            <a:avLst/>
          </a:prstGeom>
        </p:spPr>
        <p:txBody>
          <a:bodyPr wrap="square">
            <a:spAutoFit/>
          </a:bodyPr>
          <a:lstStyle/>
          <a:p>
            <a:pPr algn="ctr"/>
            <a:r>
              <a:rPr lang="en-GB" sz="36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EMPL5004</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a:t>
            </a:r>
            <a:r>
              <a:rPr lang="en-GB" sz="36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 </a:t>
            </a:r>
            <a:r>
              <a:rPr lang="en-GB" sz="3200"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rPr>
              <a:t>CRITERIA</a:t>
            </a:r>
            <a:endParaRPr lang="en-GB" sz="3200" b="1" dirty="0">
              <a:solidFill>
                <a:prstClr val="black"/>
              </a:solidFill>
              <a:effectLst>
                <a:outerShdw blurRad="38100" dist="38100" dir="2700000" algn="tl">
                  <a:srgbClr val="000000"/>
                </a:outerShdw>
              </a:effectLst>
              <a:latin typeface="Arial" panose="020B0604020202020204" pitchFamily="34" charset="0"/>
              <a:cs typeface="Arial" panose="020B0604020202020204" pitchFamily="34" charset="0"/>
            </a:endParaRPr>
          </a:p>
          <a:p>
            <a:pPr algn="ctr"/>
            <a:endParaRPr lang="en-GB" sz="2000" dirty="0">
              <a:solidFill>
                <a:srgbClr val="FF0000"/>
              </a:solidFill>
            </a:endParaRPr>
          </a:p>
        </p:txBody>
      </p:sp>
      <p:sp>
        <p:nvSpPr>
          <p:cNvPr id="2" name="TextBox 1"/>
          <p:cNvSpPr txBox="1"/>
          <p:nvPr/>
        </p:nvSpPr>
        <p:spPr>
          <a:xfrm>
            <a:off x="335360" y="1128315"/>
            <a:ext cx="11707957" cy="4401205"/>
          </a:xfrm>
          <a:prstGeom prst="rect">
            <a:avLst/>
          </a:prstGeom>
          <a:noFill/>
        </p:spPr>
        <p:txBody>
          <a:bodyPr wrap="square" rtlCol="0">
            <a:spAutoFit/>
          </a:bodyPr>
          <a:lstStyle/>
          <a:p>
            <a:pPr>
              <a:lnSpc>
                <a:spcPct val="150000"/>
              </a:lnSpc>
            </a:pPr>
            <a:r>
              <a:rPr lang="en-GB" sz="2400" b="1" i="1" dirty="0">
                <a:latin typeface="Arial" panose="020B0604020202020204" pitchFamily="34" charset="0"/>
                <a:cs typeface="Arial" panose="020B0604020202020204" pitchFamily="34" charset="0"/>
              </a:rPr>
              <a:t>5	</a:t>
            </a:r>
            <a:r>
              <a:rPr lang="en-GB" sz="2400" b="1" dirty="0">
                <a:latin typeface="Arial" panose="020B0604020202020204" pitchFamily="34" charset="0"/>
                <a:cs typeface="Arial" panose="020B0604020202020204" pitchFamily="34" charset="0"/>
              </a:rPr>
              <a:t> </a:t>
            </a:r>
            <a:r>
              <a:rPr lang="en-GB" sz="2400" b="1" i="1" dirty="0">
                <a:latin typeface="Arial" panose="020B0604020202020204" pitchFamily="34" charset="0"/>
                <a:cs typeface="Arial" panose="020B0604020202020204" pitchFamily="34" charset="0"/>
              </a:rPr>
              <a:t>Guidance specific to this assessment:</a:t>
            </a:r>
            <a:r>
              <a:rPr lang="en-GB" sz="2400" i="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nSpc>
                <a:spcPct val="150000"/>
              </a:lnSpc>
            </a:pPr>
            <a:r>
              <a:rPr lang="en-GB" sz="2400" i="1" dirty="0">
                <a:latin typeface="Arial" panose="020B0604020202020204" pitchFamily="34" charset="0"/>
                <a:cs typeface="Arial" panose="020B0604020202020204" pitchFamily="34" charset="0"/>
              </a:rPr>
              <a:t>The inclusion of texts, journals, diagrams, charts, graphs charts and tables supporting the work is encouraged; these should be included in appendices and appropriately labelled in a logical and consistent manner, i.e., Appendix A, Appendix B etc. The report layout, grammar, syntax, spelling and structure should conform to UWTSD standard report writing format, including references, citations and bibliography (where used) compliant with the Harvard Referencing style.</a:t>
            </a:r>
            <a:endParaRPr lang="en-GB" sz="24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6530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A3F5"/>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A3F5"/>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2" end="2"/>
                                            </p:txEl>
                                          </p:spTgt>
                                        </p:tgtEl>
                                        <p:attrNameLst>
                                          <p:attrName>ppt_c</p:attrName>
                                        </p:attrNameLst>
                                      </p:cBhvr>
                                      <p:to>
                                        <a:srgbClr val="00A3F5"/>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29</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graphicFrame>
        <p:nvGraphicFramePr>
          <p:cNvPr id="5" name="Diagram 4">
            <a:extLst>
              <a:ext uri="{FF2B5EF4-FFF2-40B4-BE49-F238E27FC236}">
                <a16:creationId xmlns:a16="http://schemas.microsoft.com/office/drawing/2014/main" id="{DE8C9793-8485-474F-B977-F6101A01D929}"/>
              </a:ext>
            </a:extLst>
          </p:cNvPr>
          <p:cNvGraphicFramePr/>
          <p:nvPr/>
        </p:nvGraphicFramePr>
        <p:xfrm>
          <a:off x="302079" y="1458686"/>
          <a:ext cx="11732078" cy="1485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A11D011-5A93-D34E-A4E9-F842927014E8}"/>
              </a:ext>
            </a:extLst>
          </p:cNvPr>
          <p:cNvSpPr txBox="1"/>
          <p:nvPr/>
        </p:nvSpPr>
        <p:spPr>
          <a:xfrm>
            <a:off x="8260672" y="3428612"/>
            <a:ext cx="3624710" cy="584775"/>
          </a:xfrm>
          <a:prstGeom prst="rect">
            <a:avLst/>
          </a:prstGeom>
          <a:noFill/>
        </p:spPr>
        <p:txBody>
          <a:bodyPr wrap="none" rtlCol="0">
            <a:spAutoFit/>
          </a:bodyPr>
          <a:lstStyle/>
          <a:p>
            <a:r>
              <a:rPr lang="en-US" sz="3200" b="1" dirty="0">
                <a:solidFill>
                  <a:srgbClr val="FF0000"/>
                </a:solidFill>
              </a:rPr>
              <a:t>Waterfall  Lifecycle</a:t>
            </a:r>
          </a:p>
        </p:txBody>
      </p:sp>
      <p:sp>
        <p:nvSpPr>
          <p:cNvPr id="7" name="TextBox 6">
            <a:extLst>
              <a:ext uri="{FF2B5EF4-FFF2-40B4-BE49-F238E27FC236}">
                <a16:creationId xmlns:a16="http://schemas.microsoft.com/office/drawing/2014/main" id="{E4DE5414-F64C-A04D-BB92-17D2E5DF8A84}"/>
              </a:ext>
            </a:extLst>
          </p:cNvPr>
          <p:cNvSpPr txBox="1"/>
          <p:nvPr/>
        </p:nvSpPr>
        <p:spPr>
          <a:xfrm>
            <a:off x="440871" y="3428612"/>
            <a:ext cx="7315200" cy="1754326"/>
          </a:xfrm>
          <a:prstGeom prst="rect">
            <a:avLst/>
          </a:prstGeom>
          <a:noFill/>
        </p:spPr>
        <p:txBody>
          <a:bodyPr wrap="square" rtlCol="0">
            <a:spAutoFit/>
          </a:bodyPr>
          <a:lstStyle/>
          <a:p>
            <a:r>
              <a:rPr lang="en-US" b="1" dirty="0"/>
              <a:t>Common Steps</a:t>
            </a:r>
          </a:p>
          <a:p>
            <a:pPr marL="285750" indent="-285750">
              <a:buFont typeface="Arial" panose="020B0604020202020204" pitchFamily="34" charset="0"/>
              <a:buChar char="•"/>
            </a:pPr>
            <a:r>
              <a:rPr lang="en-US" dirty="0"/>
              <a:t>Specifying the project</a:t>
            </a:r>
          </a:p>
          <a:p>
            <a:pPr marL="285750" indent="-285750">
              <a:buFont typeface="Arial" panose="020B0604020202020204" pitchFamily="34" charset="0"/>
              <a:buChar char="•"/>
            </a:pPr>
            <a:r>
              <a:rPr lang="en-US" dirty="0"/>
              <a:t>Planning the project &amp; how achieved</a:t>
            </a:r>
          </a:p>
          <a:p>
            <a:pPr marL="285750" indent="-285750">
              <a:buFont typeface="Arial" panose="020B0604020202020204" pitchFamily="34" charset="0"/>
              <a:buChar char="•"/>
            </a:pPr>
            <a:r>
              <a:rPr lang="en-US" dirty="0"/>
              <a:t>Doing the project &amp; creating the deliverables according to the plan</a:t>
            </a:r>
          </a:p>
          <a:p>
            <a:pPr marL="285750" indent="-285750">
              <a:buFont typeface="Arial" panose="020B0604020202020204" pitchFamily="34" charset="0"/>
              <a:buChar char="•"/>
            </a:pPr>
            <a:r>
              <a:rPr lang="en-US" dirty="0"/>
              <a:t>Checking deliverables as wanted &amp; meeting needs</a:t>
            </a:r>
          </a:p>
          <a:p>
            <a:pPr marL="285750" indent="-285750">
              <a:buFont typeface="Arial" panose="020B0604020202020204" pitchFamily="34" charset="0"/>
              <a:buChar char="•"/>
            </a:pPr>
            <a:r>
              <a:rPr lang="en-US" dirty="0"/>
              <a:t>Closing the project</a:t>
            </a:r>
          </a:p>
        </p:txBody>
      </p:sp>
    </p:spTree>
    <p:extLst>
      <p:ext uri="{BB962C8B-B14F-4D97-AF65-F5344CB8AC3E}">
        <p14:creationId xmlns:p14="http://schemas.microsoft.com/office/powerpoint/2010/main" val="15385024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24668" y="211950"/>
            <a:ext cx="7742664" cy="5430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486288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9"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6826" y="144966"/>
            <a:ext cx="9144000" cy="5517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72391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03DBEF-8B56-4D12-9480-AAF44B825A9D}">
  <ds:schemaRefs>
    <ds:schemaRef ds:uri="http://schemas.microsoft.com/sharepoint/v3/contenttype/forms"/>
  </ds:schemaRefs>
</ds:datastoreItem>
</file>

<file path=customXml/itemProps2.xml><?xml version="1.0" encoding="utf-8"?>
<ds:datastoreItem xmlns:ds="http://schemas.openxmlformats.org/officeDocument/2006/customXml" ds:itemID="{9AD73527-F7BC-4929-A5AB-45E17BAE4BE5}">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0BC07283-09D0-4F41-BC0B-C0DC7D66D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21790</TotalTime>
  <Words>2179</Words>
  <Application>Microsoft Macintosh PowerPoint</Application>
  <PresentationFormat>Widescreen</PresentationFormat>
  <Paragraphs>190</Paragraphs>
  <Slides>32</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Custom Design</vt:lpstr>
      <vt:lpstr>BA Management Skills for the Workplace BMSK5004</vt:lpstr>
      <vt:lpstr>Session 10</vt:lpstr>
      <vt:lpstr>BMSK5004 – Managing Projects in the Organisation</vt:lpstr>
      <vt:lpstr>Question 1</vt:lpstr>
      <vt:lpstr>Answer 1</vt:lpstr>
      <vt:lpstr>Answer 1</vt:lpstr>
      <vt:lpstr>Answer 1</vt:lpstr>
      <vt:lpstr>Answer 1</vt:lpstr>
      <vt:lpstr>Question 2</vt:lpstr>
      <vt:lpstr>Answer 2</vt:lpstr>
      <vt:lpstr>Answer 2</vt:lpstr>
      <vt:lpstr>Answer 2</vt:lpstr>
      <vt:lpstr>Answer 2</vt:lpstr>
      <vt:lpstr>Question 3</vt:lpstr>
      <vt:lpstr>Answer 3</vt:lpstr>
      <vt:lpstr>Answer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Project Lifecycle</vt:lpstr>
      <vt:lpstr>PowerPoint Presentation</vt:lpstr>
      <vt:lpstr>PowerPoint Presentation</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131</cp:revision>
  <dcterms:created xsi:type="dcterms:W3CDTF">2020-06-08T16:11:31Z</dcterms:created>
  <dcterms:modified xsi:type="dcterms:W3CDTF">2021-07-30T13:00:00Z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