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300" r:id="rId3"/>
    <p:sldId id="302" r:id="rId4"/>
    <p:sldId id="303" r:id="rId5"/>
    <p:sldId id="306" r:id="rId6"/>
    <p:sldId id="304" r:id="rId7"/>
    <p:sldId id="305" r:id="rId8"/>
    <p:sldId id="307" r:id="rId9"/>
    <p:sldId id="308" r:id="rId10"/>
    <p:sldId id="309" r:id="rId11"/>
    <p:sldId id="316" r:id="rId12"/>
    <p:sldId id="313" r:id="rId13"/>
    <p:sldId id="31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0C2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ibbott" userId="7917f0ec-fd24-40bb-a92f-f2cebc805cb0" providerId="ADAL" clId="{95664217-5163-4E0A-9F15-5C1A536368A7}"/>
    <pc:docChg chg="modSld">
      <pc:chgData name="Andrew Tibbott" userId="7917f0ec-fd24-40bb-a92f-f2cebc805cb0" providerId="ADAL" clId="{95664217-5163-4E0A-9F15-5C1A536368A7}" dt="2018-01-29T20:02:13.232" v="21" actId="20577"/>
      <pc:docMkLst>
        <pc:docMk/>
      </pc:docMkLst>
      <pc:sldChg chg="modSp">
        <pc:chgData name="Andrew Tibbott" userId="7917f0ec-fd24-40bb-a92f-f2cebc805cb0" providerId="ADAL" clId="{95664217-5163-4E0A-9F15-5C1A536368A7}" dt="2018-01-29T20:02:13.232" v="21" actId="20577"/>
        <pc:sldMkLst>
          <pc:docMk/>
          <pc:sldMk cId="1996560938" sldId="289"/>
        </pc:sldMkLst>
        <pc:graphicFrameChg chg="modGraphic">
          <ac:chgData name="Andrew Tibbott" userId="7917f0ec-fd24-40bb-a92f-f2cebc805cb0" providerId="ADAL" clId="{95664217-5163-4E0A-9F15-5C1A536368A7}" dt="2018-01-29T20:02:13.232" v="21" actId="20577"/>
          <ac:graphicFrameMkLst>
            <pc:docMk/>
            <pc:sldMk cId="1996560938" sldId="289"/>
            <ac:graphicFrameMk id="7" creationId="{00000000-0000-0000-0000-000000000000}"/>
          </ac:graphicFrameMkLst>
        </pc:graphicFrameChg>
      </pc:sldChg>
    </pc:docChg>
  </pc:docChgLst>
  <pc:docChgLst>
    <pc:chgData name="Andrew Tibbott" userId="7917f0ec-fd24-40bb-a92f-f2cebc805cb0" providerId="ADAL" clId="{5FB89C77-1689-4DB8-B6C3-0E12FB963FF0}"/>
    <pc:docChg chg="custSel modSld">
      <pc:chgData name="Andrew Tibbott" userId="7917f0ec-fd24-40bb-a92f-f2cebc805cb0" providerId="ADAL" clId="{5FB89C77-1689-4DB8-B6C3-0E12FB963FF0}" dt="2018-01-22T20:06:54.384" v="33" actId="20577"/>
      <pc:docMkLst>
        <pc:docMk/>
      </pc:docMkLst>
      <pc:sldChg chg="modSp">
        <pc:chgData name="Andrew Tibbott" userId="7917f0ec-fd24-40bb-a92f-f2cebc805cb0" providerId="ADAL" clId="{5FB89C77-1689-4DB8-B6C3-0E12FB963FF0}" dt="2018-01-22T20:01:49.183" v="14" actId="20577"/>
        <pc:sldMkLst>
          <pc:docMk/>
          <pc:sldMk cId="323401030" sldId="260"/>
        </pc:sldMkLst>
        <pc:spChg chg="mod">
          <ac:chgData name="Andrew Tibbott" userId="7917f0ec-fd24-40bb-a92f-f2cebc805cb0" providerId="ADAL" clId="{5FB89C77-1689-4DB8-B6C3-0E12FB963FF0}" dt="2018-01-22T20:01:49.183" v="14" actId="20577"/>
          <ac:spMkLst>
            <pc:docMk/>
            <pc:sldMk cId="323401030" sldId="260"/>
            <ac:spMk id="147459" creationId="{00000000-0000-0000-0000-000000000000}"/>
          </ac:spMkLst>
        </pc:spChg>
      </pc:sldChg>
      <pc:sldChg chg="modSp">
        <pc:chgData name="Andrew Tibbott" userId="7917f0ec-fd24-40bb-a92f-f2cebc805cb0" providerId="ADAL" clId="{5FB89C77-1689-4DB8-B6C3-0E12FB963FF0}" dt="2018-01-22T20:06:54.384" v="33" actId="20577"/>
        <pc:sldMkLst>
          <pc:docMk/>
          <pc:sldMk cId="603670651" sldId="261"/>
        </pc:sldMkLst>
        <pc:spChg chg="mod">
          <ac:chgData name="Andrew Tibbott" userId="7917f0ec-fd24-40bb-a92f-f2cebc805cb0" providerId="ADAL" clId="{5FB89C77-1689-4DB8-B6C3-0E12FB963FF0}" dt="2018-01-22T20:06:54.384" v="33" actId="20577"/>
          <ac:spMkLst>
            <pc:docMk/>
            <pc:sldMk cId="603670651" sldId="261"/>
            <ac:spMk id="14950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6E7AE-883C-446C-AFD1-F32D9631BCD7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F3128C-D515-4EEF-ABAE-EBD506112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98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9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Materials and Manufacturing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Andy Tibbott</a:t>
            </a:r>
          </a:p>
        </p:txBody>
      </p:sp>
    </p:spTree>
    <p:extLst>
      <p:ext uri="{BB962C8B-B14F-4D97-AF65-F5344CB8AC3E}">
        <p14:creationId xmlns:p14="http://schemas.microsoft.com/office/powerpoint/2010/main" val="2785891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1801640"/>
            <a:ext cx="5536855" cy="50563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87240" y="4843604"/>
            <a:ext cx="3105338" cy="162962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4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Tensile strength is a materials resistance to breaking under tension. </a:t>
            </a:r>
          </a:p>
          <a:p>
            <a:r>
              <a:rPr lang="en-GB" dirty="0"/>
              <a:t>Put simply its resistance to being pulled.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240" y="3766241"/>
            <a:ext cx="2600375" cy="28292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9521" y="3766241"/>
            <a:ext cx="3496446" cy="2829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602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Tensile Strength and Testing</a:t>
            </a:r>
            <a:br>
              <a:rPr lang="en-GB" dirty="0"/>
            </a:br>
            <a:r>
              <a:rPr lang="en-GB" dirty="0"/>
              <a:t>										Stress and Strain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Tensile strength is the breaking force per unit of cross sectional area so is easily comparable with other materials irrespective of sample size or testing method. </a:t>
                </a:r>
              </a:p>
              <a:p>
                <a:r>
                  <a:rPr lang="en-GB" dirty="0"/>
                  <a:t>The term strength refers to the stress a material is under.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𝑇𝑒𝑛𝑠𝑖𝑙𝑒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𝑆𝑡𝑟𝑒𝑠𝑠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𝑇𝑒𝑛𝑠𝑖𝑙𝑒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𝐹𝑜𝑟𝑐𝑒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𝐶𝑟𝑜𝑠𝑠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𝑆𝑒𝑐𝑡𝑖𝑜𝑛𝑎𝑙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𝐴𝑟𝑒𝑎</m:t>
                          </m:r>
                        </m:den>
                      </m:f>
                    </m:oMath>
                  </m:oMathPara>
                </a14:m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r>
                  <a:rPr lang="en-GB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(Sigma) </a:t>
                </a:r>
                <a14:m>
                  <m:oMath xmlns:m="http://schemas.openxmlformats.org/officeDocument/2006/math">
                    <m:r>
                      <a:rPr lang="en-GB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(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en-GB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  <m:r>
                              <a:rPr lang="en-GB" sz="2000" b="0" i="1" baseline="3000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den>
                    </m:f>
                  </m:oMath>
                </a14:m>
                <a:endParaRPr lang="en-GB" dirty="0"/>
              </a:p>
              <a:p>
                <a:pPr marL="0" indent="0" algn="ctr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dirty="0"/>
                  <a:t>Units of stress are Pa (pascal) or Nm</a:t>
                </a:r>
                <a:r>
                  <a:rPr lang="en-GB" baseline="30000" dirty="0"/>
                  <a:t>2</a:t>
                </a:r>
              </a:p>
              <a:p>
                <a:pPr marL="0" indent="0" algn="ctr">
                  <a:buNone/>
                </a:pPr>
                <a:r>
                  <a:rPr lang="en-GB" dirty="0"/>
                  <a:t>Note: </a:t>
                </a:r>
                <a:r>
                  <a:rPr lang="en-GB" dirty="0">
                    <a:solidFill>
                      <a:srgbClr val="FF0000"/>
                    </a:solidFill>
                  </a:rPr>
                  <a:t>1Pa = 1Nm</a:t>
                </a:r>
                <a:r>
                  <a:rPr lang="en-GB" baseline="30000" dirty="0">
                    <a:solidFill>
                      <a:srgbClr val="FF0000"/>
                    </a:solidFill>
                  </a:rPr>
                  <a:t>2</a:t>
                </a: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71" t="-1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4024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Tensile Strength and Testing</a:t>
            </a:r>
            <a:br>
              <a:rPr lang="en-GB" dirty="0"/>
            </a:br>
            <a:r>
              <a:rPr lang="en-GB" dirty="0"/>
              <a:t>										Stress and Strain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Tensile Strain is a ratio of elongation of a sample against the samples original length under a tensile load.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𝑇𝑒𝑛𝑠𝑖𝑙𝑒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𝑆𝑡𝑟𝑎𝑖𝑛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𝐸𝑥𝑡𝑒𝑛𝑠𝑖𝑜𝑛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𝑂𝑟𝑖𝑔𝑖𝑛𝑎𝑙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𝑙𝑒𝑛𝑔𝑡h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𝐸𝑝𝑠𝑖𝑙𝑜𝑛</m:t>
                          </m:r>
                        </m:e>
                      </m:d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𝜀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</m:t>
                          </m:r>
                        </m:den>
                      </m:f>
                    </m:oMath>
                  </m:oMathPara>
                </a14:m>
                <a:endParaRPr lang="en-GB" b="0" i="1" dirty="0">
                  <a:solidFill>
                    <a:srgbClr val="FF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As strain is a ratio it has no units.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endParaRPr lang="en-GB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42" t="-9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149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often see </a:t>
            </a:r>
            <a:r>
              <a:rPr lang="en-GB" dirty="0" smtClean="0"/>
              <a:t>three </a:t>
            </a:r>
            <a:r>
              <a:rPr lang="en-GB" dirty="0"/>
              <a:t>measures of Tensile Strength on a data sheet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Yield Strength – This is the point at which the elastic limit of a material is exceeded.</a:t>
            </a:r>
          </a:p>
          <a:p>
            <a:pPr lvl="1"/>
            <a:r>
              <a:rPr lang="en-GB" dirty="0"/>
              <a:t>Ultimate Tensile Strength – The maximum force absorbed by the material before breaking. </a:t>
            </a:r>
            <a:endParaRPr lang="en-GB" dirty="0" smtClean="0"/>
          </a:p>
          <a:p>
            <a:pPr lvl="1"/>
            <a:r>
              <a:rPr lang="en-GB" dirty="0" smtClean="0"/>
              <a:t>Breaking Stress- The point at which the material fractures.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703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Tensile testing is a destructive testing method.</a:t>
            </a:r>
          </a:p>
          <a:p>
            <a:r>
              <a:rPr lang="en-GB" dirty="0"/>
              <a:t>Samples of a pre determined size are loaded into a tensile test machine which applies an increasing force to the sample while measuring the displacement (stretch) of the material. </a:t>
            </a:r>
          </a:p>
          <a:p>
            <a:r>
              <a:rPr lang="en-GB" dirty="0"/>
              <a:t>These results provide us with a Stress/Strain graph. </a:t>
            </a:r>
          </a:p>
          <a:p>
            <a:r>
              <a:rPr lang="en-GB" dirty="0"/>
              <a:t>Analysis of these graphs can be useful for determining safe working loads, minimum thicknesses and factors of safety in product engineering.</a:t>
            </a:r>
          </a:p>
        </p:txBody>
      </p:sp>
    </p:spTree>
    <p:extLst>
      <p:ext uri="{BB962C8B-B14F-4D97-AF65-F5344CB8AC3E}">
        <p14:creationId xmlns:p14="http://schemas.microsoft.com/office/powerpoint/2010/main" val="1805274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3"/>
                </p14:media>
              </p:ext>
            </p:extLst>
          </p:nvPr>
        </p:nvPicPr>
        <p:blipFill rotWithShape="1">
          <a:blip r:embed="rId4"/>
          <a:srcRect l="8488" r="1"/>
          <a:stretch/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63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3671"/>
                </p14:media>
              </p:ext>
            </p:extLst>
          </p:nvPr>
        </p:nvPicPr>
        <p:blipFill rotWithShape="1">
          <a:blip r:embed="rId4"/>
          <a:srcRect l="8488" r="1"/>
          <a:stretch>
            <a:fillRect/>
          </a:stretch>
        </p:blipFill>
        <p:spPr>
          <a:xfrm>
            <a:off x="505318" y="1930400"/>
            <a:ext cx="6069585" cy="3881437"/>
          </a:xfrm>
        </p:spPr>
      </p:pic>
      <p:grpSp>
        <p:nvGrpSpPr>
          <p:cNvPr id="35" name="Group 34"/>
          <p:cNvGrpSpPr/>
          <p:nvPr/>
        </p:nvGrpSpPr>
        <p:grpSpPr>
          <a:xfrm>
            <a:off x="6574903" y="1502875"/>
            <a:ext cx="5512523" cy="4308962"/>
            <a:chOff x="6574903" y="1611517"/>
            <a:chExt cx="5512523" cy="4308962"/>
          </a:xfrm>
        </p:grpSpPr>
        <p:grpSp>
          <p:nvGrpSpPr>
            <p:cNvPr id="11" name="Group 10"/>
            <p:cNvGrpSpPr/>
            <p:nvPr/>
          </p:nvGrpSpPr>
          <p:grpSpPr>
            <a:xfrm>
              <a:off x="6574903" y="1611517"/>
              <a:ext cx="5512523" cy="4308962"/>
              <a:chOff x="6574903" y="1611517"/>
              <a:chExt cx="5512523" cy="4308962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5"/>
              <a:srcRect l="3986" t="8411" r="33783" b="383"/>
              <a:stretch/>
            </p:blipFill>
            <p:spPr>
              <a:xfrm>
                <a:off x="6574903" y="1611517"/>
                <a:ext cx="5512523" cy="4308962"/>
              </a:xfrm>
              <a:prstGeom prst="rect">
                <a:avLst/>
              </a:prstGeom>
            </p:spPr>
          </p:pic>
          <p:sp>
            <p:nvSpPr>
              <p:cNvPr id="6" name="Oval 5"/>
              <p:cNvSpPr/>
              <p:nvPr/>
            </p:nvSpPr>
            <p:spPr>
              <a:xfrm>
                <a:off x="7677339" y="3558012"/>
                <a:ext cx="217283" cy="21728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8302028" y="2915216"/>
                <a:ext cx="316871" cy="181069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8673220" y="3558012"/>
                <a:ext cx="190123" cy="1358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0357164" y="2037030"/>
                <a:ext cx="217284" cy="23539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1316832" y="2915216"/>
                <a:ext cx="262550" cy="26255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" name="Oval 11"/>
            <p:cNvSpPr/>
            <p:nvPr/>
          </p:nvSpPr>
          <p:spPr>
            <a:xfrm>
              <a:off x="8003263" y="3609974"/>
              <a:ext cx="59650" cy="8383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748987" y="3379443"/>
              <a:ext cx="79255" cy="103641"/>
            </a:xfrm>
            <a:prstGeom prst="rect">
              <a:avLst/>
            </a:prstGeom>
          </p:spPr>
        </p:pic>
        <p:cxnSp>
          <p:nvCxnSpPr>
            <p:cNvPr id="17" name="Straight Arrow Connector 16"/>
            <p:cNvCxnSpPr/>
            <p:nvPr/>
          </p:nvCxnSpPr>
          <p:spPr>
            <a:xfrm>
              <a:off x="7677339" y="3177766"/>
              <a:ext cx="250692" cy="55935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7846550" y="2634490"/>
              <a:ext cx="156713" cy="97548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8062913" y="2069723"/>
              <a:ext cx="363600" cy="11080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1" name="Rectangle 30"/>
            <p:cNvSpPr/>
            <p:nvPr/>
          </p:nvSpPr>
          <p:spPr>
            <a:xfrm>
              <a:off x="7467337" y="2896230"/>
              <a:ext cx="335348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P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651455" y="2310646"/>
              <a:ext cx="330540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E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7802685" y="1779844"/>
              <a:ext cx="49244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Y1</a:t>
              </a:r>
            </a:p>
          </p:txBody>
        </p:sp>
      </p:grpSp>
      <p:sp>
        <p:nvSpPr>
          <p:cNvPr id="36" name="Rectangle 35"/>
          <p:cNvSpPr/>
          <p:nvPr/>
        </p:nvSpPr>
        <p:spPr>
          <a:xfrm>
            <a:off x="8537418" y="1502875"/>
            <a:ext cx="3485584" cy="3621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3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6574903" y="1502875"/>
            <a:ext cx="5512523" cy="4308962"/>
            <a:chOff x="6574903" y="1611517"/>
            <a:chExt cx="5512523" cy="4308962"/>
          </a:xfrm>
        </p:grpSpPr>
        <p:grpSp>
          <p:nvGrpSpPr>
            <p:cNvPr id="11" name="Group 10"/>
            <p:cNvGrpSpPr/>
            <p:nvPr/>
          </p:nvGrpSpPr>
          <p:grpSpPr>
            <a:xfrm>
              <a:off x="6574903" y="1611517"/>
              <a:ext cx="5512523" cy="4308962"/>
              <a:chOff x="6574903" y="1611517"/>
              <a:chExt cx="5512523" cy="4308962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2"/>
              <a:srcRect l="3986" t="8411" r="33783" b="383"/>
              <a:stretch/>
            </p:blipFill>
            <p:spPr>
              <a:xfrm>
                <a:off x="6574903" y="1611517"/>
                <a:ext cx="5512523" cy="4308962"/>
              </a:xfrm>
              <a:prstGeom prst="rect">
                <a:avLst/>
              </a:prstGeom>
            </p:spPr>
          </p:pic>
          <p:sp>
            <p:nvSpPr>
              <p:cNvPr id="6" name="Oval 5"/>
              <p:cNvSpPr/>
              <p:nvPr/>
            </p:nvSpPr>
            <p:spPr>
              <a:xfrm>
                <a:off x="7677339" y="3558012"/>
                <a:ext cx="217283" cy="21728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8302028" y="2915216"/>
                <a:ext cx="316871" cy="181069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8673220" y="3558012"/>
                <a:ext cx="190123" cy="1358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0357164" y="2037030"/>
                <a:ext cx="217284" cy="23539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1316832" y="2915216"/>
                <a:ext cx="262550" cy="26255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" name="Oval 11"/>
            <p:cNvSpPr/>
            <p:nvPr/>
          </p:nvSpPr>
          <p:spPr>
            <a:xfrm>
              <a:off x="8003263" y="3609974"/>
              <a:ext cx="59650" cy="8383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48987" y="3379443"/>
              <a:ext cx="79255" cy="103641"/>
            </a:xfrm>
            <a:prstGeom prst="rect">
              <a:avLst/>
            </a:prstGeom>
          </p:spPr>
        </p:pic>
        <p:cxnSp>
          <p:nvCxnSpPr>
            <p:cNvPr id="17" name="Straight Arrow Connector 16"/>
            <p:cNvCxnSpPr/>
            <p:nvPr/>
          </p:nvCxnSpPr>
          <p:spPr>
            <a:xfrm>
              <a:off x="7677339" y="3177766"/>
              <a:ext cx="250692" cy="55935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7846550" y="2634490"/>
              <a:ext cx="156713" cy="97548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8062913" y="2069723"/>
              <a:ext cx="363600" cy="11080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1" name="Rectangle 30"/>
            <p:cNvSpPr/>
            <p:nvPr/>
          </p:nvSpPr>
          <p:spPr>
            <a:xfrm>
              <a:off x="7467337" y="2896230"/>
              <a:ext cx="335348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P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651455" y="2310646"/>
              <a:ext cx="330540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E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7802685" y="1779844"/>
              <a:ext cx="49244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Y1</a:t>
              </a:r>
            </a:p>
          </p:txBody>
        </p:sp>
      </p:grpSp>
      <p:sp>
        <p:nvSpPr>
          <p:cNvPr id="36" name="Rectangle 35"/>
          <p:cNvSpPr/>
          <p:nvPr/>
        </p:nvSpPr>
        <p:spPr>
          <a:xfrm>
            <a:off x="8537418" y="1502875"/>
            <a:ext cx="3485584" cy="3621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864160" cy="3880773"/>
          </a:xfrm>
        </p:spPr>
        <p:txBody>
          <a:bodyPr/>
          <a:lstStyle/>
          <a:p>
            <a:r>
              <a:rPr lang="en-GB" dirty="0"/>
              <a:t>P – Limit of Proportionality, The last point in which the material will behave in a proportional manner.</a:t>
            </a:r>
          </a:p>
          <a:p>
            <a:r>
              <a:rPr lang="en-GB" dirty="0"/>
              <a:t>E – Elastic limit, Very close to P, beyond this the material will deform permanently.</a:t>
            </a:r>
          </a:p>
          <a:p>
            <a:r>
              <a:rPr lang="en-GB" dirty="0"/>
              <a:t>Y1 – Yield point, There is a temporary weakening of the material </a:t>
            </a:r>
            <a:r>
              <a:rPr lang="en-GB"/>
              <a:t>at this point.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778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4410" end="533"/>
                </p14:media>
              </p:ext>
            </p:extLst>
          </p:nvPr>
        </p:nvPicPr>
        <p:blipFill rotWithShape="1">
          <a:blip r:embed="rId4"/>
          <a:srcRect l="8488" r="1"/>
          <a:stretch>
            <a:fillRect/>
          </a:stretch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6164" y="1584356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6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864160" cy="3880773"/>
          </a:xfrm>
        </p:spPr>
        <p:txBody>
          <a:bodyPr/>
          <a:lstStyle/>
          <a:p>
            <a:r>
              <a:rPr lang="en-GB" dirty="0" smtClean="0"/>
              <a:t>Y2 – Beyond Y2 a small increase in stress causes a large increase in strain as the plastic undergoes plastic flow</a:t>
            </a:r>
          </a:p>
          <a:p>
            <a:r>
              <a:rPr lang="en-GB" dirty="0" smtClean="0"/>
              <a:t>UTS – Ultimate tensile strength is the highest point on the graph. It is the highest load absorbed by the material under test.</a:t>
            </a:r>
          </a:p>
          <a:p>
            <a:r>
              <a:rPr lang="en-GB" dirty="0" smtClean="0"/>
              <a:t>Fracture or breaking point is the point at which the material fails.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9444" y="1512052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20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3"/>
                </p14:media>
              </p:ext>
            </p:extLst>
          </p:nvPr>
        </p:nvPicPr>
        <p:blipFill rotWithShape="1">
          <a:blip r:embed="rId4"/>
          <a:srcRect l="8488" r="1"/>
          <a:stretch/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6164" y="1584356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8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809</TotalTime>
  <Words>384</Words>
  <Application>Microsoft Office PowerPoint</Application>
  <PresentationFormat>Widescreen</PresentationFormat>
  <Paragraphs>53</Paragraphs>
  <Slides>13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Cambria Math</vt:lpstr>
      <vt:lpstr>Trebuchet MS</vt:lpstr>
      <vt:lpstr>Wingdings 3</vt:lpstr>
      <vt:lpstr>Facet</vt:lpstr>
      <vt:lpstr>Materials and Manufacturing</vt:lpstr>
      <vt:lpstr>Tensile Strength and Testing</vt:lpstr>
      <vt:lpstr>Tensile Strength and Testing</vt:lpstr>
      <vt:lpstr>Tensile Strength and Testing           Stress and Strain</vt:lpstr>
      <vt:lpstr>Tensile Strength and Testing           Stress and Strain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and Manufacturing</dc:title>
  <dc:creator>Andrew Tibbott</dc:creator>
  <cp:lastModifiedBy>Andrew Tibbott</cp:lastModifiedBy>
  <cp:revision>37</cp:revision>
  <dcterms:created xsi:type="dcterms:W3CDTF">2018-01-22T07:01:04Z</dcterms:created>
  <dcterms:modified xsi:type="dcterms:W3CDTF">2018-02-08T16:40:56Z</dcterms:modified>
</cp:coreProperties>
</file>