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5" d="100"/>
          <a:sy n="85" d="100"/>
        </p:scale>
        <p:origin x="7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0004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3291840"/>
            <a:ext cx="8979408" cy="1851660"/>
          </a:xfrm>
          <a:prstGeom prst="rect">
            <a:avLst/>
          </a:prstGeom>
          <a:solidFill>
            <a:srgbClr val="112236"/>
          </a:solidFill>
          <a:ln w="12700">
            <a:solidFill>
              <a:srgbClr val="11223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64008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Collaborative Learning</a:t>
            </a:r>
            <a:endParaRPr lang="en-US" sz="4200" dirty="0"/>
          </a:p>
        </p:txBody>
      </p:sp>
      <p:sp>
        <p:nvSpPr>
          <p:cNvPr id="5" name="Text 3"/>
          <p:cNvSpPr/>
          <p:nvPr/>
        </p:nvSpPr>
        <p:spPr>
          <a:xfrm>
            <a:off x="457200" y="150876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Global Business</a:t>
            </a:r>
            <a:endParaRPr lang="en-US" sz="3200" dirty="0"/>
          </a:p>
        </p:txBody>
      </p:sp>
      <p:sp>
        <p:nvSpPr>
          <p:cNvPr id="6" name="Shape 4"/>
          <p:cNvSpPr/>
          <p:nvPr/>
        </p:nvSpPr>
        <p:spPr>
          <a:xfrm>
            <a:off x="457200" y="2331720"/>
            <a:ext cx="1097280" cy="54864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2514600"/>
            <a:ext cx="8229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Business and Management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57200" y="2834640"/>
            <a:ext cx="8229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and Collaboration for Global Citizenship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352044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Kevin Nikolas Geci  |  Student Number :  2519501 | April 2026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Overview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914400"/>
            <a:ext cx="25603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914400"/>
            <a:ext cx="256032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75488" y="1024128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475488" y="13716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Collaborative Learning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5488" y="187452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it and why does it matter?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3200400" y="914400"/>
            <a:ext cx="25603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200400" y="914400"/>
            <a:ext cx="256032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310128" y="1024128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3310128" y="13716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in Global Business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310128" y="187452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and real-world examples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035040" y="914400"/>
            <a:ext cx="25603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035040" y="914400"/>
            <a:ext cx="256032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144768" y="1024128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6144768" y="13716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Restrictions &amp; Challenges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144768" y="187452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Barriers and critical perspectives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1417320" y="2743200"/>
            <a:ext cx="25603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417320" y="2743200"/>
            <a:ext cx="256032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527048" y="2852928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1527048" y="32004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Practice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1527048" y="370332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 for the workplace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251960" y="2743200"/>
            <a:ext cx="25603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251960" y="2743200"/>
            <a:ext cx="256032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361688" y="2852928"/>
            <a:ext cx="457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4361688" y="32004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Recommendations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361688" y="3703320"/>
            <a:ext cx="2331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Balanced evaluation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Collaborative Learning?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68680"/>
            <a:ext cx="8412480" cy="1188720"/>
          </a:xfrm>
          <a:prstGeom prst="rect">
            <a:avLst/>
          </a:prstGeom>
          <a:solidFill>
            <a:srgbClr val="EFF6FF"/>
          </a:solidFill>
          <a:ln w="12700">
            <a:solidFill>
              <a:srgbClr val="BFDB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109728" cy="11887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4360" y="914400"/>
            <a:ext cx="8046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"Collaborative learning refers to instructional methods in which students work together in small groups toward a common goal, relying on each other's strengths." — Smith &amp; MacGregor (1992)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365760" y="2286000"/>
            <a:ext cx="402336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65760" y="2286000"/>
            <a:ext cx="91440" cy="10515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94360" y="237744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Shared Goals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94360" y="2697480"/>
            <a:ext cx="3657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members work towards a mutual outcome (Johnson &amp; Johnson, 2009)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63440" y="2286000"/>
            <a:ext cx="402336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663440" y="2286000"/>
            <a:ext cx="91440" cy="10515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92040" y="237744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Interdependence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892040" y="2697480"/>
            <a:ext cx="3657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success is linked to the group's success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365760" y="3520440"/>
            <a:ext cx="402336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65760" y="3520440"/>
            <a:ext cx="91440" cy="10515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94360" y="36118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Constructivism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594360" y="3931920"/>
            <a:ext cx="3657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is built through interaction (Vygotsky, 1978)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663440" y="3520440"/>
            <a:ext cx="402336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4663440" y="3520440"/>
            <a:ext cx="91440" cy="10515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892040" y="36118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Participation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892040" y="3931920"/>
            <a:ext cx="3657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Learners engage rather than passively receive information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Learning Outcomes &amp; Skills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22960"/>
            <a:ext cx="2377440" cy="201168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960120"/>
            <a:ext cx="2377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41%</a:t>
            </a:r>
            <a:endParaRPr lang="en-US" sz="5400" dirty="0"/>
          </a:p>
        </p:txBody>
      </p:sp>
      <p:sp>
        <p:nvSpPr>
          <p:cNvPr id="6" name="Text 4"/>
          <p:cNvSpPr/>
          <p:nvPr/>
        </p:nvSpPr>
        <p:spPr>
          <a:xfrm>
            <a:off x="365760" y="1874520"/>
            <a:ext cx="23774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achievement scores vs. individual learning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(Johnson et al., 2014)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2971800" y="822960"/>
            <a:ext cx="580644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971800" y="82296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00400" y="89611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Thinking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200400" y="1170432"/>
            <a:ext cx="53949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with peers challenges assumptions and deepens analytical skills (Laal &amp; Ghodsi, 2012).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2971800" y="1874520"/>
            <a:ext cx="580644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971800" y="187452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200400" y="194767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Skills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200400" y="2221992"/>
            <a:ext cx="53949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Negotiating ideas and presenting to peers builds professional communication abilities.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2971800" y="2926080"/>
            <a:ext cx="580644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2971800" y="292608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200400" y="299923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Competence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3200400" y="3273552"/>
            <a:ext cx="53949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global teams, learners are exposed to diverse viewpoints — a key asset in international business (Stahl et al., 2010).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2971800" y="3977640"/>
            <a:ext cx="5806440" cy="9144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2971800" y="3977640"/>
            <a:ext cx="91440" cy="9144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3200400" y="4050792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Retention of Knowledge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3200400" y="4325112"/>
            <a:ext cx="5394960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shows students retain up to 90% of content learned collaboratively, compared to 10% from lectures (Dale, 1969).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 Global Business Context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822960"/>
            <a:ext cx="8412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Real-World Example: Google's Project Aristotle (2016)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18872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analysed 180 teams and found that psychological safety — a product of collaborative culture — was the single most important factor in high performance (Duhigg, 2016). This demonstrates that collaborative learning habits directly transfer to effective global workplaces.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365760" y="2057400"/>
            <a:ext cx="402336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365760" y="2057400"/>
            <a:ext cx="4023360" cy="6400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216712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Innovation &amp; Creativity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502920" y="2514600"/>
            <a:ext cx="3749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Diverse collaborative teams produce 19% more revenue from innovation (McKinsey, 2018). Cross-cultural perspectives challenge groupthink.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63440" y="2057400"/>
            <a:ext cx="402336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663440" y="2057400"/>
            <a:ext cx="4023360" cy="6400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00600" y="216712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Solving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4800600" y="2514600"/>
            <a:ext cx="3749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Tuckman's (1965) model shows effective teams move through forming, storming, norming and performing — skills learned collaboratively.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65760" y="3474720"/>
            <a:ext cx="402336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3474720"/>
            <a:ext cx="4023360" cy="6400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02920" y="358444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Communication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502920" y="3931920"/>
            <a:ext cx="3749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Multinational organisations such as Unilever rely on cross-border collaboration. Students trained in this environment are better prepared (Stahl et al., 2010).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4663440" y="3474720"/>
            <a:ext cx="4023360" cy="123444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4663440" y="3474720"/>
            <a:ext cx="4023360" cy="6400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00600" y="358444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Identity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4800600" y="3931920"/>
            <a:ext cx="3749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Wenger's (1998) Communities of Practice shows that collaborative environments build shared identity, improving employee engagement and retention.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Restrictions and Challenges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822960"/>
            <a:ext cx="8412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Whilst collaborative learning offers clear advantages, a balanced analysis must acknowledge significant barriers.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365760" y="141732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1417320"/>
            <a:ext cx="2651760" cy="64008"/>
          </a:xfrm>
          <a:prstGeom prst="rect">
            <a:avLst/>
          </a:prstGeom>
          <a:solidFill>
            <a:srgbClr val="B91C1C"/>
          </a:solidFill>
          <a:ln w="12700">
            <a:solidFill>
              <a:srgbClr val="B91C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75488" y="154533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Loafing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5488" y="192024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Latané et al. (1979) identified that individuals reduce effort in groups — the 'free-rider' problem. This undermines fairness and outcomes.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200400" y="141732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200400" y="1417320"/>
            <a:ext cx="2651760" cy="64008"/>
          </a:xfrm>
          <a:prstGeom prst="rect">
            <a:avLst/>
          </a:prstGeom>
          <a:solidFill>
            <a:srgbClr val="B45309"/>
          </a:solidFill>
          <a:ln w="12700">
            <a:solidFill>
              <a:srgbClr val="B4530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310128" y="154533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&amp; Language Barriers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3310128" y="192024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global contexts, differences in communication styles and language proficiency can hinder effective collaboration (Hofstede, 2001).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6035040" y="141732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035040" y="1417320"/>
            <a:ext cx="2651760" cy="64008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44768" y="154533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Unequal Participation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144768" y="192024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Dominant personalities may overshadow quieter members, reducing the diversity of ideas and disadvantaging certain learners (Gillies, 2016).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365760" y="310896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65760" y="3108960"/>
            <a:ext cx="2651760" cy="64008"/>
          </a:xfrm>
          <a:prstGeom prst="rect">
            <a:avLst/>
          </a:prstGeom>
          <a:solidFill>
            <a:srgbClr val="0369A1"/>
          </a:solidFill>
          <a:ln w="12700">
            <a:solidFill>
              <a:srgbClr val="0369A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75488" y="323697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Complexity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75488" y="361188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Measuring individual contribution within a group remains a significant challenge for institutions and employers alike (Boud et al., 1999).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200400" y="310896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3200400" y="3108960"/>
            <a:ext cx="2651760" cy="64008"/>
          </a:xfrm>
          <a:prstGeom prst="rect">
            <a:avLst/>
          </a:prstGeom>
          <a:solidFill>
            <a:srgbClr val="065F46"/>
          </a:solidFill>
          <a:ln w="12700">
            <a:solidFill>
              <a:srgbClr val="065F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310128" y="323697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Dependence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3310128" y="361188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Remote/global collaboration requires reliable digital tools; inequality in access creates a 'digital divide' (Van Dijk, 2020).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6035040" y="3108960"/>
            <a:ext cx="2651760" cy="15087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6035040" y="3108960"/>
            <a:ext cx="2651760" cy="64008"/>
          </a:xfrm>
          <a:prstGeom prst="rect">
            <a:avLst/>
          </a:prstGeom>
          <a:solidFill>
            <a:srgbClr val="9D174D"/>
          </a:solidFill>
          <a:ln w="12700">
            <a:solidFill>
              <a:srgbClr val="9D17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144768" y="3236976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Conflict &amp; Power Dynamics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6144768" y="3611880"/>
            <a:ext cx="2423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clear structure, group conflict can emerge — particularly in culturally diverse teams (Tuckman, 1965).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 for Professional Practice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22960"/>
            <a:ext cx="4114800" cy="39319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60" y="822960"/>
            <a:ext cx="4114800" cy="7315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932688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Business Applies This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02920" y="1417320"/>
            <a:ext cx="256032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02920" y="141732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868680" y="1389888"/>
            <a:ext cx="3474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Agile &amp; Scrum methodologies in tech firms (e.g., Spotify, Amazon) rely entirely on collaborative team structures.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02920" y="2194560"/>
            <a:ext cx="256032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219456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68680" y="2167128"/>
            <a:ext cx="3474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bodies such as the CIPD (2023) identify teamwork and collaboration as among the top employability skills demanded by UK employers.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02920" y="2971800"/>
            <a:ext cx="256032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502920" y="297180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68680" y="2944368"/>
            <a:ext cx="3474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Cross-functional teams at Unilever and Procter &amp; Gamble mirror university group work, requiring negotiation, shared goals and accountability.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502920" y="3749040"/>
            <a:ext cx="256032" cy="256032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02920" y="3749040"/>
            <a:ext cx="2560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868680" y="3721608"/>
            <a:ext cx="3474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Graduate schemes increasingly assess collaborative competencies at interview — evidencing the direct link between academic and professional practice.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4709160" y="822960"/>
            <a:ext cx="4069080" cy="39319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4846320" y="960120"/>
            <a:ext cx="3794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an Organisational Identity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4846320" y="1463040"/>
            <a:ext cx="379476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Wenger (1998) argues that Communities of Practice enable individuals to develop a shared identity through collaborative engagement. In business, this translates to stronger organisational culture, improved knowledge sharing and reduced turnover.</a:t>
            </a: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students, actively participating in collaborative learning environments at university builds the professional identity needed to influence and inform business communities — directly aligning with the module's learning outcomes.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Benefits vs. Restrictions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65760" y="822960"/>
            <a:ext cx="4023360" cy="457200"/>
          </a:xfrm>
          <a:prstGeom prst="rect">
            <a:avLst/>
          </a:prstGeom>
          <a:solidFill>
            <a:srgbClr val="065F46"/>
          </a:solidFill>
          <a:ln w="12700">
            <a:solidFill>
              <a:srgbClr val="065F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2296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 Benefits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365760" y="1325880"/>
            <a:ext cx="4023360" cy="621792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02920" y="1371600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453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academic achievement by up to 41% (Johnson et al., 2014)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365760" y="2039112"/>
            <a:ext cx="4023360" cy="621792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02920" y="2084832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453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Develops cross-cultural communication for global business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65760" y="2752344"/>
            <a:ext cx="4023360" cy="621792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" y="2798064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453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professional skills demanded by UK employers (CIPD, 2023)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65760" y="3465576"/>
            <a:ext cx="4023360" cy="621792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02920" y="3511296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453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Fosters innovation through diverse perspectives (McKinsey, 2018)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65760" y="4178808"/>
            <a:ext cx="4023360" cy="621792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02920" y="4224528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453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Strengthens organisational identity via Communities of Practice (Wenger, 1998)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754880" y="822960"/>
            <a:ext cx="4023360" cy="457200"/>
          </a:xfrm>
          <a:prstGeom prst="rect">
            <a:avLst/>
          </a:prstGeom>
          <a:solidFill>
            <a:srgbClr val="991B1B"/>
          </a:solidFill>
          <a:ln w="12700">
            <a:solidFill>
              <a:srgbClr val="991B1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4892040" y="82296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 Restrictions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4754880" y="1325880"/>
            <a:ext cx="4023360" cy="621792"/>
          </a:xfrm>
          <a:prstGeom prst="rect">
            <a:avLst/>
          </a:prstGeom>
          <a:solidFill>
            <a:srgbClr val="FFF1F2"/>
          </a:solidFill>
          <a:ln w="12700">
            <a:solidFill>
              <a:srgbClr val="FECD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892040" y="1371600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F1D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loafing reduces individual accountability (Latané et al., 1979)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754880" y="2039112"/>
            <a:ext cx="4023360" cy="621792"/>
          </a:xfrm>
          <a:prstGeom prst="rect">
            <a:avLst/>
          </a:prstGeom>
          <a:solidFill>
            <a:srgbClr val="FFF1F2"/>
          </a:solidFill>
          <a:ln w="12700">
            <a:solidFill>
              <a:srgbClr val="FECD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892040" y="2084832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F1D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and language barriers impede global collaboration (Hofstede, 2001)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754880" y="2752344"/>
            <a:ext cx="4023360" cy="621792"/>
          </a:xfrm>
          <a:prstGeom prst="rect">
            <a:avLst/>
          </a:prstGeom>
          <a:solidFill>
            <a:srgbClr val="FFF1F2"/>
          </a:solidFill>
          <a:ln w="12700">
            <a:solidFill>
              <a:srgbClr val="FECD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892040" y="2798064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F1D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Unequal participation disadvantages quieter learners (Gillies, 2016)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754880" y="3465576"/>
            <a:ext cx="4023360" cy="621792"/>
          </a:xfrm>
          <a:prstGeom prst="rect">
            <a:avLst/>
          </a:prstGeom>
          <a:solidFill>
            <a:srgbClr val="FFF1F2"/>
          </a:solidFill>
          <a:ln w="12700">
            <a:solidFill>
              <a:srgbClr val="FECD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892040" y="3511296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F1D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 to assess individual contribution fairly (Boud et al., 1999)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754880" y="4178808"/>
            <a:ext cx="4023360" cy="621792"/>
          </a:xfrm>
          <a:prstGeom prst="rect">
            <a:avLst/>
          </a:prstGeom>
          <a:solidFill>
            <a:srgbClr val="FFF1F2"/>
          </a:solidFill>
          <a:ln w="12700">
            <a:solidFill>
              <a:srgbClr val="FECD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892040" y="4224528"/>
            <a:ext cx="37490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7F1D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divide limits access for remote/global teams (Van Dijk, 2020)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36576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Recommendations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1097280"/>
            <a:ext cx="8321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Overall, the evidence strongly supports collaborative learning as a cornerstone of modern business education and professional practice. Whilst restrictions such as social loafing and cultural barriers are real, they are manageable through structured group design and cultural awareness training.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2240280"/>
            <a:ext cx="4023360" cy="1097280"/>
          </a:xfrm>
          <a:prstGeom prst="rect">
            <a:avLst/>
          </a:prstGeom>
          <a:solidFill>
            <a:srgbClr val="152B4A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57200" y="2240280"/>
            <a:ext cx="109728" cy="109728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04088" y="233172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structured roles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04088" y="2679192"/>
            <a:ext cx="3657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 clear responsibilities to reduce free-riding and encourage accountability.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754880" y="2240280"/>
            <a:ext cx="4023360" cy="1097280"/>
          </a:xfrm>
          <a:prstGeom prst="rect">
            <a:avLst/>
          </a:prstGeom>
          <a:solidFill>
            <a:srgbClr val="152B4A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754880" y="2240280"/>
            <a:ext cx="109728" cy="109728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01768" y="233172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Embrace cultural diversity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001768" y="2679192"/>
            <a:ext cx="3657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Hofstede's dimensions as a framework to navigate cross-cultural collaboration.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57200" y="3520440"/>
            <a:ext cx="4023360" cy="1097280"/>
          </a:xfrm>
          <a:prstGeom prst="rect">
            <a:avLst/>
          </a:prstGeom>
          <a:solidFill>
            <a:srgbClr val="152B4A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457200" y="3520440"/>
            <a:ext cx="109728" cy="109728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04088" y="36118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Adopt hybrid tools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04088" y="3959352"/>
            <a:ext cx="3657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Leverage platforms such as Microsoft Teams and Slack to bridge the digital divide.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754880" y="3520440"/>
            <a:ext cx="4023360" cy="1097280"/>
          </a:xfrm>
          <a:prstGeom prst="rect">
            <a:avLst/>
          </a:prstGeom>
          <a:solidFill>
            <a:srgbClr val="152B4A"/>
          </a:solidFill>
          <a:ln w="12700">
            <a:solidFill>
              <a:srgbClr val="1E3A5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4754880" y="3520440"/>
            <a:ext cx="109728" cy="109728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001768" y="36118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 on practice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5001768" y="3959352"/>
            <a:ext cx="3657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94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reflective journals to monitor personal contribution and learning growth.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858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65760" y="0"/>
            <a:ext cx="8412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777240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Boud, D., Cohen, R., &amp; Sampson, J. (1999). Peer learning and assessment. Assessment &amp; Evaluation in Higher Education, 24(4), 413–426.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365760" y="1024128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CIPD. (2023). Workplace skills and learning: Annual survey report. Chartered Institute of Personnel and Development.</a:t>
            </a:r>
            <a:endParaRPr lang="en-US" sz="750" dirty="0"/>
          </a:p>
        </p:txBody>
      </p:sp>
      <p:sp>
        <p:nvSpPr>
          <p:cNvPr id="6" name="Text 4"/>
          <p:cNvSpPr/>
          <p:nvPr/>
        </p:nvSpPr>
        <p:spPr>
          <a:xfrm>
            <a:off x="365760" y="1271016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Dale, E. (1969). Audiovisual methods in teaching (3rd ed.). Holt, Rinehart and Winston.</a:t>
            </a:r>
            <a:endParaRPr lang="en-US" sz="750" dirty="0"/>
          </a:p>
        </p:txBody>
      </p:sp>
      <p:sp>
        <p:nvSpPr>
          <p:cNvPr id="7" name="Text 5"/>
          <p:cNvSpPr/>
          <p:nvPr/>
        </p:nvSpPr>
        <p:spPr>
          <a:xfrm>
            <a:off x="365760" y="1517904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Duhigg, C. (2016, February 25). What Google learned from its quest to build the perfect team. The New York Times Magazine.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365760" y="1764792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Gillies, R. M. (2016). Cooperative learning: Review of research and practice. Australian Journal of Teacher Education, 41(3), 39–54.</a:t>
            </a:r>
            <a:endParaRPr lang="en-US" sz="750" dirty="0"/>
          </a:p>
        </p:txBody>
      </p:sp>
      <p:sp>
        <p:nvSpPr>
          <p:cNvPr id="9" name="Text 7"/>
          <p:cNvSpPr/>
          <p:nvPr/>
        </p:nvSpPr>
        <p:spPr>
          <a:xfrm>
            <a:off x="365760" y="2011680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Hofstede, G. (2001). Culture's consequences: Comparing values, behaviours, institutions and organisations across nations (2nd ed.). Sage.</a:t>
            </a:r>
            <a:endParaRPr lang="en-US" sz="750" dirty="0"/>
          </a:p>
        </p:txBody>
      </p:sp>
      <p:sp>
        <p:nvSpPr>
          <p:cNvPr id="10" name="Text 8"/>
          <p:cNvSpPr/>
          <p:nvPr/>
        </p:nvSpPr>
        <p:spPr>
          <a:xfrm>
            <a:off x="365760" y="2258568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Johnson, D. W., &amp; Johnson, R. T. (2009). An educational psychology success story: Social interdependence theory and cooperative learning. Educational Researcher, 38(5), 365–379.</a:t>
            </a:r>
            <a:endParaRPr lang="en-US" sz="750" dirty="0"/>
          </a:p>
        </p:txBody>
      </p:sp>
      <p:sp>
        <p:nvSpPr>
          <p:cNvPr id="11" name="Text 9"/>
          <p:cNvSpPr/>
          <p:nvPr/>
        </p:nvSpPr>
        <p:spPr>
          <a:xfrm>
            <a:off x="365760" y="2505456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Johnson, D. W., Johnson, R. T., &amp; Smith, K. (2014). Cooperative learning: Improving university instruction by basing practice on validated theory. Journal on Excellence in College Teaching, 25(3/4), 85–118.</a:t>
            </a:r>
            <a:endParaRPr lang="en-US" sz="750" dirty="0"/>
          </a:p>
        </p:txBody>
      </p:sp>
      <p:sp>
        <p:nvSpPr>
          <p:cNvPr id="12" name="Text 10"/>
          <p:cNvSpPr/>
          <p:nvPr/>
        </p:nvSpPr>
        <p:spPr>
          <a:xfrm>
            <a:off x="365760" y="2752344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Laal, M., &amp; Ghodsi, S. M. (2012). Benefits of collaborative learning. Procedia – Social and Behavioural Sciences, 31, 486–490.</a:t>
            </a:r>
            <a:endParaRPr lang="en-US" sz="750" dirty="0"/>
          </a:p>
        </p:txBody>
      </p:sp>
      <p:sp>
        <p:nvSpPr>
          <p:cNvPr id="13" name="Text 11"/>
          <p:cNvSpPr/>
          <p:nvPr/>
        </p:nvSpPr>
        <p:spPr>
          <a:xfrm>
            <a:off x="4663440" y="777240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Latané, B., Williams, K., &amp; Harkins, S. (1979). Many hands make light the work. Journal of Personality and Social Psychology, 37(6), 822–832.</a:t>
            </a:r>
            <a:endParaRPr lang="en-US" sz="750" dirty="0"/>
          </a:p>
        </p:txBody>
      </p:sp>
      <p:sp>
        <p:nvSpPr>
          <p:cNvPr id="14" name="Text 12"/>
          <p:cNvSpPr/>
          <p:nvPr/>
        </p:nvSpPr>
        <p:spPr>
          <a:xfrm>
            <a:off x="4663440" y="1024128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McKinsey &amp; Company. (2018). Delivering through diversity. McKinsey Global Institute.</a:t>
            </a:r>
            <a:endParaRPr lang="en-US" sz="750" dirty="0"/>
          </a:p>
        </p:txBody>
      </p:sp>
      <p:sp>
        <p:nvSpPr>
          <p:cNvPr id="15" name="Text 13"/>
          <p:cNvSpPr/>
          <p:nvPr/>
        </p:nvSpPr>
        <p:spPr>
          <a:xfrm>
            <a:off x="4663440" y="1271016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Smith, B. L., &amp; MacGregor, J. T. (1992). What is collaborative learning? In A. Goodsell et al. (Eds.), Collaborative learning: A sourcebook for higher education. NCTLA.</a:t>
            </a:r>
            <a:endParaRPr lang="en-US" sz="750" dirty="0"/>
          </a:p>
        </p:txBody>
      </p:sp>
      <p:sp>
        <p:nvSpPr>
          <p:cNvPr id="16" name="Text 14"/>
          <p:cNvSpPr/>
          <p:nvPr/>
        </p:nvSpPr>
        <p:spPr>
          <a:xfrm>
            <a:off x="4663440" y="1517904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Stahl, G. K., Maznevski, M. L., Voigt, A., &amp; Jonsen, K. (2010). Unraveling the effects of cultural diversity in teams. Journal of International Business Studies, 41(4), 690–709.</a:t>
            </a:r>
            <a:endParaRPr lang="en-US" sz="750" dirty="0"/>
          </a:p>
        </p:txBody>
      </p:sp>
      <p:sp>
        <p:nvSpPr>
          <p:cNvPr id="17" name="Text 15"/>
          <p:cNvSpPr/>
          <p:nvPr/>
        </p:nvSpPr>
        <p:spPr>
          <a:xfrm>
            <a:off x="4663440" y="1764792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Tuckman, B. W. (1965). Developmental sequence in small groups. Psychological Bulletin, 63(6), 384–399.</a:t>
            </a:r>
            <a:endParaRPr lang="en-US" sz="750" dirty="0"/>
          </a:p>
        </p:txBody>
      </p:sp>
      <p:sp>
        <p:nvSpPr>
          <p:cNvPr id="18" name="Text 16"/>
          <p:cNvSpPr/>
          <p:nvPr/>
        </p:nvSpPr>
        <p:spPr>
          <a:xfrm>
            <a:off x="4663440" y="2011680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Dijk, J. (2020). The digital divide. Polity Press.</a:t>
            </a:r>
            <a:endParaRPr lang="en-US" sz="750" dirty="0"/>
          </a:p>
        </p:txBody>
      </p:sp>
      <p:sp>
        <p:nvSpPr>
          <p:cNvPr id="19" name="Text 17"/>
          <p:cNvSpPr/>
          <p:nvPr/>
        </p:nvSpPr>
        <p:spPr>
          <a:xfrm>
            <a:off x="4663440" y="2258568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Vygotsky, L. S. (1978). Mind in society: The development of higher psychological processes. Harvard University Press.</a:t>
            </a:r>
            <a:endParaRPr lang="en-US" sz="750" dirty="0"/>
          </a:p>
        </p:txBody>
      </p:sp>
      <p:sp>
        <p:nvSpPr>
          <p:cNvPr id="20" name="Text 18"/>
          <p:cNvSpPr/>
          <p:nvPr/>
        </p:nvSpPr>
        <p:spPr>
          <a:xfrm>
            <a:off x="4663440" y="2505456"/>
            <a:ext cx="41605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Wenger, E. (1998). Communities of practice: Learning, meaning, and identity. Cambridge University Press.</a:t>
            </a:r>
            <a:endParaRPr lang="en-US" sz="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1478</Words>
  <Application>Microsoft Office PowerPoint</Application>
  <PresentationFormat>On-screen Show (16:9)</PresentationFormat>
  <Paragraphs>133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2026-04-28T21:14:50Z</dcterms:created>
  <dcterms:modified xsi:type="dcterms:W3CDTF">2026-04-28T21:15:39Z</dcterms:modified>
</cp:coreProperties>
</file>